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27"/>
  </p:notesMasterIdLst>
  <p:sldIdLst>
    <p:sldId id="269" r:id="rId2"/>
    <p:sldId id="256" r:id="rId3"/>
    <p:sldId id="257" r:id="rId4"/>
    <p:sldId id="282" r:id="rId5"/>
    <p:sldId id="259" r:id="rId6"/>
    <p:sldId id="283" r:id="rId7"/>
    <p:sldId id="260" r:id="rId8"/>
    <p:sldId id="261" r:id="rId9"/>
    <p:sldId id="262" r:id="rId10"/>
    <p:sldId id="263" r:id="rId11"/>
    <p:sldId id="266" r:id="rId12"/>
    <p:sldId id="271" r:id="rId13"/>
    <p:sldId id="274" r:id="rId14"/>
    <p:sldId id="273" r:id="rId15"/>
    <p:sldId id="276" r:id="rId16"/>
    <p:sldId id="277" r:id="rId17"/>
    <p:sldId id="267" r:id="rId18"/>
    <p:sldId id="278" r:id="rId19"/>
    <p:sldId id="270" r:id="rId20"/>
    <p:sldId id="279" r:id="rId21"/>
    <p:sldId id="280" r:id="rId22"/>
    <p:sldId id="281" r:id="rId23"/>
    <p:sldId id="264" r:id="rId24"/>
    <p:sldId id="268"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75" autoAdjust="0"/>
    <p:restoredTop sz="94660"/>
  </p:normalViewPr>
  <p:slideViewPr>
    <p:cSldViewPr snapToGrid="0">
      <p:cViewPr varScale="1">
        <p:scale>
          <a:sx n="73" d="100"/>
          <a:sy n="73" d="100"/>
        </p:scale>
        <p:origin x="2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14965-EE7A-4C35-8FAB-7092AA4515C5}" type="datetimeFigureOut">
              <a:rPr lang="en-US" smtClean="0"/>
              <a:t>10-Feb-22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8C350-7BFD-4965-A9F4-7C5048AF23D4}" type="slidenum">
              <a:rPr lang="en-US" smtClean="0"/>
              <a:t>‹#›</a:t>
            </a:fld>
            <a:endParaRPr lang="en-US"/>
          </a:p>
        </p:txBody>
      </p:sp>
    </p:spTree>
    <p:extLst>
      <p:ext uri="{BB962C8B-B14F-4D97-AF65-F5344CB8AC3E}">
        <p14:creationId xmlns:p14="http://schemas.microsoft.com/office/powerpoint/2010/main" val="3950855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FF730C-75EF-4667-A2A7-A4CB31549785}" type="datetime1">
              <a:rPr lang="en-US" smtClean="0"/>
              <a:t>10-Feb-22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163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66C9A6-C166-4578-8192-EFFE986467C2}" type="datetime1">
              <a:rPr lang="en-US" smtClean="0"/>
              <a:t>10-Feb-22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7096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7A3485-3A10-4A8F-9DDA-6E6F72A0555E}" type="datetime1">
              <a:rPr lang="en-US" smtClean="0"/>
              <a:t>10-Feb-22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5973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20D326-4208-4E98-B5E3-78F599D28E9A}" type="datetime1">
              <a:rPr lang="en-US" smtClean="0"/>
              <a:t>10-Feb-22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10139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28797-3C28-42CB-B0EC-9D7834A82317}" type="datetime1">
              <a:rPr lang="en-US" smtClean="0"/>
              <a:t>10-Feb-22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186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BE4C1E-6612-458F-BA3B-899B65156EB7}" type="datetime1">
              <a:rPr lang="en-US" smtClean="0"/>
              <a:t>10-Feb-22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1073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FE1225-6FC4-44D4-B4A3-5BEBC775477E}" type="datetime1">
              <a:rPr lang="en-US" smtClean="0"/>
              <a:t>10-Feb-22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0379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DD856-9980-4358-8C7B-45DCD3DDBF7D}" type="datetime1">
              <a:rPr lang="en-US" smtClean="0"/>
              <a:t>10-Feb-22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4089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090353-D798-42CE-9D22-C095D08BE5DA}" type="datetime1">
              <a:rPr lang="en-US" smtClean="0"/>
              <a:t>10-Feb-22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008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795A8FA-29D2-4152-A12D-CEE1BCDEBCC4}" type="datetime1">
              <a:rPr lang="en-US" smtClean="0"/>
              <a:t>10-Feb-22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0137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8883F-2158-41B7-BC12-E4BA595E05AD}" type="datetime1">
              <a:rPr lang="en-US" smtClean="0"/>
              <a:t>10-Feb-22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4053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4A9859-A478-4EA8-9268-DC9FF2FCCED7}" type="datetime1">
              <a:rPr lang="en-US" smtClean="0"/>
              <a:t>10-Feb-22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741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72A4BB-5975-4C21-A83B-E53C624DB20A}" type="datetime1">
              <a:rPr lang="en-US" smtClean="0"/>
              <a:t>10-Feb-22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708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173BBA3-CB4A-4FEE-8345-D00709B3B12B}" type="datetime1">
              <a:rPr lang="en-US" smtClean="0"/>
              <a:t>10-Feb-22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318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237517-70EB-4B2D-9EEB-D1B68D88F394}" type="datetime1">
              <a:rPr lang="en-US" smtClean="0"/>
              <a:t>10-Feb-22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3295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C801AB-4D35-42AB-97C9-53F55DE0AD6A}" type="datetime1">
              <a:rPr lang="en-US" smtClean="0"/>
              <a:t>10-Feb-22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417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CD143F-B1E8-4513-83FC-8BF05C756579}" type="datetime1">
              <a:rPr lang="en-US" smtClean="0"/>
              <a:t>10-Feb-22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584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774C6C-B501-4E81-84FE-3908042D2EAE}" type="datetime1">
              <a:rPr lang="en-US" smtClean="0"/>
              <a:t>10-Feb-22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725649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4F01-AD2F-44A1-BE7C-221A742A10B5}"/>
              </a:ext>
            </a:extLst>
          </p:cNvPr>
          <p:cNvSpPr>
            <a:spLocks noGrp="1"/>
          </p:cNvSpPr>
          <p:nvPr>
            <p:ph type="title"/>
          </p:nvPr>
        </p:nvSpPr>
        <p:spPr>
          <a:xfrm>
            <a:off x="488707" y="2213113"/>
            <a:ext cx="11214585" cy="2438400"/>
          </a:xfrm>
        </p:spPr>
        <p:txBody>
          <a:bodyPr/>
          <a:lstStyle/>
          <a:p>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4" name="Rectangle: Rounded Corners 3">
            <a:extLst>
              <a:ext uri="{FF2B5EF4-FFF2-40B4-BE49-F238E27FC236}">
                <a16:creationId xmlns:a16="http://schemas.microsoft.com/office/drawing/2014/main" id="{7A6163B7-7CAA-4876-8C41-203985D52F5E}"/>
              </a:ext>
            </a:extLst>
          </p:cNvPr>
          <p:cNvSpPr/>
          <p:nvPr/>
        </p:nvSpPr>
        <p:spPr>
          <a:xfrm>
            <a:off x="914399" y="1976132"/>
            <a:ext cx="10363200" cy="2108265"/>
          </a:xfrm>
          <a:prstGeom prst="round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accent6">
                    <a:lumMod val="20000"/>
                    <a:lumOff val="80000"/>
                  </a:schemeClr>
                </a:solidFill>
                <a:effectLst/>
                <a:latin typeface="Times New Roman" panose="02020603050405020304" pitchFamily="18" charset="0"/>
                <a:ea typeface="Times New Roman" panose="02020603050405020304" pitchFamily="18" charset="0"/>
              </a:rPr>
              <a:t>F</a:t>
            </a:r>
            <a:r>
              <a:rPr lang="en-US" sz="3200" b="1" i="1" spc="-10" dirty="0">
                <a:solidFill>
                  <a:schemeClr val="accent6">
                    <a:lumMod val="20000"/>
                    <a:lumOff val="80000"/>
                  </a:schemeClr>
                </a:solidFill>
                <a:effectLst/>
                <a:latin typeface="Times New Roman" panose="02020603050405020304" pitchFamily="18" charset="0"/>
                <a:ea typeface="Times New Roman" panose="02020603050405020304" pitchFamily="18" charset="0"/>
              </a:rPr>
              <a:t>A</a:t>
            </a:r>
            <a:r>
              <a:rPr lang="en-US" sz="3200" b="1" i="1" dirty="0">
                <a:solidFill>
                  <a:schemeClr val="accent6">
                    <a:lumMod val="20000"/>
                    <a:lumOff val="80000"/>
                  </a:schemeClr>
                </a:solidFill>
                <a:effectLst/>
                <a:latin typeface="Times New Roman" panose="02020603050405020304" pitchFamily="18" charset="0"/>
                <a:ea typeface="Times New Roman" panose="02020603050405020304" pitchFamily="18" charset="0"/>
              </a:rPr>
              <a:t>CI</a:t>
            </a:r>
            <a:r>
              <a:rPr lang="en-US" sz="3200" b="1" i="1" spc="-10" dirty="0">
                <a:solidFill>
                  <a:schemeClr val="accent6">
                    <a:lumMod val="20000"/>
                    <a:lumOff val="80000"/>
                  </a:schemeClr>
                </a:solidFill>
                <a:effectLst/>
                <a:latin typeface="Times New Roman" panose="02020603050405020304" pitchFamily="18" charset="0"/>
                <a:ea typeface="Times New Roman" panose="02020603050405020304" pitchFamily="18" charset="0"/>
              </a:rPr>
              <a:t>A</a:t>
            </a:r>
            <a:r>
              <a:rPr lang="en-US" sz="3200" b="1" i="1" dirty="0">
                <a:solidFill>
                  <a:schemeClr val="accent6">
                    <a:lumMod val="20000"/>
                    <a:lumOff val="80000"/>
                  </a:schemeClr>
                </a:solidFill>
                <a:effectLst/>
                <a:latin typeface="Times New Roman" panose="02020603050405020304" pitchFamily="18" charset="0"/>
                <a:ea typeface="Times New Roman" panose="02020603050405020304" pitchFamily="18" charset="0"/>
              </a:rPr>
              <a:t>L E</a:t>
            </a:r>
            <a:r>
              <a:rPr lang="en-US" sz="3200" b="1" i="1" spc="-5" dirty="0">
                <a:solidFill>
                  <a:schemeClr val="accent6">
                    <a:lumMod val="20000"/>
                    <a:lumOff val="80000"/>
                  </a:schemeClr>
                </a:solidFill>
                <a:effectLst/>
                <a:latin typeface="Times New Roman" panose="02020603050405020304" pitchFamily="18" charset="0"/>
                <a:ea typeface="Times New Roman" panose="02020603050405020304" pitchFamily="18" charset="0"/>
              </a:rPr>
              <a:t>X</a:t>
            </a:r>
            <a:r>
              <a:rPr lang="en-US" sz="3200" b="1" i="1" dirty="0">
                <a:solidFill>
                  <a:schemeClr val="accent6">
                    <a:lumMod val="20000"/>
                    <a:lumOff val="80000"/>
                  </a:schemeClr>
                </a:solidFill>
                <a:effectLst/>
                <a:latin typeface="Times New Roman" panose="02020603050405020304" pitchFamily="18" charset="0"/>
                <a:ea typeface="Times New Roman" panose="02020603050405020304" pitchFamily="18" charset="0"/>
              </a:rPr>
              <a:t>PR</a:t>
            </a:r>
            <a:r>
              <a:rPr lang="en-US" sz="3200" b="1" i="1" spc="-10" dirty="0">
                <a:solidFill>
                  <a:schemeClr val="accent6">
                    <a:lumMod val="20000"/>
                    <a:lumOff val="80000"/>
                  </a:schemeClr>
                </a:solidFill>
                <a:effectLst/>
                <a:latin typeface="Times New Roman" panose="02020603050405020304" pitchFamily="18" charset="0"/>
                <a:ea typeface="Times New Roman" panose="02020603050405020304" pitchFamily="18" charset="0"/>
              </a:rPr>
              <a:t>E</a:t>
            </a:r>
            <a:r>
              <a:rPr lang="en-US" sz="3200" b="1" i="1" dirty="0">
                <a:solidFill>
                  <a:schemeClr val="accent6">
                    <a:lumMod val="20000"/>
                    <a:lumOff val="80000"/>
                  </a:schemeClr>
                </a:solidFill>
                <a:effectLst/>
                <a:latin typeface="Times New Roman" panose="02020603050405020304" pitchFamily="18" charset="0"/>
                <a:ea typeface="Times New Roman" panose="02020603050405020304" pitchFamily="18" charset="0"/>
              </a:rPr>
              <a:t>SSION R</a:t>
            </a:r>
            <a:r>
              <a:rPr lang="en-US" sz="3200" b="1" i="1" spc="-15" dirty="0">
                <a:solidFill>
                  <a:schemeClr val="accent6">
                    <a:lumMod val="20000"/>
                    <a:lumOff val="80000"/>
                  </a:schemeClr>
                </a:solidFill>
                <a:effectLst/>
                <a:latin typeface="Times New Roman" panose="02020603050405020304" pitchFamily="18" charset="0"/>
                <a:ea typeface="Times New Roman" panose="02020603050405020304" pitchFamily="18" charset="0"/>
              </a:rPr>
              <a:t>E</a:t>
            </a:r>
            <a:r>
              <a:rPr lang="en-US" sz="3200" b="1" i="1" dirty="0">
                <a:solidFill>
                  <a:schemeClr val="accent6">
                    <a:lumMod val="20000"/>
                    <a:lumOff val="80000"/>
                  </a:schemeClr>
                </a:solidFill>
                <a:effectLst/>
                <a:latin typeface="Times New Roman" panose="02020603050405020304" pitchFamily="18" charset="0"/>
                <a:ea typeface="Times New Roman" panose="02020603050405020304" pitchFamily="18" charset="0"/>
              </a:rPr>
              <a:t>CO</a:t>
            </a:r>
            <a:r>
              <a:rPr lang="en-US" sz="3200" b="1" i="1" spc="-5" dirty="0">
                <a:solidFill>
                  <a:schemeClr val="accent6">
                    <a:lumMod val="20000"/>
                    <a:lumOff val="80000"/>
                  </a:schemeClr>
                </a:solidFill>
                <a:effectLst/>
                <a:latin typeface="Times New Roman" panose="02020603050405020304" pitchFamily="18" charset="0"/>
                <a:ea typeface="Times New Roman" panose="02020603050405020304" pitchFamily="18" charset="0"/>
              </a:rPr>
              <a:t>G</a:t>
            </a:r>
            <a:r>
              <a:rPr lang="en-US" sz="3200" b="1" i="1" dirty="0">
                <a:solidFill>
                  <a:schemeClr val="accent6">
                    <a:lumMod val="20000"/>
                    <a:lumOff val="80000"/>
                  </a:schemeClr>
                </a:solidFill>
                <a:effectLst/>
                <a:latin typeface="Times New Roman" panose="02020603050405020304" pitchFamily="18" charset="0"/>
                <a:ea typeface="Times New Roman" panose="02020603050405020304" pitchFamily="18" charset="0"/>
              </a:rPr>
              <a:t>NIT</a:t>
            </a:r>
            <a:r>
              <a:rPr lang="en-US" sz="3200" b="1" i="1" spc="-5" dirty="0">
                <a:solidFill>
                  <a:schemeClr val="accent6">
                    <a:lumMod val="20000"/>
                    <a:lumOff val="80000"/>
                  </a:schemeClr>
                </a:solidFill>
                <a:effectLst/>
                <a:latin typeface="Times New Roman" panose="02020603050405020304" pitchFamily="18" charset="0"/>
                <a:ea typeface="Times New Roman" panose="02020603050405020304" pitchFamily="18" charset="0"/>
              </a:rPr>
              <a:t>I</a:t>
            </a:r>
            <a:r>
              <a:rPr lang="en-US" sz="3200" b="1" i="1" dirty="0">
                <a:solidFill>
                  <a:schemeClr val="accent6">
                    <a:lumMod val="20000"/>
                    <a:lumOff val="80000"/>
                  </a:schemeClr>
                </a:solidFill>
                <a:effectLst/>
                <a:latin typeface="Times New Roman" panose="02020603050405020304" pitchFamily="18" charset="0"/>
                <a:ea typeface="Times New Roman" panose="02020603050405020304" pitchFamily="18" charset="0"/>
              </a:rPr>
              <a:t>ON THROUGH IMAGE PROCESSING AND DEEP CONVOLUTIONAL NEURAL NETWORK(CNN).</a:t>
            </a:r>
            <a:endParaRPr lang="en-US" sz="3200" dirty="0"/>
          </a:p>
        </p:txBody>
      </p:sp>
      <p:sp>
        <p:nvSpPr>
          <p:cNvPr id="5" name="Slide Number Placeholder 4">
            <a:extLst>
              <a:ext uri="{FF2B5EF4-FFF2-40B4-BE49-F238E27FC236}">
                <a16:creationId xmlns:a16="http://schemas.microsoft.com/office/drawing/2014/main" id="{D3AE53EB-B4D3-4770-9C2E-8362D73E054F}"/>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95452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a:extLst>
              <a:ext uri="{FF2B5EF4-FFF2-40B4-BE49-F238E27FC236}">
                <a16:creationId xmlns:a16="http://schemas.microsoft.com/office/drawing/2014/main" id="{D9D4CEA9-6D69-455C-9A6E-E0DECDB1C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5729"/>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94E7B90C-ACF0-452B-BB6B-DA0B0A53C78C}"/>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352140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2EA2AC-6709-44C2-AB71-23720126938E}"/>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4" name="Title 1">
            <a:extLst>
              <a:ext uri="{FF2B5EF4-FFF2-40B4-BE49-F238E27FC236}">
                <a16:creationId xmlns:a16="http://schemas.microsoft.com/office/drawing/2014/main" id="{A6DC9350-79A1-41A6-9AFC-8CB25F1CBBEA}"/>
              </a:ext>
            </a:extLst>
          </p:cNvPr>
          <p:cNvSpPr txBox="1">
            <a:spLocks/>
          </p:cNvSpPr>
          <p:nvPr/>
        </p:nvSpPr>
        <p:spPr>
          <a:xfrm>
            <a:off x="718457" y="368726"/>
            <a:ext cx="9404723" cy="138938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The Dataset </a:t>
            </a:r>
          </a:p>
        </p:txBody>
      </p:sp>
      <p:sp>
        <p:nvSpPr>
          <p:cNvPr id="6" name="Title 3">
            <a:extLst>
              <a:ext uri="{FF2B5EF4-FFF2-40B4-BE49-F238E27FC236}">
                <a16:creationId xmlns:a16="http://schemas.microsoft.com/office/drawing/2014/main" id="{C96A79DB-2115-479D-8F89-724585FE53E0}"/>
              </a:ext>
            </a:extLst>
          </p:cNvPr>
          <p:cNvSpPr txBox="1">
            <a:spLocks/>
          </p:cNvSpPr>
          <p:nvPr/>
        </p:nvSpPr>
        <p:spPr>
          <a:xfrm>
            <a:off x="718457" y="1366884"/>
            <a:ext cx="10737669" cy="500779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GB" sz="2400" b="1" dirty="0">
                <a:latin typeface="Times New Roman" panose="02020603050405020304" pitchFamily="18" charset="0"/>
                <a:cs typeface="Times New Roman" panose="02020603050405020304" pitchFamily="18" charset="0"/>
              </a:rPr>
              <a:t>With respect to the tasks to recognize the expression, a dataset required to train and test the network essentially has the following requirements</a:t>
            </a:r>
            <a:r>
              <a:rPr lang="en-GB" sz="2400" b="1" dirty="0" smtClean="0">
                <a:latin typeface="Times New Roman" panose="02020603050405020304" pitchFamily="18" charset="0"/>
                <a:cs typeface="Times New Roman" panose="02020603050405020304" pitchFamily="18" charset="0"/>
              </a:rPr>
              <a:t>:</a:t>
            </a:r>
          </a:p>
          <a:p>
            <a:pPr algn="just"/>
            <a:endParaRPr lang="en-GB" sz="2400" b="1"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Data should be in the form of images in which most of the complete face is visible. </a:t>
            </a:r>
          </a:p>
          <a:p>
            <a:pPr marL="342900" indent="-342900" algn="just">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The faces must be mostly front-facing, i.e. the Y and Z axis rotation of faces must not be too high. </a:t>
            </a:r>
          </a:p>
          <a:p>
            <a:pPr marL="342900" indent="-342900" algn="just">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The resolution of images must be sufficiently large. </a:t>
            </a:r>
            <a:endParaRPr lang="en-GB" sz="2400" b="1"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GB" sz="2400" b="1" dirty="0">
              <a:latin typeface="Times New Roman" panose="02020603050405020304" pitchFamily="18" charset="0"/>
              <a:cs typeface="Times New Roman" panose="02020603050405020304" pitchFamily="18" charset="0"/>
            </a:endParaRPr>
          </a:p>
          <a:p>
            <a:pPr algn="just"/>
            <a:r>
              <a:rPr lang="en-GB" sz="2400" b="1" dirty="0">
                <a:solidFill>
                  <a:schemeClr val="bg2">
                    <a:lumMod val="60000"/>
                    <a:lumOff val="40000"/>
                  </a:schemeClr>
                </a:solidFill>
                <a:latin typeface="Times New Roman" panose="02020603050405020304" pitchFamily="18" charset="0"/>
                <a:cs typeface="Times New Roman" panose="02020603050405020304" pitchFamily="18" charset="0"/>
              </a:rPr>
              <a:t>FERC-2013 Dataset: </a:t>
            </a:r>
            <a:endParaRPr lang="en-GB" sz="2400" b="1" dirty="0" smtClean="0">
              <a:solidFill>
                <a:schemeClr val="bg2">
                  <a:lumMod val="60000"/>
                  <a:lumOff val="40000"/>
                </a:schemeClr>
              </a:solidFill>
              <a:latin typeface="Times New Roman" panose="02020603050405020304" pitchFamily="18" charset="0"/>
              <a:cs typeface="Times New Roman" panose="02020603050405020304" pitchFamily="18" charset="0"/>
            </a:endParaRPr>
          </a:p>
          <a:p>
            <a:pPr algn="just"/>
            <a:r>
              <a:rPr lang="en-GB" sz="2400" b="1" dirty="0">
                <a:solidFill>
                  <a:schemeClr val="bg2">
                    <a:lumMod val="60000"/>
                    <a:lumOff val="40000"/>
                  </a:schemeClr>
                </a:solidFill>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The </a:t>
            </a:r>
            <a:r>
              <a:rPr lang="en-GB" sz="2400" b="1" dirty="0">
                <a:latin typeface="Times New Roman" panose="02020603050405020304" pitchFamily="18" charset="0"/>
                <a:cs typeface="Times New Roman" panose="02020603050405020304" pitchFamily="18" charset="0"/>
              </a:rPr>
              <a:t>Facial Expression Recognition Challenge was an open-for-all challenge as part of the ICML 2013 conference workshop, which contained an emotion-annotated dataset of cropped images of faces.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361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9350-79A1-41A6-9AFC-8CB25F1CBBEA}"/>
              </a:ext>
            </a:extLst>
          </p:cNvPr>
          <p:cNvSpPr>
            <a:spLocks noGrp="1"/>
          </p:cNvSpPr>
          <p:nvPr>
            <p:ph type="title"/>
          </p:nvPr>
        </p:nvSpPr>
        <p:spPr>
          <a:xfrm>
            <a:off x="415144" y="363151"/>
            <a:ext cx="9404723" cy="1400530"/>
          </a:xfrm>
        </p:spPr>
        <p:txBody>
          <a:bodyPr/>
          <a:lstStyle/>
          <a:p>
            <a:r>
              <a:rPr lang="en-US" dirty="0"/>
              <a:t>Test part code</a:t>
            </a:r>
          </a:p>
        </p:txBody>
      </p:sp>
      <p:pic>
        <p:nvPicPr>
          <p:cNvPr id="6" name="Content Placeholder 5">
            <a:extLst>
              <a:ext uri="{FF2B5EF4-FFF2-40B4-BE49-F238E27FC236}">
                <a16:creationId xmlns:a16="http://schemas.microsoft.com/office/drawing/2014/main" id="{8A867784-5F19-475C-8DDC-44230D198339}"/>
              </a:ext>
            </a:extLst>
          </p:cNvPr>
          <p:cNvPicPr>
            <a:picLocks noGrp="1" noChangeAspect="1"/>
          </p:cNvPicPr>
          <p:nvPr>
            <p:ph idx="1"/>
          </p:nvPr>
        </p:nvPicPr>
        <p:blipFill>
          <a:blip r:embed="rId2"/>
          <a:stretch>
            <a:fillRect/>
          </a:stretch>
        </p:blipFill>
        <p:spPr>
          <a:xfrm>
            <a:off x="310618" y="1509255"/>
            <a:ext cx="11570764" cy="4816558"/>
          </a:xfrm>
        </p:spPr>
      </p:pic>
      <p:sp>
        <p:nvSpPr>
          <p:cNvPr id="7" name="Slide Number Placeholder 6">
            <a:extLst>
              <a:ext uri="{FF2B5EF4-FFF2-40B4-BE49-F238E27FC236}">
                <a16:creationId xmlns:a16="http://schemas.microsoft.com/office/drawing/2014/main" id="{ED3D2E15-62D9-45F3-9F87-C936D214E3F1}"/>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960255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45DC8F-4529-444D-AE06-17B4604839E7}"/>
              </a:ext>
            </a:extLst>
          </p:cNvPr>
          <p:cNvSpPr>
            <a:spLocks noGrp="1"/>
          </p:cNvSpPr>
          <p:nvPr>
            <p:ph type="title"/>
          </p:nvPr>
        </p:nvSpPr>
        <p:spPr/>
        <p:txBody>
          <a:bodyPr/>
          <a:lstStyle/>
          <a:p>
            <a:r>
              <a:rPr lang="en-US" dirty="0"/>
              <a:t>Cont..</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865" y="1280161"/>
            <a:ext cx="10620103" cy="5342710"/>
          </a:xfrm>
        </p:spPr>
      </p:pic>
      <p:sp>
        <p:nvSpPr>
          <p:cNvPr id="6" name="Slide Number Placeholder 5">
            <a:extLst>
              <a:ext uri="{FF2B5EF4-FFF2-40B4-BE49-F238E27FC236}">
                <a16:creationId xmlns:a16="http://schemas.microsoft.com/office/drawing/2014/main" id="{1F073DA5-4751-457A-A08C-CA4EFEFC85AD}"/>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863816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5A7927-F566-4C94-9647-EB5927DCCEFB}"/>
              </a:ext>
            </a:extLst>
          </p:cNvPr>
          <p:cNvPicPr>
            <a:picLocks noChangeAspect="1"/>
          </p:cNvPicPr>
          <p:nvPr/>
        </p:nvPicPr>
        <p:blipFill>
          <a:blip r:embed="rId2"/>
          <a:stretch>
            <a:fillRect/>
          </a:stretch>
        </p:blipFill>
        <p:spPr>
          <a:xfrm>
            <a:off x="857249" y="1169761"/>
            <a:ext cx="10333489" cy="5457825"/>
          </a:xfrm>
          <a:prstGeom prst="rect">
            <a:avLst/>
          </a:prstGeom>
        </p:spPr>
      </p:pic>
      <p:sp>
        <p:nvSpPr>
          <p:cNvPr id="6" name="Slide Number Placeholder 5">
            <a:extLst>
              <a:ext uri="{FF2B5EF4-FFF2-40B4-BE49-F238E27FC236}">
                <a16:creationId xmlns:a16="http://schemas.microsoft.com/office/drawing/2014/main" id="{E5037C34-14A1-4115-83B6-0036C9D092AE}"/>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8" name="TextBox 7">
            <a:extLst>
              <a:ext uri="{FF2B5EF4-FFF2-40B4-BE49-F238E27FC236}">
                <a16:creationId xmlns:a16="http://schemas.microsoft.com/office/drawing/2014/main" id="{51E66A05-36FD-4176-9EF5-AD81DB7C0020}"/>
              </a:ext>
            </a:extLst>
          </p:cNvPr>
          <p:cNvSpPr txBox="1"/>
          <p:nvPr/>
        </p:nvSpPr>
        <p:spPr>
          <a:xfrm>
            <a:off x="857250" y="251824"/>
            <a:ext cx="609600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Training Code</a:t>
            </a:r>
          </a:p>
        </p:txBody>
      </p:sp>
    </p:spTree>
    <p:extLst>
      <p:ext uri="{BB962C8B-B14F-4D97-AF65-F5344CB8AC3E}">
        <p14:creationId xmlns:p14="http://schemas.microsoft.com/office/powerpoint/2010/main" val="1260721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D7796E-F984-4FA6-B37C-718737B49A6E}"/>
              </a:ext>
            </a:extLst>
          </p:cNvPr>
          <p:cNvPicPr>
            <a:picLocks noChangeAspect="1"/>
          </p:cNvPicPr>
          <p:nvPr/>
        </p:nvPicPr>
        <p:blipFill>
          <a:blip r:embed="rId2"/>
          <a:stretch>
            <a:fillRect/>
          </a:stretch>
        </p:blipFill>
        <p:spPr>
          <a:xfrm>
            <a:off x="646110" y="1580696"/>
            <a:ext cx="11202989" cy="4981575"/>
          </a:xfrm>
          <a:prstGeom prst="rect">
            <a:avLst/>
          </a:prstGeom>
        </p:spPr>
      </p:pic>
      <p:sp>
        <p:nvSpPr>
          <p:cNvPr id="4" name="Title 3">
            <a:extLst>
              <a:ext uri="{FF2B5EF4-FFF2-40B4-BE49-F238E27FC236}">
                <a16:creationId xmlns:a16="http://schemas.microsoft.com/office/drawing/2014/main" id="{721EF563-5D43-4616-84CA-77A0EA37426C}"/>
              </a:ext>
            </a:extLst>
          </p:cNvPr>
          <p:cNvSpPr>
            <a:spLocks noGrp="1"/>
          </p:cNvSpPr>
          <p:nvPr>
            <p:ph type="title"/>
          </p:nvPr>
        </p:nvSpPr>
        <p:spPr/>
        <p:txBody>
          <a:bodyPr/>
          <a:lstStyle/>
          <a:p>
            <a:r>
              <a:rPr lang="en-US" dirty="0"/>
              <a:t> </a:t>
            </a:r>
          </a:p>
        </p:txBody>
      </p:sp>
      <p:sp>
        <p:nvSpPr>
          <p:cNvPr id="5" name="Content Placeholder 4">
            <a:extLst>
              <a:ext uri="{FF2B5EF4-FFF2-40B4-BE49-F238E27FC236}">
                <a16:creationId xmlns:a16="http://schemas.microsoft.com/office/drawing/2014/main" id="{EEC9CE2F-D10E-4583-8F95-02C83FC84D22}"/>
              </a:ext>
            </a:extLst>
          </p:cNvPr>
          <p:cNvSpPr>
            <a:spLocks noGrp="1"/>
          </p:cNvSpPr>
          <p:nvPr>
            <p:ph idx="1"/>
          </p:nvPr>
        </p:nvSpPr>
        <p:spPr>
          <a:xfrm>
            <a:off x="646110" y="295729"/>
            <a:ext cx="8946541" cy="999671"/>
          </a:xfrm>
        </p:spPr>
        <p:txBody>
          <a:bodyPr>
            <a:normAutofit/>
          </a:bodyPr>
          <a:lstStyle/>
          <a:p>
            <a:pPr marL="0" indent="0">
              <a:buNone/>
            </a:pPr>
            <a:r>
              <a:rPr lang="en-US" sz="4800" b="1" dirty="0">
                <a:latin typeface="Times New Roman" panose="02020603050405020304" pitchFamily="18" charset="0"/>
                <a:cs typeface="Times New Roman" panose="02020603050405020304" pitchFamily="18" charset="0"/>
              </a:rPr>
              <a:t> Cont.. </a:t>
            </a:r>
          </a:p>
        </p:txBody>
      </p:sp>
      <p:sp>
        <p:nvSpPr>
          <p:cNvPr id="6" name="Slide Number Placeholder 5">
            <a:extLst>
              <a:ext uri="{FF2B5EF4-FFF2-40B4-BE49-F238E27FC236}">
                <a16:creationId xmlns:a16="http://schemas.microsoft.com/office/drawing/2014/main" id="{589C45D5-36A0-4965-9192-BDDE2E85E27E}"/>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791819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7D5C23-BBD6-42FB-9AF4-D33B19D4BB00}"/>
              </a:ext>
            </a:extLst>
          </p:cNvPr>
          <p:cNvPicPr>
            <a:picLocks noChangeAspect="1"/>
          </p:cNvPicPr>
          <p:nvPr/>
        </p:nvPicPr>
        <p:blipFill>
          <a:blip r:embed="rId2"/>
          <a:stretch>
            <a:fillRect/>
          </a:stretch>
        </p:blipFill>
        <p:spPr>
          <a:xfrm>
            <a:off x="514350" y="1428749"/>
            <a:ext cx="11430000" cy="5133521"/>
          </a:xfrm>
          <a:prstGeom prst="rect">
            <a:avLst/>
          </a:prstGeom>
        </p:spPr>
      </p:pic>
      <p:sp>
        <p:nvSpPr>
          <p:cNvPr id="4" name="Slide Number Placeholder 3">
            <a:extLst>
              <a:ext uri="{FF2B5EF4-FFF2-40B4-BE49-F238E27FC236}">
                <a16:creationId xmlns:a16="http://schemas.microsoft.com/office/drawing/2014/main" id="{B3A65772-9CC7-4C70-A7FB-DC6BF4224BCE}"/>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5" name="Content Placeholder 4">
            <a:extLst>
              <a:ext uri="{FF2B5EF4-FFF2-40B4-BE49-F238E27FC236}">
                <a16:creationId xmlns:a16="http://schemas.microsoft.com/office/drawing/2014/main" id="{6B9435B8-18B5-46A9-B27B-68866CC311AF}"/>
              </a:ext>
            </a:extLst>
          </p:cNvPr>
          <p:cNvSpPr txBox="1">
            <a:spLocks/>
          </p:cNvSpPr>
          <p:nvPr/>
        </p:nvSpPr>
        <p:spPr>
          <a:xfrm>
            <a:off x="514350" y="295729"/>
            <a:ext cx="8946541" cy="999671"/>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4800" b="1" dirty="0">
                <a:latin typeface="Times New Roman" panose="02020603050405020304" pitchFamily="18" charset="0"/>
                <a:cs typeface="Times New Roman" panose="02020603050405020304" pitchFamily="18" charset="0"/>
              </a:rPr>
              <a:t> Cont.. </a:t>
            </a:r>
          </a:p>
        </p:txBody>
      </p:sp>
    </p:spTree>
    <p:extLst>
      <p:ext uri="{BB962C8B-B14F-4D97-AF65-F5344CB8AC3E}">
        <p14:creationId xmlns:p14="http://schemas.microsoft.com/office/powerpoint/2010/main" val="2150716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AD9628-C09D-42C6-A893-6D8F35C9F7FF}"/>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6" name="Title 1">
            <a:extLst>
              <a:ext uri="{FF2B5EF4-FFF2-40B4-BE49-F238E27FC236}">
                <a16:creationId xmlns:a16="http://schemas.microsoft.com/office/drawing/2014/main" id="{A6DC9350-79A1-41A6-9AFC-8CB25F1CBBEA}"/>
              </a:ext>
            </a:extLst>
          </p:cNvPr>
          <p:cNvSpPr txBox="1">
            <a:spLocks/>
          </p:cNvSpPr>
          <p:nvPr/>
        </p:nvSpPr>
        <p:spPr>
          <a:xfrm>
            <a:off x="718457" y="191226"/>
            <a:ext cx="9404723" cy="138938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Application </a:t>
            </a:r>
          </a:p>
        </p:txBody>
      </p:sp>
      <p:sp>
        <p:nvSpPr>
          <p:cNvPr id="7" name="Title 3">
            <a:extLst>
              <a:ext uri="{FF2B5EF4-FFF2-40B4-BE49-F238E27FC236}">
                <a16:creationId xmlns:a16="http://schemas.microsoft.com/office/drawing/2014/main" id="{C96A79DB-2115-479D-8F89-724585FE53E0}"/>
              </a:ext>
            </a:extLst>
          </p:cNvPr>
          <p:cNvSpPr txBox="1">
            <a:spLocks/>
          </p:cNvSpPr>
          <p:nvPr/>
        </p:nvSpPr>
        <p:spPr>
          <a:xfrm>
            <a:off x="718457" y="1170941"/>
            <a:ext cx="10737669" cy="500779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GB" sz="2400" b="1" dirty="0">
                <a:latin typeface="Times New Roman" panose="02020603050405020304" pitchFamily="18" charset="0"/>
                <a:cs typeface="Times New Roman" panose="02020603050405020304" pitchFamily="18" charset="0"/>
              </a:rPr>
              <a:t>Following are rapidly growing areas where the system can be used: </a:t>
            </a:r>
          </a:p>
          <a:p>
            <a:pPr algn="just"/>
            <a:endParaRPr lang="en-GB" sz="24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Cameras or Cell phone camera applications. </a:t>
            </a:r>
          </a:p>
          <a:p>
            <a:pPr marL="342900" indent="-342900" algn="just">
              <a:lnSpc>
                <a:spcPct val="150000"/>
              </a:lnSpc>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For the Advertising. </a:t>
            </a:r>
          </a:p>
          <a:p>
            <a:pPr marL="342900" indent="-342900" algn="just">
              <a:lnSpc>
                <a:spcPct val="150000"/>
              </a:lnSpc>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Content creators to sell products e.g. </a:t>
            </a:r>
            <a:r>
              <a:rPr lang="en-GB" sz="2400" b="1" dirty="0" err="1">
                <a:latin typeface="Times New Roman" panose="02020603050405020304" pitchFamily="18" charset="0"/>
                <a:cs typeface="Times New Roman" panose="02020603050405020304" pitchFamily="18" charset="0"/>
              </a:rPr>
              <a:t>Affectiva</a:t>
            </a:r>
            <a:r>
              <a:rPr lang="en-GB" sz="2400" b="1" dirty="0">
                <a:latin typeface="Times New Roman" panose="02020603050405020304" pitchFamily="18" charset="0"/>
                <a:cs typeface="Times New Roman" panose="02020603050405020304" pitchFamily="18" charset="0"/>
              </a:rPr>
              <a:t> company. </a:t>
            </a:r>
          </a:p>
          <a:p>
            <a:pPr marL="342900" indent="-342900" algn="just">
              <a:lnSpc>
                <a:spcPct val="150000"/>
              </a:lnSpc>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Q-Sensor- to guise emotion of children. </a:t>
            </a:r>
          </a:p>
          <a:p>
            <a:pPr marL="342900" indent="-342900" algn="just">
              <a:lnSpc>
                <a:spcPct val="150000"/>
              </a:lnSpc>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Learner emotion detection. </a:t>
            </a:r>
          </a:p>
          <a:p>
            <a:pPr marL="342900" indent="-342900" algn="just">
              <a:lnSpc>
                <a:spcPct val="150000"/>
              </a:lnSpc>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Attitude and Action detection. </a:t>
            </a:r>
          </a:p>
          <a:p>
            <a:pPr marL="342900" indent="-342900" algn="just">
              <a:lnSpc>
                <a:spcPct val="150000"/>
              </a:lnSpc>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Marketing and scientific research- Visage SDK. </a:t>
            </a:r>
          </a:p>
          <a:p>
            <a:pPr marL="342900" indent="-342900" algn="just">
              <a:lnSpc>
                <a:spcPct val="150000"/>
              </a:lnSpc>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Face analytics and emotion recognition - </a:t>
            </a:r>
            <a:r>
              <a:rPr lang="en-GB" sz="2400" b="1" dirty="0" smtClean="0">
                <a:latin typeface="Times New Roman" panose="02020603050405020304" pitchFamily="18" charset="0"/>
                <a:cs typeface="Times New Roman" panose="02020603050405020304" pitchFamily="18" charset="0"/>
              </a:rPr>
              <a:t>Eyries. </a:t>
            </a:r>
            <a:endParaRPr lang="en-GB" sz="24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Film industries.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610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EFB5-4A39-44BC-AE57-B9FE27931846}"/>
              </a:ext>
            </a:extLst>
          </p:cNvPr>
          <p:cNvSpPr>
            <a:spLocks noGrp="1"/>
          </p:cNvSpPr>
          <p:nvPr>
            <p:ph type="title"/>
          </p:nvPr>
        </p:nvSpPr>
        <p:spPr>
          <a:xfrm>
            <a:off x="766621" y="363151"/>
            <a:ext cx="9404723" cy="1400530"/>
          </a:xfrm>
        </p:spPr>
        <p:txBody>
          <a:bodyPr/>
          <a:lstStyle/>
          <a:p>
            <a:r>
              <a:rPr lang="en-US" sz="6600" b="1" dirty="0">
                <a:latin typeface="Times New Roman" panose="02020603050405020304" pitchFamily="18" charset="0"/>
                <a:cs typeface="Times New Roman" panose="02020603050405020304" pitchFamily="18" charset="0"/>
              </a:rPr>
              <a:t>Output Image Screenshot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1194" y="1763681"/>
            <a:ext cx="6673069" cy="4637119"/>
          </a:xfrm>
        </p:spPr>
      </p:pic>
      <p:sp>
        <p:nvSpPr>
          <p:cNvPr id="4" name="Slide Number Placeholder 3">
            <a:extLst>
              <a:ext uri="{FF2B5EF4-FFF2-40B4-BE49-F238E27FC236}">
                <a16:creationId xmlns:a16="http://schemas.microsoft.com/office/drawing/2014/main" id="{3C05504D-215D-49EB-A033-6E971B901DCB}"/>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158031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D81B33-5559-4EFA-995C-A255F113C6CA}"/>
              </a:ext>
            </a:extLst>
          </p:cNvPr>
          <p:cNvPicPr>
            <a:picLocks noChangeAspect="1"/>
          </p:cNvPicPr>
          <p:nvPr/>
        </p:nvPicPr>
        <p:blipFill>
          <a:blip r:embed="rId2"/>
          <a:stretch>
            <a:fillRect/>
          </a:stretch>
        </p:blipFill>
        <p:spPr>
          <a:xfrm>
            <a:off x="3189243" y="1914615"/>
            <a:ext cx="5839640" cy="4544059"/>
          </a:xfrm>
          <a:prstGeom prst="rect">
            <a:avLst/>
          </a:prstGeom>
        </p:spPr>
      </p:pic>
      <p:sp>
        <p:nvSpPr>
          <p:cNvPr id="4" name="Slide Number Placeholder 3">
            <a:extLst>
              <a:ext uri="{FF2B5EF4-FFF2-40B4-BE49-F238E27FC236}">
                <a16:creationId xmlns:a16="http://schemas.microsoft.com/office/drawing/2014/main" id="{9D90D231-22CC-4CC4-84A7-63ACDC3425D0}"/>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5" name="Title 1">
            <a:extLst>
              <a:ext uri="{FF2B5EF4-FFF2-40B4-BE49-F238E27FC236}">
                <a16:creationId xmlns:a16="http://schemas.microsoft.com/office/drawing/2014/main" id="{27FDEFB5-4A39-44BC-AE57-B9FE27931846}"/>
              </a:ext>
            </a:extLst>
          </p:cNvPr>
          <p:cNvSpPr txBox="1">
            <a:spLocks/>
          </p:cNvSpPr>
          <p:nvPr/>
        </p:nvSpPr>
        <p:spPr>
          <a:xfrm>
            <a:off x="766621" y="363151"/>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b="1" dirty="0" smtClean="0">
                <a:latin typeface="Times New Roman" panose="02020603050405020304" pitchFamily="18" charset="0"/>
                <a:cs typeface="Times New Roman" panose="02020603050405020304" pitchFamily="18" charset="0"/>
              </a:rPr>
              <a:t>Cont..</a:t>
            </a:r>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479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9BBB-4791-4E2E-A879-3CE6762AFE8B}"/>
              </a:ext>
            </a:extLst>
          </p:cNvPr>
          <p:cNvSpPr>
            <a:spLocks noGrp="1"/>
          </p:cNvSpPr>
          <p:nvPr>
            <p:ph type="ctrTitle"/>
          </p:nvPr>
        </p:nvSpPr>
        <p:spPr>
          <a:xfrm>
            <a:off x="1577009" y="318052"/>
            <a:ext cx="9946995" cy="1590261"/>
          </a:xfrm>
        </p:spPr>
        <p:txBody>
          <a:bodyPr>
            <a:normAutofit fontScale="90000"/>
          </a:bodyPr>
          <a:lstStyle/>
          <a:p>
            <a:r>
              <a:rPr lang="en-US" sz="6700" b="1" dirty="0">
                <a:latin typeface="Times New Roman" panose="02020603050405020304" pitchFamily="18" charset="0"/>
                <a:cs typeface="Times New Roman" panose="02020603050405020304" pitchFamily="18" charset="0"/>
              </a:rPr>
              <a:t>			Islamic University</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sz="4900" b="1" dirty="0" err="1">
                <a:latin typeface="Times New Roman" panose="02020603050405020304" pitchFamily="18" charset="0"/>
                <a:cs typeface="Times New Roman" panose="02020603050405020304" pitchFamily="18" charset="0"/>
              </a:rPr>
              <a:t>Kushtia</a:t>
            </a:r>
            <a:endParaRPr lang="en-US" sz="49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AE85EE3-E585-4749-8365-7A2DA7825C44}"/>
              </a:ext>
            </a:extLst>
          </p:cNvPr>
          <p:cNvSpPr>
            <a:spLocks noGrp="1"/>
          </p:cNvSpPr>
          <p:nvPr>
            <p:ph type="subTitle" idx="1"/>
          </p:nvPr>
        </p:nvSpPr>
        <p:spPr>
          <a:xfrm>
            <a:off x="596347" y="3644348"/>
            <a:ext cx="11290852" cy="1550505"/>
          </a:xfrm>
        </p:spPr>
        <p:txBody>
          <a:bodyPr>
            <a:normAutofit/>
          </a:bodyPr>
          <a:lstStyle/>
          <a:p>
            <a:endParaRPr lang="en-US" sz="7200" i="1" u="sng" dirty="0"/>
          </a:p>
          <a:p>
            <a:endParaRPr lang="en-US" dirty="0"/>
          </a:p>
        </p:txBody>
      </p:sp>
      <p:pic>
        <p:nvPicPr>
          <p:cNvPr id="5" name="Picture 4">
            <a:extLst>
              <a:ext uri="{FF2B5EF4-FFF2-40B4-BE49-F238E27FC236}">
                <a16:creationId xmlns:a16="http://schemas.microsoft.com/office/drawing/2014/main" id="{2AC3B47F-6F70-43CA-95BF-AF0A3D563697}"/>
              </a:ext>
            </a:extLst>
          </p:cNvPr>
          <p:cNvPicPr>
            <a:picLocks noChangeAspect="1"/>
          </p:cNvPicPr>
          <p:nvPr/>
        </p:nvPicPr>
        <p:blipFill>
          <a:blip r:embed="rId2"/>
          <a:stretch>
            <a:fillRect/>
          </a:stretch>
        </p:blipFill>
        <p:spPr>
          <a:xfrm>
            <a:off x="5208723" y="1878495"/>
            <a:ext cx="1676400" cy="1550505"/>
          </a:xfrm>
          <a:prstGeom prst="rect">
            <a:avLst/>
          </a:prstGeom>
        </p:spPr>
      </p:pic>
      <p:sp>
        <p:nvSpPr>
          <p:cNvPr id="4" name="Slide Number Placeholder 3">
            <a:extLst>
              <a:ext uri="{FF2B5EF4-FFF2-40B4-BE49-F238E27FC236}">
                <a16:creationId xmlns:a16="http://schemas.microsoft.com/office/drawing/2014/main" id="{BEFF1551-C09A-4FD6-87AC-D0C2B0D7193D}"/>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10" name="Rectangle: Rounded Corners 9">
            <a:extLst>
              <a:ext uri="{FF2B5EF4-FFF2-40B4-BE49-F238E27FC236}">
                <a16:creationId xmlns:a16="http://schemas.microsoft.com/office/drawing/2014/main" id="{09496A05-2B46-4502-9ECA-535BF81355C6}"/>
              </a:ext>
            </a:extLst>
          </p:cNvPr>
          <p:cNvSpPr/>
          <p:nvPr/>
        </p:nvSpPr>
        <p:spPr>
          <a:xfrm>
            <a:off x="171451" y="3644348"/>
            <a:ext cx="5791199" cy="308030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r>
              <a:rPr lang="en-US" sz="2400" b="1" u="sng" dirty="0">
                <a:solidFill>
                  <a:schemeClr val="tx1"/>
                </a:solidFill>
                <a:latin typeface="Times New Roman" panose="02020603050405020304" pitchFamily="18" charset="0"/>
                <a:ea typeface="Calibri" panose="020F0502020204030204" pitchFamily="34" charset="0"/>
              </a:rPr>
              <a:t>Presented By:</a:t>
            </a:r>
          </a:p>
          <a:p>
            <a:pPr marL="0" marR="0">
              <a:spcBef>
                <a:spcPts val="0"/>
              </a:spcBef>
              <a:spcAft>
                <a:spcPts val="0"/>
              </a:spcAft>
            </a:pPr>
            <a:endParaRPr lang="en-US" sz="2400" b="1" u="sng" dirty="0">
              <a:solidFill>
                <a:schemeClr val="tx1"/>
              </a:solidFill>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2400" b="1" dirty="0" err="1" smtClean="0">
                <a:solidFill>
                  <a:schemeClr val="tx1"/>
                </a:solidFill>
                <a:effectLst/>
                <a:latin typeface="Times New Roman" panose="02020603050405020304" pitchFamily="18" charset="0"/>
                <a:ea typeface="Calibri" panose="020F0502020204030204" pitchFamily="34" charset="0"/>
              </a:rPr>
              <a:t>Md</a:t>
            </a:r>
            <a:r>
              <a:rPr lang="en-US" sz="2400" b="1" dirty="0" smtClean="0">
                <a:solidFill>
                  <a:schemeClr val="tx1"/>
                </a:solidFill>
                <a:effectLst/>
                <a:latin typeface="Times New Roman" panose="02020603050405020304" pitchFamily="18" charset="0"/>
                <a:ea typeface="Calibri" panose="020F0502020204030204" pitchFamily="34" charset="0"/>
              </a:rPr>
              <a:t> </a:t>
            </a:r>
            <a:r>
              <a:rPr lang="en-US" sz="2400" b="1" dirty="0">
                <a:solidFill>
                  <a:schemeClr val="tx1"/>
                </a:solidFill>
                <a:effectLst/>
                <a:latin typeface="Times New Roman" panose="02020603050405020304" pitchFamily="18" charset="0"/>
                <a:ea typeface="Calibri" panose="020F0502020204030204" pitchFamily="34" charset="0"/>
              </a:rPr>
              <a:t>Rakibul Hasan 			     19114105 </a:t>
            </a:r>
          </a:p>
          <a:p>
            <a:pPr marL="0" marR="0">
              <a:spcBef>
                <a:spcPts val="0"/>
              </a:spcBef>
              <a:spcAft>
                <a:spcPts val="0"/>
              </a:spcAft>
            </a:pPr>
            <a:r>
              <a:rPr lang="en-US" sz="2400" b="1" dirty="0">
                <a:solidFill>
                  <a:schemeClr val="tx1"/>
                </a:solidFill>
                <a:effectLst/>
                <a:latin typeface="Times New Roman" panose="02020603050405020304" pitchFamily="18" charset="0"/>
                <a:ea typeface="Calibri" panose="020F0502020204030204" pitchFamily="34" charset="0"/>
              </a:rPr>
              <a:t>Md. Kamrul Hassan 		     19114117</a:t>
            </a:r>
            <a:endParaRPr lang="en-US" sz="2400" b="1" dirty="0">
              <a:solidFill>
                <a:schemeClr val="tx1"/>
              </a:solidFill>
              <a:latin typeface="Times New Roman" panose="02020603050405020304" pitchFamily="18" charset="0"/>
              <a:ea typeface="Calibri" panose="020F0502020204030204" pitchFamily="34" charset="0"/>
            </a:endParaRPr>
          </a:p>
          <a:p>
            <a:pPr marL="0" marR="0">
              <a:spcBef>
                <a:spcPts val="0"/>
              </a:spcBef>
              <a:spcAft>
                <a:spcPts val="0"/>
              </a:spcAft>
            </a:pPr>
            <a:r>
              <a:rPr lang="en-US" sz="2400" b="1" dirty="0">
                <a:solidFill>
                  <a:schemeClr val="tx1"/>
                </a:solidFill>
                <a:effectLst/>
                <a:latin typeface="Times New Roman" panose="02020603050405020304" pitchFamily="18" charset="0"/>
                <a:ea typeface="Calibri" panose="020F0502020204030204" pitchFamily="34" charset="0"/>
              </a:rPr>
              <a:t>Most. </a:t>
            </a:r>
            <a:r>
              <a:rPr lang="en-US" sz="2400" b="1" dirty="0" err="1">
                <a:solidFill>
                  <a:schemeClr val="tx1"/>
                </a:solidFill>
                <a:effectLst/>
                <a:latin typeface="Times New Roman" panose="02020603050405020304" pitchFamily="18" charset="0"/>
                <a:ea typeface="Calibri" panose="020F0502020204030204" pitchFamily="34" charset="0"/>
              </a:rPr>
              <a:t>Ruma</a:t>
            </a:r>
            <a:r>
              <a:rPr lang="en-US" sz="2400" b="1" dirty="0">
                <a:solidFill>
                  <a:schemeClr val="tx1"/>
                </a:solidFill>
                <a:effectLst/>
                <a:latin typeface="Times New Roman" panose="02020603050405020304" pitchFamily="18" charset="0"/>
                <a:ea typeface="Calibri" panose="020F0502020204030204" pitchFamily="34" charset="0"/>
              </a:rPr>
              <a:t> Khatun 	           19114133</a:t>
            </a:r>
          </a:p>
          <a:p>
            <a:pPr marL="0" marR="0">
              <a:spcBef>
                <a:spcPts val="0"/>
              </a:spcBef>
              <a:spcAft>
                <a:spcPts val="0"/>
              </a:spcAft>
            </a:pPr>
            <a:r>
              <a:rPr lang="en-US" sz="2400" b="1" dirty="0">
                <a:solidFill>
                  <a:schemeClr val="tx1"/>
                </a:solidFill>
                <a:effectLst/>
                <a:latin typeface="Times New Roman" panose="02020603050405020304" pitchFamily="18" charset="0"/>
                <a:ea typeface="Calibri" panose="020F0502020204030204" pitchFamily="34" charset="0"/>
              </a:rPr>
              <a:t>S. M. </a:t>
            </a:r>
            <a:r>
              <a:rPr lang="en-US" sz="2400" b="1" dirty="0" err="1">
                <a:solidFill>
                  <a:schemeClr val="tx1"/>
                </a:solidFill>
                <a:effectLst/>
                <a:latin typeface="Times New Roman" panose="02020603050405020304" pitchFamily="18" charset="0"/>
                <a:ea typeface="Calibri" panose="020F0502020204030204" pitchFamily="34" charset="0"/>
              </a:rPr>
              <a:t>Shofikuzzaman</a:t>
            </a:r>
            <a:r>
              <a:rPr lang="en-US" sz="2400" b="1" dirty="0">
                <a:solidFill>
                  <a:schemeClr val="tx1"/>
                </a:solidFill>
                <a:effectLst/>
                <a:latin typeface="Times New Roman" panose="02020603050405020304" pitchFamily="18" charset="0"/>
                <a:ea typeface="Calibri" panose="020F0502020204030204" pitchFamily="34" charset="0"/>
              </a:rPr>
              <a:t> Sumon    19114153</a:t>
            </a:r>
          </a:p>
          <a:p>
            <a:pPr algn="ctr"/>
            <a:endParaRPr lang="en-US" dirty="0"/>
          </a:p>
        </p:txBody>
      </p:sp>
      <p:sp>
        <p:nvSpPr>
          <p:cNvPr id="11" name="Rectangle: Rounded Corners 10">
            <a:extLst>
              <a:ext uri="{FF2B5EF4-FFF2-40B4-BE49-F238E27FC236}">
                <a16:creationId xmlns:a16="http://schemas.microsoft.com/office/drawing/2014/main" id="{DF5FE9EE-1D9B-4CB0-B201-23801DF8B977}"/>
              </a:ext>
            </a:extLst>
          </p:cNvPr>
          <p:cNvSpPr/>
          <p:nvPr/>
        </p:nvSpPr>
        <p:spPr>
          <a:xfrm>
            <a:off x="6122489" y="3654702"/>
            <a:ext cx="5924550" cy="308030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r>
              <a:rPr lang="en-US" sz="2400" b="1" u="sng" dirty="0">
                <a:solidFill>
                  <a:schemeClr val="tx1"/>
                </a:solidFill>
                <a:effectLst/>
                <a:latin typeface="Times New Roman" panose="02020603050405020304" pitchFamily="18" charset="0"/>
                <a:ea typeface="Calibri" panose="020F0502020204030204" pitchFamily="34" charset="0"/>
              </a:rPr>
              <a:t>Supervised </a:t>
            </a:r>
            <a:r>
              <a:rPr lang="en-US" sz="2400" b="1" u="sng" dirty="0" smtClean="0">
                <a:solidFill>
                  <a:schemeClr val="tx1"/>
                </a:solidFill>
                <a:effectLst/>
                <a:latin typeface="Times New Roman" panose="02020603050405020304" pitchFamily="18" charset="0"/>
                <a:ea typeface="Calibri" panose="020F0502020204030204" pitchFamily="34" charset="0"/>
              </a:rPr>
              <a:t>By:</a:t>
            </a:r>
            <a:endParaRPr lang="en-US" sz="2400" b="1" u="sng" dirty="0">
              <a:solidFill>
                <a:schemeClr val="tx1"/>
              </a:solidFill>
              <a:effectLst/>
              <a:latin typeface="Times New Roman" panose="02020603050405020304" pitchFamily="18" charset="0"/>
              <a:ea typeface="Calibri" panose="020F0502020204030204" pitchFamily="34" charset="0"/>
            </a:endParaRPr>
          </a:p>
          <a:p>
            <a:pPr marL="0" marR="0">
              <a:spcBef>
                <a:spcPts val="0"/>
              </a:spcBef>
              <a:spcAft>
                <a:spcPts val="0"/>
              </a:spcAft>
            </a:pPr>
            <a:endParaRPr lang="en-US" sz="2400" dirty="0">
              <a:solidFill>
                <a:schemeClr val="tx1"/>
              </a:solidFill>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2400" b="1" dirty="0">
                <a:solidFill>
                  <a:schemeClr val="tx1"/>
                </a:solidFill>
                <a:effectLst/>
                <a:latin typeface="Times New Roman" panose="02020603050405020304" pitchFamily="18" charset="0"/>
                <a:ea typeface="Calibri" panose="020F0502020204030204" pitchFamily="34" charset="0"/>
              </a:rPr>
              <a:t>Mohammad Alamgir Hossain</a:t>
            </a:r>
            <a:endParaRPr lang="en-US" sz="2400" dirty="0">
              <a:solidFill>
                <a:schemeClr val="tx1"/>
              </a:solidFill>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2400" b="1" dirty="0">
                <a:solidFill>
                  <a:schemeClr val="tx1"/>
                </a:solidFill>
                <a:effectLst/>
                <a:latin typeface="Times New Roman" panose="02020603050405020304" pitchFamily="18" charset="0"/>
                <a:ea typeface="Calibri" panose="020F0502020204030204" pitchFamily="34" charset="0"/>
              </a:rPr>
              <a:t>Assistant </a:t>
            </a:r>
            <a:r>
              <a:rPr lang="en-US" sz="2400" b="1" dirty="0" smtClean="0">
                <a:solidFill>
                  <a:schemeClr val="tx1"/>
                </a:solidFill>
                <a:effectLst/>
                <a:latin typeface="Times New Roman" panose="02020603050405020304" pitchFamily="18" charset="0"/>
                <a:ea typeface="Calibri" panose="020F0502020204030204" pitchFamily="34" charset="0"/>
              </a:rPr>
              <a:t>Professor,</a:t>
            </a:r>
            <a:endParaRPr lang="en-US" sz="2400" dirty="0">
              <a:solidFill>
                <a:schemeClr val="tx1"/>
              </a:solidFill>
              <a:effectLst/>
              <a:latin typeface="Times New Roman" panose="02020603050405020304" pitchFamily="18" charset="0"/>
              <a:ea typeface="Calibri" panose="020F0502020204030204" pitchFamily="34" charset="0"/>
            </a:endParaRPr>
          </a:p>
          <a:p>
            <a:pPr marL="0" marR="0">
              <a:spcBef>
                <a:spcPts val="0"/>
              </a:spcBef>
              <a:spcAft>
                <a:spcPts val="0"/>
              </a:spcAft>
              <a:tabLst>
                <a:tab pos="3830955" algn="l"/>
              </a:tabLst>
            </a:pPr>
            <a:r>
              <a:rPr lang="en-US" sz="2400" b="1" dirty="0" smtClean="0">
                <a:solidFill>
                  <a:schemeClr val="tx1"/>
                </a:solidFill>
                <a:effectLst/>
                <a:latin typeface="Times New Roman" panose="02020603050405020304" pitchFamily="18" charset="0"/>
                <a:ea typeface="Calibri" panose="020F0502020204030204" pitchFamily="34" charset="0"/>
              </a:rPr>
              <a:t>Department </a:t>
            </a:r>
            <a:r>
              <a:rPr lang="en-US" sz="2400" b="1" dirty="0">
                <a:solidFill>
                  <a:schemeClr val="tx1"/>
                </a:solidFill>
                <a:effectLst/>
                <a:latin typeface="Times New Roman" panose="02020603050405020304" pitchFamily="18" charset="0"/>
                <a:ea typeface="Calibri" panose="020F0502020204030204" pitchFamily="34" charset="0"/>
              </a:rPr>
              <a:t>of Computer Science </a:t>
            </a:r>
            <a:r>
              <a:rPr lang="en-US" sz="2400" b="1" dirty="0" smtClean="0">
                <a:solidFill>
                  <a:schemeClr val="tx1"/>
                </a:solidFill>
                <a:latin typeface="Times New Roman" panose="02020603050405020304" pitchFamily="18" charset="0"/>
                <a:ea typeface="Calibri" panose="020F0502020204030204" pitchFamily="34" charset="0"/>
              </a:rPr>
              <a:t>and</a:t>
            </a:r>
            <a:r>
              <a:rPr lang="en-US" sz="2400" b="1" dirty="0" smtClean="0">
                <a:solidFill>
                  <a:schemeClr val="tx1"/>
                </a:solidFill>
                <a:effectLst/>
                <a:latin typeface="Times New Roman" panose="02020603050405020304" pitchFamily="18" charset="0"/>
                <a:ea typeface="Calibri" panose="020F0502020204030204" pitchFamily="34" charset="0"/>
              </a:rPr>
              <a:t> Engineering.</a:t>
            </a:r>
            <a:endParaRPr lang="en-US" sz="2400" dirty="0">
              <a:solidFill>
                <a:schemeClr val="tx1"/>
              </a:solidFill>
              <a:effectLst/>
              <a:latin typeface="Times New Roman" panose="02020603050405020304" pitchFamily="18" charset="0"/>
              <a:ea typeface="Calibri" panose="020F0502020204030204" pitchFamily="34" charset="0"/>
            </a:endParaRPr>
          </a:p>
          <a:p>
            <a:pPr algn="ctr"/>
            <a:endParaRPr lang="en-US" dirty="0"/>
          </a:p>
        </p:txBody>
      </p:sp>
      <p:cxnSp>
        <p:nvCxnSpPr>
          <p:cNvPr id="7" name="Straight Connector 6"/>
          <p:cNvCxnSpPr/>
          <p:nvPr/>
        </p:nvCxnSpPr>
        <p:spPr>
          <a:xfrm>
            <a:off x="6042569" y="3654702"/>
            <a:ext cx="0" cy="308030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5443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3017B0-A304-40BB-BD32-8BBA90C56358}"/>
              </a:ext>
            </a:extLst>
          </p:cNvPr>
          <p:cNvPicPr>
            <a:picLocks noChangeAspect="1"/>
          </p:cNvPicPr>
          <p:nvPr/>
        </p:nvPicPr>
        <p:blipFill>
          <a:blip r:embed="rId2"/>
          <a:stretch>
            <a:fillRect/>
          </a:stretch>
        </p:blipFill>
        <p:spPr>
          <a:xfrm>
            <a:off x="3174810" y="1846992"/>
            <a:ext cx="5973009" cy="4496427"/>
          </a:xfrm>
          <a:prstGeom prst="rect">
            <a:avLst/>
          </a:prstGeom>
        </p:spPr>
      </p:pic>
      <p:sp>
        <p:nvSpPr>
          <p:cNvPr id="4" name="Slide Number Placeholder 3">
            <a:extLst>
              <a:ext uri="{FF2B5EF4-FFF2-40B4-BE49-F238E27FC236}">
                <a16:creationId xmlns:a16="http://schemas.microsoft.com/office/drawing/2014/main" id="{A786E761-AE7F-4408-91F6-663633B60D30}"/>
              </a:ext>
            </a:extLst>
          </p:cNvPr>
          <p:cNvSpPr>
            <a:spLocks noGrp="1"/>
          </p:cNvSpPr>
          <p:nvPr>
            <p:ph type="sldNum" sz="quarter" idx="12"/>
          </p:nvPr>
        </p:nvSpPr>
        <p:spPr/>
        <p:txBody>
          <a:bodyPr/>
          <a:lstStyle/>
          <a:p>
            <a:fld id="{6D22F896-40B5-4ADD-8801-0D06FADFA095}" type="slidenum">
              <a:rPr lang="en-US" smtClean="0"/>
              <a:t>20</a:t>
            </a:fld>
            <a:endParaRPr lang="en-US" dirty="0"/>
          </a:p>
        </p:txBody>
      </p:sp>
      <p:sp>
        <p:nvSpPr>
          <p:cNvPr id="5" name="Title 1">
            <a:extLst>
              <a:ext uri="{FF2B5EF4-FFF2-40B4-BE49-F238E27FC236}">
                <a16:creationId xmlns:a16="http://schemas.microsoft.com/office/drawing/2014/main" id="{27FDEFB5-4A39-44BC-AE57-B9FE27931846}"/>
              </a:ext>
            </a:extLst>
          </p:cNvPr>
          <p:cNvSpPr txBox="1">
            <a:spLocks/>
          </p:cNvSpPr>
          <p:nvPr/>
        </p:nvSpPr>
        <p:spPr>
          <a:xfrm>
            <a:off x="766621" y="363151"/>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b="1" dirty="0">
                <a:latin typeface="Times New Roman" panose="02020603050405020304" pitchFamily="18" charset="0"/>
                <a:cs typeface="Times New Roman" panose="02020603050405020304" pitchFamily="18" charset="0"/>
              </a:rPr>
              <a:t>Cont..</a:t>
            </a:r>
          </a:p>
        </p:txBody>
      </p:sp>
    </p:spTree>
    <p:extLst>
      <p:ext uri="{BB962C8B-B14F-4D97-AF65-F5344CB8AC3E}">
        <p14:creationId xmlns:p14="http://schemas.microsoft.com/office/powerpoint/2010/main" val="3215156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BBC527-E03E-4D3E-825F-377D0FAFE908}"/>
              </a:ext>
            </a:extLst>
          </p:cNvPr>
          <p:cNvPicPr>
            <a:picLocks noChangeAspect="1"/>
          </p:cNvPicPr>
          <p:nvPr/>
        </p:nvPicPr>
        <p:blipFill>
          <a:blip r:embed="rId2"/>
          <a:stretch>
            <a:fillRect/>
          </a:stretch>
        </p:blipFill>
        <p:spPr>
          <a:xfrm>
            <a:off x="3475319" y="1953948"/>
            <a:ext cx="5058481" cy="4439270"/>
          </a:xfrm>
          <a:prstGeom prst="rect">
            <a:avLst/>
          </a:prstGeom>
        </p:spPr>
      </p:pic>
      <p:sp>
        <p:nvSpPr>
          <p:cNvPr id="4" name="Slide Number Placeholder 3">
            <a:extLst>
              <a:ext uri="{FF2B5EF4-FFF2-40B4-BE49-F238E27FC236}">
                <a16:creationId xmlns:a16="http://schemas.microsoft.com/office/drawing/2014/main" id="{9812BDEB-66E7-4BC7-9E3D-D9E81448BC90}"/>
              </a:ext>
            </a:extLst>
          </p:cNvPr>
          <p:cNvSpPr>
            <a:spLocks noGrp="1"/>
          </p:cNvSpPr>
          <p:nvPr>
            <p:ph type="sldNum" sz="quarter" idx="12"/>
          </p:nvPr>
        </p:nvSpPr>
        <p:spPr/>
        <p:txBody>
          <a:bodyPr/>
          <a:lstStyle/>
          <a:p>
            <a:fld id="{6D22F896-40B5-4ADD-8801-0D06FADFA095}" type="slidenum">
              <a:rPr lang="en-US" smtClean="0"/>
              <a:t>21</a:t>
            </a:fld>
            <a:endParaRPr lang="en-US" dirty="0"/>
          </a:p>
        </p:txBody>
      </p:sp>
      <p:sp>
        <p:nvSpPr>
          <p:cNvPr id="5" name="Title 1">
            <a:extLst>
              <a:ext uri="{FF2B5EF4-FFF2-40B4-BE49-F238E27FC236}">
                <a16:creationId xmlns:a16="http://schemas.microsoft.com/office/drawing/2014/main" id="{27FDEFB5-4A39-44BC-AE57-B9FE27931846}"/>
              </a:ext>
            </a:extLst>
          </p:cNvPr>
          <p:cNvSpPr txBox="1">
            <a:spLocks/>
          </p:cNvSpPr>
          <p:nvPr/>
        </p:nvSpPr>
        <p:spPr>
          <a:xfrm>
            <a:off x="766621" y="363151"/>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b="1" dirty="0">
                <a:latin typeface="Times New Roman" panose="02020603050405020304" pitchFamily="18" charset="0"/>
                <a:cs typeface="Times New Roman" panose="02020603050405020304" pitchFamily="18" charset="0"/>
              </a:rPr>
              <a:t>Cont..</a:t>
            </a:r>
          </a:p>
        </p:txBody>
      </p:sp>
    </p:spTree>
    <p:extLst>
      <p:ext uri="{BB962C8B-B14F-4D97-AF65-F5344CB8AC3E}">
        <p14:creationId xmlns:p14="http://schemas.microsoft.com/office/powerpoint/2010/main" val="2816243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22CD51-5F76-415B-B7A8-566BD6AA8E6C}"/>
              </a:ext>
            </a:extLst>
          </p:cNvPr>
          <p:cNvPicPr>
            <a:picLocks noChangeAspect="1"/>
          </p:cNvPicPr>
          <p:nvPr/>
        </p:nvPicPr>
        <p:blipFill>
          <a:blip r:embed="rId2"/>
          <a:stretch>
            <a:fillRect/>
          </a:stretch>
        </p:blipFill>
        <p:spPr>
          <a:xfrm>
            <a:off x="2259873" y="1672240"/>
            <a:ext cx="6831875" cy="4826727"/>
          </a:xfrm>
          <a:prstGeom prst="rect">
            <a:avLst/>
          </a:prstGeom>
        </p:spPr>
      </p:pic>
      <p:sp>
        <p:nvSpPr>
          <p:cNvPr id="4" name="Slide Number Placeholder 3">
            <a:extLst>
              <a:ext uri="{FF2B5EF4-FFF2-40B4-BE49-F238E27FC236}">
                <a16:creationId xmlns:a16="http://schemas.microsoft.com/office/drawing/2014/main" id="{D7270F49-176A-4B3F-96BA-5C59D74237A0}"/>
              </a:ext>
            </a:extLst>
          </p:cNvPr>
          <p:cNvSpPr>
            <a:spLocks noGrp="1"/>
          </p:cNvSpPr>
          <p:nvPr>
            <p:ph type="sldNum" sz="quarter" idx="12"/>
          </p:nvPr>
        </p:nvSpPr>
        <p:spPr/>
        <p:txBody>
          <a:bodyPr/>
          <a:lstStyle/>
          <a:p>
            <a:fld id="{6D22F896-40B5-4ADD-8801-0D06FADFA095}" type="slidenum">
              <a:rPr lang="en-US" smtClean="0"/>
              <a:t>22</a:t>
            </a:fld>
            <a:endParaRPr lang="en-US" dirty="0"/>
          </a:p>
        </p:txBody>
      </p:sp>
      <p:sp>
        <p:nvSpPr>
          <p:cNvPr id="5" name="Title 1">
            <a:extLst>
              <a:ext uri="{FF2B5EF4-FFF2-40B4-BE49-F238E27FC236}">
                <a16:creationId xmlns:a16="http://schemas.microsoft.com/office/drawing/2014/main" id="{27FDEFB5-4A39-44BC-AE57-B9FE27931846}"/>
              </a:ext>
            </a:extLst>
          </p:cNvPr>
          <p:cNvSpPr txBox="1">
            <a:spLocks/>
          </p:cNvSpPr>
          <p:nvPr/>
        </p:nvSpPr>
        <p:spPr>
          <a:xfrm>
            <a:off x="766621" y="363151"/>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b="1" dirty="0">
                <a:latin typeface="Times New Roman" panose="02020603050405020304" pitchFamily="18" charset="0"/>
                <a:cs typeface="Times New Roman" panose="02020603050405020304" pitchFamily="18" charset="0"/>
              </a:rPr>
              <a:t>Cont..</a:t>
            </a:r>
          </a:p>
        </p:txBody>
      </p:sp>
    </p:spTree>
    <p:extLst>
      <p:ext uri="{BB962C8B-B14F-4D97-AF65-F5344CB8AC3E}">
        <p14:creationId xmlns:p14="http://schemas.microsoft.com/office/powerpoint/2010/main" val="73364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9056F4-2484-42D7-B8A6-831B5E1E95B2}"/>
              </a:ext>
            </a:extLst>
          </p:cNvPr>
          <p:cNvSpPr>
            <a:spLocks noGrp="1"/>
          </p:cNvSpPr>
          <p:nvPr>
            <p:ph type="sldNum" sz="quarter" idx="12"/>
          </p:nvPr>
        </p:nvSpPr>
        <p:spPr/>
        <p:txBody>
          <a:bodyPr/>
          <a:lstStyle/>
          <a:p>
            <a:fld id="{6D22F896-40B5-4ADD-8801-0D06FADFA095}" type="slidenum">
              <a:rPr lang="en-US" smtClean="0"/>
              <a:t>23</a:t>
            </a:fld>
            <a:endParaRPr lang="en-US" dirty="0"/>
          </a:p>
        </p:txBody>
      </p:sp>
      <p:sp>
        <p:nvSpPr>
          <p:cNvPr id="5" name="Title 1">
            <a:extLst>
              <a:ext uri="{FF2B5EF4-FFF2-40B4-BE49-F238E27FC236}">
                <a16:creationId xmlns:a16="http://schemas.microsoft.com/office/drawing/2014/main" id="{27FDEFB5-4A39-44BC-AE57-B9FE27931846}"/>
              </a:ext>
            </a:extLst>
          </p:cNvPr>
          <p:cNvSpPr txBox="1">
            <a:spLocks/>
          </p:cNvSpPr>
          <p:nvPr/>
        </p:nvSpPr>
        <p:spPr>
          <a:xfrm>
            <a:off x="766621" y="363151"/>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b="1" dirty="0">
                <a:latin typeface="Times New Roman" panose="02020603050405020304" pitchFamily="18" charset="0"/>
                <a:cs typeface="Times New Roman" panose="02020603050405020304" pitchFamily="18" charset="0"/>
              </a:rPr>
              <a:t>Conclusion </a:t>
            </a:r>
          </a:p>
        </p:txBody>
      </p:sp>
      <p:sp>
        <p:nvSpPr>
          <p:cNvPr id="7" name="Title 3">
            <a:extLst>
              <a:ext uri="{FF2B5EF4-FFF2-40B4-BE49-F238E27FC236}">
                <a16:creationId xmlns:a16="http://schemas.microsoft.com/office/drawing/2014/main" id="{C96A79DB-2115-479D-8F89-724585FE53E0}"/>
              </a:ext>
            </a:extLst>
          </p:cNvPr>
          <p:cNvSpPr txBox="1">
            <a:spLocks/>
          </p:cNvSpPr>
          <p:nvPr/>
        </p:nvSpPr>
        <p:spPr>
          <a:xfrm>
            <a:off x="766621" y="1484450"/>
            <a:ext cx="10737669" cy="500779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endParaRPr lang="en-GB" sz="2400" b="1" dirty="0" smtClean="0">
              <a:latin typeface="Times New Roman" panose="02020603050405020304" pitchFamily="18" charset="0"/>
              <a:cs typeface="Times New Roman" panose="02020603050405020304" pitchFamily="18" charset="0"/>
            </a:endParaRPr>
          </a:p>
          <a:p>
            <a:pPr algn="just"/>
            <a:endParaRPr lang="en-GB" sz="2400" b="1" dirty="0">
              <a:latin typeface="Times New Roman" panose="02020603050405020304" pitchFamily="18" charset="0"/>
              <a:cs typeface="Times New Roman" panose="02020603050405020304" pitchFamily="18" charset="0"/>
            </a:endParaRPr>
          </a:p>
          <a:p>
            <a:pPr algn="just"/>
            <a:r>
              <a:rPr lang="en-GB" sz="2400" b="1" dirty="0" smtClean="0">
                <a:latin typeface="Times New Roman" panose="02020603050405020304" pitchFamily="18" charset="0"/>
                <a:cs typeface="Times New Roman" panose="02020603050405020304" pitchFamily="18" charset="0"/>
              </a:rPr>
              <a:t>	In </a:t>
            </a:r>
            <a:r>
              <a:rPr lang="en-GB" sz="2400" b="1" dirty="0">
                <a:latin typeface="Times New Roman" panose="02020603050405020304" pitchFamily="18" charset="0"/>
                <a:cs typeface="Times New Roman" panose="02020603050405020304" pitchFamily="18" charset="0"/>
              </a:rPr>
              <a:t>this project, I studied the what are the techniques used </a:t>
            </a:r>
            <a:r>
              <a:rPr lang="en-GB" sz="2400" b="1" dirty="0" smtClean="0">
                <a:latin typeface="Times New Roman" panose="02020603050405020304" pitchFamily="18" charset="0"/>
                <a:cs typeface="Times New Roman" panose="02020603050405020304" pitchFamily="18" charset="0"/>
              </a:rPr>
              <a:t>previously, </a:t>
            </a:r>
            <a:r>
              <a:rPr lang="en-GB" sz="2400" b="1" dirty="0">
                <a:latin typeface="Times New Roman" panose="02020603050405020304" pitchFamily="18" charset="0"/>
                <a:cs typeface="Times New Roman" panose="02020603050405020304" pitchFamily="18" charset="0"/>
              </a:rPr>
              <a:t>what are the real-time application for the proposed system which covered in objective and motivation. </a:t>
            </a:r>
            <a:endParaRPr lang="en-GB" sz="2400" b="1" dirty="0" smtClean="0">
              <a:latin typeface="Times New Roman" panose="02020603050405020304" pitchFamily="18" charset="0"/>
              <a:cs typeface="Times New Roman" panose="02020603050405020304" pitchFamily="18" charset="0"/>
            </a:endParaRPr>
          </a:p>
          <a:p>
            <a:pPr algn="just"/>
            <a:endParaRPr lang="en-GB" sz="2400" b="1" dirty="0" smtClean="0">
              <a:latin typeface="Times New Roman" panose="02020603050405020304" pitchFamily="18" charset="0"/>
              <a:cs typeface="Times New Roman" panose="02020603050405020304" pitchFamily="18" charset="0"/>
            </a:endParaRPr>
          </a:p>
          <a:p>
            <a:pPr algn="just"/>
            <a:endParaRPr lang="en-GB" sz="2400" b="1" dirty="0">
              <a:latin typeface="Times New Roman" panose="02020603050405020304" pitchFamily="18" charset="0"/>
              <a:cs typeface="Times New Roman" panose="02020603050405020304" pitchFamily="18" charset="0"/>
            </a:endParaRPr>
          </a:p>
          <a:p>
            <a:pPr algn="just"/>
            <a:r>
              <a:rPr lang="en-GB" sz="2400" b="1" dirty="0" smtClean="0">
                <a:latin typeface="Times New Roman" panose="02020603050405020304" pitchFamily="18" charset="0"/>
                <a:cs typeface="Times New Roman" panose="02020603050405020304" pitchFamily="18" charset="0"/>
              </a:rPr>
              <a:t>	By </a:t>
            </a:r>
            <a:r>
              <a:rPr lang="en-GB" sz="2400" b="1" dirty="0">
                <a:latin typeface="Times New Roman" panose="02020603050405020304" pitchFamily="18" charset="0"/>
                <a:cs typeface="Times New Roman" panose="02020603050405020304" pitchFamily="18" charset="0"/>
              </a:rPr>
              <a:t>using the mentioned dataset the neural network will be trained and by adding maximum hidden layer </a:t>
            </a:r>
            <a:r>
              <a:rPr lang="en-GB" sz="2400" b="1" dirty="0" smtClean="0">
                <a:latin typeface="Times New Roman" panose="02020603050405020304" pitchFamily="18" charset="0"/>
                <a:cs typeface="Times New Roman" panose="02020603050405020304" pitchFamily="18" charset="0"/>
              </a:rPr>
              <a:t>i.e. </a:t>
            </a:r>
            <a:r>
              <a:rPr lang="en-GB" sz="2400" b="1" dirty="0">
                <a:latin typeface="Times New Roman" panose="02020603050405020304" pitchFamily="18" charset="0"/>
                <a:cs typeface="Times New Roman" panose="02020603050405020304" pitchFamily="18" charset="0"/>
              </a:rPr>
              <a:t>with the </a:t>
            </a:r>
            <a:r>
              <a:rPr lang="en-GB" sz="2400" b="1" dirty="0">
                <a:solidFill>
                  <a:srgbClr val="00B0F0"/>
                </a:solidFill>
                <a:latin typeface="Times New Roman" panose="02020603050405020304" pitchFamily="18" charset="0"/>
                <a:cs typeface="Times New Roman" panose="02020603050405020304" pitchFamily="18" charset="0"/>
              </a:rPr>
              <a:t>deep layer in the convolutional network</a:t>
            </a:r>
            <a:r>
              <a:rPr lang="en-GB" sz="2400" b="1" dirty="0">
                <a:latin typeface="Times New Roman" panose="02020603050405020304" pitchFamily="18" charset="0"/>
                <a:cs typeface="Times New Roman" panose="02020603050405020304" pitchFamily="18" charset="0"/>
              </a:rPr>
              <a:t> the result will be calculated. It covers the concept of facial expression recognition with aimed to classify images of faces into any of </a:t>
            </a:r>
            <a:r>
              <a:rPr lang="en-GB" sz="2400" b="1" dirty="0">
                <a:solidFill>
                  <a:srgbClr val="00B0F0"/>
                </a:solidFill>
                <a:latin typeface="Times New Roman" panose="02020603050405020304" pitchFamily="18" charset="0"/>
                <a:cs typeface="Times New Roman" panose="02020603050405020304" pitchFamily="18" charset="0"/>
              </a:rPr>
              <a:t>seven discrete emotion or face expression</a:t>
            </a:r>
            <a:r>
              <a:rPr lang="en-GB" sz="2400" b="1" dirty="0">
                <a:latin typeface="Times New Roman" panose="02020603050405020304" pitchFamily="18" charset="0"/>
                <a:cs typeface="Times New Roman" panose="02020603050405020304" pitchFamily="18" charset="0"/>
              </a:rPr>
              <a:t> categories that </a:t>
            </a:r>
            <a:r>
              <a:rPr lang="en-GB" sz="2400" b="1" dirty="0">
                <a:solidFill>
                  <a:srgbClr val="00B0F0"/>
                </a:solidFill>
                <a:latin typeface="Times New Roman" panose="02020603050405020304" pitchFamily="18" charset="0"/>
                <a:cs typeface="Times New Roman" panose="02020603050405020304" pitchFamily="18" charset="0"/>
              </a:rPr>
              <a:t>represent universal human emotions</a:t>
            </a:r>
            <a:r>
              <a:rPr lang="en-GB"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681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6A79DB-2115-479D-8F89-724585FE53E0}"/>
              </a:ext>
            </a:extLst>
          </p:cNvPr>
          <p:cNvSpPr>
            <a:spLocks noGrp="1"/>
          </p:cNvSpPr>
          <p:nvPr>
            <p:ph type="ctrTitle"/>
          </p:nvPr>
        </p:nvSpPr>
        <p:spPr>
          <a:xfrm>
            <a:off x="678705" y="295729"/>
            <a:ext cx="8825658" cy="3329581"/>
          </a:xfrm>
        </p:spPr>
        <p:txBody>
          <a:bodyPr/>
          <a:lstStyle/>
          <a:p>
            <a:r>
              <a:rPr lang="en-US" sz="9600" b="1" dirty="0" smtClean="0">
                <a:latin typeface="Imprint MT Shadow" panose="04020605060303030202" pitchFamily="82" charset="0"/>
              </a:rPr>
              <a:t>  Any </a:t>
            </a:r>
            <a:r>
              <a:rPr lang="en-US" sz="9600" b="1" dirty="0">
                <a:latin typeface="Imprint MT Shadow" panose="04020605060303030202" pitchFamily="82" charset="0"/>
              </a:rPr>
              <a:t>Question </a:t>
            </a:r>
          </a:p>
        </p:txBody>
      </p:sp>
      <p:sp>
        <p:nvSpPr>
          <p:cNvPr id="2" name="Slide Number Placeholder 1">
            <a:extLst>
              <a:ext uri="{FF2B5EF4-FFF2-40B4-BE49-F238E27FC236}">
                <a16:creationId xmlns:a16="http://schemas.microsoft.com/office/drawing/2014/main" id="{79553105-5912-4123-BA19-94F1DE97516B}"/>
              </a:ext>
            </a:extLst>
          </p:cNvPr>
          <p:cNvSpPr>
            <a:spLocks noGrp="1"/>
          </p:cNvSpPr>
          <p:nvPr>
            <p:ph type="sldNum" sz="quarter" idx="12"/>
          </p:nvPr>
        </p:nvSpPr>
        <p:spPr/>
        <p:txBody>
          <a:bodyPr/>
          <a:lstStyle/>
          <a:p>
            <a:fld id="{6D22F896-40B5-4ADD-8801-0D06FADFA095}" type="slidenum">
              <a:rPr lang="en-US" smtClean="0"/>
              <a:t>24</a:t>
            </a:fld>
            <a:endParaRPr lang="en-US" dirty="0"/>
          </a:p>
        </p:txBody>
      </p:sp>
      <p:pic>
        <p:nvPicPr>
          <p:cNvPr id="7" name="Picture 6">
            <a:extLst>
              <a:ext uri="{FF2B5EF4-FFF2-40B4-BE49-F238E27FC236}">
                <a16:creationId xmlns:a16="http://schemas.microsoft.com/office/drawing/2014/main" id="{96931C97-BD04-4695-8920-EBCFD9DBC355}"/>
              </a:ext>
            </a:extLst>
          </p:cNvPr>
          <p:cNvPicPr>
            <a:picLocks noChangeAspect="1"/>
          </p:cNvPicPr>
          <p:nvPr/>
        </p:nvPicPr>
        <p:blipFill>
          <a:blip r:embed="rId2"/>
          <a:stretch>
            <a:fillRect/>
          </a:stretch>
        </p:blipFill>
        <p:spPr>
          <a:xfrm>
            <a:off x="8795658" y="2117632"/>
            <a:ext cx="1684788" cy="1684788"/>
          </a:xfrm>
          <a:prstGeom prst="rect">
            <a:avLst/>
          </a:prstGeom>
        </p:spPr>
      </p:pic>
    </p:spTree>
    <p:extLst>
      <p:ext uri="{BB962C8B-B14F-4D97-AF65-F5344CB8AC3E}">
        <p14:creationId xmlns:p14="http://schemas.microsoft.com/office/powerpoint/2010/main" val="2717181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460A08-1C53-46D6-B7E9-03594B059FA5}"/>
              </a:ext>
            </a:extLst>
          </p:cNvPr>
          <p:cNvSpPr>
            <a:spLocks noGrp="1"/>
          </p:cNvSpPr>
          <p:nvPr>
            <p:ph type="sldNum" sz="quarter" idx="12"/>
          </p:nvPr>
        </p:nvSpPr>
        <p:spPr/>
        <p:txBody>
          <a:bodyPr/>
          <a:lstStyle/>
          <a:p>
            <a:fld id="{6D22F896-40B5-4ADD-8801-0D06FADFA095}" type="slidenum">
              <a:rPr lang="en-US" smtClean="0"/>
              <a:t>25</a:t>
            </a:fld>
            <a:endParaRPr lang="en-US" dirty="0"/>
          </a:p>
        </p:txBody>
      </p:sp>
      <p:sp>
        <p:nvSpPr>
          <p:cNvPr id="4" name="Rectangle 3"/>
          <p:cNvSpPr/>
          <p:nvPr/>
        </p:nvSpPr>
        <p:spPr>
          <a:xfrm>
            <a:off x="2377439" y="2690948"/>
            <a:ext cx="7759337" cy="1569660"/>
          </a:xfrm>
          <a:prstGeom prst="rect">
            <a:avLst/>
          </a:prstGeom>
        </p:spPr>
        <p:txBody>
          <a:bodyPr wrap="square">
            <a:spAutoFit/>
          </a:bodyPr>
          <a:lstStyle/>
          <a:p>
            <a:pPr algn="ctr"/>
            <a:r>
              <a:rPr lang="en-US" sz="9600" dirty="0">
                <a:effectLst>
                  <a:outerShdw blurRad="38100" dist="38100" dir="2700000" algn="tl">
                    <a:srgbClr val="000000">
                      <a:alpha val="43137"/>
                    </a:srgbClr>
                  </a:outerShdw>
                </a:effectLst>
                <a:latin typeface="Bodoni MT Black" panose="02070A03080606020203" pitchFamily="18" charset="0"/>
                <a:cs typeface="Times New Roman" panose="02020603050405020304" pitchFamily="18" charset="0"/>
              </a:rPr>
              <a:t>Thank You!</a:t>
            </a:r>
          </a:p>
        </p:txBody>
      </p:sp>
    </p:spTree>
    <p:extLst>
      <p:ext uri="{BB962C8B-B14F-4D97-AF65-F5344CB8AC3E}">
        <p14:creationId xmlns:p14="http://schemas.microsoft.com/office/powerpoint/2010/main" val="914179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488562-23D0-44E3-90B7-2EF68954E0C1}"/>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5" name="Rectangle: Rounded Corners 4">
            <a:extLst>
              <a:ext uri="{FF2B5EF4-FFF2-40B4-BE49-F238E27FC236}">
                <a16:creationId xmlns:a16="http://schemas.microsoft.com/office/drawing/2014/main" id="{F32379F1-98CE-40E5-90A8-25084BD78E15}"/>
              </a:ext>
            </a:extLst>
          </p:cNvPr>
          <p:cNvSpPr/>
          <p:nvPr/>
        </p:nvSpPr>
        <p:spPr>
          <a:xfrm>
            <a:off x="2758722" y="295729"/>
            <a:ext cx="6493565" cy="637011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u="sng" dirty="0">
                <a:latin typeface="Times New Roman" panose="02020603050405020304" pitchFamily="18" charset="0"/>
                <a:cs typeface="Times New Roman" panose="02020603050405020304" pitchFamily="18" charset="0"/>
              </a:rPr>
              <a:t>Outline</a:t>
            </a:r>
          </a:p>
          <a:p>
            <a:pPr algn="ct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&gt;&gt; Abstract</a:t>
            </a:r>
          </a:p>
          <a:p>
            <a:r>
              <a:rPr lang="en-US" sz="2800" dirty="0">
                <a:latin typeface="Times New Roman" panose="02020603050405020304" pitchFamily="18" charset="0"/>
                <a:cs typeface="Times New Roman" panose="02020603050405020304" pitchFamily="18" charset="0"/>
              </a:rPr>
              <a:t>&gt;&gt; Introduction</a:t>
            </a:r>
          </a:p>
          <a:p>
            <a:r>
              <a:rPr lang="en-US" sz="2800" dirty="0">
                <a:latin typeface="Times New Roman" panose="02020603050405020304" pitchFamily="18" charset="0"/>
                <a:cs typeface="Times New Roman" panose="02020603050405020304" pitchFamily="18" charset="0"/>
              </a:rPr>
              <a:t>&gt;&gt; Problem Definition</a:t>
            </a:r>
          </a:p>
          <a:p>
            <a:r>
              <a:rPr lang="en-US" sz="2800" dirty="0">
                <a:latin typeface="Times New Roman" panose="02020603050405020304" pitchFamily="18" charset="0"/>
                <a:cs typeface="Times New Roman" panose="02020603050405020304" pitchFamily="18" charset="0"/>
              </a:rPr>
              <a:t>&gt;&gt; Objective and Motivation</a:t>
            </a:r>
          </a:p>
          <a:p>
            <a:r>
              <a:rPr lang="en-US" sz="2800" dirty="0">
                <a:latin typeface="Times New Roman" panose="02020603050405020304" pitchFamily="18" charset="0"/>
                <a:cs typeface="Times New Roman" panose="02020603050405020304" pitchFamily="18" charset="0"/>
              </a:rPr>
              <a:t>&gt;&gt; System Architecture</a:t>
            </a:r>
          </a:p>
          <a:p>
            <a:r>
              <a:rPr lang="en-US" sz="2800" dirty="0">
                <a:latin typeface="Times New Roman" panose="02020603050405020304" pitchFamily="18" charset="0"/>
                <a:cs typeface="Times New Roman" panose="02020603050405020304" pitchFamily="18" charset="0"/>
              </a:rPr>
              <a:t>&gt;&gt; Dataset</a:t>
            </a:r>
          </a:p>
          <a:p>
            <a:r>
              <a:rPr lang="en-US" sz="2800" dirty="0">
                <a:latin typeface="Times New Roman" panose="02020603050405020304" pitchFamily="18" charset="0"/>
                <a:cs typeface="Times New Roman" panose="02020603050405020304" pitchFamily="18" charset="0"/>
              </a:rPr>
              <a:t>&gt;&gt; Application</a:t>
            </a:r>
          </a:p>
          <a:p>
            <a:r>
              <a:rPr lang="en-US" sz="2800" dirty="0">
                <a:latin typeface="Times New Roman" panose="02020603050405020304" pitchFamily="18" charset="0"/>
                <a:cs typeface="Times New Roman" panose="02020603050405020304" pitchFamily="18" charset="0"/>
              </a:rPr>
              <a:t>&gt;&gt; Project Work</a:t>
            </a:r>
          </a:p>
          <a:p>
            <a:r>
              <a:rPr lang="en-US" sz="2800" dirty="0">
                <a:latin typeface="Times New Roman" panose="02020603050405020304" pitchFamily="18" charset="0"/>
                <a:cs typeface="Times New Roman" panose="02020603050405020304" pitchFamily="18" charset="0"/>
              </a:rPr>
              <a:t>&gt;&gt; Conclusion </a:t>
            </a:r>
          </a:p>
        </p:txBody>
      </p:sp>
    </p:spTree>
    <p:extLst>
      <p:ext uri="{BB962C8B-B14F-4D97-AF65-F5344CB8AC3E}">
        <p14:creationId xmlns:p14="http://schemas.microsoft.com/office/powerpoint/2010/main" val="3958350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4</a:t>
            </a:fld>
            <a:endParaRPr lang="en-US" dirty="0"/>
          </a:p>
        </p:txBody>
      </p:sp>
      <p:sp>
        <p:nvSpPr>
          <p:cNvPr id="3" name="Title 1">
            <a:extLst>
              <a:ext uri="{FF2B5EF4-FFF2-40B4-BE49-F238E27FC236}">
                <a16:creationId xmlns:a16="http://schemas.microsoft.com/office/drawing/2014/main" id="{A6DC9350-79A1-41A6-9AFC-8CB25F1CBBEA}"/>
              </a:ext>
            </a:extLst>
          </p:cNvPr>
          <p:cNvSpPr txBox="1">
            <a:spLocks/>
          </p:cNvSpPr>
          <p:nvPr/>
        </p:nvSpPr>
        <p:spPr>
          <a:xfrm>
            <a:off x="937658" y="532187"/>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Abstract</a:t>
            </a:r>
          </a:p>
        </p:txBody>
      </p:sp>
      <p:sp>
        <p:nvSpPr>
          <p:cNvPr id="6" name="Title 3">
            <a:extLst>
              <a:ext uri="{FF2B5EF4-FFF2-40B4-BE49-F238E27FC236}">
                <a16:creationId xmlns:a16="http://schemas.microsoft.com/office/drawing/2014/main" id="{C96A79DB-2115-479D-8F89-724585FE53E0}"/>
              </a:ext>
            </a:extLst>
          </p:cNvPr>
          <p:cNvSpPr txBox="1">
            <a:spLocks/>
          </p:cNvSpPr>
          <p:nvPr/>
        </p:nvSpPr>
        <p:spPr>
          <a:xfrm>
            <a:off x="937658" y="1353821"/>
            <a:ext cx="9852262" cy="500779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GB" sz="2400" b="1" dirty="0" smtClean="0">
                <a:latin typeface="Times New Roman" panose="02020603050405020304" pitchFamily="18" charset="0"/>
                <a:cs typeface="Times New Roman" panose="02020603050405020304" pitchFamily="18" charset="0"/>
              </a:rPr>
              <a:t>In </a:t>
            </a:r>
            <a:r>
              <a:rPr lang="en-GB" sz="2400" b="1" dirty="0">
                <a:latin typeface="Times New Roman" panose="02020603050405020304" pitchFamily="18" charset="0"/>
                <a:cs typeface="Times New Roman" panose="02020603050405020304" pitchFamily="18" charset="0"/>
              </a:rPr>
              <a:t>today's world, there are number of application techniques used for face recognition, </a:t>
            </a:r>
            <a:r>
              <a:rPr lang="en-GB" sz="2400" b="1" dirty="0" err="1">
                <a:latin typeface="Times New Roman" panose="02020603050405020304" pitchFamily="18" charset="0"/>
                <a:cs typeface="Times New Roman" panose="02020603050405020304" pitchFamily="18" charset="0"/>
              </a:rPr>
              <a:t>e.g</a:t>
            </a:r>
            <a:r>
              <a:rPr lang="en-GB" sz="2400" b="1" dirty="0">
                <a:latin typeface="Times New Roman" panose="02020603050405020304" pitchFamily="18" charset="0"/>
                <a:cs typeface="Times New Roman" panose="02020603050405020304" pitchFamily="18" charset="0"/>
              </a:rPr>
              <a:t> Bio-matrix face recognition, payments system, Access and Security, criminal identification, Advertising, healthcare. The problem with these applications for recognizing facial expressions is still ongoing research. Facial expression detection is based on Image processing and computer vision techniques. In this project, I am presenting the system of an artificially intelligent system that is capable of emotion recognition through facial expressions. </a:t>
            </a:r>
            <a:r>
              <a:rPr lang="en-GB" sz="2400" b="1" dirty="0">
                <a:solidFill>
                  <a:schemeClr val="bg2">
                    <a:lumMod val="60000"/>
                    <a:lumOff val="40000"/>
                  </a:schemeClr>
                </a:solidFill>
                <a:latin typeface="Times New Roman" panose="02020603050405020304" pitchFamily="18" charset="0"/>
                <a:cs typeface="Times New Roman" panose="02020603050405020304" pitchFamily="18" charset="0"/>
              </a:rPr>
              <a:t>This system distinguishes the seven universal emotions: happy, disgust, anger, fear, sad, surprise and neutral</a:t>
            </a:r>
            <a:r>
              <a:rPr lang="en-GB" sz="2400" b="1" dirty="0">
                <a:latin typeface="Times New Roman" panose="02020603050405020304" pitchFamily="18" charset="0"/>
                <a:cs typeface="Times New Roman" panose="02020603050405020304" pitchFamily="18" charset="0"/>
              </a:rPr>
              <a:t>. In this, there are different layers used in the neural network after which the best performing network is further optimized and finally returns the emotion of the user.</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780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a:extLst>
              <a:ext uri="{FF2B5EF4-FFF2-40B4-BE49-F238E27FC236}">
                <a16:creationId xmlns:a16="http://schemas.microsoft.com/office/drawing/2014/main" id="{F3E689B9-3CBE-47B6-8B4D-B3DA37235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7209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9F084D83-008E-46CC-B939-994D37C592BC}"/>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185442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6</a:t>
            </a:fld>
            <a:endParaRPr lang="en-US" dirty="0"/>
          </a:p>
        </p:txBody>
      </p:sp>
      <p:sp>
        <p:nvSpPr>
          <p:cNvPr id="3" name="Title 1">
            <a:extLst>
              <a:ext uri="{FF2B5EF4-FFF2-40B4-BE49-F238E27FC236}">
                <a16:creationId xmlns:a16="http://schemas.microsoft.com/office/drawing/2014/main" id="{A6DC9350-79A1-41A6-9AFC-8CB25F1CBBEA}"/>
              </a:ext>
            </a:extLst>
          </p:cNvPr>
          <p:cNvSpPr txBox="1">
            <a:spLocks/>
          </p:cNvSpPr>
          <p:nvPr/>
        </p:nvSpPr>
        <p:spPr>
          <a:xfrm>
            <a:off x="937658" y="295729"/>
            <a:ext cx="9404723" cy="138938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Objective and Motivation</a:t>
            </a:r>
          </a:p>
        </p:txBody>
      </p:sp>
      <p:sp>
        <p:nvSpPr>
          <p:cNvPr id="4" name="Title 3">
            <a:extLst>
              <a:ext uri="{FF2B5EF4-FFF2-40B4-BE49-F238E27FC236}">
                <a16:creationId xmlns:a16="http://schemas.microsoft.com/office/drawing/2014/main" id="{C96A79DB-2115-479D-8F89-724585FE53E0}"/>
              </a:ext>
            </a:extLst>
          </p:cNvPr>
          <p:cNvSpPr txBox="1">
            <a:spLocks/>
          </p:cNvSpPr>
          <p:nvPr/>
        </p:nvSpPr>
        <p:spPr>
          <a:xfrm>
            <a:off x="692331" y="1366884"/>
            <a:ext cx="10498408" cy="500779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GB" sz="2400" b="1" dirty="0" smtClean="0">
                <a:latin typeface="Times New Roman" panose="02020603050405020304" pitchFamily="18" charset="0"/>
                <a:cs typeface="Times New Roman" panose="02020603050405020304" pitchFamily="18" charset="0"/>
              </a:rPr>
              <a:t>	There </a:t>
            </a:r>
            <a:r>
              <a:rPr lang="en-GB" sz="2400" b="1" dirty="0">
                <a:latin typeface="Times New Roman" panose="02020603050405020304" pitchFamily="18" charset="0"/>
                <a:cs typeface="Times New Roman" panose="02020603050405020304" pitchFamily="18" charset="0"/>
              </a:rPr>
              <a:t>are several areas where the emotion recognition techniques are used I like </a:t>
            </a:r>
            <a:r>
              <a:rPr lang="en-GB" sz="2400" b="1" dirty="0">
                <a:solidFill>
                  <a:schemeClr val="bg2">
                    <a:lumMod val="60000"/>
                    <a:lumOff val="40000"/>
                  </a:schemeClr>
                </a:solidFill>
                <a:latin typeface="Times New Roman" panose="02020603050405020304" pitchFamily="18" charset="0"/>
                <a:cs typeface="Times New Roman" panose="02020603050405020304" pitchFamily="18" charset="0"/>
              </a:rPr>
              <a:t>digital cameras </a:t>
            </a:r>
            <a:r>
              <a:rPr lang="en-GB" sz="2400" b="1" dirty="0">
                <a:latin typeface="Times New Roman" panose="02020603050405020304" pitchFamily="18" charset="0"/>
                <a:cs typeface="Times New Roman" panose="02020603050405020304" pitchFamily="18" charset="0"/>
              </a:rPr>
              <a:t>to automatically take pictures when the user </a:t>
            </a:r>
            <a:r>
              <a:rPr lang="en-GB" sz="2400" b="1" dirty="0" smtClean="0">
                <a:latin typeface="Times New Roman" panose="02020603050405020304" pitchFamily="18" charset="0"/>
                <a:cs typeface="Times New Roman" panose="02020603050405020304" pitchFamily="18" charset="0"/>
              </a:rPr>
              <a:t>smiles.       </a:t>
            </a:r>
          </a:p>
          <a:p>
            <a:pPr algn="just"/>
            <a:endParaRPr lang="en-GB" sz="2400" b="1" dirty="0" smtClean="0">
              <a:latin typeface="Times New Roman" panose="02020603050405020304" pitchFamily="18" charset="0"/>
              <a:cs typeface="Times New Roman" panose="02020603050405020304" pitchFamily="18" charset="0"/>
            </a:endParaRPr>
          </a:p>
          <a:p>
            <a:pPr algn="just"/>
            <a:r>
              <a:rPr lang="en-GB" sz="2400" b="1" dirty="0" smtClean="0">
                <a:latin typeface="Times New Roman" panose="02020603050405020304" pitchFamily="18" charset="0"/>
                <a:cs typeface="Times New Roman" panose="02020603050405020304" pitchFamily="18" charset="0"/>
              </a:rPr>
              <a:t>However</a:t>
            </a:r>
            <a:r>
              <a:rPr lang="en-GB" sz="2400" b="1" dirty="0">
                <a:latin typeface="Times New Roman" panose="02020603050405020304" pitchFamily="18" charset="0"/>
                <a:cs typeface="Times New Roman" panose="02020603050405020304" pitchFamily="18" charset="0"/>
              </a:rPr>
              <a:t>, the most promising applications involve the Humanization of Artificial Intelligent(AI) systems. If </a:t>
            </a:r>
            <a:r>
              <a:rPr lang="en-GB" sz="2400" b="1" dirty="0">
                <a:solidFill>
                  <a:schemeClr val="bg2">
                    <a:lumMod val="60000"/>
                    <a:lumOff val="40000"/>
                  </a:schemeClr>
                </a:solidFill>
                <a:latin typeface="Times New Roman" panose="02020603050405020304" pitchFamily="18" charset="0"/>
                <a:cs typeface="Times New Roman" panose="02020603050405020304" pitchFamily="18" charset="0"/>
              </a:rPr>
              <a:t>computers are able to keep track of the mental state of the user</a:t>
            </a:r>
            <a:r>
              <a:rPr lang="en-GB" sz="2400" b="1" dirty="0">
                <a:latin typeface="Times New Roman" panose="02020603050405020304" pitchFamily="18" charset="0"/>
                <a:cs typeface="Times New Roman" panose="02020603050405020304" pitchFamily="18" charset="0"/>
              </a:rPr>
              <a:t>, robots can react to this and behave appropriately. Emotion recognition, therefore, plays a key role in </a:t>
            </a:r>
            <a:r>
              <a:rPr lang="en-GB" sz="2400" b="1" dirty="0">
                <a:solidFill>
                  <a:schemeClr val="bg2">
                    <a:lumMod val="60000"/>
                    <a:lumOff val="40000"/>
                  </a:schemeClr>
                </a:solidFill>
                <a:latin typeface="Times New Roman" panose="02020603050405020304" pitchFamily="18" charset="0"/>
                <a:cs typeface="Times New Roman" panose="02020603050405020304" pitchFamily="18" charset="0"/>
              </a:rPr>
              <a:t>improving human-machine interaction. </a:t>
            </a:r>
            <a:endParaRPr lang="en-GB" sz="2400" b="1" dirty="0" smtClean="0">
              <a:solidFill>
                <a:schemeClr val="bg2">
                  <a:lumMod val="60000"/>
                  <a:lumOff val="40000"/>
                </a:schemeClr>
              </a:solidFill>
              <a:latin typeface="Times New Roman" panose="02020603050405020304" pitchFamily="18" charset="0"/>
              <a:cs typeface="Times New Roman" panose="02020603050405020304" pitchFamily="18" charset="0"/>
            </a:endParaRPr>
          </a:p>
          <a:p>
            <a:pPr algn="just"/>
            <a:endParaRPr lang="en-GB" sz="2400" b="1" dirty="0">
              <a:latin typeface="Times New Roman" panose="02020603050405020304" pitchFamily="18" charset="0"/>
              <a:cs typeface="Times New Roman" panose="02020603050405020304" pitchFamily="18" charset="0"/>
            </a:endParaRPr>
          </a:p>
          <a:p>
            <a:pPr algn="just"/>
            <a:r>
              <a:rPr lang="en-GB" sz="2400" b="1" dirty="0" smtClean="0">
                <a:latin typeface="Times New Roman" panose="02020603050405020304" pitchFamily="18" charset="0"/>
                <a:cs typeface="Times New Roman" panose="02020603050405020304" pitchFamily="18" charset="0"/>
              </a:rPr>
              <a:t>	Focusing </a:t>
            </a:r>
            <a:r>
              <a:rPr lang="en-GB" sz="2400" b="1" dirty="0">
                <a:latin typeface="Times New Roman" panose="02020603050405020304" pitchFamily="18" charset="0"/>
                <a:cs typeface="Times New Roman" panose="02020603050405020304" pitchFamily="18" charset="0"/>
              </a:rPr>
              <a:t>on objective, using neural network-based artificially intelligent Systems capable of deriving the emotion of a person through pictures of his or her face.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638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a:extLst>
              <a:ext uri="{FF2B5EF4-FFF2-40B4-BE49-F238E27FC236}">
                <a16:creationId xmlns:a16="http://schemas.microsoft.com/office/drawing/2014/main" id="{4C6E5CB3-2DF5-4F17-AFAE-614F18A28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D604B3B7-D693-4258-BEF6-AC7A81577908}"/>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5" name="Picture 4">
            <a:extLst>
              <a:ext uri="{FF2B5EF4-FFF2-40B4-BE49-F238E27FC236}">
                <a16:creationId xmlns:a16="http://schemas.microsoft.com/office/drawing/2014/main" id="{E57752A7-533D-4109-8701-18A71B5AAC16}"/>
              </a:ext>
            </a:extLst>
          </p:cNvPr>
          <p:cNvPicPr>
            <a:picLocks noChangeAspect="1"/>
          </p:cNvPicPr>
          <p:nvPr/>
        </p:nvPicPr>
        <p:blipFill>
          <a:blip r:embed="rId3"/>
          <a:stretch>
            <a:fillRect/>
          </a:stretch>
        </p:blipFill>
        <p:spPr>
          <a:xfrm>
            <a:off x="4956313" y="5128591"/>
            <a:ext cx="4739308" cy="1636644"/>
          </a:xfrm>
          <a:prstGeom prst="rect">
            <a:avLst/>
          </a:prstGeom>
        </p:spPr>
      </p:pic>
      <p:pic>
        <p:nvPicPr>
          <p:cNvPr id="7" name="Picture 6">
            <a:extLst>
              <a:ext uri="{FF2B5EF4-FFF2-40B4-BE49-F238E27FC236}">
                <a16:creationId xmlns:a16="http://schemas.microsoft.com/office/drawing/2014/main" id="{9F971FE9-A869-4C34-BE02-3EB60910B565}"/>
              </a:ext>
            </a:extLst>
          </p:cNvPr>
          <p:cNvPicPr>
            <a:picLocks noChangeAspect="1"/>
          </p:cNvPicPr>
          <p:nvPr/>
        </p:nvPicPr>
        <p:blipFill>
          <a:blip r:embed="rId4"/>
          <a:stretch>
            <a:fillRect/>
          </a:stretch>
        </p:blipFill>
        <p:spPr>
          <a:xfrm>
            <a:off x="1460224" y="5526158"/>
            <a:ext cx="2857500" cy="1239078"/>
          </a:xfrm>
          <a:prstGeom prst="rect">
            <a:avLst/>
          </a:prstGeom>
        </p:spPr>
      </p:pic>
      <p:sp>
        <p:nvSpPr>
          <p:cNvPr id="8" name="Rectangle: Rounded Corners 7">
            <a:extLst>
              <a:ext uri="{FF2B5EF4-FFF2-40B4-BE49-F238E27FC236}">
                <a16:creationId xmlns:a16="http://schemas.microsoft.com/office/drawing/2014/main" id="{4F7FC5CD-1368-48F2-8742-07B1D5D42FEA}"/>
              </a:ext>
            </a:extLst>
          </p:cNvPr>
          <p:cNvSpPr/>
          <p:nvPr/>
        </p:nvSpPr>
        <p:spPr>
          <a:xfrm>
            <a:off x="1470991" y="6559826"/>
            <a:ext cx="2835966" cy="20540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Snapchat</a:t>
            </a:r>
          </a:p>
        </p:txBody>
      </p:sp>
    </p:spTree>
    <p:extLst>
      <p:ext uri="{BB962C8B-B14F-4D97-AF65-F5344CB8AC3E}">
        <p14:creationId xmlns:p14="http://schemas.microsoft.com/office/powerpoint/2010/main" val="109981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1" descr="preencoded.png">
            <a:extLst>
              <a:ext uri="{FF2B5EF4-FFF2-40B4-BE49-F238E27FC236}">
                <a16:creationId xmlns:a16="http://schemas.microsoft.com/office/drawing/2014/main" id="{666C7D34-E685-4157-A894-FEF5CF888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D44AF7A-1F87-4E7D-96CB-3B8A75A6E2AF}"/>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36779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1" descr="preencoded.png">
            <a:extLst>
              <a:ext uri="{FF2B5EF4-FFF2-40B4-BE49-F238E27FC236}">
                <a16:creationId xmlns:a16="http://schemas.microsoft.com/office/drawing/2014/main" id="{2DC5F4E3-C300-4B0D-831D-7BA7C25B0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10" y="0"/>
            <a:ext cx="12287710" cy="685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9CBD0E2-5E24-4136-8E3B-81064282F8A6}"/>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4" name="Rectangle: Rounded Corners 3">
            <a:extLst>
              <a:ext uri="{FF2B5EF4-FFF2-40B4-BE49-F238E27FC236}">
                <a16:creationId xmlns:a16="http://schemas.microsoft.com/office/drawing/2014/main" id="{B78D5B04-68BF-41B5-8470-F008EA9CE260}"/>
              </a:ext>
            </a:extLst>
          </p:cNvPr>
          <p:cNvSpPr/>
          <p:nvPr/>
        </p:nvSpPr>
        <p:spPr>
          <a:xfrm>
            <a:off x="159025" y="295729"/>
            <a:ext cx="3869635" cy="5049078"/>
          </a:xfrm>
          <a:prstGeom prst="round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a:solidFill>
                  <a:schemeClr val="accent6">
                    <a:lumMod val="20000"/>
                    <a:lumOff val="80000"/>
                  </a:schemeClr>
                </a:solidFill>
                <a:effectLst/>
                <a:latin typeface="Times New Roman" panose="02020603050405020304" pitchFamily="18" charset="0"/>
                <a:ea typeface="Times New Roman" panose="02020603050405020304" pitchFamily="18" charset="0"/>
              </a:rPr>
              <a:t>F</a:t>
            </a:r>
            <a:r>
              <a:rPr lang="en-US" sz="2800" b="1" i="1" spc="-10" dirty="0">
                <a:solidFill>
                  <a:schemeClr val="accent6">
                    <a:lumMod val="20000"/>
                    <a:lumOff val="80000"/>
                  </a:schemeClr>
                </a:solidFill>
                <a:effectLst/>
                <a:latin typeface="Times New Roman" panose="02020603050405020304" pitchFamily="18" charset="0"/>
                <a:ea typeface="Times New Roman" panose="02020603050405020304" pitchFamily="18" charset="0"/>
              </a:rPr>
              <a:t>A</a:t>
            </a:r>
            <a:r>
              <a:rPr lang="en-US" sz="2800" b="1" i="1" dirty="0">
                <a:solidFill>
                  <a:schemeClr val="accent6">
                    <a:lumMod val="20000"/>
                    <a:lumOff val="80000"/>
                  </a:schemeClr>
                </a:solidFill>
                <a:effectLst/>
                <a:latin typeface="Times New Roman" panose="02020603050405020304" pitchFamily="18" charset="0"/>
                <a:ea typeface="Times New Roman" panose="02020603050405020304" pitchFamily="18" charset="0"/>
              </a:rPr>
              <a:t>CI</a:t>
            </a:r>
            <a:r>
              <a:rPr lang="en-US" sz="2800" b="1" i="1" spc="-10" dirty="0">
                <a:solidFill>
                  <a:schemeClr val="accent6">
                    <a:lumMod val="20000"/>
                    <a:lumOff val="80000"/>
                  </a:schemeClr>
                </a:solidFill>
                <a:effectLst/>
                <a:latin typeface="Times New Roman" panose="02020603050405020304" pitchFamily="18" charset="0"/>
                <a:ea typeface="Times New Roman" panose="02020603050405020304" pitchFamily="18" charset="0"/>
              </a:rPr>
              <a:t>A</a:t>
            </a:r>
            <a:r>
              <a:rPr lang="en-US" sz="2800" b="1" i="1" dirty="0">
                <a:solidFill>
                  <a:schemeClr val="accent6">
                    <a:lumMod val="20000"/>
                    <a:lumOff val="80000"/>
                  </a:schemeClr>
                </a:solidFill>
                <a:effectLst/>
                <a:latin typeface="Times New Roman" panose="02020603050405020304" pitchFamily="18" charset="0"/>
                <a:ea typeface="Times New Roman" panose="02020603050405020304" pitchFamily="18" charset="0"/>
              </a:rPr>
              <a:t>L E</a:t>
            </a:r>
            <a:r>
              <a:rPr lang="en-US" sz="2800" b="1" i="1" spc="-5" dirty="0">
                <a:solidFill>
                  <a:schemeClr val="accent6">
                    <a:lumMod val="20000"/>
                    <a:lumOff val="80000"/>
                  </a:schemeClr>
                </a:solidFill>
                <a:effectLst/>
                <a:latin typeface="Times New Roman" panose="02020603050405020304" pitchFamily="18" charset="0"/>
                <a:ea typeface="Times New Roman" panose="02020603050405020304" pitchFamily="18" charset="0"/>
              </a:rPr>
              <a:t>X</a:t>
            </a:r>
            <a:r>
              <a:rPr lang="en-US" sz="2800" b="1" i="1" dirty="0">
                <a:solidFill>
                  <a:schemeClr val="accent6">
                    <a:lumMod val="20000"/>
                    <a:lumOff val="80000"/>
                  </a:schemeClr>
                </a:solidFill>
                <a:effectLst/>
                <a:latin typeface="Times New Roman" panose="02020603050405020304" pitchFamily="18" charset="0"/>
                <a:ea typeface="Times New Roman" panose="02020603050405020304" pitchFamily="18" charset="0"/>
              </a:rPr>
              <a:t>PR</a:t>
            </a:r>
            <a:r>
              <a:rPr lang="en-US" sz="2800" b="1" i="1" spc="-10" dirty="0">
                <a:solidFill>
                  <a:schemeClr val="accent6">
                    <a:lumMod val="20000"/>
                    <a:lumOff val="80000"/>
                  </a:schemeClr>
                </a:solidFill>
                <a:effectLst/>
                <a:latin typeface="Times New Roman" panose="02020603050405020304" pitchFamily="18" charset="0"/>
                <a:ea typeface="Times New Roman" panose="02020603050405020304" pitchFamily="18" charset="0"/>
              </a:rPr>
              <a:t>E</a:t>
            </a:r>
            <a:r>
              <a:rPr lang="en-US" sz="2800" b="1" i="1" dirty="0">
                <a:solidFill>
                  <a:schemeClr val="accent6">
                    <a:lumMod val="20000"/>
                    <a:lumOff val="80000"/>
                  </a:schemeClr>
                </a:solidFill>
                <a:effectLst/>
                <a:latin typeface="Times New Roman" panose="02020603050405020304" pitchFamily="18" charset="0"/>
                <a:ea typeface="Times New Roman" panose="02020603050405020304" pitchFamily="18" charset="0"/>
              </a:rPr>
              <a:t>SSION R</a:t>
            </a:r>
            <a:r>
              <a:rPr lang="en-US" sz="2800" b="1" i="1" spc="-15" dirty="0">
                <a:solidFill>
                  <a:schemeClr val="accent6">
                    <a:lumMod val="20000"/>
                    <a:lumOff val="80000"/>
                  </a:schemeClr>
                </a:solidFill>
                <a:effectLst/>
                <a:latin typeface="Times New Roman" panose="02020603050405020304" pitchFamily="18" charset="0"/>
                <a:ea typeface="Times New Roman" panose="02020603050405020304" pitchFamily="18" charset="0"/>
              </a:rPr>
              <a:t>E</a:t>
            </a:r>
            <a:r>
              <a:rPr lang="en-US" sz="2800" b="1" i="1" dirty="0">
                <a:solidFill>
                  <a:schemeClr val="accent6">
                    <a:lumMod val="20000"/>
                    <a:lumOff val="80000"/>
                  </a:schemeClr>
                </a:solidFill>
                <a:effectLst/>
                <a:latin typeface="Times New Roman" panose="02020603050405020304" pitchFamily="18" charset="0"/>
                <a:ea typeface="Times New Roman" panose="02020603050405020304" pitchFamily="18" charset="0"/>
              </a:rPr>
              <a:t>CO</a:t>
            </a:r>
            <a:r>
              <a:rPr lang="en-US" sz="2800" b="1" i="1" spc="-5" dirty="0">
                <a:solidFill>
                  <a:schemeClr val="accent6">
                    <a:lumMod val="20000"/>
                    <a:lumOff val="80000"/>
                  </a:schemeClr>
                </a:solidFill>
                <a:effectLst/>
                <a:latin typeface="Times New Roman" panose="02020603050405020304" pitchFamily="18" charset="0"/>
                <a:ea typeface="Times New Roman" panose="02020603050405020304" pitchFamily="18" charset="0"/>
              </a:rPr>
              <a:t>G</a:t>
            </a:r>
            <a:r>
              <a:rPr lang="en-US" sz="2800" b="1" i="1" dirty="0">
                <a:solidFill>
                  <a:schemeClr val="accent6">
                    <a:lumMod val="20000"/>
                    <a:lumOff val="80000"/>
                  </a:schemeClr>
                </a:solidFill>
                <a:effectLst/>
                <a:latin typeface="Times New Roman" panose="02020603050405020304" pitchFamily="18" charset="0"/>
                <a:ea typeface="Times New Roman" panose="02020603050405020304" pitchFamily="18" charset="0"/>
              </a:rPr>
              <a:t>NIT</a:t>
            </a:r>
            <a:r>
              <a:rPr lang="en-US" sz="2800" b="1" i="1" spc="-5" dirty="0">
                <a:solidFill>
                  <a:schemeClr val="accent6">
                    <a:lumMod val="20000"/>
                    <a:lumOff val="80000"/>
                  </a:schemeClr>
                </a:solidFill>
                <a:effectLst/>
                <a:latin typeface="Times New Roman" panose="02020603050405020304" pitchFamily="18" charset="0"/>
                <a:ea typeface="Times New Roman" panose="02020603050405020304" pitchFamily="18" charset="0"/>
              </a:rPr>
              <a:t>I</a:t>
            </a:r>
            <a:r>
              <a:rPr lang="en-US" sz="2800" b="1" i="1" dirty="0">
                <a:solidFill>
                  <a:schemeClr val="accent6">
                    <a:lumMod val="20000"/>
                    <a:lumOff val="80000"/>
                  </a:schemeClr>
                </a:solidFill>
                <a:effectLst/>
                <a:latin typeface="Times New Roman" panose="02020603050405020304" pitchFamily="18" charset="0"/>
                <a:ea typeface="Times New Roman" panose="02020603050405020304" pitchFamily="18" charset="0"/>
              </a:rPr>
              <a:t>ON THROUGH IMAGE PROCESSING AND DEEP CONVOLUTIONAL NEURAL NETWORK(CNN).</a:t>
            </a:r>
            <a:endParaRPr lang="en-US" sz="2800" dirty="0"/>
          </a:p>
        </p:txBody>
      </p:sp>
    </p:spTree>
    <p:extLst>
      <p:ext uri="{BB962C8B-B14F-4D97-AF65-F5344CB8AC3E}">
        <p14:creationId xmlns:p14="http://schemas.microsoft.com/office/powerpoint/2010/main" val="24131249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397</TotalTime>
  <Words>417</Words>
  <Application>Microsoft Office PowerPoint</Application>
  <PresentationFormat>Widescreen</PresentationFormat>
  <Paragraphs>101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Bodoni MT Black</vt:lpstr>
      <vt:lpstr>Calibri</vt:lpstr>
      <vt:lpstr>Century Gothic</vt:lpstr>
      <vt:lpstr>Imprint MT Shadow</vt:lpstr>
      <vt:lpstr>Times New Roman</vt:lpstr>
      <vt:lpstr>Wingdings</vt:lpstr>
      <vt:lpstr>Wingdings 3</vt:lpstr>
      <vt:lpstr>Ion</vt:lpstr>
      <vt:lpstr> </vt:lpstr>
      <vt:lpstr>   Islamic University         Kushtia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part code</vt:lpstr>
      <vt:lpstr>Cont..</vt:lpstr>
      <vt:lpstr>PowerPoint Presentation</vt:lpstr>
      <vt:lpstr> </vt:lpstr>
      <vt:lpstr>PowerPoint Presentation</vt:lpstr>
      <vt:lpstr>PowerPoint Presentation</vt:lpstr>
      <vt:lpstr>Output Image Screenshot </vt:lpstr>
      <vt:lpstr>PowerPoint Presentation</vt:lpstr>
      <vt:lpstr>PowerPoint Presentation</vt:lpstr>
      <vt:lpstr>PowerPoint Presentation</vt:lpstr>
      <vt:lpstr>PowerPoint Presentation</vt:lpstr>
      <vt:lpstr>PowerPoint Presentation</vt:lpstr>
      <vt:lpstr>  Any Question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Islamic University         Kushtia</dc:title>
  <dc:creator>sumon</dc:creator>
  <cp:lastModifiedBy>User</cp:lastModifiedBy>
  <cp:revision>38</cp:revision>
  <dcterms:created xsi:type="dcterms:W3CDTF">2022-02-03T17:12:57Z</dcterms:created>
  <dcterms:modified xsi:type="dcterms:W3CDTF">2022-02-10T14:35:52Z</dcterms:modified>
</cp:coreProperties>
</file>