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3"/>
  </p:notesMasterIdLst>
  <p:sldIdLst>
    <p:sldId id="256" r:id="rId2"/>
    <p:sldId id="258" r:id="rId3"/>
    <p:sldId id="310" r:id="rId4"/>
    <p:sldId id="315" r:id="rId5"/>
    <p:sldId id="339" r:id="rId6"/>
    <p:sldId id="340" r:id="rId7"/>
    <p:sldId id="341" r:id="rId8"/>
    <p:sldId id="327" r:id="rId9"/>
    <p:sldId id="342" r:id="rId10"/>
    <p:sldId id="313" r:id="rId11"/>
    <p:sldId id="332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34" r:id="rId21"/>
    <p:sldId id="259" r:id="rId22"/>
  </p:sldIdLst>
  <p:sldSz cx="9144000" cy="5143500" type="screen16x9"/>
  <p:notesSz cx="6858000" cy="9144000"/>
  <p:embeddedFontLst>
    <p:embeddedFont>
      <p:font typeface="Constantia" panose="02030602050306030303" pitchFamily="18" charset="0"/>
      <p:regular r:id="rId24"/>
      <p:bold r:id="rId25"/>
      <p:italic r:id="rId26"/>
      <p:boldItalic r:id="rId27"/>
    </p:embeddedFont>
    <p:embeddedFont>
      <p:font typeface="Fira Sans Extra Condensed Medium" panose="020B0604020202020204" charset="0"/>
      <p:regular r:id="rId28"/>
      <p:bold r:id="rId29"/>
      <p:italic r:id="rId30"/>
      <p:boldItalic r:id="rId31"/>
    </p:embeddedFont>
    <p:embeddedFont>
      <p:font typeface="Impact" panose="020B0806030902050204" pitchFamily="34" charset="0"/>
      <p:regular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  <p:embeddedFont>
      <p:font typeface="Montserrat SemiBold" panose="000007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77"/>
    <a:srgbClr val="003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0CC39A-1E12-4D16-ADF7-D3F8121C909E}">
  <a:tblStyle styleId="{5F0CC39A-1E12-4D16-ADF7-D3F8121C90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113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Related Work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013A1D-1870-42D1-A008-C326FBCBD912}"/>
              </a:ext>
            </a:extLst>
          </p:cNvPr>
          <p:cNvSpPr/>
          <p:nvPr userDrawn="1"/>
        </p:nvSpPr>
        <p:spPr>
          <a:xfrm>
            <a:off x="0" y="387350"/>
            <a:ext cx="2152650" cy="831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1CC09-3C04-4092-A100-D758E32394CF}"/>
              </a:ext>
            </a:extLst>
          </p:cNvPr>
          <p:cNvSpPr txBox="1"/>
          <p:nvPr userDrawn="1"/>
        </p:nvSpPr>
        <p:spPr>
          <a:xfrm>
            <a:off x="231775" y="541665"/>
            <a:ext cx="12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Montserrat" panose="00000500000000000000" pitchFamily="2" charset="0"/>
              </a:rPr>
              <a:t>RELATED WORKS</a:t>
            </a:r>
            <a:endParaRPr lang="en-GB" sz="1400" b="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72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40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3" r:id="rId3"/>
    <p:sldLayoutId id="2147483679" r:id="rId4"/>
    <p:sldLayoutId id="214748368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715338" y="594026"/>
            <a:ext cx="7099687" cy="9688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Constantia" panose="02030602050306030303"/>
              <a:buNone/>
            </a:pPr>
            <a:r>
              <a:rPr lang="en-US" sz="2400" b="0" dirty="0">
                <a:solidFill>
                  <a:srgbClr val="000066"/>
                </a:solidFill>
                <a:latin typeface="Montserrat SemiBold" panose="00000700000000000000" pitchFamily="2" charset="0"/>
                <a:ea typeface="Constantia" panose="02030602050306030303"/>
                <a:cs typeface="Constantia" panose="02030602050306030303"/>
                <a:sym typeface="Constantia" panose="02030602050306030303"/>
              </a:rPr>
              <a:t>Toxicity Detection From Tweets Using Machine Learning Approaches</a:t>
            </a:r>
            <a:endParaRPr lang="en-GB" sz="2400" b="0" dirty="0">
              <a:solidFill>
                <a:srgbClr val="000066"/>
              </a:solidFill>
              <a:latin typeface="Montserrat SemiBold" panose="00000700000000000000" pitchFamily="2" charset="0"/>
              <a:ea typeface="Constantia" panose="02030602050306030303"/>
              <a:cs typeface="Constantia" panose="02030602050306030303"/>
              <a:sym typeface="Constantia" panose="02030602050306030303"/>
            </a:endParaRP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4F10C56C-4963-474D-AAF2-74F39175F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49646"/>
              </p:ext>
            </p:extLst>
          </p:nvPr>
        </p:nvGraphicFramePr>
        <p:xfrm>
          <a:off x="1228975" y="2990451"/>
          <a:ext cx="3736724" cy="938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507">
                  <a:extLst>
                    <a:ext uri="{9D8B030D-6E8A-4147-A177-3AD203B41FA5}">
                      <a16:colId xmlns:a16="http://schemas.microsoft.com/office/drawing/2014/main" val="2993735787"/>
                    </a:ext>
                  </a:extLst>
                </a:gridCol>
                <a:gridCol w="253629">
                  <a:extLst>
                    <a:ext uri="{9D8B030D-6E8A-4147-A177-3AD203B41FA5}">
                      <a16:colId xmlns:a16="http://schemas.microsoft.com/office/drawing/2014/main" val="1842514320"/>
                    </a:ext>
                  </a:extLst>
                </a:gridCol>
                <a:gridCol w="1074588">
                  <a:extLst>
                    <a:ext uri="{9D8B030D-6E8A-4147-A177-3AD203B41FA5}">
                      <a16:colId xmlns:a16="http://schemas.microsoft.com/office/drawing/2014/main" val="3187792980"/>
                    </a:ext>
                  </a:extLst>
                </a:gridCol>
              </a:tblGrid>
              <a:tr h="29925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Constantia" panose="02030602050306030303"/>
                          <a:cs typeface="Times New Roman" panose="02020603050405020304" pitchFamily="18" charset="0"/>
                          <a:sym typeface="Constantia" panose="02030602050306030303"/>
                        </a:rPr>
                        <a:t>Md.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Constantia" panose="02030602050306030303"/>
                          <a:cs typeface="Times New Roman" panose="02020603050405020304" pitchFamily="18" charset="0"/>
                          <a:sym typeface="Constantia" panose="02030602050306030303"/>
                        </a:rPr>
                        <a:t>Kamrozzaman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Constantia" panose="02030602050306030303"/>
                          <a:cs typeface="Times New Roman" panose="02020603050405020304" pitchFamily="18" charset="0"/>
                          <a:sym typeface="Constantia" panose="02030602050306030303"/>
                        </a:rPr>
                        <a:t> Bhuiyan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-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180104063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740506"/>
                  </a:ext>
                </a:extLst>
              </a:tr>
              <a:tr h="319615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Constantia" panose="02030602050306030303"/>
                          <a:cs typeface="Times New Roman" panose="02020603050405020304" pitchFamily="18" charset="0"/>
                          <a:sym typeface="Constantia" panose="02030602050306030303"/>
                        </a:rPr>
                        <a:t>Rahat Chowdhury</a:t>
                      </a:r>
                      <a:endParaRPr lang="en-GB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-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Montserrat" panose="00000500000000000000" pitchFamily="2" charset="0"/>
                        </a:rPr>
                        <a:t>180104067</a:t>
                      </a:r>
                      <a:endParaRPr lang="en-US" sz="1200" spc="3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52775"/>
                  </a:ext>
                </a:extLst>
              </a:tr>
              <a:tr h="319615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Constantia" panose="02030602050306030303"/>
                          <a:cs typeface="Times New Roman" panose="02020603050405020304" pitchFamily="18" charset="0"/>
                          <a:sym typeface="Constantia" panose="02030602050306030303"/>
                        </a:rPr>
                        <a:t>Md.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Constantia" panose="02030602050306030303"/>
                          <a:cs typeface="Times New Roman" panose="02020603050405020304" pitchFamily="18" charset="0"/>
                          <a:sym typeface="Constantia" panose="02030602050306030303"/>
                        </a:rPr>
                        <a:t>Rakibul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Constantia" panose="02030602050306030303"/>
                          <a:cs typeface="Times New Roman" panose="02020603050405020304" pitchFamily="18" charset="0"/>
                          <a:sym typeface="Constantia" panose="02030602050306030303"/>
                        </a:rPr>
                        <a:t> Islam</a:t>
                      </a:r>
                      <a:endParaRPr lang="en-GB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-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Montserrat" panose="00000500000000000000" pitchFamily="2" charset="0"/>
                        </a:rPr>
                        <a:t>180104072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313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A25189-81DE-45CA-BC77-7A7514D8703A}"/>
              </a:ext>
            </a:extLst>
          </p:cNvPr>
          <p:cNvSpPr txBox="1"/>
          <p:nvPr/>
        </p:nvSpPr>
        <p:spPr>
          <a:xfrm>
            <a:off x="5974229" y="2892763"/>
            <a:ext cx="2588121" cy="1180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None/>
            </a:pPr>
            <a:r>
              <a:rPr lang="en-GB" sz="1200" b="1" dirty="0">
                <a:solidFill>
                  <a:schemeClr val="tx1"/>
                </a:solidFill>
                <a:latin typeface="Montserrat" panose="00000500000000000000" pitchFamily="2" charset="0"/>
                <a:ea typeface="Constantia" panose="02030602050306030303"/>
                <a:cs typeface="Constantia" panose="02030602050306030303"/>
                <a:sym typeface="Constantia" panose="02030602050306030303"/>
              </a:rPr>
              <a:t>Farzad Ahmed,</a:t>
            </a:r>
          </a:p>
          <a:p>
            <a:pPr marL="0" lvl="0" indent="0" algn="ctr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None/>
            </a:pPr>
            <a:r>
              <a:rPr lang="en-GB" sz="1200" b="1" dirty="0" err="1">
                <a:solidFill>
                  <a:schemeClr val="tx1"/>
                </a:solidFill>
                <a:latin typeface="Montserrat" panose="00000500000000000000" pitchFamily="2" charset="0"/>
                <a:sym typeface="Constantia" panose="02030602050306030303"/>
              </a:rPr>
              <a:t>Sajib</a:t>
            </a:r>
            <a:r>
              <a:rPr lang="en-GB" sz="1200" b="1" dirty="0">
                <a:solidFill>
                  <a:schemeClr val="tx1"/>
                </a:solidFill>
                <a:latin typeface="Montserrat" panose="00000500000000000000" pitchFamily="2" charset="0"/>
                <a:sym typeface="Constantia" panose="02030602050306030303"/>
              </a:rPr>
              <a:t> Kumar </a:t>
            </a:r>
            <a:r>
              <a:rPr lang="en-GB" sz="1200" b="1" dirty="0" err="1">
                <a:solidFill>
                  <a:schemeClr val="tx1"/>
                </a:solidFill>
                <a:latin typeface="Montserrat" panose="00000500000000000000" pitchFamily="2" charset="0"/>
                <a:sym typeface="Constantia" panose="02030602050306030303"/>
              </a:rPr>
              <a:t>Saha</a:t>
            </a:r>
            <a:r>
              <a:rPr lang="en-GB" sz="1200" b="1" dirty="0">
                <a:solidFill>
                  <a:schemeClr val="tx1"/>
                </a:solidFill>
                <a:latin typeface="Montserrat" panose="00000500000000000000" pitchFamily="2" charset="0"/>
                <a:sym typeface="Constantia" panose="02030602050306030303"/>
              </a:rPr>
              <a:t> Joy</a:t>
            </a:r>
            <a:endParaRPr lang="en-GB" sz="12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None/>
            </a:pPr>
            <a:r>
              <a:rPr lang="en-GB" sz="1200" dirty="0">
                <a:solidFill>
                  <a:schemeClr val="tx1"/>
                </a:solidFill>
                <a:latin typeface="Montserrat" panose="00000500000000000000" pitchFamily="2" charset="0"/>
                <a:ea typeface="Constantia" panose="02030602050306030303"/>
                <a:cs typeface="Constantia" panose="02030602050306030303"/>
                <a:sym typeface="Constantia" panose="02030602050306030303"/>
              </a:rPr>
              <a:t>Lecturer</a:t>
            </a:r>
            <a:endParaRPr lang="en-GB" sz="12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None/>
            </a:pPr>
            <a:r>
              <a:rPr lang="en-GB" sz="1200" dirty="0">
                <a:solidFill>
                  <a:schemeClr val="tx1"/>
                </a:solidFill>
                <a:latin typeface="Montserrat" panose="00000500000000000000" pitchFamily="2" charset="0"/>
                <a:ea typeface="Constantia" panose="02030602050306030303"/>
                <a:cs typeface="Constantia" panose="02030602050306030303"/>
                <a:sym typeface="Constantia" panose="02030602050306030303"/>
              </a:rPr>
              <a:t>Department of CSE,</a:t>
            </a:r>
            <a:r>
              <a:rPr lang="en-GB" sz="1200" dirty="0">
                <a:solidFill>
                  <a:schemeClr val="tx1"/>
                </a:solidFill>
                <a:latin typeface="Montserrat" panose="00000500000000000000" pitchFamily="2" charset="0"/>
                <a:ea typeface="Constantia" panose="02030602050306030303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Montserrat" panose="00000500000000000000" pitchFamily="2" charset="0"/>
                <a:ea typeface="Constantia" panose="02030602050306030303"/>
                <a:cs typeface="Constantia" panose="02030602050306030303"/>
                <a:sym typeface="Constantia" panose="02030602050306030303"/>
              </a:rPr>
              <a:t>AUST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EA1690-5B62-4060-91A3-D486AC8C4C44}"/>
              </a:ext>
            </a:extLst>
          </p:cNvPr>
          <p:cNvSpPr txBox="1"/>
          <p:nvPr/>
        </p:nvSpPr>
        <p:spPr>
          <a:xfrm>
            <a:off x="6297916" y="2230118"/>
            <a:ext cx="1940749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None/>
            </a:pPr>
            <a:r>
              <a:rPr lang="en-GB" sz="1800" dirty="0">
                <a:solidFill>
                  <a:srgbClr val="003BA3"/>
                </a:solidFill>
                <a:latin typeface="Impact" panose="020B0806030902050204" pitchFamily="34" charset="0"/>
                <a:ea typeface="Constantia" panose="02030602050306030303"/>
                <a:cs typeface="Constantia" panose="02030602050306030303"/>
                <a:sym typeface="Constantia" panose="02030602050306030303"/>
              </a:rPr>
              <a:t>SUBMITTED TO</a:t>
            </a:r>
            <a:endParaRPr lang="en-GB" sz="1800" dirty="0">
              <a:solidFill>
                <a:srgbClr val="003BA3"/>
              </a:solidFill>
              <a:latin typeface="Impact" panose="020B080603090205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9D5CC-E229-4683-ADD6-10F5659D7C91}"/>
              </a:ext>
            </a:extLst>
          </p:cNvPr>
          <p:cNvSpPr txBox="1"/>
          <p:nvPr/>
        </p:nvSpPr>
        <p:spPr>
          <a:xfrm>
            <a:off x="2126963" y="2230118"/>
            <a:ext cx="1940749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None/>
            </a:pPr>
            <a:r>
              <a:rPr lang="en-GB" sz="1800" dirty="0">
                <a:solidFill>
                  <a:srgbClr val="003BA3"/>
                </a:solidFill>
                <a:latin typeface="Impact" panose="020B0806030902050204" pitchFamily="34" charset="0"/>
                <a:ea typeface="Constantia" panose="02030602050306030303"/>
                <a:cs typeface="Constantia" panose="02030602050306030303"/>
                <a:sym typeface="Constantia" panose="02030602050306030303"/>
              </a:rPr>
              <a:t>PRESENTED BY</a:t>
            </a:r>
            <a:endParaRPr lang="en-GB" sz="1800" dirty="0">
              <a:solidFill>
                <a:srgbClr val="003BA3"/>
              </a:solidFill>
              <a:latin typeface="Impact" panose="020B080603090205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F33BB6-68B0-4805-851E-FF7F44FA14A5}"/>
              </a:ext>
            </a:extLst>
          </p:cNvPr>
          <p:cNvCxnSpPr>
            <a:cxnSpLocks/>
          </p:cNvCxnSpPr>
          <p:nvPr/>
        </p:nvCxnSpPr>
        <p:spPr>
          <a:xfrm>
            <a:off x="5708989" y="2892763"/>
            <a:ext cx="0" cy="1375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2584450" y="337431"/>
            <a:ext cx="397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Methodology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2292719" y="1290043"/>
            <a:ext cx="983211" cy="533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sz="20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KNN</a:t>
            </a:r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2313151" y="3317020"/>
            <a:ext cx="1437891" cy="4452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sz="2000" dirty="0">
                <a:solidFill>
                  <a:srgbClr val="333333"/>
                </a:solidFill>
                <a:latin typeface="Montserrat" panose="00000500000000000000" pitchFamily="2" charset="0"/>
              </a:rPr>
              <a:t>AdaBoost</a:t>
            </a:r>
            <a:endParaRPr sz="2400" dirty="0">
              <a:latin typeface="Montserrat" panose="00000500000000000000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0589C5-3F68-46F4-9CB9-B9EEC0890DBB}"/>
              </a:ext>
            </a:extLst>
          </p:cNvPr>
          <p:cNvGrpSpPr/>
          <p:nvPr/>
        </p:nvGrpSpPr>
        <p:grpSpPr>
          <a:xfrm>
            <a:off x="1363193" y="3185952"/>
            <a:ext cx="659030" cy="642373"/>
            <a:chOff x="853375" y="2210200"/>
            <a:chExt cx="726000" cy="70765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A42157-EF0F-43E4-90D5-0309DB6B2EB8}"/>
                </a:ext>
              </a:extLst>
            </p:cNvPr>
            <p:cNvSpPr/>
            <p:nvPr/>
          </p:nvSpPr>
          <p:spPr>
            <a:xfrm>
              <a:off x="871725" y="2210200"/>
              <a:ext cx="707650" cy="7076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1" name="Google Shape;199;p32">
              <a:extLst>
                <a:ext uri="{FF2B5EF4-FFF2-40B4-BE49-F238E27FC236}">
                  <a16:creationId xmlns:a16="http://schemas.microsoft.com/office/drawing/2014/main" id="{087BE02A-D487-41BF-B22A-E0B2F22C04D1}"/>
                </a:ext>
              </a:extLst>
            </p:cNvPr>
            <p:cNvSpPr txBox="1">
              <a:spLocks/>
            </p:cNvSpPr>
            <p:nvPr/>
          </p:nvSpPr>
          <p:spPr>
            <a:xfrm>
              <a:off x="853375" y="2354587"/>
              <a:ext cx="707650" cy="418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Montserrat"/>
                <a:buNone/>
                <a:defRPr sz="7000" b="1" i="0" u="none" strike="noStrike" cap="none">
                  <a:solidFill>
                    <a:srgbClr val="4A8C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algn="ctr"/>
              <a:r>
                <a:rPr lang="en" sz="2800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FEEE581-12B7-4D5C-898B-316B701FAFC1}"/>
              </a:ext>
            </a:extLst>
          </p:cNvPr>
          <p:cNvGrpSpPr/>
          <p:nvPr/>
        </p:nvGrpSpPr>
        <p:grpSpPr>
          <a:xfrm>
            <a:off x="1330044" y="2213862"/>
            <a:ext cx="708671" cy="642373"/>
            <a:chOff x="5558382" y="1045081"/>
            <a:chExt cx="780685" cy="70765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B2572B-70EE-4373-A2D5-F00EDAE7D801}"/>
                </a:ext>
              </a:extLst>
            </p:cNvPr>
            <p:cNvSpPr/>
            <p:nvPr/>
          </p:nvSpPr>
          <p:spPr>
            <a:xfrm>
              <a:off x="5594900" y="1045081"/>
              <a:ext cx="707650" cy="7076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" name="Google Shape;199;p32">
              <a:extLst>
                <a:ext uri="{FF2B5EF4-FFF2-40B4-BE49-F238E27FC236}">
                  <a16:creationId xmlns:a16="http://schemas.microsoft.com/office/drawing/2014/main" id="{5A076C5B-595B-41E6-82AD-1A609522B4E1}"/>
                </a:ext>
              </a:extLst>
            </p:cNvPr>
            <p:cNvSpPr txBox="1">
              <a:spLocks/>
            </p:cNvSpPr>
            <p:nvPr/>
          </p:nvSpPr>
          <p:spPr>
            <a:xfrm>
              <a:off x="5558382" y="1176526"/>
              <a:ext cx="780685" cy="418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Montserrat"/>
                <a:buNone/>
                <a:defRPr sz="7000" b="1" i="0" u="none" strike="noStrike" cap="none">
                  <a:solidFill>
                    <a:srgbClr val="4A8C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algn="ctr"/>
              <a:r>
                <a:rPr lang="en" sz="2800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071B87-C4FB-4B92-983C-A7E597BD0501}"/>
              </a:ext>
            </a:extLst>
          </p:cNvPr>
          <p:cNvGrpSpPr/>
          <p:nvPr/>
        </p:nvGrpSpPr>
        <p:grpSpPr>
          <a:xfrm>
            <a:off x="1330044" y="1230024"/>
            <a:ext cx="659030" cy="642373"/>
            <a:chOff x="853375" y="2210200"/>
            <a:chExt cx="726000" cy="70765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775CF08-37F9-4862-9E46-FC68BF9EDCF8}"/>
                </a:ext>
              </a:extLst>
            </p:cNvPr>
            <p:cNvSpPr/>
            <p:nvPr/>
          </p:nvSpPr>
          <p:spPr>
            <a:xfrm>
              <a:off x="871725" y="2210200"/>
              <a:ext cx="707650" cy="7076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32" name="Google Shape;199;p32">
              <a:extLst>
                <a:ext uri="{FF2B5EF4-FFF2-40B4-BE49-F238E27FC236}">
                  <a16:creationId xmlns:a16="http://schemas.microsoft.com/office/drawing/2014/main" id="{40FE6194-FC2D-4C12-90FB-14E874CE9C1B}"/>
                </a:ext>
              </a:extLst>
            </p:cNvPr>
            <p:cNvSpPr txBox="1">
              <a:spLocks/>
            </p:cNvSpPr>
            <p:nvPr/>
          </p:nvSpPr>
          <p:spPr>
            <a:xfrm>
              <a:off x="853375" y="2354587"/>
              <a:ext cx="707650" cy="418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Montserrat"/>
                <a:buNone/>
                <a:defRPr sz="7000" b="1" i="0" u="none" strike="noStrike" cap="none">
                  <a:solidFill>
                    <a:srgbClr val="4A8C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algn="ctr"/>
              <a:r>
                <a:rPr lang="en" sz="2800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36" name="Google Shape;206;p32">
            <a:extLst>
              <a:ext uri="{FF2B5EF4-FFF2-40B4-BE49-F238E27FC236}">
                <a16:creationId xmlns:a16="http://schemas.microsoft.com/office/drawing/2014/main" id="{0CB17E53-6C45-40D8-8FB5-945EC8175E9D}"/>
              </a:ext>
            </a:extLst>
          </p:cNvPr>
          <p:cNvSpPr txBox="1">
            <a:spLocks/>
          </p:cNvSpPr>
          <p:nvPr/>
        </p:nvSpPr>
        <p:spPr>
          <a:xfrm>
            <a:off x="2313152" y="2168475"/>
            <a:ext cx="1496299" cy="73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/>
            <a:r>
              <a:rPr lang="en-US" sz="2000" dirty="0">
                <a:solidFill>
                  <a:srgbClr val="333333"/>
                </a:solidFill>
                <a:latin typeface="Montserrat" panose="00000500000000000000" pitchFamily="2" charset="0"/>
              </a:rPr>
              <a:t>Naïve Bayes</a:t>
            </a:r>
            <a:endParaRPr lang="en-US" sz="2400" dirty="0">
              <a:latin typeface="Montserrat" panose="00000500000000000000" pitchFamily="2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A07923-16F9-46C4-819B-A411FACD4672}"/>
              </a:ext>
            </a:extLst>
          </p:cNvPr>
          <p:cNvGrpSpPr/>
          <p:nvPr/>
        </p:nvGrpSpPr>
        <p:grpSpPr>
          <a:xfrm>
            <a:off x="8413749" y="4509889"/>
            <a:ext cx="463550" cy="307777"/>
            <a:chOff x="7712075" y="4437075"/>
            <a:chExt cx="463550" cy="30777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372218E-2CEC-42CF-BECB-DBAB4E7C334B}"/>
                </a:ext>
              </a:extLst>
            </p:cNvPr>
            <p:cNvSpPr/>
            <p:nvPr/>
          </p:nvSpPr>
          <p:spPr>
            <a:xfrm>
              <a:off x="7791450" y="4437075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437E86-64C4-49A4-A837-7993561ADE38}"/>
                </a:ext>
              </a:extLst>
            </p:cNvPr>
            <p:cNvSpPr txBox="1"/>
            <p:nvPr/>
          </p:nvSpPr>
          <p:spPr>
            <a:xfrm>
              <a:off x="7712075" y="4437075"/>
              <a:ext cx="463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Montserrat" panose="00000500000000000000" pitchFamily="2" charset="0"/>
                </a:rPr>
                <a:t>09</a:t>
              </a:r>
              <a:endParaRPr lang="en-GB" b="1" dirty="0">
                <a:latin typeface="Montserrat" panose="00000500000000000000" pitchFamily="2" charset="0"/>
              </a:endParaRP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14D43F-CB0B-4D43-9C5C-A02222CEE919}"/>
              </a:ext>
            </a:extLst>
          </p:cNvPr>
          <p:cNvCxnSpPr>
            <a:cxnSpLocks/>
          </p:cNvCxnSpPr>
          <p:nvPr/>
        </p:nvCxnSpPr>
        <p:spPr>
          <a:xfrm>
            <a:off x="3988235" y="1041215"/>
            <a:ext cx="10011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200;p32">
            <a:extLst>
              <a:ext uri="{FF2B5EF4-FFF2-40B4-BE49-F238E27FC236}">
                <a16:creationId xmlns:a16="http://schemas.microsoft.com/office/drawing/2014/main" id="{CF43E37D-DCF3-CA33-5F80-9A9A2E7F1EED}"/>
              </a:ext>
            </a:extLst>
          </p:cNvPr>
          <p:cNvSpPr txBox="1">
            <a:spLocks/>
          </p:cNvSpPr>
          <p:nvPr/>
        </p:nvSpPr>
        <p:spPr>
          <a:xfrm>
            <a:off x="5838430" y="1232319"/>
            <a:ext cx="2159103" cy="533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/>
            <a:r>
              <a:rPr lang="en-US" sz="2000" dirty="0">
                <a:solidFill>
                  <a:srgbClr val="333333"/>
                </a:solidFill>
                <a:latin typeface="Montserrat" panose="00000500000000000000" pitchFamily="2" charset="0"/>
              </a:rPr>
              <a:t>Decision Tree</a:t>
            </a:r>
          </a:p>
        </p:txBody>
      </p:sp>
      <p:sp>
        <p:nvSpPr>
          <p:cNvPr id="3" name="Google Shape;206;p32">
            <a:extLst>
              <a:ext uri="{FF2B5EF4-FFF2-40B4-BE49-F238E27FC236}">
                <a16:creationId xmlns:a16="http://schemas.microsoft.com/office/drawing/2014/main" id="{76204DE6-67AC-31E8-3DC5-EB17065C7177}"/>
              </a:ext>
            </a:extLst>
          </p:cNvPr>
          <p:cNvSpPr txBox="1">
            <a:spLocks/>
          </p:cNvSpPr>
          <p:nvPr/>
        </p:nvSpPr>
        <p:spPr>
          <a:xfrm>
            <a:off x="5858862" y="3259296"/>
            <a:ext cx="2250598" cy="44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/>
            <a:r>
              <a:rPr lang="en-US" sz="2000" dirty="0">
                <a:solidFill>
                  <a:srgbClr val="333333"/>
                </a:solidFill>
                <a:latin typeface="Montserrat" panose="00000500000000000000" pitchFamily="2" charset="0"/>
              </a:rPr>
              <a:t>Random Forest</a:t>
            </a:r>
            <a:endParaRPr lang="en-US" sz="2400" dirty="0">
              <a:latin typeface="Montserrat" panose="000005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4D1139-1989-0B95-272D-32A0C39777EB}"/>
              </a:ext>
            </a:extLst>
          </p:cNvPr>
          <p:cNvGrpSpPr/>
          <p:nvPr/>
        </p:nvGrpSpPr>
        <p:grpSpPr>
          <a:xfrm>
            <a:off x="4908904" y="3128228"/>
            <a:ext cx="708671" cy="642373"/>
            <a:chOff x="853375" y="2210200"/>
            <a:chExt cx="780685" cy="70765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6D765B6-7F97-3A1E-A535-293A4F98B9E0}"/>
                </a:ext>
              </a:extLst>
            </p:cNvPr>
            <p:cNvSpPr/>
            <p:nvPr/>
          </p:nvSpPr>
          <p:spPr>
            <a:xfrm>
              <a:off x="871725" y="2210200"/>
              <a:ext cx="707650" cy="7076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6" name="Google Shape;199;p32">
              <a:extLst>
                <a:ext uri="{FF2B5EF4-FFF2-40B4-BE49-F238E27FC236}">
                  <a16:creationId xmlns:a16="http://schemas.microsoft.com/office/drawing/2014/main" id="{7263A363-467D-C36B-31B0-A3C7D9D0601F}"/>
                </a:ext>
              </a:extLst>
            </p:cNvPr>
            <p:cNvSpPr txBox="1">
              <a:spLocks/>
            </p:cNvSpPr>
            <p:nvPr/>
          </p:nvSpPr>
          <p:spPr>
            <a:xfrm>
              <a:off x="853375" y="2354587"/>
              <a:ext cx="780685" cy="418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Montserrat"/>
                <a:buNone/>
                <a:defRPr sz="7000" b="1" i="0" u="none" strike="noStrike" cap="none">
                  <a:solidFill>
                    <a:srgbClr val="4A8C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algn="ctr"/>
              <a:r>
                <a:rPr lang="en" sz="2800" dirty="0">
                  <a:solidFill>
                    <a:schemeClr val="bg1"/>
                  </a:solidFill>
                </a:rPr>
                <a:t>07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4CEB70A-4044-8120-60F7-5350ECEEFC6E}"/>
              </a:ext>
            </a:extLst>
          </p:cNvPr>
          <p:cNvGrpSpPr/>
          <p:nvPr/>
        </p:nvGrpSpPr>
        <p:grpSpPr>
          <a:xfrm>
            <a:off x="4875755" y="2156138"/>
            <a:ext cx="708671" cy="642373"/>
            <a:chOff x="5558382" y="1045081"/>
            <a:chExt cx="780685" cy="70765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4617D4A-4D3E-BAE2-FF3A-2B9CC32865F2}"/>
                </a:ext>
              </a:extLst>
            </p:cNvPr>
            <p:cNvSpPr/>
            <p:nvPr/>
          </p:nvSpPr>
          <p:spPr>
            <a:xfrm>
              <a:off x="5594900" y="1045081"/>
              <a:ext cx="707650" cy="7076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2" name="Google Shape;199;p32">
              <a:extLst>
                <a:ext uri="{FF2B5EF4-FFF2-40B4-BE49-F238E27FC236}">
                  <a16:creationId xmlns:a16="http://schemas.microsoft.com/office/drawing/2014/main" id="{EDE7664D-CAAF-0D4D-2A64-8B2EA8425301}"/>
                </a:ext>
              </a:extLst>
            </p:cNvPr>
            <p:cNvSpPr txBox="1">
              <a:spLocks/>
            </p:cNvSpPr>
            <p:nvPr/>
          </p:nvSpPr>
          <p:spPr>
            <a:xfrm>
              <a:off x="5558382" y="1176526"/>
              <a:ext cx="780685" cy="418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Montserrat"/>
                <a:buNone/>
                <a:defRPr sz="7000" b="1" i="0" u="none" strike="noStrike" cap="none">
                  <a:solidFill>
                    <a:srgbClr val="4A8C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algn="ctr"/>
              <a:r>
                <a:rPr lang="en" sz="2800" dirty="0">
                  <a:solidFill>
                    <a:schemeClr val="bg1"/>
                  </a:solidFill>
                </a:rPr>
                <a:t>06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B2F209-41D6-A36A-CA48-9F2779500CE2}"/>
              </a:ext>
            </a:extLst>
          </p:cNvPr>
          <p:cNvGrpSpPr/>
          <p:nvPr/>
        </p:nvGrpSpPr>
        <p:grpSpPr>
          <a:xfrm>
            <a:off x="4875755" y="1172300"/>
            <a:ext cx="675522" cy="642373"/>
            <a:chOff x="853375" y="2210200"/>
            <a:chExt cx="744168" cy="70765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F2E7B4-C503-0785-6B71-164376758CB5}"/>
                </a:ext>
              </a:extLst>
            </p:cNvPr>
            <p:cNvSpPr/>
            <p:nvPr/>
          </p:nvSpPr>
          <p:spPr>
            <a:xfrm>
              <a:off x="871725" y="2210200"/>
              <a:ext cx="707650" cy="7076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5" name="Google Shape;199;p32">
              <a:extLst>
                <a:ext uri="{FF2B5EF4-FFF2-40B4-BE49-F238E27FC236}">
                  <a16:creationId xmlns:a16="http://schemas.microsoft.com/office/drawing/2014/main" id="{E40B51C0-C64B-C63C-4A6D-2E4D2B4D280F}"/>
                </a:ext>
              </a:extLst>
            </p:cNvPr>
            <p:cNvSpPr txBox="1">
              <a:spLocks/>
            </p:cNvSpPr>
            <p:nvPr/>
          </p:nvSpPr>
          <p:spPr>
            <a:xfrm>
              <a:off x="853375" y="2354587"/>
              <a:ext cx="744168" cy="418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Montserrat"/>
                <a:buNone/>
                <a:defRPr sz="7000" b="1" i="0" u="none" strike="noStrike" cap="none">
                  <a:solidFill>
                    <a:srgbClr val="4A8C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algn="ctr"/>
              <a:r>
                <a:rPr lang="en" sz="2800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sp>
        <p:nvSpPr>
          <p:cNvPr id="19" name="Google Shape;206;p32">
            <a:extLst>
              <a:ext uri="{FF2B5EF4-FFF2-40B4-BE49-F238E27FC236}">
                <a16:creationId xmlns:a16="http://schemas.microsoft.com/office/drawing/2014/main" id="{4F217F4D-9DA1-2B87-213D-6BFCC935EBB6}"/>
              </a:ext>
            </a:extLst>
          </p:cNvPr>
          <p:cNvSpPr txBox="1">
            <a:spLocks/>
          </p:cNvSpPr>
          <p:nvPr/>
        </p:nvSpPr>
        <p:spPr>
          <a:xfrm>
            <a:off x="5858863" y="2110751"/>
            <a:ext cx="1496299" cy="73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/>
            <a:r>
              <a:rPr lang="en-US" sz="2000" dirty="0">
                <a:solidFill>
                  <a:srgbClr val="333333"/>
                </a:solidFill>
                <a:latin typeface="Montserrat" panose="00000500000000000000" pitchFamily="2" charset="0"/>
              </a:rPr>
              <a:t>SVC</a:t>
            </a:r>
            <a:endParaRPr lang="en-US" sz="2400" dirty="0">
              <a:latin typeface="Montserrat" panose="00000500000000000000" pitchFamily="2" charset="0"/>
            </a:endParaRPr>
          </a:p>
        </p:txBody>
      </p:sp>
      <p:sp>
        <p:nvSpPr>
          <p:cNvPr id="20" name="Google Shape;206;p32">
            <a:extLst>
              <a:ext uri="{FF2B5EF4-FFF2-40B4-BE49-F238E27FC236}">
                <a16:creationId xmlns:a16="http://schemas.microsoft.com/office/drawing/2014/main" id="{3391C8FD-1501-FDB7-E8C3-62B6E79F5423}"/>
              </a:ext>
            </a:extLst>
          </p:cNvPr>
          <p:cNvSpPr txBox="1">
            <a:spLocks/>
          </p:cNvSpPr>
          <p:nvPr/>
        </p:nvSpPr>
        <p:spPr>
          <a:xfrm>
            <a:off x="2292125" y="4159964"/>
            <a:ext cx="2780459" cy="44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/>
            <a:r>
              <a:rPr lang="en-US" sz="2000" dirty="0">
                <a:solidFill>
                  <a:srgbClr val="333333"/>
                </a:solidFill>
                <a:latin typeface="Montserrat" panose="00000500000000000000" pitchFamily="2" charset="0"/>
              </a:rPr>
              <a:t>Logistic Regression</a:t>
            </a:r>
            <a:endParaRPr lang="en-US" sz="2400" dirty="0">
              <a:latin typeface="Montserrat" panose="00000500000000000000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599469-26BB-52B9-727B-075522A9F36E}"/>
              </a:ext>
            </a:extLst>
          </p:cNvPr>
          <p:cNvGrpSpPr/>
          <p:nvPr/>
        </p:nvGrpSpPr>
        <p:grpSpPr>
          <a:xfrm>
            <a:off x="1342167" y="4028896"/>
            <a:ext cx="680056" cy="642373"/>
            <a:chOff x="853375" y="2210200"/>
            <a:chExt cx="749163" cy="70765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4315699-453A-DAEC-CADB-A5A0EABBF160}"/>
                </a:ext>
              </a:extLst>
            </p:cNvPr>
            <p:cNvSpPr/>
            <p:nvPr/>
          </p:nvSpPr>
          <p:spPr>
            <a:xfrm>
              <a:off x="871725" y="2210200"/>
              <a:ext cx="707650" cy="7076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3" name="Google Shape;199;p32">
              <a:extLst>
                <a:ext uri="{FF2B5EF4-FFF2-40B4-BE49-F238E27FC236}">
                  <a16:creationId xmlns:a16="http://schemas.microsoft.com/office/drawing/2014/main" id="{B7AB68C9-F836-D618-7449-158E895CAC69}"/>
                </a:ext>
              </a:extLst>
            </p:cNvPr>
            <p:cNvSpPr txBox="1">
              <a:spLocks/>
            </p:cNvSpPr>
            <p:nvPr/>
          </p:nvSpPr>
          <p:spPr>
            <a:xfrm>
              <a:off x="853375" y="2354587"/>
              <a:ext cx="749163" cy="418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Montserrat"/>
                <a:buNone/>
                <a:defRPr sz="7000" b="1" i="0" u="none" strike="noStrike" cap="none">
                  <a:solidFill>
                    <a:srgbClr val="4A8C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0"/>
                <a:buFont typeface="Fira Sans Extra Condensed Medium"/>
                <a:buNone/>
                <a:defRPr sz="8000" b="1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algn="ctr"/>
              <a:r>
                <a:rPr lang="en" sz="2800" dirty="0">
                  <a:solidFill>
                    <a:schemeClr val="bg1"/>
                  </a:solidFill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228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836-8F85-407D-B9D1-C3D6132E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23" y="358588"/>
            <a:ext cx="4159504" cy="572700"/>
          </a:xfrm>
        </p:spPr>
        <p:txBody>
          <a:bodyPr/>
          <a:lstStyle/>
          <a:p>
            <a:r>
              <a:rPr lang="en-US" dirty="0"/>
              <a:t>Result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47D141-2862-4AB7-9497-AE5DC5C7E94D}"/>
              </a:ext>
            </a:extLst>
          </p:cNvPr>
          <p:cNvCxnSpPr>
            <a:cxnSpLocks/>
          </p:cNvCxnSpPr>
          <p:nvPr/>
        </p:nvCxnSpPr>
        <p:spPr>
          <a:xfrm>
            <a:off x="3890245" y="994494"/>
            <a:ext cx="10011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F51C65-BF95-49CE-BCDA-190E7E34B029}"/>
              </a:ext>
            </a:extLst>
          </p:cNvPr>
          <p:cNvGrpSpPr/>
          <p:nvPr/>
        </p:nvGrpSpPr>
        <p:grpSpPr>
          <a:xfrm>
            <a:off x="8413749" y="4509889"/>
            <a:ext cx="463550" cy="307777"/>
            <a:chOff x="7712075" y="4437075"/>
            <a:chExt cx="463550" cy="3077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33B2210-1C03-498C-866D-52E5D22B2F61}"/>
                </a:ext>
              </a:extLst>
            </p:cNvPr>
            <p:cNvSpPr/>
            <p:nvPr/>
          </p:nvSpPr>
          <p:spPr>
            <a:xfrm>
              <a:off x="7791450" y="4437075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E18BBB-DBC9-4B00-B66A-9082B141183D}"/>
                </a:ext>
              </a:extLst>
            </p:cNvPr>
            <p:cNvSpPr txBox="1"/>
            <p:nvPr/>
          </p:nvSpPr>
          <p:spPr>
            <a:xfrm>
              <a:off x="7712075" y="4437075"/>
              <a:ext cx="463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Montserrat" panose="00000500000000000000" pitchFamily="2" charset="0"/>
                </a:rPr>
                <a:t>10</a:t>
              </a:r>
              <a:endParaRPr lang="en-GB" b="1" dirty="0">
                <a:latin typeface="Montserrat" panose="00000500000000000000" pitchFamily="2" charset="0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71723803-5F8B-4AD2-889F-4ECAAF36D6AE}"/>
              </a:ext>
            </a:extLst>
          </p:cNvPr>
          <p:cNvSpPr txBox="1">
            <a:spLocks/>
          </p:cNvSpPr>
          <p:nvPr/>
        </p:nvSpPr>
        <p:spPr>
          <a:xfrm>
            <a:off x="319655" y="1159386"/>
            <a:ext cx="20587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KNN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0BE05-7C05-3A42-40FE-28706371C0DA}"/>
              </a:ext>
            </a:extLst>
          </p:cNvPr>
          <p:cNvSpPr txBox="1"/>
          <p:nvPr/>
        </p:nvSpPr>
        <p:spPr>
          <a:xfrm>
            <a:off x="1186131" y="1579225"/>
            <a:ext cx="709019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  <a:latin typeface="Montserrat" panose="00000500000000000000" pitchFamily="2" charset="0"/>
              </a:rPr>
              <a:t>Accuracy 71%</a:t>
            </a:r>
            <a:endParaRPr lang="en-US" sz="16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7CFFB-D51C-9F34-94D6-070BED6FF1F0}"/>
              </a:ext>
            </a:extLst>
          </p:cNvPr>
          <p:cNvSpPr txBox="1"/>
          <p:nvPr/>
        </p:nvSpPr>
        <p:spPr>
          <a:xfrm>
            <a:off x="1186131" y="2163955"/>
            <a:ext cx="709019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  <a:latin typeface="Montserrat" panose="00000500000000000000" pitchFamily="2" charset="0"/>
              </a:rPr>
              <a:t>MSE 0.29</a:t>
            </a:r>
            <a:endParaRPr lang="en-US" sz="16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31C946-5F69-33CC-C16F-0242ED33B26B}"/>
              </a:ext>
            </a:extLst>
          </p:cNvPr>
          <p:cNvSpPr txBox="1"/>
          <p:nvPr/>
        </p:nvSpPr>
        <p:spPr>
          <a:xfrm>
            <a:off x="1186131" y="2748685"/>
            <a:ext cx="709019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  <a:latin typeface="Montserrat" panose="00000500000000000000" pitchFamily="2" charset="0"/>
              </a:rPr>
              <a:t>RMSE 0.54</a:t>
            </a:r>
            <a:endParaRPr lang="en-US" sz="16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05A5E-6A80-AAAE-C0B2-5EDE602EC3A8}"/>
              </a:ext>
            </a:extLst>
          </p:cNvPr>
          <p:cNvSpPr txBox="1"/>
          <p:nvPr/>
        </p:nvSpPr>
        <p:spPr>
          <a:xfrm>
            <a:off x="1186131" y="3333415"/>
            <a:ext cx="709019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  <a:latin typeface="Montserrat" panose="00000500000000000000" pitchFamily="2" charset="0"/>
              </a:rPr>
              <a:t>R-Squared 0.64</a:t>
            </a:r>
            <a:endParaRPr lang="en-US" sz="16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7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836-8F85-407D-B9D1-C3D6132E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23" y="358588"/>
            <a:ext cx="4159504" cy="572700"/>
          </a:xfrm>
        </p:spPr>
        <p:txBody>
          <a:bodyPr/>
          <a:lstStyle/>
          <a:p>
            <a:r>
              <a:rPr lang="en-US" dirty="0"/>
              <a:t>Result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47D141-2862-4AB7-9497-AE5DC5C7E94D}"/>
              </a:ext>
            </a:extLst>
          </p:cNvPr>
          <p:cNvCxnSpPr>
            <a:cxnSpLocks/>
          </p:cNvCxnSpPr>
          <p:nvPr/>
        </p:nvCxnSpPr>
        <p:spPr>
          <a:xfrm>
            <a:off x="3890245" y="994494"/>
            <a:ext cx="10011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F51C65-BF95-49CE-BCDA-190E7E34B029}"/>
              </a:ext>
            </a:extLst>
          </p:cNvPr>
          <p:cNvGrpSpPr/>
          <p:nvPr/>
        </p:nvGrpSpPr>
        <p:grpSpPr>
          <a:xfrm>
            <a:off x="8413749" y="4509889"/>
            <a:ext cx="463550" cy="307777"/>
            <a:chOff x="7712075" y="4437075"/>
            <a:chExt cx="463550" cy="3077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33B2210-1C03-498C-866D-52E5D22B2F61}"/>
                </a:ext>
              </a:extLst>
            </p:cNvPr>
            <p:cNvSpPr/>
            <p:nvPr/>
          </p:nvSpPr>
          <p:spPr>
            <a:xfrm>
              <a:off x="7791450" y="4437075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E18BBB-DBC9-4B00-B66A-9082B141183D}"/>
                </a:ext>
              </a:extLst>
            </p:cNvPr>
            <p:cNvSpPr txBox="1"/>
            <p:nvPr/>
          </p:nvSpPr>
          <p:spPr>
            <a:xfrm>
              <a:off x="7712075" y="4437075"/>
              <a:ext cx="463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Montserrat" panose="00000500000000000000" pitchFamily="2" charset="0"/>
                </a:rPr>
                <a:t>11</a:t>
              </a:r>
              <a:endParaRPr lang="en-GB" b="1" dirty="0">
                <a:latin typeface="Montserrat" panose="00000500000000000000" pitchFamily="2" charset="0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71723803-5F8B-4AD2-889F-4ECAAF36D6AE}"/>
              </a:ext>
            </a:extLst>
          </p:cNvPr>
          <p:cNvSpPr txBox="1">
            <a:spLocks/>
          </p:cNvSpPr>
          <p:nvPr/>
        </p:nvSpPr>
        <p:spPr>
          <a:xfrm>
            <a:off x="319655" y="1159386"/>
            <a:ext cx="27572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Naïve Bayes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0BE05-7C05-3A42-40FE-28706371C0DA}"/>
              </a:ext>
            </a:extLst>
          </p:cNvPr>
          <p:cNvSpPr txBox="1"/>
          <p:nvPr/>
        </p:nvSpPr>
        <p:spPr>
          <a:xfrm>
            <a:off x="1186131" y="1579225"/>
            <a:ext cx="709019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  <a:latin typeface="Montserrat" panose="00000500000000000000" pitchFamily="2" charset="0"/>
              </a:rPr>
              <a:t>Accuracy 91%</a:t>
            </a:r>
            <a:endParaRPr lang="en-US" sz="16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7CFFB-D51C-9F34-94D6-070BED6FF1F0}"/>
              </a:ext>
            </a:extLst>
          </p:cNvPr>
          <p:cNvSpPr txBox="1"/>
          <p:nvPr/>
        </p:nvSpPr>
        <p:spPr>
          <a:xfrm>
            <a:off x="1186131" y="2163955"/>
            <a:ext cx="709019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  <a:latin typeface="Montserrat" panose="00000500000000000000" pitchFamily="2" charset="0"/>
              </a:rPr>
              <a:t>MSE 0.89</a:t>
            </a:r>
            <a:endParaRPr lang="en-US" sz="16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31C946-5F69-33CC-C16F-0242ED33B26B}"/>
              </a:ext>
            </a:extLst>
          </p:cNvPr>
          <p:cNvSpPr txBox="1"/>
          <p:nvPr/>
        </p:nvSpPr>
        <p:spPr>
          <a:xfrm>
            <a:off x="1186131" y="2748685"/>
            <a:ext cx="709019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  <a:latin typeface="Montserrat" panose="00000500000000000000" pitchFamily="2" charset="0"/>
              </a:rPr>
              <a:t>RMSE 0.29</a:t>
            </a:r>
            <a:endParaRPr lang="en-US" sz="16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05A5E-6A80-AAAE-C0B2-5EDE602EC3A8}"/>
              </a:ext>
            </a:extLst>
          </p:cNvPr>
          <p:cNvSpPr txBox="1"/>
          <p:nvPr/>
        </p:nvSpPr>
        <p:spPr>
          <a:xfrm>
            <a:off x="1186131" y="3333415"/>
            <a:ext cx="709019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  <a:latin typeface="Montserrat" panose="00000500000000000000" pitchFamily="2" charset="0"/>
              </a:rPr>
              <a:t>R-Squared 0.88</a:t>
            </a:r>
            <a:endParaRPr lang="en-US" sz="16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457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836-8F85-407D-B9D1-C3D6132E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23" y="358588"/>
            <a:ext cx="4159504" cy="572700"/>
          </a:xfrm>
        </p:spPr>
        <p:txBody>
          <a:bodyPr/>
          <a:lstStyle/>
          <a:p>
            <a:r>
              <a:rPr lang="en-US" dirty="0"/>
              <a:t>Result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47D141-2862-4AB7-9497-AE5DC5C7E94D}"/>
              </a:ext>
            </a:extLst>
          </p:cNvPr>
          <p:cNvCxnSpPr>
            <a:cxnSpLocks/>
          </p:cNvCxnSpPr>
          <p:nvPr/>
        </p:nvCxnSpPr>
        <p:spPr>
          <a:xfrm>
            <a:off x="3890245" y="994494"/>
            <a:ext cx="10011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F51C65-BF95-49CE-BCDA-190E7E34B029}"/>
              </a:ext>
            </a:extLst>
          </p:cNvPr>
          <p:cNvGrpSpPr/>
          <p:nvPr/>
        </p:nvGrpSpPr>
        <p:grpSpPr>
          <a:xfrm>
            <a:off x="8413749" y="4509889"/>
            <a:ext cx="463550" cy="307777"/>
            <a:chOff x="7712075" y="4437075"/>
            <a:chExt cx="463550" cy="3077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33B2210-1C03-498C-866D-52E5D22B2F61}"/>
                </a:ext>
              </a:extLst>
            </p:cNvPr>
            <p:cNvSpPr/>
            <p:nvPr/>
          </p:nvSpPr>
          <p:spPr>
            <a:xfrm>
              <a:off x="7791450" y="4437075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E18BBB-DBC9-4B00-B66A-9082B141183D}"/>
                </a:ext>
              </a:extLst>
            </p:cNvPr>
            <p:cNvSpPr txBox="1"/>
            <p:nvPr/>
          </p:nvSpPr>
          <p:spPr>
            <a:xfrm>
              <a:off x="7712075" y="4437075"/>
              <a:ext cx="463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Montserrat" panose="00000500000000000000" pitchFamily="2" charset="0"/>
                </a:rPr>
                <a:t>12</a:t>
              </a:r>
              <a:endParaRPr lang="en-GB" b="1" dirty="0">
                <a:latin typeface="Montserrat" panose="00000500000000000000" pitchFamily="2" charset="0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71723803-5F8B-4AD2-889F-4ECAAF36D6AE}"/>
              </a:ext>
            </a:extLst>
          </p:cNvPr>
          <p:cNvSpPr txBox="1">
            <a:spLocks/>
          </p:cNvSpPr>
          <p:nvPr/>
        </p:nvSpPr>
        <p:spPr>
          <a:xfrm>
            <a:off x="319655" y="1159386"/>
            <a:ext cx="27572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AdaBoost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0BE05-7C05-3A42-40FE-28706371C0DA}"/>
              </a:ext>
            </a:extLst>
          </p:cNvPr>
          <p:cNvSpPr txBox="1"/>
          <p:nvPr/>
        </p:nvSpPr>
        <p:spPr>
          <a:xfrm>
            <a:off x="1186131" y="1579225"/>
            <a:ext cx="709019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  <a:latin typeface="Montserrat" panose="00000500000000000000" pitchFamily="2" charset="0"/>
              </a:rPr>
              <a:t>Accuracy 92%</a:t>
            </a:r>
            <a:endParaRPr lang="en-US" sz="16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7CFFB-D51C-9F34-94D6-070BED6FF1F0}"/>
              </a:ext>
            </a:extLst>
          </p:cNvPr>
          <p:cNvSpPr txBox="1"/>
          <p:nvPr/>
        </p:nvSpPr>
        <p:spPr>
          <a:xfrm>
            <a:off x="1186131" y="2163955"/>
            <a:ext cx="709019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  <a:latin typeface="Montserrat" panose="00000500000000000000" pitchFamily="2" charset="0"/>
              </a:rPr>
              <a:t>MSE 0.08</a:t>
            </a:r>
            <a:endParaRPr lang="en-US" sz="16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31C946-5F69-33CC-C16F-0242ED33B26B}"/>
              </a:ext>
            </a:extLst>
          </p:cNvPr>
          <p:cNvSpPr txBox="1"/>
          <p:nvPr/>
        </p:nvSpPr>
        <p:spPr>
          <a:xfrm>
            <a:off x="1186131" y="2748685"/>
            <a:ext cx="709019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  <a:latin typeface="Montserrat" panose="00000500000000000000" pitchFamily="2" charset="0"/>
              </a:rPr>
              <a:t>RMSE 0.29</a:t>
            </a:r>
            <a:endParaRPr lang="en-US" sz="16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05A5E-6A80-AAAE-C0B2-5EDE602EC3A8}"/>
              </a:ext>
            </a:extLst>
          </p:cNvPr>
          <p:cNvSpPr txBox="1"/>
          <p:nvPr/>
        </p:nvSpPr>
        <p:spPr>
          <a:xfrm>
            <a:off x="1186131" y="3333415"/>
            <a:ext cx="709019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  <a:latin typeface="Montserrat" panose="00000500000000000000" pitchFamily="2" charset="0"/>
              </a:rPr>
              <a:t>R-Squared 0.89</a:t>
            </a:r>
            <a:endParaRPr lang="en-US" sz="16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528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836-8F85-407D-B9D1-C3D6132E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23" y="358588"/>
            <a:ext cx="4159504" cy="572700"/>
          </a:xfrm>
        </p:spPr>
        <p:txBody>
          <a:bodyPr/>
          <a:lstStyle/>
          <a:p>
            <a:r>
              <a:rPr lang="en-US" dirty="0"/>
              <a:t>Result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47D141-2862-4AB7-9497-AE5DC5C7E94D}"/>
              </a:ext>
            </a:extLst>
          </p:cNvPr>
          <p:cNvCxnSpPr>
            <a:cxnSpLocks/>
          </p:cNvCxnSpPr>
          <p:nvPr/>
        </p:nvCxnSpPr>
        <p:spPr>
          <a:xfrm>
            <a:off x="3890245" y="994494"/>
            <a:ext cx="10011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F51C65-BF95-49CE-BCDA-190E7E34B029}"/>
              </a:ext>
            </a:extLst>
          </p:cNvPr>
          <p:cNvGrpSpPr/>
          <p:nvPr/>
        </p:nvGrpSpPr>
        <p:grpSpPr>
          <a:xfrm>
            <a:off x="8413749" y="4509889"/>
            <a:ext cx="463550" cy="307777"/>
            <a:chOff x="7712075" y="4437075"/>
            <a:chExt cx="463550" cy="3077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33B2210-1C03-498C-866D-52E5D22B2F61}"/>
                </a:ext>
              </a:extLst>
            </p:cNvPr>
            <p:cNvSpPr/>
            <p:nvPr/>
          </p:nvSpPr>
          <p:spPr>
            <a:xfrm>
              <a:off x="7791450" y="4437075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E18BBB-DBC9-4B00-B66A-9082B141183D}"/>
                </a:ext>
              </a:extLst>
            </p:cNvPr>
            <p:cNvSpPr txBox="1"/>
            <p:nvPr/>
          </p:nvSpPr>
          <p:spPr>
            <a:xfrm>
              <a:off x="7712075" y="4437075"/>
              <a:ext cx="463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Montserrat" panose="00000500000000000000" pitchFamily="2" charset="0"/>
                </a:rPr>
                <a:t>13</a:t>
              </a:r>
              <a:endParaRPr lang="en-GB" b="1" dirty="0">
                <a:latin typeface="Montserrat" panose="00000500000000000000" pitchFamily="2" charset="0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71723803-5F8B-4AD2-889F-4ECAAF36D6AE}"/>
              </a:ext>
            </a:extLst>
          </p:cNvPr>
          <p:cNvSpPr txBox="1">
            <a:spLocks/>
          </p:cNvSpPr>
          <p:nvPr/>
        </p:nvSpPr>
        <p:spPr>
          <a:xfrm>
            <a:off x="319655" y="1159386"/>
            <a:ext cx="27572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Decision Tree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0BE05-7C05-3A42-40FE-28706371C0DA}"/>
              </a:ext>
            </a:extLst>
          </p:cNvPr>
          <p:cNvSpPr txBox="1"/>
          <p:nvPr/>
        </p:nvSpPr>
        <p:spPr>
          <a:xfrm>
            <a:off x="1186131" y="1579225"/>
            <a:ext cx="709019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  <a:latin typeface="Montserrat" panose="00000500000000000000" pitchFamily="2" charset="0"/>
              </a:rPr>
              <a:t>Accuracy 93%</a:t>
            </a:r>
            <a:endParaRPr lang="en-US" sz="16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7CFFB-D51C-9F34-94D6-070BED6FF1F0}"/>
              </a:ext>
            </a:extLst>
          </p:cNvPr>
          <p:cNvSpPr txBox="1"/>
          <p:nvPr/>
        </p:nvSpPr>
        <p:spPr>
          <a:xfrm>
            <a:off x="1186131" y="2163955"/>
            <a:ext cx="709019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  <a:latin typeface="Montserrat" panose="00000500000000000000" pitchFamily="2" charset="0"/>
              </a:rPr>
              <a:t>MSE 0.07</a:t>
            </a:r>
            <a:endParaRPr lang="en-US" sz="16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31C946-5F69-33CC-C16F-0242ED33B26B}"/>
              </a:ext>
            </a:extLst>
          </p:cNvPr>
          <p:cNvSpPr txBox="1"/>
          <p:nvPr/>
        </p:nvSpPr>
        <p:spPr>
          <a:xfrm>
            <a:off x="1186131" y="2748685"/>
            <a:ext cx="709019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  <a:latin typeface="Montserrat" panose="00000500000000000000" pitchFamily="2" charset="0"/>
              </a:rPr>
              <a:t>RMSE 0.27</a:t>
            </a:r>
            <a:endParaRPr lang="en-US" sz="16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05A5E-6A80-AAAE-C0B2-5EDE602EC3A8}"/>
              </a:ext>
            </a:extLst>
          </p:cNvPr>
          <p:cNvSpPr txBox="1"/>
          <p:nvPr/>
        </p:nvSpPr>
        <p:spPr>
          <a:xfrm>
            <a:off x="1186131" y="3333415"/>
            <a:ext cx="709019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  <a:latin typeface="Montserrat" panose="00000500000000000000" pitchFamily="2" charset="0"/>
              </a:rPr>
              <a:t>R-Squared 0.91</a:t>
            </a:r>
            <a:endParaRPr lang="en-US" sz="16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691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836-8F85-407D-B9D1-C3D6132E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23" y="358588"/>
            <a:ext cx="4159504" cy="572700"/>
          </a:xfrm>
        </p:spPr>
        <p:txBody>
          <a:bodyPr/>
          <a:lstStyle/>
          <a:p>
            <a:r>
              <a:rPr lang="en-US" dirty="0"/>
              <a:t>Result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47D141-2862-4AB7-9497-AE5DC5C7E94D}"/>
              </a:ext>
            </a:extLst>
          </p:cNvPr>
          <p:cNvCxnSpPr>
            <a:cxnSpLocks/>
          </p:cNvCxnSpPr>
          <p:nvPr/>
        </p:nvCxnSpPr>
        <p:spPr>
          <a:xfrm>
            <a:off x="3890245" y="994494"/>
            <a:ext cx="10011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F51C65-BF95-49CE-BCDA-190E7E34B029}"/>
              </a:ext>
            </a:extLst>
          </p:cNvPr>
          <p:cNvGrpSpPr/>
          <p:nvPr/>
        </p:nvGrpSpPr>
        <p:grpSpPr>
          <a:xfrm>
            <a:off x="8413749" y="4509889"/>
            <a:ext cx="463550" cy="307777"/>
            <a:chOff x="7712075" y="4437075"/>
            <a:chExt cx="463550" cy="3077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33B2210-1C03-498C-866D-52E5D22B2F61}"/>
                </a:ext>
              </a:extLst>
            </p:cNvPr>
            <p:cNvSpPr/>
            <p:nvPr/>
          </p:nvSpPr>
          <p:spPr>
            <a:xfrm>
              <a:off x="7791450" y="4437075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E18BBB-DBC9-4B00-B66A-9082B141183D}"/>
                </a:ext>
              </a:extLst>
            </p:cNvPr>
            <p:cNvSpPr txBox="1"/>
            <p:nvPr/>
          </p:nvSpPr>
          <p:spPr>
            <a:xfrm>
              <a:off x="7712075" y="4437075"/>
              <a:ext cx="463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Montserrat" panose="00000500000000000000" pitchFamily="2" charset="0"/>
                </a:rPr>
                <a:t>14</a:t>
              </a:r>
              <a:endParaRPr lang="en-GB" b="1" dirty="0">
                <a:latin typeface="Montserrat" panose="00000500000000000000" pitchFamily="2" charset="0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71723803-5F8B-4AD2-889F-4ECAAF36D6AE}"/>
              </a:ext>
            </a:extLst>
          </p:cNvPr>
          <p:cNvSpPr txBox="1">
            <a:spLocks/>
          </p:cNvSpPr>
          <p:nvPr/>
        </p:nvSpPr>
        <p:spPr>
          <a:xfrm>
            <a:off x="319655" y="1159386"/>
            <a:ext cx="27572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SVC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0BE05-7C05-3A42-40FE-28706371C0DA}"/>
              </a:ext>
            </a:extLst>
          </p:cNvPr>
          <p:cNvSpPr txBox="1"/>
          <p:nvPr/>
        </p:nvSpPr>
        <p:spPr>
          <a:xfrm>
            <a:off x="1186131" y="1579225"/>
            <a:ext cx="709019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  <a:latin typeface="Montserrat" panose="00000500000000000000" pitchFamily="2" charset="0"/>
              </a:rPr>
              <a:t>Accuracy 94%</a:t>
            </a:r>
            <a:endParaRPr lang="en-US" sz="16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7CFFB-D51C-9F34-94D6-070BED6FF1F0}"/>
              </a:ext>
            </a:extLst>
          </p:cNvPr>
          <p:cNvSpPr txBox="1"/>
          <p:nvPr/>
        </p:nvSpPr>
        <p:spPr>
          <a:xfrm>
            <a:off x="1186131" y="2163955"/>
            <a:ext cx="709019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  <a:latin typeface="Montserrat" panose="00000500000000000000" pitchFamily="2" charset="0"/>
              </a:rPr>
              <a:t>MSE 0.06</a:t>
            </a:r>
            <a:endParaRPr lang="en-US" sz="16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31C946-5F69-33CC-C16F-0242ED33B26B}"/>
              </a:ext>
            </a:extLst>
          </p:cNvPr>
          <p:cNvSpPr txBox="1"/>
          <p:nvPr/>
        </p:nvSpPr>
        <p:spPr>
          <a:xfrm>
            <a:off x="1186131" y="2748685"/>
            <a:ext cx="709019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  <a:latin typeface="Montserrat" panose="00000500000000000000" pitchFamily="2" charset="0"/>
              </a:rPr>
              <a:t>RMSE 0.24</a:t>
            </a:r>
            <a:endParaRPr lang="en-US" sz="16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05A5E-6A80-AAAE-C0B2-5EDE602EC3A8}"/>
              </a:ext>
            </a:extLst>
          </p:cNvPr>
          <p:cNvSpPr txBox="1"/>
          <p:nvPr/>
        </p:nvSpPr>
        <p:spPr>
          <a:xfrm>
            <a:off x="1186131" y="3333415"/>
            <a:ext cx="709019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  <a:latin typeface="Montserrat" panose="00000500000000000000" pitchFamily="2" charset="0"/>
              </a:rPr>
              <a:t>R-Squared 0.93</a:t>
            </a:r>
            <a:endParaRPr lang="en-US" sz="16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04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836-8F85-407D-B9D1-C3D6132E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23" y="358588"/>
            <a:ext cx="4159504" cy="572700"/>
          </a:xfrm>
        </p:spPr>
        <p:txBody>
          <a:bodyPr/>
          <a:lstStyle/>
          <a:p>
            <a:r>
              <a:rPr lang="en-US" dirty="0"/>
              <a:t>Result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47D141-2862-4AB7-9497-AE5DC5C7E94D}"/>
              </a:ext>
            </a:extLst>
          </p:cNvPr>
          <p:cNvCxnSpPr>
            <a:cxnSpLocks/>
          </p:cNvCxnSpPr>
          <p:nvPr/>
        </p:nvCxnSpPr>
        <p:spPr>
          <a:xfrm>
            <a:off x="3890245" y="994494"/>
            <a:ext cx="10011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F51C65-BF95-49CE-BCDA-190E7E34B029}"/>
              </a:ext>
            </a:extLst>
          </p:cNvPr>
          <p:cNvGrpSpPr/>
          <p:nvPr/>
        </p:nvGrpSpPr>
        <p:grpSpPr>
          <a:xfrm>
            <a:off x="8413749" y="4509889"/>
            <a:ext cx="463550" cy="307777"/>
            <a:chOff x="7712075" y="4437075"/>
            <a:chExt cx="463550" cy="3077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33B2210-1C03-498C-866D-52E5D22B2F61}"/>
                </a:ext>
              </a:extLst>
            </p:cNvPr>
            <p:cNvSpPr/>
            <p:nvPr/>
          </p:nvSpPr>
          <p:spPr>
            <a:xfrm>
              <a:off x="7791450" y="4437075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E18BBB-DBC9-4B00-B66A-9082B141183D}"/>
                </a:ext>
              </a:extLst>
            </p:cNvPr>
            <p:cNvSpPr txBox="1"/>
            <p:nvPr/>
          </p:nvSpPr>
          <p:spPr>
            <a:xfrm>
              <a:off x="7712075" y="4437075"/>
              <a:ext cx="463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Montserrat" panose="00000500000000000000" pitchFamily="2" charset="0"/>
                </a:rPr>
                <a:t>15</a:t>
              </a:r>
              <a:endParaRPr lang="en-GB" b="1" dirty="0">
                <a:latin typeface="Montserrat" panose="00000500000000000000" pitchFamily="2" charset="0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71723803-5F8B-4AD2-889F-4ECAAF36D6AE}"/>
              </a:ext>
            </a:extLst>
          </p:cNvPr>
          <p:cNvSpPr txBox="1">
            <a:spLocks/>
          </p:cNvSpPr>
          <p:nvPr/>
        </p:nvSpPr>
        <p:spPr>
          <a:xfrm>
            <a:off x="753494" y="1229668"/>
            <a:ext cx="27572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Random Forest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0BE05-7C05-3A42-40FE-28706371C0DA}"/>
              </a:ext>
            </a:extLst>
          </p:cNvPr>
          <p:cNvSpPr txBox="1"/>
          <p:nvPr/>
        </p:nvSpPr>
        <p:spPr>
          <a:xfrm>
            <a:off x="1186131" y="1579225"/>
            <a:ext cx="709019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  <a:latin typeface="Montserrat" panose="00000500000000000000" pitchFamily="2" charset="0"/>
              </a:rPr>
              <a:t>Accuracy 94%</a:t>
            </a:r>
            <a:endParaRPr lang="en-US" sz="16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7CFFB-D51C-9F34-94D6-070BED6FF1F0}"/>
              </a:ext>
            </a:extLst>
          </p:cNvPr>
          <p:cNvSpPr txBox="1"/>
          <p:nvPr/>
        </p:nvSpPr>
        <p:spPr>
          <a:xfrm>
            <a:off x="1186131" y="2163955"/>
            <a:ext cx="709019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  <a:latin typeface="Montserrat" panose="00000500000000000000" pitchFamily="2" charset="0"/>
              </a:rPr>
              <a:t>MSE 0.06</a:t>
            </a:r>
            <a:endParaRPr lang="en-US" sz="16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31C946-5F69-33CC-C16F-0242ED33B26B}"/>
              </a:ext>
            </a:extLst>
          </p:cNvPr>
          <p:cNvSpPr txBox="1"/>
          <p:nvPr/>
        </p:nvSpPr>
        <p:spPr>
          <a:xfrm>
            <a:off x="1186131" y="2748685"/>
            <a:ext cx="709019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  <a:latin typeface="Montserrat" panose="00000500000000000000" pitchFamily="2" charset="0"/>
              </a:rPr>
              <a:t>RMSE 0.25</a:t>
            </a:r>
            <a:endParaRPr lang="en-US" sz="16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05A5E-6A80-AAAE-C0B2-5EDE602EC3A8}"/>
              </a:ext>
            </a:extLst>
          </p:cNvPr>
          <p:cNvSpPr txBox="1"/>
          <p:nvPr/>
        </p:nvSpPr>
        <p:spPr>
          <a:xfrm>
            <a:off x="1186131" y="3333415"/>
            <a:ext cx="709019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  <a:latin typeface="Montserrat" panose="00000500000000000000" pitchFamily="2" charset="0"/>
              </a:rPr>
              <a:t>R-Squared 0.93</a:t>
            </a:r>
            <a:endParaRPr lang="en-US" sz="16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410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836-8F85-407D-B9D1-C3D6132E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23" y="358588"/>
            <a:ext cx="4159504" cy="572700"/>
          </a:xfrm>
        </p:spPr>
        <p:txBody>
          <a:bodyPr/>
          <a:lstStyle/>
          <a:p>
            <a:r>
              <a:rPr lang="en-US" dirty="0"/>
              <a:t>Result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47D141-2862-4AB7-9497-AE5DC5C7E94D}"/>
              </a:ext>
            </a:extLst>
          </p:cNvPr>
          <p:cNvCxnSpPr>
            <a:cxnSpLocks/>
          </p:cNvCxnSpPr>
          <p:nvPr/>
        </p:nvCxnSpPr>
        <p:spPr>
          <a:xfrm>
            <a:off x="3890245" y="994494"/>
            <a:ext cx="10011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F51C65-BF95-49CE-BCDA-190E7E34B029}"/>
              </a:ext>
            </a:extLst>
          </p:cNvPr>
          <p:cNvGrpSpPr/>
          <p:nvPr/>
        </p:nvGrpSpPr>
        <p:grpSpPr>
          <a:xfrm>
            <a:off x="8413749" y="4509889"/>
            <a:ext cx="463550" cy="307777"/>
            <a:chOff x="7712075" y="4437075"/>
            <a:chExt cx="463550" cy="3077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33B2210-1C03-498C-866D-52E5D22B2F61}"/>
                </a:ext>
              </a:extLst>
            </p:cNvPr>
            <p:cNvSpPr/>
            <p:nvPr/>
          </p:nvSpPr>
          <p:spPr>
            <a:xfrm>
              <a:off x="7791450" y="4437075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E18BBB-DBC9-4B00-B66A-9082B141183D}"/>
                </a:ext>
              </a:extLst>
            </p:cNvPr>
            <p:cNvSpPr txBox="1"/>
            <p:nvPr/>
          </p:nvSpPr>
          <p:spPr>
            <a:xfrm>
              <a:off x="7712075" y="4437075"/>
              <a:ext cx="463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Montserrat" panose="00000500000000000000" pitchFamily="2" charset="0"/>
                </a:rPr>
                <a:t>16</a:t>
              </a:r>
              <a:endParaRPr lang="en-GB" b="1" dirty="0">
                <a:latin typeface="Montserrat" panose="00000500000000000000" pitchFamily="2" charset="0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71723803-5F8B-4AD2-889F-4ECAAF36D6AE}"/>
              </a:ext>
            </a:extLst>
          </p:cNvPr>
          <p:cNvSpPr txBox="1">
            <a:spLocks/>
          </p:cNvSpPr>
          <p:nvPr/>
        </p:nvSpPr>
        <p:spPr>
          <a:xfrm>
            <a:off x="753493" y="1229668"/>
            <a:ext cx="335796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Logistic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0BE05-7C05-3A42-40FE-28706371C0DA}"/>
              </a:ext>
            </a:extLst>
          </p:cNvPr>
          <p:cNvSpPr txBox="1"/>
          <p:nvPr/>
        </p:nvSpPr>
        <p:spPr>
          <a:xfrm>
            <a:off x="1186131" y="1579225"/>
            <a:ext cx="709019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  <a:latin typeface="Montserrat" panose="00000500000000000000" pitchFamily="2" charset="0"/>
              </a:rPr>
              <a:t>Accuracy 94%</a:t>
            </a:r>
            <a:endParaRPr lang="en-US" sz="16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7CFFB-D51C-9F34-94D6-070BED6FF1F0}"/>
              </a:ext>
            </a:extLst>
          </p:cNvPr>
          <p:cNvSpPr txBox="1"/>
          <p:nvPr/>
        </p:nvSpPr>
        <p:spPr>
          <a:xfrm>
            <a:off x="1186131" y="2163955"/>
            <a:ext cx="709019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  <a:latin typeface="Montserrat" panose="00000500000000000000" pitchFamily="2" charset="0"/>
              </a:rPr>
              <a:t>MSE 0.06</a:t>
            </a:r>
            <a:endParaRPr lang="en-US" sz="16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31C946-5F69-33CC-C16F-0242ED33B26B}"/>
              </a:ext>
            </a:extLst>
          </p:cNvPr>
          <p:cNvSpPr txBox="1"/>
          <p:nvPr/>
        </p:nvSpPr>
        <p:spPr>
          <a:xfrm>
            <a:off x="1186131" y="2748685"/>
            <a:ext cx="709019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  <a:latin typeface="Montserrat" panose="00000500000000000000" pitchFamily="2" charset="0"/>
              </a:rPr>
              <a:t>RMSE 0.25</a:t>
            </a:r>
            <a:endParaRPr lang="en-US" sz="16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05A5E-6A80-AAAE-C0B2-5EDE602EC3A8}"/>
              </a:ext>
            </a:extLst>
          </p:cNvPr>
          <p:cNvSpPr txBox="1"/>
          <p:nvPr/>
        </p:nvSpPr>
        <p:spPr>
          <a:xfrm>
            <a:off x="1186131" y="3333415"/>
            <a:ext cx="709019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  <a:latin typeface="Montserrat" panose="00000500000000000000" pitchFamily="2" charset="0"/>
              </a:rPr>
              <a:t>R-Squared 0.92</a:t>
            </a:r>
            <a:endParaRPr lang="en-US" sz="16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50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836-8F85-407D-B9D1-C3D6132E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23" y="358588"/>
            <a:ext cx="4159504" cy="572700"/>
          </a:xfrm>
        </p:spPr>
        <p:txBody>
          <a:bodyPr/>
          <a:lstStyle/>
          <a:p>
            <a:r>
              <a:rPr lang="en-US" dirty="0"/>
              <a:t>Result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47D141-2862-4AB7-9497-AE5DC5C7E94D}"/>
              </a:ext>
            </a:extLst>
          </p:cNvPr>
          <p:cNvCxnSpPr>
            <a:cxnSpLocks/>
          </p:cNvCxnSpPr>
          <p:nvPr/>
        </p:nvCxnSpPr>
        <p:spPr>
          <a:xfrm>
            <a:off x="3890245" y="994494"/>
            <a:ext cx="10011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F51C65-BF95-49CE-BCDA-190E7E34B029}"/>
              </a:ext>
            </a:extLst>
          </p:cNvPr>
          <p:cNvGrpSpPr/>
          <p:nvPr/>
        </p:nvGrpSpPr>
        <p:grpSpPr>
          <a:xfrm>
            <a:off x="8413749" y="4509889"/>
            <a:ext cx="463550" cy="307777"/>
            <a:chOff x="7712075" y="4437075"/>
            <a:chExt cx="463550" cy="3077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33B2210-1C03-498C-866D-52E5D22B2F61}"/>
                </a:ext>
              </a:extLst>
            </p:cNvPr>
            <p:cNvSpPr/>
            <p:nvPr/>
          </p:nvSpPr>
          <p:spPr>
            <a:xfrm>
              <a:off x="7791450" y="4437075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E18BBB-DBC9-4B00-B66A-9082B141183D}"/>
                </a:ext>
              </a:extLst>
            </p:cNvPr>
            <p:cNvSpPr txBox="1"/>
            <p:nvPr/>
          </p:nvSpPr>
          <p:spPr>
            <a:xfrm>
              <a:off x="7712075" y="4437075"/>
              <a:ext cx="463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Montserrat" panose="00000500000000000000" pitchFamily="2" charset="0"/>
                </a:rPr>
                <a:t>17</a:t>
              </a:r>
              <a:endParaRPr lang="en-GB" b="1" dirty="0">
                <a:latin typeface="Montserrat" panose="00000500000000000000" pitchFamily="2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2FA387A-7150-E3DD-67FF-A4022768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86" y="1308372"/>
            <a:ext cx="7281828" cy="284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20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836-8F85-407D-B9D1-C3D6132E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23" y="358588"/>
            <a:ext cx="4159504" cy="572700"/>
          </a:xfrm>
        </p:spPr>
        <p:txBody>
          <a:bodyPr/>
          <a:lstStyle/>
          <a:p>
            <a:r>
              <a:rPr lang="en-US" dirty="0"/>
              <a:t>Result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47D141-2862-4AB7-9497-AE5DC5C7E94D}"/>
              </a:ext>
            </a:extLst>
          </p:cNvPr>
          <p:cNvCxnSpPr>
            <a:cxnSpLocks/>
          </p:cNvCxnSpPr>
          <p:nvPr/>
        </p:nvCxnSpPr>
        <p:spPr>
          <a:xfrm>
            <a:off x="3890245" y="994494"/>
            <a:ext cx="10011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F51C65-BF95-49CE-BCDA-190E7E34B029}"/>
              </a:ext>
            </a:extLst>
          </p:cNvPr>
          <p:cNvGrpSpPr/>
          <p:nvPr/>
        </p:nvGrpSpPr>
        <p:grpSpPr>
          <a:xfrm>
            <a:off x="8413749" y="4509889"/>
            <a:ext cx="463550" cy="307777"/>
            <a:chOff x="7712075" y="4437075"/>
            <a:chExt cx="463550" cy="3077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33B2210-1C03-498C-866D-52E5D22B2F61}"/>
                </a:ext>
              </a:extLst>
            </p:cNvPr>
            <p:cNvSpPr/>
            <p:nvPr/>
          </p:nvSpPr>
          <p:spPr>
            <a:xfrm>
              <a:off x="7791450" y="4437075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E18BBB-DBC9-4B00-B66A-9082B141183D}"/>
                </a:ext>
              </a:extLst>
            </p:cNvPr>
            <p:cNvSpPr txBox="1"/>
            <p:nvPr/>
          </p:nvSpPr>
          <p:spPr>
            <a:xfrm>
              <a:off x="7712075" y="4437075"/>
              <a:ext cx="463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Montserrat" panose="00000500000000000000" pitchFamily="2" charset="0"/>
                </a:rPr>
                <a:t>18</a:t>
              </a:r>
              <a:endParaRPr lang="en-GB" b="1" dirty="0">
                <a:latin typeface="Montserrat" panose="00000500000000000000" pitchFamily="2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B81934A-0643-192F-D8AA-44164ECC9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487" y="1242337"/>
            <a:ext cx="4839375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0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2540000" y="466662"/>
            <a:ext cx="397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PROBLEM DOMAIN</a:t>
            </a:r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1181100" y="1771875"/>
            <a:ext cx="98565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01</a:t>
            </a:r>
            <a:endParaRPr sz="5400"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32172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sz="18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Toxicity detection from tweets</a:t>
            </a:r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5080000" y="1771875"/>
            <a:ext cx="109345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02</a:t>
            </a:r>
            <a:endParaRPr sz="5400"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6232000" y="1858875"/>
            <a:ext cx="22840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Comparison of different classifier models</a:t>
            </a:r>
            <a:endParaRPr sz="1800" dirty="0">
              <a:latin typeface="Montserrat" panose="00000500000000000000" pitchFamily="2" charset="0"/>
            </a:endParaRPr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1181100" y="3062238"/>
            <a:ext cx="108725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03</a:t>
            </a:r>
            <a:endParaRPr sz="5400" dirty="0"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2310349" y="3149238"/>
            <a:ext cx="2722187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sz="18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Raising awareness against Cyberbullying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 panose="00000500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665342-2793-47A4-AF32-7EB4F31E1AAA}"/>
              </a:ext>
            </a:extLst>
          </p:cNvPr>
          <p:cNvGrpSpPr/>
          <p:nvPr/>
        </p:nvGrpSpPr>
        <p:grpSpPr>
          <a:xfrm>
            <a:off x="8413749" y="4509889"/>
            <a:ext cx="463550" cy="307777"/>
            <a:chOff x="7712075" y="4437075"/>
            <a:chExt cx="463550" cy="30777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D890A95-50B8-4A57-AA05-BD72AEFF486E}"/>
                </a:ext>
              </a:extLst>
            </p:cNvPr>
            <p:cNvSpPr/>
            <p:nvPr/>
          </p:nvSpPr>
          <p:spPr>
            <a:xfrm>
              <a:off x="7791450" y="4437075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03A0DC-5DF5-4F13-801B-0BC9A3E82055}"/>
                </a:ext>
              </a:extLst>
            </p:cNvPr>
            <p:cNvSpPr txBox="1"/>
            <p:nvPr/>
          </p:nvSpPr>
          <p:spPr>
            <a:xfrm>
              <a:off x="7712075" y="4437075"/>
              <a:ext cx="463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Montserrat" panose="00000500000000000000" pitchFamily="2" charset="0"/>
                </a:rPr>
                <a:t>01</a:t>
              </a:r>
              <a:endParaRPr lang="en-GB" b="1" dirty="0">
                <a:latin typeface="Montserrat" panose="00000500000000000000" pitchFamily="2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836-8F85-407D-B9D1-C3D6132E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248" y="334981"/>
            <a:ext cx="4159504" cy="572700"/>
          </a:xfrm>
        </p:spPr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479EEA-8956-4116-95AF-832CFD90F395}"/>
              </a:ext>
            </a:extLst>
          </p:cNvPr>
          <p:cNvSpPr txBox="1"/>
          <p:nvPr/>
        </p:nvSpPr>
        <p:spPr>
          <a:xfrm>
            <a:off x="949007" y="1450191"/>
            <a:ext cx="6733288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  <a:latin typeface="Montserrat" panose="00000500000000000000" pitchFamily="2" charset="0"/>
              </a:rPr>
              <a:t>Platform Independent.</a:t>
            </a:r>
            <a:endParaRPr lang="en-US" sz="16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47D141-2862-4AB7-9497-AE5DC5C7E94D}"/>
              </a:ext>
            </a:extLst>
          </p:cNvPr>
          <p:cNvCxnSpPr>
            <a:cxnSpLocks/>
          </p:cNvCxnSpPr>
          <p:nvPr/>
        </p:nvCxnSpPr>
        <p:spPr>
          <a:xfrm>
            <a:off x="4197270" y="987819"/>
            <a:ext cx="10011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0E24C1E-1AE9-4610-AB45-FB419A8FD584}"/>
              </a:ext>
            </a:extLst>
          </p:cNvPr>
          <p:cNvSpPr txBox="1"/>
          <p:nvPr/>
        </p:nvSpPr>
        <p:spPr>
          <a:xfrm>
            <a:off x="949007" y="2460856"/>
            <a:ext cx="5962567" cy="51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Toxicity Score.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F51C65-BF95-49CE-BCDA-190E7E34B029}"/>
              </a:ext>
            </a:extLst>
          </p:cNvPr>
          <p:cNvGrpSpPr/>
          <p:nvPr/>
        </p:nvGrpSpPr>
        <p:grpSpPr>
          <a:xfrm>
            <a:off x="8413749" y="4509889"/>
            <a:ext cx="463550" cy="307777"/>
            <a:chOff x="7712075" y="4437075"/>
            <a:chExt cx="463550" cy="3077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33B2210-1C03-498C-866D-52E5D22B2F61}"/>
                </a:ext>
              </a:extLst>
            </p:cNvPr>
            <p:cNvSpPr/>
            <p:nvPr/>
          </p:nvSpPr>
          <p:spPr>
            <a:xfrm>
              <a:off x="7791450" y="4437075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E18BBB-DBC9-4B00-B66A-9082B141183D}"/>
                </a:ext>
              </a:extLst>
            </p:cNvPr>
            <p:cNvSpPr txBox="1"/>
            <p:nvPr/>
          </p:nvSpPr>
          <p:spPr>
            <a:xfrm>
              <a:off x="7712075" y="4437075"/>
              <a:ext cx="463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Montserrat" panose="00000500000000000000" pitchFamily="2" charset="0"/>
                </a:rPr>
                <a:t>19</a:t>
              </a:r>
              <a:endParaRPr lang="en-GB" b="1" dirty="0">
                <a:latin typeface="Montserrat" panose="00000500000000000000" pitchFamily="2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CF96E37-D162-42A9-ECF2-3334B4DB03AF}"/>
              </a:ext>
            </a:extLst>
          </p:cNvPr>
          <p:cNvSpPr txBox="1"/>
          <p:nvPr/>
        </p:nvSpPr>
        <p:spPr>
          <a:xfrm>
            <a:off x="949007" y="1948536"/>
            <a:ext cx="4159504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Large Dataset.</a:t>
            </a:r>
          </a:p>
        </p:txBody>
      </p:sp>
    </p:spTree>
    <p:extLst>
      <p:ext uri="{BB962C8B-B14F-4D97-AF65-F5344CB8AC3E}">
        <p14:creationId xmlns:p14="http://schemas.microsoft.com/office/powerpoint/2010/main" val="4220348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48;p62">
            <a:extLst>
              <a:ext uri="{FF2B5EF4-FFF2-40B4-BE49-F238E27FC236}">
                <a16:creationId xmlns:a16="http://schemas.microsoft.com/office/drawing/2014/main" id="{395C5C2C-5F47-4453-8D38-DA2542DC0C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6147" y="1916639"/>
            <a:ext cx="5651858" cy="8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 You</a:t>
            </a:r>
            <a:endParaRPr sz="7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836-8F85-407D-B9D1-C3D6132E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387" y="383175"/>
            <a:ext cx="2734884" cy="572700"/>
          </a:xfrm>
        </p:spPr>
        <p:txBody>
          <a:bodyPr/>
          <a:lstStyle/>
          <a:p>
            <a:r>
              <a:rPr lang="en-US" dirty="0"/>
              <a:t>Motivation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479EEA-8956-4116-95AF-832CFD90F395}"/>
              </a:ext>
            </a:extLst>
          </p:cNvPr>
          <p:cNvSpPr txBox="1"/>
          <p:nvPr/>
        </p:nvSpPr>
        <p:spPr>
          <a:xfrm>
            <a:off x="845734" y="1579848"/>
            <a:ext cx="70901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Spread of toxicity is high.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Safe online platform.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Healthy communication system.</a:t>
            </a:r>
          </a:p>
          <a:p>
            <a:endParaRPr lang="en-US" sz="16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Freedom of speech.</a:t>
            </a:r>
          </a:p>
          <a:p>
            <a:endParaRPr lang="en-GB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47D141-2862-4AB7-9497-AE5DC5C7E94D}"/>
              </a:ext>
            </a:extLst>
          </p:cNvPr>
          <p:cNvCxnSpPr>
            <a:cxnSpLocks/>
          </p:cNvCxnSpPr>
          <p:nvPr/>
        </p:nvCxnSpPr>
        <p:spPr>
          <a:xfrm>
            <a:off x="3890245" y="1054564"/>
            <a:ext cx="10011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479AD7E3-BAD1-4D63-A94E-62C04E11B336}"/>
              </a:ext>
            </a:extLst>
          </p:cNvPr>
          <p:cNvGrpSpPr/>
          <p:nvPr/>
        </p:nvGrpSpPr>
        <p:grpSpPr>
          <a:xfrm>
            <a:off x="8413749" y="4509889"/>
            <a:ext cx="463550" cy="307777"/>
            <a:chOff x="7712075" y="4437075"/>
            <a:chExt cx="463550" cy="30777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F1EBAC7-E7C0-4873-86ED-9CA9878C240C}"/>
                </a:ext>
              </a:extLst>
            </p:cNvPr>
            <p:cNvSpPr/>
            <p:nvPr/>
          </p:nvSpPr>
          <p:spPr>
            <a:xfrm>
              <a:off x="7791450" y="4437075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2A71C1-8EBB-4BA9-82B0-E0CC0AA2326E}"/>
                </a:ext>
              </a:extLst>
            </p:cNvPr>
            <p:cNvSpPr txBox="1"/>
            <p:nvPr/>
          </p:nvSpPr>
          <p:spPr>
            <a:xfrm>
              <a:off x="7712075" y="4437075"/>
              <a:ext cx="463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Montserrat" panose="00000500000000000000" pitchFamily="2" charset="0"/>
                </a:rPr>
                <a:t>02</a:t>
              </a:r>
              <a:endParaRPr lang="en-GB" b="1" dirty="0"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56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812217-4C97-49F8-B6BC-D5A11AA48C0B}"/>
              </a:ext>
            </a:extLst>
          </p:cNvPr>
          <p:cNvSpPr txBox="1"/>
          <p:nvPr/>
        </p:nvSpPr>
        <p:spPr>
          <a:xfrm>
            <a:off x="1933042" y="1592590"/>
            <a:ext cx="7385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chemeClr val="accent1"/>
                </a:solidFill>
                <a:effectLst/>
                <a:latin typeface="Montserrat SemiBold" panose="00000700000000000000" pitchFamily="2" charset="0"/>
              </a:rPr>
              <a:t>Hate me, hate me not: Hate speech detection on Facebook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6986B-63CB-49A8-A9ED-929AF4497D52}"/>
              </a:ext>
            </a:extLst>
          </p:cNvPr>
          <p:cNvSpPr txBox="1"/>
          <p:nvPr/>
        </p:nvSpPr>
        <p:spPr>
          <a:xfrm>
            <a:off x="2113252" y="2123882"/>
            <a:ext cx="4572000" cy="196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Used Facebook as a benchmark.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Proposed different types of hate categories.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Three-class dataset and Two-class dataset.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3333"/>
                </a:solidFill>
                <a:latin typeface="Montserrat" panose="00000500000000000000" pitchFamily="2" charset="0"/>
              </a:rPr>
              <a:t>10-fold cross validation.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SV</a:t>
            </a:r>
            <a:r>
              <a:rPr lang="en-US" dirty="0">
                <a:solidFill>
                  <a:srgbClr val="333333"/>
                </a:solidFill>
                <a:latin typeface="Montserrat" panose="00000500000000000000" pitchFamily="2" charset="0"/>
              </a:rPr>
              <a:t>M 72.95% and LSTM 75.23%.</a:t>
            </a:r>
            <a:endParaRPr lang="en-US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732465-3433-4F10-8EED-DFDEBA46C7D9}"/>
              </a:ext>
            </a:extLst>
          </p:cNvPr>
          <p:cNvGrpSpPr/>
          <p:nvPr/>
        </p:nvGrpSpPr>
        <p:grpSpPr>
          <a:xfrm>
            <a:off x="8413749" y="4509889"/>
            <a:ext cx="463550" cy="307777"/>
            <a:chOff x="7712075" y="4437075"/>
            <a:chExt cx="463550" cy="3077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868DC4-553B-4BA3-9B20-73F10C8796A3}"/>
                </a:ext>
              </a:extLst>
            </p:cNvPr>
            <p:cNvSpPr/>
            <p:nvPr/>
          </p:nvSpPr>
          <p:spPr>
            <a:xfrm>
              <a:off x="7791450" y="4437075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F7BE50-92FF-4035-9F78-EE89E387A74E}"/>
                </a:ext>
              </a:extLst>
            </p:cNvPr>
            <p:cNvSpPr txBox="1"/>
            <p:nvPr/>
          </p:nvSpPr>
          <p:spPr>
            <a:xfrm>
              <a:off x="7712075" y="4437075"/>
              <a:ext cx="463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Montserrat" panose="00000500000000000000" pitchFamily="2" charset="0"/>
                </a:rPr>
                <a:t>03</a:t>
              </a:r>
              <a:endParaRPr lang="en-GB" b="1" dirty="0"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066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812217-4C97-49F8-B6BC-D5A11AA48C0B}"/>
              </a:ext>
            </a:extLst>
          </p:cNvPr>
          <p:cNvSpPr txBox="1"/>
          <p:nvPr/>
        </p:nvSpPr>
        <p:spPr>
          <a:xfrm>
            <a:off x="1933042" y="1592590"/>
            <a:ext cx="7385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chemeClr val="accent1"/>
                </a:solidFill>
                <a:effectLst/>
                <a:latin typeface="Montserrat SemiBold" panose="00000700000000000000" pitchFamily="2" charset="0"/>
              </a:rPr>
              <a:t>Hate Speech Detection with Comment Embeddings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6986B-63CB-49A8-A9ED-929AF4497D52}"/>
              </a:ext>
            </a:extLst>
          </p:cNvPr>
          <p:cNvSpPr txBox="1"/>
          <p:nvPr/>
        </p:nvSpPr>
        <p:spPr>
          <a:xfrm>
            <a:off x="2113252" y="2123882"/>
            <a:ext cx="5562368" cy="2398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Proposed two step method.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Paragraph2vec.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Continuous BOW.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3333"/>
                </a:solidFill>
                <a:latin typeface="Montserrat" panose="00000500000000000000" pitchFamily="2" charset="0"/>
              </a:rPr>
              <a:t>Yahoo Finance website dataset.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AUC 0.7889 in BOW(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tf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), 0.6933 in BOW(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tf-idf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) and 0.8007 in paragraph2vec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732465-3433-4F10-8EED-DFDEBA46C7D9}"/>
              </a:ext>
            </a:extLst>
          </p:cNvPr>
          <p:cNvGrpSpPr/>
          <p:nvPr/>
        </p:nvGrpSpPr>
        <p:grpSpPr>
          <a:xfrm>
            <a:off x="8413749" y="4509889"/>
            <a:ext cx="463550" cy="307777"/>
            <a:chOff x="7712075" y="4437075"/>
            <a:chExt cx="463550" cy="3077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868DC4-553B-4BA3-9B20-73F10C8796A3}"/>
                </a:ext>
              </a:extLst>
            </p:cNvPr>
            <p:cNvSpPr/>
            <p:nvPr/>
          </p:nvSpPr>
          <p:spPr>
            <a:xfrm>
              <a:off x="7791450" y="4437075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F7BE50-92FF-4035-9F78-EE89E387A74E}"/>
                </a:ext>
              </a:extLst>
            </p:cNvPr>
            <p:cNvSpPr txBox="1"/>
            <p:nvPr/>
          </p:nvSpPr>
          <p:spPr>
            <a:xfrm>
              <a:off x="7712075" y="4437075"/>
              <a:ext cx="463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Montserrat" panose="00000500000000000000" pitchFamily="2" charset="0"/>
                </a:rPr>
                <a:t>04</a:t>
              </a:r>
              <a:endParaRPr lang="en-GB" b="1" dirty="0"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338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812217-4C97-49F8-B6BC-D5A11AA48C0B}"/>
              </a:ext>
            </a:extLst>
          </p:cNvPr>
          <p:cNvSpPr txBox="1"/>
          <p:nvPr/>
        </p:nvSpPr>
        <p:spPr>
          <a:xfrm>
            <a:off x="1933042" y="1592590"/>
            <a:ext cx="7385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chemeClr val="accent1"/>
                </a:solidFill>
                <a:effectLst/>
                <a:latin typeface="Montserrat SemiBold" panose="00000700000000000000" pitchFamily="2" charset="0"/>
              </a:rPr>
              <a:t>Detecting Hate Speech on the </a:t>
            </a:r>
            <a:r>
              <a:rPr lang="en-US" i="0" dirty="0" err="1">
                <a:solidFill>
                  <a:schemeClr val="accent1"/>
                </a:solidFill>
                <a:effectLst/>
                <a:latin typeface="Montserrat SemiBold" panose="00000700000000000000" pitchFamily="2" charset="0"/>
              </a:rPr>
              <a:t>WorldWideWeb</a:t>
            </a:r>
            <a:endParaRPr lang="en-US" i="0" dirty="0">
              <a:solidFill>
                <a:schemeClr val="accent1"/>
              </a:solidFill>
              <a:effectLst/>
              <a:latin typeface="Montserrat SemiBold" panose="000007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6986B-63CB-49A8-A9ED-929AF4497D52}"/>
              </a:ext>
            </a:extLst>
          </p:cNvPr>
          <p:cNvSpPr txBox="1"/>
          <p:nvPr/>
        </p:nvSpPr>
        <p:spPr>
          <a:xfrm>
            <a:off x="2113252" y="2257371"/>
            <a:ext cx="5562368" cy="1564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Detected hate speech in online text.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Observed hatred against each different group.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accuracy 94%, precision of 68%, recall at 60% and F1 measure of 0.6375.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732465-3433-4F10-8EED-DFDEBA46C7D9}"/>
              </a:ext>
            </a:extLst>
          </p:cNvPr>
          <p:cNvGrpSpPr/>
          <p:nvPr/>
        </p:nvGrpSpPr>
        <p:grpSpPr>
          <a:xfrm>
            <a:off x="8413749" y="4509889"/>
            <a:ext cx="463550" cy="307777"/>
            <a:chOff x="7712075" y="4437075"/>
            <a:chExt cx="463550" cy="3077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868DC4-553B-4BA3-9B20-73F10C8796A3}"/>
                </a:ext>
              </a:extLst>
            </p:cNvPr>
            <p:cNvSpPr/>
            <p:nvPr/>
          </p:nvSpPr>
          <p:spPr>
            <a:xfrm>
              <a:off x="7791450" y="4437075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F7BE50-92FF-4035-9F78-EE89E387A74E}"/>
                </a:ext>
              </a:extLst>
            </p:cNvPr>
            <p:cNvSpPr txBox="1"/>
            <p:nvPr/>
          </p:nvSpPr>
          <p:spPr>
            <a:xfrm>
              <a:off x="7712075" y="4437075"/>
              <a:ext cx="463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Montserrat" panose="00000500000000000000" pitchFamily="2" charset="0"/>
                </a:rPr>
                <a:t>05</a:t>
              </a:r>
              <a:endParaRPr lang="en-GB" b="1" dirty="0"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808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812217-4C97-49F8-B6BC-D5A11AA48C0B}"/>
              </a:ext>
            </a:extLst>
          </p:cNvPr>
          <p:cNvSpPr txBox="1"/>
          <p:nvPr/>
        </p:nvSpPr>
        <p:spPr>
          <a:xfrm>
            <a:off x="1933042" y="1592590"/>
            <a:ext cx="7385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chemeClr val="accent1"/>
                </a:solidFill>
                <a:effectLst/>
                <a:latin typeface="Montserrat SemiBold" panose="00000700000000000000" pitchFamily="2" charset="0"/>
              </a:rPr>
              <a:t>Cyber Bullying Detection Using Social and Textual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6986B-63CB-49A8-A9ED-929AF4497D52}"/>
              </a:ext>
            </a:extLst>
          </p:cNvPr>
          <p:cNvSpPr txBox="1"/>
          <p:nvPr/>
        </p:nvSpPr>
        <p:spPr>
          <a:xfrm>
            <a:off x="2099903" y="2203975"/>
            <a:ext cx="5562368" cy="153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Used both textual and social network features.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90000 Tweets from various user.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J48, Naive Bayes, SMO, Bagging and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Dagging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ZeroR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3333"/>
                </a:solidFill>
                <a:latin typeface="Montserrat" panose="00000500000000000000" pitchFamily="2" charset="0"/>
              </a:rPr>
              <a:t>Better performance for </a:t>
            </a:r>
            <a:r>
              <a:rPr lang="en-US" dirty="0" err="1">
                <a:solidFill>
                  <a:srgbClr val="333333"/>
                </a:solidFill>
                <a:latin typeface="Montserrat" panose="00000500000000000000" pitchFamily="2" charset="0"/>
              </a:rPr>
              <a:t>Dagging</a:t>
            </a:r>
            <a:r>
              <a:rPr lang="en-US" dirty="0">
                <a:solidFill>
                  <a:srgbClr val="333333"/>
                </a:solidFill>
                <a:latin typeface="Montserrat" panose="00000500000000000000" pitchFamily="2" charset="0"/>
              </a:rPr>
              <a:t> than other models.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732465-3433-4F10-8EED-DFDEBA46C7D9}"/>
              </a:ext>
            </a:extLst>
          </p:cNvPr>
          <p:cNvGrpSpPr/>
          <p:nvPr/>
        </p:nvGrpSpPr>
        <p:grpSpPr>
          <a:xfrm>
            <a:off x="8413749" y="4509889"/>
            <a:ext cx="463550" cy="307777"/>
            <a:chOff x="7712075" y="4437075"/>
            <a:chExt cx="463550" cy="3077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868DC4-553B-4BA3-9B20-73F10C8796A3}"/>
                </a:ext>
              </a:extLst>
            </p:cNvPr>
            <p:cNvSpPr/>
            <p:nvPr/>
          </p:nvSpPr>
          <p:spPr>
            <a:xfrm>
              <a:off x="7791450" y="4437075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F7BE50-92FF-4035-9F78-EE89E387A74E}"/>
                </a:ext>
              </a:extLst>
            </p:cNvPr>
            <p:cNvSpPr txBox="1"/>
            <p:nvPr/>
          </p:nvSpPr>
          <p:spPr>
            <a:xfrm>
              <a:off x="7712075" y="4437075"/>
              <a:ext cx="463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Montserrat" panose="00000500000000000000" pitchFamily="2" charset="0"/>
                </a:rPr>
                <a:t>06</a:t>
              </a:r>
              <a:endParaRPr lang="en-GB" b="1" dirty="0"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280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836-8F85-407D-B9D1-C3D6132E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840" y="383175"/>
            <a:ext cx="4159504" cy="57270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479EEA-8956-4116-95AF-832CFD90F395}"/>
              </a:ext>
            </a:extLst>
          </p:cNvPr>
          <p:cNvSpPr txBox="1"/>
          <p:nvPr/>
        </p:nvSpPr>
        <p:spPr>
          <a:xfrm>
            <a:off x="845734" y="1445736"/>
            <a:ext cx="709019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  <a:latin typeface="Montserrat" panose="00000500000000000000" pitchFamily="2" charset="0"/>
              </a:rPr>
              <a:t>Toxic Tweets dataset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47D141-2862-4AB7-9497-AE5DC5C7E94D}"/>
              </a:ext>
            </a:extLst>
          </p:cNvPr>
          <p:cNvCxnSpPr>
            <a:cxnSpLocks/>
          </p:cNvCxnSpPr>
          <p:nvPr/>
        </p:nvCxnSpPr>
        <p:spPr>
          <a:xfrm>
            <a:off x="3572351" y="1054564"/>
            <a:ext cx="10011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0E24C1E-1AE9-4610-AB45-FB419A8FD584}"/>
              </a:ext>
            </a:extLst>
          </p:cNvPr>
          <p:cNvSpPr txBox="1"/>
          <p:nvPr/>
        </p:nvSpPr>
        <p:spPr>
          <a:xfrm>
            <a:off x="845734" y="1918548"/>
            <a:ext cx="709019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56,744 labeled tweets.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9821F2-185B-4DA0-94C5-40D5C24DF0D8}"/>
              </a:ext>
            </a:extLst>
          </p:cNvPr>
          <p:cNvSpPr txBox="1"/>
          <p:nvPr/>
        </p:nvSpPr>
        <p:spPr>
          <a:xfrm>
            <a:off x="845734" y="2414373"/>
            <a:ext cx="709019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24,153 toxic tweets.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946CD3-86F6-446F-9D0E-501D8C55CE98}"/>
              </a:ext>
            </a:extLst>
          </p:cNvPr>
          <p:cNvSpPr txBox="1"/>
          <p:nvPr/>
        </p:nvSpPr>
        <p:spPr>
          <a:xfrm>
            <a:off x="845734" y="2903680"/>
            <a:ext cx="709019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32,592 non-toxic tweets.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F51C65-BF95-49CE-BCDA-190E7E34B029}"/>
              </a:ext>
            </a:extLst>
          </p:cNvPr>
          <p:cNvGrpSpPr/>
          <p:nvPr/>
        </p:nvGrpSpPr>
        <p:grpSpPr>
          <a:xfrm>
            <a:off x="8413749" y="4509889"/>
            <a:ext cx="463550" cy="307777"/>
            <a:chOff x="7712075" y="4437075"/>
            <a:chExt cx="463550" cy="3077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33B2210-1C03-498C-866D-52E5D22B2F61}"/>
                </a:ext>
              </a:extLst>
            </p:cNvPr>
            <p:cNvSpPr/>
            <p:nvPr/>
          </p:nvSpPr>
          <p:spPr>
            <a:xfrm>
              <a:off x="7791450" y="4437075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E18BBB-DBC9-4B00-B66A-9082B141183D}"/>
                </a:ext>
              </a:extLst>
            </p:cNvPr>
            <p:cNvSpPr txBox="1"/>
            <p:nvPr/>
          </p:nvSpPr>
          <p:spPr>
            <a:xfrm>
              <a:off x="7712075" y="4437075"/>
              <a:ext cx="463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Montserrat" panose="00000500000000000000" pitchFamily="2" charset="0"/>
                </a:rPr>
                <a:t>07</a:t>
              </a:r>
              <a:endParaRPr lang="en-GB" b="1" dirty="0"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05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836-8F85-407D-B9D1-C3D6132E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190" y="96825"/>
            <a:ext cx="4159504" cy="57270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47D141-2862-4AB7-9497-AE5DC5C7E94D}"/>
              </a:ext>
            </a:extLst>
          </p:cNvPr>
          <p:cNvCxnSpPr>
            <a:cxnSpLocks/>
          </p:cNvCxnSpPr>
          <p:nvPr/>
        </p:nvCxnSpPr>
        <p:spPr>
          <a:xfrm>
            <a:off x="3901358" y="772158"/>
            <a:ext cx="10011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F51C65-BF95-49CE-BCDA-190E7E34B029}"/>
              </a:ext>
            </a:extLst>
          </p:cNvPr>
          <p:cNvGrpSpPr/>
          <p:nvPr/>
        </p:nvGrpSpPr>
        <p:grpSpPr>
          <a:xfrm>
            <a:off x="8413749" y="4509889"/>
            <a:ext cx="463550" cy="307777"/>
            <a:chOff x="7712075" y="4437075"/>
            <a:chExt cx="463550" cy="3077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33B2210-1C03-498C-866D-52E5D22B2F61}"/>
                </a:ext>
              </a:extLst>
            </p:cNvPr>
            <p:cNvSpPr/>
            <p:nvPr/>
          </p:nvSpPr>
          <p:spPr>
            <a:xfrm>
              <a:off x="7791450" y="4437075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E18BBB-DBC9-4B00-B66A-9082B141183D}"/>
                </a:ext>
              </a:extLst>
            </p:cNvPr>
            <p:cNvSpPr txBox="1"/>
            <p:nvPr/>
          </p:nvSpPr>
          <p:spPr>
            <a:xfrm>
              <a:off x="7712075" y="4437075"/>
              <a:ext cx="463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Montserrat" panose="00000500000000000000" pitchFamily="2" charset="0"/>
                </a:rPr>
                <a:t>08</a:t>
              </a:r>
              <a:endParaRPr lang="en-GB" b="1" dirty="0">
                <a:latin typeface="Montserrat" panose="00000500000000000000" pitchFamily="2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5FCFE2D-1D5E-6672-F71A-617146283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05" y="874792"/>
            <a:ext cx="54864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400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401</Words>
  <Application>Microsoft Office PowerPoint</Application>
  <PresentationFormat>On-screen Show (16:9)</PresentationFormat>
  <Paragraphs>148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Impact</vt:lpstr>
      <vt:lpstr>Wingdings</vt:lpstr>
      <vt:lpstr>Constantia</vt:lpstr>
      <vt:lpstr>Montserrat</vt:lpstr>
      <vt:lpstr>Montserrat SemiBold</vt:lpstr>
      <vt:lpstr>Arial</vt:lpstr>
      <vt:lpstr>Fira Sans Extra Condensed Medium</vt:lpstr>
      <vt:lpstr>Management Consulting Toolkit by Slidesgo</vt:lpstr>
      <vt:lpstr>Toxicity Detection From Tweets Using Machine Learning Approaches</vt:lpstr>
      <vt:lpstr>PROBLEM DOMAIN</vt:lpstr>
      <vt:lpstr>Motivation</vt:lpstr>
      <vt:lpstr>PowerPoint Presentation</vt:lpstr>
      <vt:lpstr>PowerPoint Presentation</vt:lpstr>
      <vt:lpstr>PowerPoint Presentation</vt:lpstr>
      <vt:lpstr>PowerPoint Presentation</vt:lpstr>
      <vt:lpstr>Dataset</vt:lpstr>
      <vt:lpstr>Dataset</vt:lpstr>
      <vt:lpstr>Methodology</vt:lpstr>
      <vt:lpstr>Result Analysis</vt:lpstr>
      <vt:lpstr>Result Analysis</vt:lpstr>
      <vt:lpstr>Result Analysis</vt:lpstr>
      <vt:lpstr>Result Analysis</vt:lpstr>
      <vt:lpstr>Result Analysis</vt:lpstr>
      <vt:lpstr>Result Analysis</vt:lpstr>
      <vt:lpstr>Result Analysis</vt:lpstr>
      <vt:lpstr>Result Analysis</vt:lpstr>
      <vt:lpstr>Result Analysis</vt:lpstr>
      <vt:lpstr>Future Works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Bengali Handwriting Generation From Plain Text</dc:title>
  <dc:creator>User</dc:creator>
  <cp:lastModifiedBy>rakib.aust41@gmail.com</cp:lastModifiedBy>
  <cp:revision>173</cp:revision>
  <dcterms:modified xsi:type="dcterms:W3CDTF">2022-09-03T20:39:27Z</dcterms:modified>
</cp:coreProperties>
</file>