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BEE376-034E-44D6-8A80-632CBDA781BA}">
  <a:tblStyle styleId="{DEBEE376-034E-44D6-8A80-632CBDA781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5766b8a3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5766b8a3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e3c2506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e3c2506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e3d1984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e3d1984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e3d19849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e3d19849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e3d19849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e3d19849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e3d1984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e3d1984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e3d19849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e3d19849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e3d19849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e3d19849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e3d19849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e3d19849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e3d198491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e3d198491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e3d19849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e3d19849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e5766b8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e5766b8a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5766b8a3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5766b8a3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e260a6d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e260a6d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e260a6d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e260a6d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e260a6d5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e260a6d5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e260a6d5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e260a6d5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e260a6d58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e260a6d58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e3c2506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e3c2506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88550" y="237075"/>
            <a:ext cx="6366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Graph?</a:t>
            </a:r>
            <a:endParaRPr sz="4800"/>
          </a:p>
        </p:txBody>
      </p:sp>
      <p:sp>
        <p:nvSpPr>
          <p:cNvPr id="285" name="Google Shape;285;p14"/>
          <p:cNvSpPr/>
          <p:nvPr/>
        </p:nvSpPr>
        <p:spPr>
          <a:xfrm>
            <a:off x="1388550" y="1581875"/>
            <a:ext cx="858300" cy="70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</a:t>
            </a:r>
            <a:endParaRPr sz="2400" b="1"/>
          </a:p>
        </p:txBody>
      </p:sp>
      <p:sp>
        <p:nvSpPr>
          <p:cNvPr id="286" name="Google Shape;286;p14"/>
          <p:cNvSpPr txBox="1"/>
          <p:nvPr/>
        </p:nvSpPr>
        <p:spPr>
          <a:xfrm>
            <a:off x="4635400" y="1696200"/>
            <a:ext cx="25821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Vertix (Node)</a:t>
            </a:r>
            <a:endParaRPr sz="2400" b="1"/>
          </a:p>
        </p:txBody>
      </p:sp>
      <p:cxnSp>
        <p:nvCxnSpPr>
          <p:cNvPr id="287" name="Google Shape;287;p14"/>
          <p:cNvCxnSpPr>
            <a:stCxn id="285" idx="6"/>
            <a:endCxn id="286" idx="1"/>
          </p:cNvCxnSpPr>
          <p:nvPr/>
        </p:nvCxnSpPr>
        <p:spPr>
          <a:xfrm rot="10800000" flipH="1">
            <a:off x="2246850" y="1922975"/>
            <a:ext cx="2388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14"/>
          <p:cNvSpPr/>
          <p:nvPr/>
        </p:nvSpPr>
        <p:spPr>
          <a:xfrm>
            <a:off x="1388550" y="2506500"/>
            <a:ext cx="1806000" cy="78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14"/>
          <p:cNvCxnSpPr/>
          <p:nvPr/>
        </p:nvCxnSpPr>
        <p:spPr>
          <a:xfrm rot="10800000" flipH="1">
            <a:off x="1689300" y="2719425"/>
            <a:ext cx="10989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4"/>
          <p:cNvCxnSpPr/>
          <p:nvPr/>
        </p:nvCxnSpPr>
        <p:spPr>
          <a:xfrm rot="10800000" flipH="1">
            <a:off x="1696200" y="3007750"/>
            <a:ext cx="10713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4"/>
          <p:cNvCxnSpPr/>
          <p:nvPr/>
        </p:nvCxnSpPr>
        <p:spPr>
          <a:xfrm rot="10800000" flipH="1">
            <a:off x="3309975" y="2904775"/>
            <a:ext cx="13872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14"/>
          <p:cNvSpPr txBox="1"/>
          <p:nvPr/>
        </p:nvSpPr>
        <p:spPr>
          <a:xfrm>
            <a:off x="4993825" y="2630325"/>
            <a:ext cx="199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Edge (Arcs)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471" name="Google Shape;471;p25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25"/>
          <p:cNvSpPr txBox="1"/>
          <p:nvPr/>
        </p:nvSpPr>
        <p:spPr>
          <a:xfrm>
            <a:off x="183900" y="1048350"/>
            <a:ext cx="3866700" cy="3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Directed Cyclic Graph </a:t>
            </a:r>
            <a:endParaRPr sz="2400"/>
          </a:p>
        </p:txBody>
      </p:sp>
      <p:pic>
        <p:nvPicPr>
          <p:cNvPr id="473" name="Google Shape;4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5" y="1632975"/>
            <a:ext cx="3417000" cy="32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5"/>
          <p:cNvSpPr/>
          <p:nvPr/>
        </p:nvSpPr>
        <p:spPr>
          <a:xfrm>
            <a:off x="4700225" y="17502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7</a:t>
            </a:r>
            <a:endParaRPr sz="2400" b="1"/>
          </a:p>
        </p:txBody>
      </p:sp>
      <p:sp>
        <p:nvSpPr>
          <p:cNvPr id="475" name="Google Shape;475;p25"/>
          <p:cNvSpPr/>
          <p:nvPr/>
        </p:nvSpPr>
        <p:spPr>
          <a:xfrm>
            <a:off x="6151888" y="17502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5</a:t>
            </a:r>
            <a:endParaRPr sz="2400" b="1"/>
          </a:p>
        </p:txBody>
      </p:sp>
      <p:sp>
        <p:nvSpPr>
          <p:cNvPr id="476" name="Google Shape;476;p25"/>
          <p:cNvSpPr/>
          <p:nvPr/>
        </p:nvSpPr>
        <p:spPr>
          <a:xfrm>
            <a:off x="7741125" y="17502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3</a:t>
            </a:r>
            <a:endParaRPr sz="2400" b="1"/>
          </a:p>
        </p:txBody>
      </p:sp>
      <p:sp>
        <p:nvSpPr>
          <p:cNvPr id="477" name="Google Shape;477;p25"/>
          <p:cNvSpPr txBox="1"/>
          <p:nvPr/>
        </p:nvSpPr>
        <p:spPr>
          <a:xfrm>
            <a:off x="4385575" y="1111625"/>
            <a:ext cx="4159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4875550" y="40044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2</a:t>
            </a:r>
            <a:endParaRPr sz="2400" b="1"/>
          </a:p>
        </p:txBody>
      </p:sp>
      <p:sp>
        <p:nvSpPr>
          <p:cNvPr id="479" name="Google Shape;479;p25"/>
          <p:cNvSpPr/>
          <p:nvPr/>
        </p:nvSpPr>
        <p:spPr>
          <a:xfrm>
            <a:off x="6327213" y="40044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9</a:t>
            </a:r>
            <a:endParaRPr sz="2400" b="1"/>
          </a:p>
        </p:txBody>
      </p:sp>
      <p:sp>
        <p:nvSpPr>
          <p:cNvPr id="480" name="Google Shape;480;p25"/>
          <p:cNvSpPr/>
          <p:nvPr/>
        </p:nvSpPr>
        <p:spPr>
          <a:xfrm>
            <a:off x="7741125" y="4004400"/>
            <a:ext cx="80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10</a:t>
            </a:r>
            <a:endParaRPr sz="2400" b="1"/>
          </a:p>
        </p:txBody>
      </p:sp>
      <p:sp>
        <p:nvSpPr>
          <p:cNvPr id="481" name="Google Shape;481;p25"/>
          <p:cNvSpPr/>
          <p:nvPr/>
        </p:nvSpPr>
        <p:spPr>
          <a:xfrm>
            <a:off x="5479774" y="2877350"/>
            <a:ext cx="764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11</a:t>
            </a:r>
            <a:endParaRPr sz="2400" b="1"/>
          </a:p>
        </p:txBody>
      </p:sp>
      <p:sp>
        <p:nvSpPr>
          <p:cNvPr id="482" name="Google Shape;482;p25"/>
          <p:cNvSpPr/>
          <p:nvPr/>
        </p:nvSpPr>
        <p:spPr>
          <a:xfrm>
            <a:off x="7053050" y="2877338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8</a:t>
            </a:r>
            <a:endParaRPr sz="2400" b="1"/>
          </a:p>
        </p:txBody>
      </p:sp>
      <p:cxnSp>
        <p:nvCxnSpPr>
          <p:cNvPr id="483" name="Google Shape;483;p25"/>
          <p:cNvCxnSpPr>
            <a:stCxn id="474" idx="5"/>
            <a:endCxn id="481" idx="1"/>
          </p:cNvCxnSpPr>
          <p:nvPr/>
        </p:nvCxnSpPr>
        <p:spPr>
          <a:xfrm>
            <a:off x="5117613" y="2221949"/>
            <a:ext cx="47400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25"/>
          <p:cNvCxnSpPr>
            <a:stCxn id="475" idx="3"/>
            <a:endCxn id="481" idx="0"/>
          </p:cNvCxnSpPr>
          <p:nvPr/>
        </p:nvCxnSpPr>
        <p:spPr>
          <a:xfrm flipH="1">
            <a:off x="5862000" y="2221949"/>
            <a:ext cx="36150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25"/>
          <p:cNvCxnSpPr>
            <a:stCxn id="481" idx="3"/>
            <a:endCxn id="478" idx="7"/>
          </p:cNvCxnSpPr>
          <p:nvPr/>
        </p:nvCxnSpPr>
        <p:spPr>
          <a:xfrm flipH="1">
            <a:off x="5292918" y="3349024"/>
            <a:ext cx="29880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Google Shape;486;p25"/>
          <p:cNvCxnSpPr>
            <a:stCxn id="481" idx="4"/>
            <a:endCxn id="479" idx="1"/>
          </p:cNvCxnSpPr>
          <p:nvPr/>
        </p:nvCxnSpPr>
        <p:spPr>
          <a:xfrm>
            <a:off x="5861974" y="3429950"/>
            <a:ext cx="53700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p25"/>
          <p:cNvCxnSpPr>
            <a:stCxn id="474" idx="6"/>
            <a:endCxn id="482" idx="1"/>
          </p:cNvCxnSpPr>
          <p:nvPr/>
        </p:nvCxnSpPr>
        <p:spPr>
          <a:xfrm>
            <a:off x="5189225" y="2026575"/>
            <a:ext cx="1935300" cy="9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25"/>
          <p:cNvCxnSpPr>
            <a:stCxn id="476" idx="3"/>
            <a:endCxn id="482" idx="7"/>
          </p:cNvCxnSpPr>
          <p:nvPr/>
        </p:nvCxnSpPr>
        <p:spPr>
          <a:xfrm flipH="1">
            <a:off x="7470437" y="2221949"/>
            <a:ext cx="34230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25"/>
          <p:cNvCxnSpPr>
            <a:stCxn id="482" idx="3"/>
            <a:endCxn id="479" idx="7"/>
          </p:cNvCxnSpPr>
          <p:nvPr/>
        </p:nvCxnSpPr>
        <p:spPr>
          <a:xfrm flipH="1">
            <a:off x="6744562" y="3349011"/>
            <a:ext cx="38010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25"/>
          <p:cNvCxnSpPr>
            <a:stCxn id="481" idx="5"/>
            <a:endCxn id="480" idx="1"/>
          </p:cNvCxnSpPr>
          <p:nvPr/>
        </p:nvCxnSpPr>
        <p:spPr>
          <a:xfrm>
            <a:off x="6132230" y="3349024"/>
            <a:ext cx="1726500" cy="7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25"/>
          <p:cNvCxnSpPr>
            <a:stCxn id="476" idx="4"/>
            <a:endCxn id="480" idx="0"/>
          </p:cNvCxnSpPr>
          <p:nvPr/>
        </p:nvCxnSpPr>
        <p:spPr>
          <a:xfrm>
            <a:off x="7985625" y="2302875"/>
            <a:ext cx="157200" cy="17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497" name="Google Shape;497;p26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6"/>
          <p:cNvSpPr/>
          <p:nvPr/>
        </p:nvSpPr>
        <p:spPr>
          <a:xfrm>
            <a:off x="611425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499" name="Google Shape;499;p26"/>
          <p:cNvSpPr/>
          <p:nvPr/>
        </p:nvSpPr>
        <p:spPr>
          <a:xfrm>
            <a:off x="2829513" y="18549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500" name="Google Shape;500;p26"/>
          <p:cNvSpPr/>
          <p:nvPr/>
        </p:nvSpPr>
        <p:spPr>
          <a:xfrm>
            <a:off x="4641075" y="3303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501" name="Google Shape;501;p26"/>
          <p:cNvSpPr txBox="1"/>
          <p:nvPr/>
        </p:nvSpPr>
        <p:spPr>
          <a:xfrm>
            <a:off x="3027975" y="989375"/>
            <a:ext cx="3216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Cycle? 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742050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503" name="Google Shape;503;p26"/>
          <p:cNvSpPr/>
          <p:nvPr/>
        </p:nvSpPr>
        <p:spPr>
          <a:xfrm>
            <a:off x="2829513" y="326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504" name="Google Shape;504;p26"/>
          <p:cNvSpPr/>
          <p:nvPr/>
        </p:nvSpPr>
        <p:spPr>
          <a:xfrm>
            <a:off x="3856625" y="2564899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505" name="Google Shape;505;p26"/>
          <p:cNvCxnSpPr>
            <a:stCxn id="498" idx="6"/>
            <a:endCxn id="502" idx="2"/>
          </p:cNvCxnSpPr>
          <p:nvPr/>
        </p:nvCxnSpPr>
        <p:spPr>
          <a:xfrm>
            <a:off x="1100425" y="2760275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26"/>
          <p:cNvCxnSpPr>
            <a:stCxn id="502" idx="7"/>
            <a:endCxn id="499" idx="2"/>
          </p:cNvCxnSpPr>
          <p:nvPr/>
        </p:nvCxnSpPr>
        <p:spPr>
          <a:xfrm rot="10800000" flipH="1">
            <a:off x="2159438" y="2131101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6"/>
          <p:cNvCxnSpPr/>
          <p:nvPr/>
        </p:nvCxnSpPr>
        <p:spPr>
          <a:xfrm>
            <a:off x="3318513" y="2192400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26"/>
          <p:cNvCxnSpPr>
            <a:stCxn id="504" idx="5"/>
            <a:endCxn id="500" idx="1"/>
          </p:cNvCxnSpPr>
          <p:nvPr/>
        </p:nvCxnSpPr>
        <p:spPr>
          <a:xfrm>
            <a:off x="4274013" y="2994066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26"/>
          <p:cNvCxnSpPr/>
          <p:nvPr/>
        </p:nvCxnSpPr>
        <p:spPr>
          <a:xfrm flipH="1">
            <a:off x="3298213" y="3014924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26"/>
          <p:cNvCxnSpPr>
            <a:stCxn id="503" idx="2"/>
            <a:endCxn id="502" idx="5"/>
          </p:cNvCxnSpPr>
          <p:nvPr/>
        </p:nvCxnSpPr>
        <p:spPr>
          <a:xfrm rot="10800000">
            <a:off x="2159313" y="2955500"/>
            <a:ext cx="6702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" name="Google Shape;511;p26"/>
          <p:cNvSpPr/>
          <p:nvPr/>
        </p:nvSpPr>
        <p:spPr>
          <a:xfrm>
            <a:off x="6028763" y="30149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2</a:t>
            </a:r>
            <a:endParaRPr sz="2400" b="1"/>
          </a:p>
        </p:txBody>
      </p:sp>
      <p:sp>
        <p:nvSpPr>
          <p:cNvPr id="512" name="Google Shape;512;p26"/>
          <p:cNvSpPr/>
          <p:nvPr/>
        </p:nvSpPr>
        <p:spPr>
          <a:xfrm>
            <a:off x="8200913" y="29697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7</a:t>
            </a:r>
            <a:endParaRPr sz="2400" b="1"/>
          </a:p>
        </p:txBody>
      </p:sp>
      <p:sp>
        <p:nvSpPr>
          <p:cNvPr id="513" name="Google Shape;513;p26"/>
          <p:cNvSpPr/>
          <p:nvPr/>
        </p:nvSpPr>
        <p:spPr>
          <a:xfrm>
            <a:off x="6000288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</a:t>
            </a:r>
            <a:endParaRPr sz="2400" b="1"/>
          </a:p>
        </p:txBody>
      </p:sp>
      <p:sp>
        <p:nvSpPr>
          <p:cNvPr id="514" name="Google Shape;514;p26"/>
          <p:cNvSpPr/>
          <p:nvPr/>
        </p:nvSpPr>
        <p:spPr>
          <a:xfrm>
            <a:off x="8200913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5</a:t>
            </a:r>
            <a:endParaRPr sz="2400" b="1"/>
          </a:p>
        </p:txBody>
      </p:sp>
      <p:sp>
        <p:nvSpPr>
          <p:cNvPr id="515" name="Google Shape;515;p26"/>
          <p:cNvSpPr/>
          <p:nvPr/>
        </p:nvSpPr>
        <p:spPr>
          <a:xfrm>
            <a:off x="7184650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</a:t>
            </a:r>
            <a:endParaRPr sz="2400" b="1"/>
          </a:p>
        </p:txBody>
      </p:sp>
      <p:cxnSp>
        <p:nvCxnSpPr>
          <p:cNvPr id="516" name="Google Shape;516;p26"/>
          <p:cNvCxnSpPr>
            <a:stCxn id="513" idx="6"/>
            <a:endCxn id="515" idx="2"/>
          </p:cNvCxnSpPr>
          <p:nvPr/>
        </p:nvCxnSpPr>
        <p:spPr>
          <a:xfrm>
            <a:off x="6489288" y="2007200"/>
            <a:ext cx="69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26"/>
          <p:cNvCxnSpPr>
            <a:stCxn id="515" idx="6"/>
            <a:endCxn id="514" idx="2"/>
          </p:cNvCxnSpPr>
          <p:nvPr/>
        </p:nvCxnSpPr>
        <p:spPr>
          <a:xfrm>
            <a:off x="7673650" y="2007200"/>
            <a:ext cx="5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26"/>
          <p:cNvCxnSpPr>
            <a:stCxn id="513" idx="4"/>
            <a:endCxn id="511" idx="0"/>
          </p:cNvCxnSpPr>
          <p:nvPr/>
        </p:nvCxnSpPr>
        <p:spPr>
          <a:xfrm>
            <a:off x="6244788" y="2283500"/>
            <a:ext cx="28500" cy="7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6"/>
          <p:cNvCxnSpPr>
            <a:stCxn id="514" idx="4"/>
            <a:endCxn id="512" idx="0"/>
          </p:cNvCxnSpPr>
          <p:nvPr/>
        </p:nvCxnSpPr>
        <p:spPr>
          <a:xfrm>
            <a:off x="8445413" y="2283500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6"/>
          <p:cNvCxnSpPr>
            <a:endCxn id="515" idx="3"/>
          </p:cNvCxnSpPr>
          <p:nvPr/>
        </p:nvCxnSpPr>
        <p:spPr>
          <a:xfrm rot="10800000" flipH="1">
            <a:off x="6446262" y="2202574"/>
            <a:ext cx="810000" cy="8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526" name="Google Shape;526;p27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27"/>
          <p:cNvSpPr/>
          <p:nvPr/>
        </p:nvSpPr>
        <p:spPr>
          <a:xfrm>
            <a:off x="611425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528" name="Google Shape;528;p27"/>
          <p:cNvSpPr/>
          <p:nvPr/>
        </p:nvSpPr>
        <p:spPr>
          <a:xfrm>
            <a:off x="2829513" y="18549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529" name="Google Shape;529;p27"/>
          <p:cNvSpPr/>
          <p:nvPr/>
        </p:nvSpPr>
        <p:spPr>
          <a:xfrm>
            <a:off x="4641075" y="3303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530" name="Google Shape;530;p27"/>
          <p:cNvSpPr txBox="1"/>
          <p:nvPr/>
        </p:nvSpPr>
        <p:spPr>
          <a:xfrm>
            <a:off x="3027975" y="989375"/>
            <a:ext cx="3216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PATH? </a:t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1742050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532" name="Google Shape;532;p27"/>
          <p:cNvSpPr/>
          <p:nvPr/>
        </p:nvSpPr>
        <p:spPr>
          <a:xfrm>
            <a:off x="2829513" y="326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533" name="Google Shape;533;p27"/>
          <p:cNvSpPr/>
          <p:nvPr/>
        </p:nvSpPr>
        <p:spPr>
          <a:xfrm>
            <a:off x="3856625" y="2564899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534" name="Google Shape;534;p27"/>
          <p:cNvCxnSpPr>
            <a:stCxn id="527" idx="6"/>
            <a:endCxn id="531" idx="2"/>
          </p:cNvCxnSpPr>
          <p:nvPr/>
        </p:nvCxnSpPr>
        <p:spPr>
          <a:xfrm>
            <a:off x="1100425" y="2760275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7"/>
          <p:cNvCxnSpPr>
            <a:stCxn id="531" idx="7"/>
            <a:endCxn id="528" idx="2"/>
          </p:cNvCxnSpPr>
          <p:nvPr/>
        </p:nvCxnSpPr>
        <p:spPr>
          <a:xfrm rot="10800000" flipH="1">
            <a:off x="2159438" y="2131101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27"/>
          <p:cNvCxnSpPr/>
          <p:nvPr/>
        </p:nvCxnSpPr>
        <p:spPr>
          <a:xfrm>
            <a:off x="3318513" y="2192400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27"/>
          <p:cNvCxnSpPr>
            <a:stCxn id="533" idx="5"/>
            <a:endCxn id="529" idx="1"/>
          </p:cNvCxnSpPr>
          <p:nvPr/>
        </p:nvCxnSpPr>
        <p:spPr>
          <a:xfrm>
            <a:off x="4274013" y="2994066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7"/>
          <p:cNvCxnSpPr/>
          <p:nvPr/>
        </p:nvCxnSpPr>
        <p:spPr>
          <a:xfrm flipH="1">
            <a:off x="3298213" y="3014924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27"/>
          <p:cNvCxnSpPr>
            <a:stCxn id="532" idx="2"/>
            <a:endCxn id="531" idx="5"/>
          </p:cNvCxnSpPr>
          <p:nvPr/>
        </p:nvCxnSpPr>
        <p:spPr>
          <a:xfrm rot="10800000">
            <a:off x="2159313" y="2955500"/>
            <a:ext cx="6702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27"/>
          <p:cNvSpPr/>
          <p:nvPr/>
        </p:nvSpPr>
        <p:spPr>
          <a:xfrm>
            <a:off x="6028763" y="30149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2</a:t>
            </a:r>
            <a:endParaRPr sz="2400" b="1"/>
          </a:p>
        </p:txBody>
      </p:sp>
      <p:sp>
        <p:nvSpPr>
          <p:cNvPr id="541" name="Google Shape;541;p27"/>
          <p:cNvSpPr/>
          <p:nvPr/>
        </p:nvSpPr>
        <p:spPr>
          <a:xfrm>
            <a:off x="8200913" y="29697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7</a:t>
            </a:r>
            <a:endParaRPr sz="2400" b="1"/>
          </a:p>
        </p:txBody>
      </p:sp>
      <p:sp>
        <p:nvSpPr>
          <p:cNvPr id="542" name="Google Shape;542;p27"/>
          <p:cNvSpPr/>
          <p:nvPr/>
        </p:nvSpPr>
        <p:spPr>
          <a:xfrm>
            <a:off x="6000288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</a:t>
            </a:r>
            <a:endParaRPr sz="2400" b="1"/>
          </a:p>
        </p:txBody>
      </p:sp>
      <p:sp>
        <p:nvSpPr>
          <p:cNvPr id="543" name="Google Shape;543;p27"/>
          <p:cNvSpPr/>
          <p:nvPr/>
        </p:nvSpPr>
        <p:spPr>
          <a:xfrm>
            <a:off x="8200913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5</a:t>
            </a:r>
            <a:endParaRPr sz="2400" b="1"/>
          </a:p>
        </p:txBody>
      </p:sp>
      <p:sp>
        <p:nvSpPr>
          <p:cNvPr id="544" name="Google Shape;544;p27"/>
          <p:cNvSpPr/>
          <p:nvPr/>
        </p:nvSpPr>
        <p:spPr>
          <a:xfrm>
            <a:off x="7184650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</a:t>
            </a:r>
            <a:endParaRPr sz="2400" b="1"/>
          </a:p>
        </p:txBody>
      </p:sp>
      <p:cxnSp>
        <p:nvCxnSpPr>
          <p:cNvPr id="545" name="Google Shape;545;p27"/>
          <p:cNvCxnSpPr>
            <a:stCxn id="542" idx="6"/>
            <a:endCxn id="544" idx="2"/>
          </p:cNvCxnSpPr>
          <p:nvPr/>
        </p:nvCxnSpPr>
        <p:spPr>
          <a:xfrm>
            <a:off x="6489288" y="2007200"/>
            <a:ext cx="69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7"/>
          <p:cNvCxnSpPr>
            <a:stCxn id="544" idx="6"/>
            <a:endCxn id="543" idx="2"/>
          </p:cNvCxnSpPr>
          <p:nvPr/>
        </p:nvCxnSpPr>
        <p:spPr>
          <a:xfrm>
            <a:off x="7673650" y="2007200"/>
            <a:ext cx="5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7"/>
          <p:cNvCxnSpPr>
            <a:stCxn id="542" idx="4"/>
            <a:endCxn id="540" idx="0"/>
          </p:cNvCxnSpPr>
          <p:nvPr/>
        </p:nvCxnSpPr>
        <p:spPr>
          <a:xfrm>
            <a:off x="6244788" y="2283500"/>
            <a:ext cx="28500" cy="7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7"/>
          <p:cNvCxnSpPr>
            <a:stCxn id="543" idx="4"/>
            <a:endCxn id="541" idx="0"/>
          </p:cNvCxnSpPr>
          <p:nvPr/>
        </p:nvCxnSpPr>
        <p:spPr>
          <a:xfrm>
            <a:off x="8445413" y="2283500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7"/>
          <p:cNvCxnSpPr>
            <a:endCxn id="544" idx="3"/>
          </p:cNvCxnSpPr>
          <p:nvPr/>
        </p:nvCxnSpPr>
        <p:spPr>
          <a:xfrm rot="10800000" flipH="1">
            <a:off x="6446262" y="2202574"/>
            <a:ext cx="810000" cy="8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27"/>
          <p:cNvSpPr txBox="1"/>
          <p:nvPr/>
        </p:nvSpPr>
        <p:spPr>
          <a:xfrm>
            <a:off x="962975" y="1302025"/>
            <a:ext cx="1406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 -&gt; F</a:t>
            </a:r>
            <a:endParaRPr sz="1800" b="1"/>
          </a:p>
        </p:txBody>
      </p:sp>
      <p:cxnSp>
        <p:nvCxnSpPr>
          <p:cNvPr id="551" name="Google Shape;551;p27"/>
          <p:cNvCxnSpPr>
            <a:stCxn id="527" idx="5"/>
            <a:endCxn id="532" idx="2"/>
          </p:cNvCxnSpPr>
          <p:nvPr/>
        </p:nvCxnSpPr>
        <p:spPr>
          <a:xfrm>
            <a:off x="1028813" y="2955649"/>
            <a:ext cx="18006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27"/>
          <p:cNvCxnSpPr>
            <a:stCxn id="532" idx="6"/>
            <a:endCxn id="529" idx="2"/>
          </p:cNvCxnSpPr>
          <p:nvPr/>
        </p:nvCxnSpPr>
        <p:spPr>
          <a:xfrm>
            <a:off x="3318513" y="3536600"/>
            <a:ext cx="13227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3" name="Google Shape;553;p27"/>
          <p:cNvSpPr txBox="1"/>
          <p:nvPr/>
        </p:nvSpPr>
        <p:spPr>
          <a:xfrm>
            <a:off x="6794650" y="1148725"/>
            <a:ext cx="14064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2 -&gt; 7</a:t>
            </a:r>
            <a:endParaRPr sz="1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559" name="Google Shape;559;p28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28"/>
          <p:cNvSpPr/>
          <p:nvPr/>
        </p:nvSpPr>
        <p:spPr>
          <a:xfrm>
            <a:off x="611425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561" name="Google Shape;561;p28"/>
          <p:cNvSpPr/>
          <p:nvPr/>
        </p:nvSpPr>
        <p:spPr>
          <a:xfrm>
            <a:off x="2829513" y="18549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562" name="Google Shape;562;p28"/>
          <p:cNvSpPr/>
          <p:nvPr/>
        </p:nvSpPr>
        <p:spPr>
          <a:xfrm>
            <a:off x="4641075" y="3303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563" name="Google Shape;563;p28"/>
          <p:cNvSpPr txBox="1"/>
          <p:nvPr/>
        </p:nvSpPr>
        <p:spPr>
          <a:xfrm>
            <a:off x="2109375" y="989375"/>
            <a:ext cx="4336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Adjacent? (u,v)?</a:t>
            </a: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1742050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565" name="Google Shape;565;p28"/>
          <p:cNvSpPr/>
          <p:nvPr/>
        </p:nvSpPr>
        <p:spPr>
          <a:xfrm>
            <a:off x="2829513" y="326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566" name="Google Shape;566;p28"/>
          <p:cNvSpPr/>
          <p:nvPr/>
        </p:nvSpPr>
        <p:spPr>
          <a:xfrm>
            <a:off x="3856625" y="2564899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567" name="Google Shape;567;p28"/>
          <p:cNvCxnSpPr>
            <a:stCxn id="560" idx="6"/>
            <a:endCxn id="564" idx="2"/>
          </p:cNvCxnSpPr>
          <p:nvPr/>
        </p:nvCxnSpPr>
        <p:spPr>
          <a:xfrm>
            <a:off x="1100425" y="2760275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28"/>
          <p:cNvCxnSpPr>
            <a:stCxn id="564" idx="7"/>
            <a:endCxn id="561" idx="2"/>
          </p:cNvCxnSpPr>
          <p:nvPr/>
        </p:nvCxnSpPr>
        <p:spPr>
          <a:xfrm rot="10800000" flipH="1">
            <a:off x="2159438" y="2131101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28"/>
          <p:cNvCxnSpPr/>
          <p:nvPr/>
        </p:nvCxnSpPr>
        <p:spPr>
          <a:xfrm>
            <a:off x="3318513" y="2192400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28"/>
          <p:cNvCxnSpPr>
            <a:stCxn id="566" idx="5"/>
            <a:endCxn id="562" idx="1"/>
          </p:cNvCxnSpPr>
          <p:nvPr/>
        </p:nvCxnSpPr>
        <p:spPr>
          <a:xfrm>
            <a:off x="4274013" y="2994066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28"/>
          <p:cNvCxnSpPr/>
          <p:nvPr/>
        </p:nvCxnSpPr>
        <p:spPr>
          <a:xfrm flipH="1">
            <a:off x="3298213" y="3014924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28"/>
          <p:cNvCxnSpPr>
            <a:stCxn id="565" idx="2"/>
            <a:endCxn id="564" idx="5"/>
          </p:cNvCxnSpPr>
          <p:nvPr/>
        </p:nvCxnSpPr>
        <p:spPr>
          <a:xfrm rot="10800000">
            <a:off x="2159313" y="2955500"/>
            <a:ext cx="6702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28"/>
          <p:cNvSpPr/>
          <p:nvPr/>
        </p:nvSpPr>
        <p:spPr>
          <a:xfrm>
            <a:off x="6028763" y="30149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2</a:t>
            </a:r>
            <a:endParaRPr sz="2400" b="1"/>
          </a:p>
        </p:txBody>
      </p:sp>
      <p:sp>
        <p:nvSpPr>
          <p:cNvPr id="574" name="Google Shape;574;p28"/>
          <p:cNvSpPr/>
          <p:nvPr/>
        </p:nvSpPr>
        <p:spPr>
          <a:xfrm>
            <a:off x="8200913" y="29697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7</a:t>
            </a:r>
            <a:endParaRPr sz="2400" b="1"/>
          </a:p>
        </p:txBody>
      </p:sp>
      <p:sp>
        <p:nvSpPr>
          <p:cNvPr id="575" name="Google Shape;575;p28"/>
          <p:cNvSpPr/>
          <p:nvPr/>
        </p:nvSpPr>
        <p:spPr>
          <a:xfrm>
            <a:off x="6000288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1</a:t>
            </a:r>
            <a:endParaRPr sz="2400" b="1"/>
          </a:p>
        </p:txBody>
      </p:sp>
      <p:sp>
        <p:nvSpPr>
          <p:cNvPr id="576" name="Google Shape;576;p28"/>
          <p:cNvSpPr/>
          <p:nvPr/>
        </p:nvSpPr>
        <p:spPr>
          <a:xfrm>
            <a:off x="8200913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5</a:t>
            </a:r>
            <a:endParaRPr sz="2400" b="1"/>
          </a:p>
        </p:txBody>
      </p:sp>
      <p:sp>
        <p:nvSpPr>
          <p:cNvPr id="577" name="Google Shape;577;p28"/>
          <p:cNvSpPr/>
          <p:nvPr/>
        </p:nvSpPr>
        <p:spPr>
          <a:xfrm>
            <a:off x="7184650" y="17309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</a:t>
            </a:r>
            <a:endParaRPr sz="2400" b="1"/>
          </a:p>
        </p:txBody>
      </p:sp>
      <p:cxnSp>
        <p:nvCxnSpPr>
          <p:cNvPr id="578" name="Google Shape;578;p28"/>
          <p:cNvCxnSpPr>
            <a:stCxn id="575" idx="6"/>
            <a:endCxn id="577" idx="2"/>
          </p:cNvCxnSpPr>
          <p:nvPr/>
        </p:nvCxnSpPr>
        <p:spPr>
          <a:xfrm>
            <a:off x="6489288" y="2007200"/>
            <a:ext cx="69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8"/>
          <p:cNvCxnSpPr>
            <a:stCxn id="577" idx="6"/>
            <a:endCxn id="576" idx="2"/>
          </p:cNvCxnSpPr>
          <p:nvPr/>
        </p:nvCxnSpPr>
        <p:spPr>
          <a:xfrm>
            <a:off x="7673650" y="2007200"/>
            <a:ext cx="5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8"/>
          <p:cNvCxnSpPr>
            <a:stCxn id="575" idx="4"/>
            <a:endCxn id="573" idx="0"/>
          </p:cNvCxnSpPr>
          <p:nvPr/>
        </p:nvCxnSpPr>
        <p:spPr>
          <a:xfrm>
            <a:off x="6244788" y="2283500"/>
            <a:ext cx="28500" cy="7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8"/>
          <p:cNvCxnSpPr>
            <a:stCxn id="576" idx="4"/>
            <a:endCxn id="574" idx="0"/>
          </p:cNvCxnSpPr>
          <p:nvPr/>
        </p:nvCxnSpPr>
        <p:spPr>
          <a:xfrm>
            <a:off x="8445413" y="2283500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8"/>
          <p:cNvCxnSpPr>
            <a:endCxn id="577" idx="3"/>
          </p:cNvCxnSpPr>
          <p:nvPr/>
        </p:nvCxnSpPr>
        <p:spPr>
          <a:xfrm rot="10800000" flipH="1">
            <a:off x="6446262" y="2202574"/>
            <a:ext cx="810000" cy="8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28"/>
          <p:cNvSpPr txBox="1"/>
          <p:nvPr/>
        </p:nvSpPr>
        <p:spPr>
          <a:xfrm>
            <a:off x="962975" y="1302025"/>
            <a:ext cx="1727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A,D,F (u-&gt;v)</a:t>
            </a:r>
            <a:endParaRPr sz="1800" b="1"/>
          </a:p>
        </p:txBody>
      </p:sp>
      <p:cxnSp>
        <p:nvCxnSpPr>
          <p:cNvPr id="584" name="Google Shape;584;p28"/>
          <p:cNvCxnSpPr>
            <a:stCxn id="560" idx="5"/>
            <a:endCxn id="565" idx="2"/>
          </p:cNvCxnSpPr>
          <p:nvPr/>
        </p:nvCxnSpPr>
        <p:spPr>
          <a:xfrm>
            <a:off x="1028813" y="2955649"/>
            <a:ext cx="18006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8"/>
          <p:cNvCxnSpPr>
            <a:stCxn id="565" idx="6"/>
            <a:endCxn id="562" idx="2"/>
          </p:cNvCxnSpPr>
          <p:nvPr/>
        </p:nvCxnSpPr>
        <p:spPr>
          <a:xfrm>
            <a:off x="3318513" y="3536600"/>
            <a:ext cx="13227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Google Shape;586;p28"/>
          <p:cNvSpPr txBox="1"/>
          <p:nvPr/>
        </p:nvSpPr>
        <p:spPr>
          <a:xfrm>
            <a:off x="6794650" y="1148725"/>
            <a:ext cx="1612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2,0,7 (u&lt;-&gt;v)</a:t>
            </a:r>
            <a:endParaRPr sz="1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592" name="Google Shape;592;p29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3" name="Google Shape;593;p29"/>
          <p:cNvSpPr txBox="1"/>
          <p:nvPr/>
        </p:nvSpPr>
        <p:spPr>
          <a:xfrm>
            <a:off x="644175" y="1000838"/>
            <a:ext cx="3467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Negative edge cycle  </a:t>
            </a:r>
            <a:endParaRPr/>
          </a:p>
        </p:txBody>
      </p:sp>
      <p:pic>
        <p:nvPicPr>
          <p:cNvPr id="594" name="Google Shape;5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1620400"/>
            <a:ext cx="34671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9"/>
          <p:cNvSpPr txBox="1"/>
          <p:nvPr/>
        </p:nvSpPr>
        <p:spPr>
          <a:xfrm>
            <a:off x="4960075" y="1261025"/>
            <a:ext cx="3500400" cy="2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Total Weight:</a:t>
            </a:r>
            <a:r>
              <a:rPr lang="en" sz="1800"/>
              <a:t>   -6 + 3 + 2 = -1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601" name="Google Shape;601;p30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30"/>
          <p:cNvSpPr/>
          <p:nvPr/>
        </p:nvSpPr>
        <p:spPr>
          <a:xfrm>
            <a:off x="2460925" y="35845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603" name="Google Shape;603;p30"/>
          <p:cNvSpPr/>
          <p:nvPr/>
        </p:nvSpPr>
        <p:spPr>
          <a:xfrm>
            <a:off x="4021763" y="15974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604" name="Google Shape;604;p30"/>
          <p:cNvSpPr txBox="1"/>
          <p:nvPr/>
        </p:nvSpPr>
        <p:spPr>
          <a:xfrm>
            <a:off x="2744600" y="1035225"/>
            <a:ext cx="5211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Degree?            Number of edges  </a:t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3194150" y="24687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606" name="Google Shape;606;p30"/>
          <p:cNvSpPr/>
          <p:nvPr/>
        </p:nvSpPr>
        <p:spPr>
          <a:xfrm>
            <a:off x="4934113" y="22954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607" name="Google Shape;607;p30"/>
          <p:cNvSpPr/>
          <p:nvPr/>
        </p:nvSpPr>
        <p:spPr>
          <a:xfrm>
            <a:off x="4083000" y="3124674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608" name="Google Shape;608;p30"/>
          <p:cNvCxnSpPr>
            <a:stCxn id="603" idx="3"/>
            <a:endCxn id="605" idx="7"/>
          </p:cNvCxnSpPr>
          <p:nvPr/>
        </p:nvCxnSpPr>
        <p:spPr>
          <a:xfrm flipH="1">
            <a:off x="3611575" y="2069149"/>
            <a:ext cx="481800" cy="4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30"/>
          <p:cNvCxnSpPr>
            <a:stCxn id="605" idx="3"/>
            <a:endCxn id="602" idx="0"/>
          </p:cNvCxnSpPr>
          <p:nvPr/>
        </p:nvCxnSpPr>
        <p:spPr>
          <a:xfrm flipH="1">
            <a:off x="2705362" y="2940374"/>
            <a:ext cx="560400" cy="6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30"/>
          <p:cNvCxnSpPr>
            <a:stCxn id="603" idx="5"/>
            <a:endCxn id="606" idx="2"/>
          </p:cNvCxnSpPr>
          <p:nvPr/>
        </p:nvCxnSpPr>
        <p:spPr>
          <a:xfrm>
            <a:off x="4439150" y="2069149"/>
            <a:ext cx="495000" cy="5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30"/>
          <p:cNvCxnSpPr>
            <a:stCxn id="603" idx="4"/>
            <a:endCxn id="607" idx="0"/>
          </p:cNvCxnSpPr>
          <p:nvPr/>
        </p:nvCxnSpPr>
        <p:spPr>
          <a:xfrm>
            <a:off x="4266263" y="2150075"/>
            <a:ext cx="61200" cy="9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0"/>
          <p:cNvCxnSpPr>
            <a:stCxn id="605" idx="5"/>
            <a:endCxn id="607" idx="2"/>
          </p:cNvCxnSpPr>
          <p:nvPr/>
        </p:nvCxnSpPr>
        <p:spPr>
          <a:xfrm>
            <a:off x="3611538" y="2940374"/>
            <a:ext cx="471600" cy="4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30"/>
          <p:cNvSpPr txBox="1"/>
          <p:nvPr/>
        </p:nvSpPr>
        <p:spPr>
          <a:xfrm>
            <a:off x="5984200" y="1559100"/>
            <a:ext cx="2690100" cy="2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3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3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 = 1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= 1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= 2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1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619" name="Google Shape;619;p31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31"/>
          <p:cNvSpPr txBox="1"/>
          <p:nvPr/>
        </p:nvSpPr>
        <p:spPr>
          <a:xfrm>
            <a:off x="644175" y="1035225"/>
            <a:ext cx="74799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Directed Graph degree two types 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611425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622" name="Google Shape;622;p31"/>
          <p:cNvSpPr/>
          <p:nvPr/>
        </p:nvSpPr>
        <p:spPr>
          <a:xfrm>
            <a:off x="2829513" y="18549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623" name="Google Shape;623;p31"/>
          <p:cNvSpPr/>
          <p:nvPr/>
        </p:nvSpPr>
        <p:spPr>
          <a:xfrm>
            <a:off x="4641075" y="3303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624" name="Google Shape;624;p31"/>
          <p:cNvSpPr/>
          <p:nvPr/>
        </p:nvSpPr>
        <p:spPr>
          <a:xfrm>
            <a:off x="1742050" y="24839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625" name="Google Shape;625;p31"/>
          <p:cNvSpPr/>
          <p:nvPr/>
        </p:nvSpPr>
        <p:spPr>
          <a:xfrm>
            <a:off x="2829513" y="326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626" name="Google Shape;626;p31"/>
          <p:cNvSpPr/>
          <p:nvPr/>
        </p:nvSpPr>
        <p:spPr>
          <a:xfrm>
            <a:off x="3856625" y="2564899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627" name="Google Shape;627;p31"/>
          <p:cNvCxnSpPr>
            <a:stCxn id="621" idx="6"/>
            <a:endCxn id="624" idx="2"/>
          </p:cNvCxnSpPr>
          <p:nvPr/>
        </p:nvCxnSpPr>
        <p:spPr>
          <a:xfrm>
            <a:off x="1100425" y="2760275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31"/>
          <p:cNvCxnSpPr>
            <a:stCxn id="624" idx="7"/>
            <a:endCxn id="622" idx="2"/>
          </p:cNvCxnSpPr>
          <p:nvPr/>
        </p:nvCxnSpPr>
        <p:spPr>
          <a:xfrm rot="10800000" flipH="1">
            <a:off x="2159438" y="2131101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31"/>
          <p:cNvCxnSpPr/>
          <p:nvPr/>
        </p:nvCxnSpPr>
        <p:spPr>
          <a:xfrm>
            <a:off x="3318513" y="2192400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31"/>
          <p:cNvCxnSpPr>
            <a:stCxn id="626" idx="5"/>
            <a:endCxn id="623" idx="1"/>
          </p:cNvCxnSpPr>
          <p:nvPr/>
        </p:nvCxnSpPr>
        <p:spPr>
          <a:xfrm>
            <a:off x="4274013" y="2994066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31"/>
          <p:cNvCxnSpPr/>
          <p:nvPr/>
        </p:nvCxnSpPr>
        <p:spPr>
          <a:xfrm flipH="1">
            <a:off x="3298213" y="3014924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31"/>
          <p:cNvCxnSpPr>
            <a:stCxn id="625" idx="2"/>
            <a:endCxn id="624" idx="5"/>
          </p:cNvCxnSpPr>
          <p:nvPr/>
        </p:nvCxnSpPr>
        <p:spPr>
          <a:xfrm rot="10800000">
            <a:off x="2159313" y="2955500"/>
            <a:ext cx="6702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633" name="Google Shape;633;p31"/>
          <p:cNvGraphicFramePr/>
          <p:nvPr/>
        </p:nvGraphicFramePr>
        <p:xfrm>
          <a:off x="5301150" y="1428750"/>
          <a:ext cx="3753975" cy="3393775"/>
        </p:xfrm>
        <a:graphic>
          <a:graphicData uri="http://schemas.openxmlformats.org/drawingml/2006/table">
            <a:tbl>
              <a:tblPr>
                <a:noFill/>
                <a:tableStyleId>{DEBEE376-034E-44D6-8A80-632CBDA781BA}</a:tableStyleId>
              </a:tblPr>
              <a:tblGrid>
                <a:gridCol w="9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Vertex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Indegree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Outdegree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A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B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2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D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E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2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F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CCCC"/>
                          </a:solidFill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4" name="Google Shape;634;p31"/>
          <p:cNvSpPr txBox="1"/>
          <p:nvPr/>
        </p:nvSpPr>
        <p:spPr>
          <a:xfrm>
            <a:off x="504425" y="4088825"/>
            <a:ext cx="313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640" name="Google Shape;640;p32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32"/>
          <p:cNvSpPr txBox="1"/>
          <p:nvPr/>
        </p:nvSpPr>
        <p:spPr>
          <a:xfrm>
            <a:off x="504425" y="4088825"/>
            <a:ext cx="313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2"/>
          <p:cNvSpPr txBox="1"/>
          <p:nvPr/>
        </p:nvSpPr>
        <p:spPr>
          <a:xfrm>
            <a:off x="636250" y="1008575"/>
            <a:ext cx="807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Source:</a:t>
            </a:r>
            <a:r>
              <a:rPr lang="en" sz="1800"/>
              <a:t> A vertex which has no incoming edges but has outgoing edges.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Sink:</a:t>
            </a:r>
            <a:r>
              <a:rPr lang="en" sz="1800"/>
              <a:t> A vertex which has no outgoing edges but incoming edges</a:t>
            </a:r>
            <a:r>
              <a:rPr lang="en"/>
              <a:t> 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Pendant Vertex:</a:t>
            </a:r>
            <a:r>
              <a:rPr lang="en" sz="1800"/>
              <a:t> If a vertex has its indegree equals to 1 and outdegree 0. </a:t>
            </a:r>
            <a:endParaRPr sz="180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3" name="Google Shape;643;p32"/>
          <p:cNvSpPr/>
          <p:nvPr/>
        </p:nvSpPr>
        <p:spPr>
          <a:xfrm>
            <a:off x="1635550" y="31745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644" name="Google Shape;644;p32"/>
          <p:cNvSpPr/>
          <p:nvPr/>
        </p:nvSpPr>
        <p:spPr>
          <a:xfrm>
            <a:off x="3853638" y="25454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645" name="Google Shape;645;p32"/>
          <p:cNvSpPr/>
          <p:nvPr/>
        </p:nvSpPr>
        <p:spPr>
          <a:xfrm>
            <a:off x="5665200" y="39938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646" name="Google Shape;646;p32"/>
          <p:cNvSpPr/>
          <p:nvPr/>
        </p:nvSpPr>
        <p:spPr>
          <a:xfrm>
            <a:off x="2766175" y="31745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647" name="Google Shape;647;p32"/>
          <p:cNvSpPr/>
          <p:nvPr/>
        </p:nvSpPr>
        <p:spPr>
          <a:xfrm>
            <a:off x="3853638" y="39508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648" name="Google Shape;648;p32"/>
          <p:cNvSpPr/>
          <p:nvPr/>
        </p:nvSpPr>
        <p:spPr>
          <a:xfrm>
            <a:off x="4880750" y="3255424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649" name="Google Shape;649;p32"/>
          <p:cNvCxnSpPr>
            <a:stCxn id="643" idx="6"/>
            <a:endCxn id="646" idx="2"/>
          </p:cNvCxnSpPr>
          <p:nvPr/>
        </p:nvCxnSpPr>
        <p:spPr>
          <a:xfrm>
            <a:off x="2124550" y="34508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32"/>
          <p:cNvCxnSpPr>
            <a:stCxn id="646" idx="7"/>
            <a:endCxn id="644" idx="2"/>
          </p:cNvCxnSpPr>
          <p:nvPr/>
        </p:nvCxnSpPr>
        <p:spPr>
          <a:xfrm rot="10800000" flipH="1">
            <a:off x="3183563" y="2821626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32"/>
          <p:cNvCxnSpPr/>
          <p:nvPr/>
        </p:nvCxnSpPr>
        <p:spPr>
          <a:xfrm>
            <a:off x="4342638" y="2882925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32"/>
          <p:cNvCxnSpPr>
            <a:stCxn id="648" idx="5"/>
            <a:endCxn id="645" idx="1"/>
          </p:cNvCxnSpPr>
          <p:nvPr/>
        </p:nvCxnSpPr>
        <p:spPr>
          <a:xfrm>
            <a:off x="5298138" y="3684591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32"/>
          <p:cNvCxnSpPr/>
          <p:nvPr/>
        </p:nvCxnSpPr>
        <p:spPr>
          <a:xfrm flipH="1">
            <a:off x="4322338" y="3705449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32"/>
          <p:cNvCxnSpPr>
            <a:stCxn id="647" idx="2"/>
            <a:endCxn id="646" idx="5"/>
          </p:cNvCxnSpPr>
          <p:nvPr/>
        </p:nvCxnSpPr>
        <p:spPr>
          <a:xfrm rot="10800000">
            <a:off x="3183438" y="3646025"/>
            <a:ext cx="670200" cy="5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32"/>
          <p:cNvSpPr txBox="1"/>
          <p:nvPr/>
        </p:nvSpPr>
        <p:spPr>
          <a:xfrm>
            <a:off x="1497950" y="3748350"/>
            <a:ext cx="8559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</a:t>
            </a:r>
            <a:endParaRPr/>
          </a:p>
        </p:txBody>
      </p:sp>
      <p:sp>
        <p:nvSpPr>
          <p:cNvPr id="656" name="Google Shape;656;p32"/>
          <p:cNvSpPr txBox="1"/>
          <p:nvPr/>
        </p:nvSpPr>
        <p:spPr>
          <a:xfrm>
            <a:off x="5867600" y="3646025"/>
            <a:ext cx="1100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Sink</a:t>
            </a:r>
            <a:endParaRPr/>
          </a:p>
        </p:txBody>
      </p:sp>
      <p:sp>
        <p:nvSpPr>
          <p:cNvPr id="657" name="Google Shape;657;p32"/>
          <p:cNvSpPr txBox="1"/>
          <p:nvPr/>
        </p:nvSpPr>
        <p:spPr>
          <a:xfrm>
            <a:off x="6249750" y="3993825"/>
            <a:ext cx="1530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Pendant vertex </a:t>
            </a:r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6320025" y="257175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</a:t>
            </a:r>
            <a:endParaRPr sz="2400" b="1"/>
          </a:p>
        </p:txBody>
      </p:sp>
      <p:sp>
        <p:nvSpPr>
          <p:cNvPr id="659" name="Google Shape;659;p32"/>
          <p:cNvSpPr txBox="1"/>
          <p:nvPr/>
        </p:nvSpPr>
        <p:spPr>
          <a:xfrm>
            <a:off x="6968300" y="2571750"/>
            <a:ext cx="1530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Isolated  vertex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3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Keywords/terms in Graphs</a:t>
            </a:r>
            <a:endParaRPr sz="4800"/>
          </a:p>
        </p:txBody>
      </p:sp>
      <p:cxnSp>
        <p:nvCxnSpPr>
          <p:cNvPr id="665" name="Google Shape;665;p33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3"/>
          <p:cNvSpPr txBox="1"/>
          <p:nvPr/>
        </p:nvSpPr>
        <p:spPr>
          <a:xfrm>
            <a:off x="504425" y="4088825"/>
            <a:ext cx="313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/>
          <p:nvPr/>
        </p:nvSpPr>
        <p:spPr>
          <a:xfrm>
            <a:off x="1635550" y="1008425"/>
            <a:ext cx="5174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Successor and Predecessor 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8" name="Google Shape;668;p33"/>
          <p:cNvSpPr/>
          <p:nvPr/>
        </p:nvSpPr>
        <p:spPr>
          <a:xfrm>
            <a:off x="504425" y="220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669" name="Google Shape;669;p33"/>
          <p:cNvSpPr/>
          <p:nvPr/>
        </p:nvSpPr>
        <p:spPr>
          <a:xfrm>
            <a:off x="2722513" y="15712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670" name="Google Shape;670;p33"/>
          <p:cNvSpPr/>
          <p:nvPr/>
        </p:nvSpPr>
        <p:spPr>
          <a:xfrm>
            <a:off x="4534075" y="301962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</a:t>
            </a:r>
            <a:endParaRPr sz="2400" b="1"/>
          </a:p>
        </p:txBody>
      </p:sp>
      <p:sp>
        <p:nvSpPr>
          <p:cNvPr id="671" name="Google Shape;671;p33"/>
          <p:cNvSpPr/>
          <p:nvPr/>
        </p:nvSpPr>
        <p:spPr>
          <a:xfrm>
            <a:off x="1635050" y="2200300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672" name="Google Shape;672;p33"/>
          <p:cNvSpPr/>
          <p:nvPr/>
        </p:nvSpPr>
        <p:spPr>
          <a:xfrm>
            <a:off x="2722513" y="2900175"/>
            <a:ext cx="4890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sp>
        <p:nvSpPr>
          <p:cNvPr id="673" name="Google Shape;673;p33"/>
          <p:cNvSpPr/>
          <p:nvPr/>
        </p:nvSpPr>
        <p:spPr>
          <a:xfrm>
            <a:off x="3749625" y="2281224"/>
            <a:ext cx="489000" cy="50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674" name="Google Shape;674;p33"/>
          <p:cNvCxnSpPr>
            <a:stCxn id="668" idx="6"/>
            <a:endCxn id="671" idx="2"/>
          </p:cNvCxnSpPr>
          <p:nvPr/>
        </p:nvCxnSpPr>
        <p:spPr>
          <a:xfrm>
            <a:off x="993425" y="24766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5" name="Google Shape;675;p33"/>
          <p:cNvCxnSpPr>
            <a:stCxn id="671" idx="7"/>
            <a:endCxn id="669" idx="2"/>
          </p:cNvCxnSpPr>
          <p:nvPr/>
        </p:nvCxnSpPr>
        <p:spPr>
          <a:xfrm rot="10800000" flipH="1">
            <a:off x="2052438" y="1847426"/>
            <a:ext cx="6702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33"/>
          <p:cNvCxnSpPr/>
          <p:nvPr/>
        </p:nvCxnSpPr>
        <p:spPr>
          <a:xfrm>
            <a:off x="3211513" y="1908725"/>
            <a:ext cx="5793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33"/>
          <p:cNvCxnSpPr>
            <a:stCxn id="673" idx="5"/>
            <a:endCxn id="670" idx="1"/>
          </p:cNvCxnSpPr>
          <p:nvPr/>
        </p:nvCxnSpPr>
        <p:spPr>
          <a:xfrm>
            <a:off x="4167013" y="2710391"/>
            <a:ext cx="4386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33"/>
          <p:cNvCxnSpPr/>
          <p:nvPr/>
        </p:nvCxnSpPr>
        <p:spPr>
          <a:xfrm flipH="1">
            <a:off x="3191213" y="2731249"/>
            <a:ext cx="6984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33"/>
          <p:cNvCxnSpPr>
            <a:stCxn id="672" idx="2"/>
            <a:endCxn id="671" idx="5"/>
          </p:cNvCxnSpPr>
          <p:nvPr/>
        </p:nvCxnSpPr>
        <p:spPr>
          <a:xfrm rot="10800000">
            <a:off x="2052313" y="2671875"/>
            <a:ext cx="670200" cy="5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0" name="Google Shape;680;p33"/>
          <p:cNvSpPr txBox="1"/>
          <p:nvPr/>
        </p:nvSpPr>
        <p:spPr>
          <a:xfrm>
            <a:off x="5181725" y="1637475"/>
            <a:ext cx="37371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is successor of A (child of A)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is predecessor of B (parent of B)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Suggestion?</a:t>
            </a:r>
            <a:endParaRPr sz="4800"/>
          </a:p>
        </p:txBody>
      </p:sp>
      <p:cxnSp>
        <p:nvCxnSpPr>
          <p:cNvPr id="686" name="Google Shape;686;p34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34"/>
          <p:cNvSpPr txBox="1"/>
          <p:nvPr/>
        </p:nvSpPr>
        <p:spPr>
          <a:xfrm>
            <a:off x="1635550" y="1008425"/>
            <a:ext cx="5174100" cy="25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?</a:t>
            </a:r>
            <a:endParaRPr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>
            <a:spLocks noGrp="1"/>
          </p:cNvSpPr>
          <p:nvPr>
            <p:ph type="title"/>
          </p:nvPr>
        </p:nvSpPr>
        <p:spPr>
          <a:xfrm>
            <a:off x="1388550" y="237075"/>
            <a:ext cx="6366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</a:t>
            </a:r>
            <a:endParaRPr sz="4800"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450" y="1285375"/>
            <a:ext cx="46767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1388550" y="33746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set of vertices V = {0,1,2,3,4}</a:t>
            </a:r>
            <a:endParaRPr sz="24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set of edges E = {01, 12, 23, 34, 04, 14, 13}.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88550" y="237075"/>
            <a:ext cx="6366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</a:t>
            </a:r>
            <a:endParaRPr sz="4800"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75" y="1215375"/>
            <a:ext cx="2507625" cy="22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709050" y="3413375"/>
            <a:ext cx="24363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Directed (Di-Graph)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650" y="1156525"/>
            <a:ext cx="2983801" cy="2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5802000" y="3413375"/>
            <a:ext cx="2601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Un-Directed Graph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517875" y="3990050"/>
            <a:ext cx="3319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117675" y="3890000"/>
            <a:ext cx="4119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Edges have a specific direction</a:t>
            </a:r>
            <a:endParaRPr sz="1800"/>
          </a:p>
        </p:txBody>
      </p:sp>
      <p:sp>
        <p:nvSpPr>
          <p:cNvPr id="311" name="Google Shape;311;p16"/>
          <p:cNvSpPr txBox="1"/>
          <p:nvPr/>
        </p:nvSpPr>
        <p:spPr>
          <a:xfrm>
            <a:off x="4801750" y="3918875"/>
            <a:ext cx="4119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Edges haven’t a specific direction</a:t>
            </a:r>
            <a:endParaRPr sz="1800"/>
          </a:p>
        </p:txBody>
      </p:sp>
      <p:sp>
        <p:nvSpPr>
          <p:cNvPr id="312" name="Google Shape;312;p16"/>
          <p:cNvSpPr txBox="1"/>
          <p:nvPr/>
        </p:nvSpPr>
        <p:spPr>
          <a:xfrm>
            <a:off x="632550" y="4396075"/>
            <a:ext cx="25893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Relationship</a:t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5673175" y="4366675"/>
            <a:ext cx="25893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relationship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1230600" y="154675"/>
            <a:ext cx="6366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</a:t>
            </a:r>
            <a:endParaRPr sz="4800"/>
          </a:p>
        </p:txBody>
      </p:sp>
      <p:sp>
        <p:nvSpPr>
          <p:cNvPr id="319" name="Google Shape;319;p17"/>
          <p:cNvSpPr/>
          <p:nvPr/>
        </p:nvSpPr>
        <p:spPr>
          <a:xfrm>
            <a:off x="373725" y="17664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320" name="Google Shape;320;p17"/>
          <p:cNvSpPr txBox="1"/>
          <p:nvPr/>
        </p:nvSpPr>
        <p:spPr>
          <a:xfrm>
            <a:off x="4601075" y="1682663"/>
            <a:ext cx="25821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321" name="Google Shape;321;p17"/>
          <p:cNvSpPr txBox="1"/>
          <p:nvPr/>
        </p:nvSpPr>
        <p:spPr>
          <a:xfrm>
            <a:off x="262375" y="988975"/>
            <a:ext cx="418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 with directed Edges </a:t>
            </a:r>
            <a:r>
              <a:rPr lang="en" sz="2400" b="1"/>
              <a:t>  </a:t>
            </a:r>
            <a:endParaRPr sz="2400" b="1"/>
          </a:p>
        </p:txBody>
      </p:sp>
      <p:sp>
        <p:nvSpPr>
          <p:cNvPr id="322" name="Google Shape;322;p17"/>
          <p:cNvSpPr txBox="1"/>
          <p:nvPr/>
        </p:nvSpPr>
        <p:spPr>
          <a:xfrm>
            <a:off x="5273950" y="954738"/>
            <a:ext cx="36120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 with undirected Edges</a:t>
            </a:r>
            <a:endParaRPr sz="1800"/>
          </a:p>
        </p:txBody>
      </p:sp>
      <p:sp>
        <p:nvSpPr>
          <p:cNvPr id="323" name="Google Shape;323;p17"/>
          <p:cNvSpPr/>
          <p:nvPr/>
        </p:nvSpPr>
        <p:spPr>
          <a:xfrm>
            <a:off x="2120013" y="17664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324" name="Google Shape;324;p17"/>
          <p:cNvSpPr/>
          <p:nvPr/>
        </p:nvSpPr>
        <p:spPr>
          <a:xfrm>
            <a:off x="373725" y="30965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325" name="Google Shape;325;p17"/>
          <p:cNvSpPr/>
          <p:nvPr/>
        </p:nvSpPr>
        <p:spPr>
          <a:xfrm>
            <a:off x="2120025" y="30965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326" name="Google Shape;326;p17"/>
          <p:cNvCxnSpPr>
            <a:stCxn id="324" idx="6"/>
            <a:endCxn id="325" idx="2"/>
          </p:cNvCxnSpPr>
          <p:nvPr/>
        </p:nvCxnSpPr>
        <p:spPr>
          <a:xfrm>
            <a:off x="997125" y="337287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7"/>
          <p:cNvCxnSpPr>
            <a:stCxn id="319" idx="4"/>
            <a:endCxn id="324" idx="0"/>
          </p:cNvCxnSpPr>
          <p:nvPr/>
        </p:nvCxnSpPr>
        <p:spPr>
          <a:xfrm>
            <a:off x="685425" y="231907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17"/>
          <p:cNvCxnSpPr>
            <a:stCxn id="323" idx="4"/>
            <a:endCxn id="325" idx="0"/>
          </p:cNvCxnSpPr>
          <p:nvPr/>
        </p:nvCxnSpPr>
        <p:spPr>
          <a:xfrm>
            <a:off x="2431713" y="231907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19" idx="6"/>
            <a:endCxn id="323" idx="2"/>
          </p:cNvCxnSpPr>
          <p:nvPr/>
        </p:nvCxnSpPr>
        <p:spPr>
          <a:xfrm>
            <a:off x="997125" y="204277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17"/>
          <p:cNvCxnSpPr>
            <a:stCxn id="325" idx="1"/>
            <a:endCxn id="319" idx="5"/>
          </p:cNvCxnSpPr>
          <p:nvPr/>
        </p:nvCxnSpPr>
        <p:spPr>
          <a:xfrm rot="10800000">
            <a:off x="905720" y="2238201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17"/>
          <p:cNvSpPr/>
          <p:nvPr/>
        </p:nvSpPr>
        <p:spPr>
          <a:xfrm>
            <a:off x="5724575" y="18503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333" name="Google Shape;333;p17"/>
          <p:cNvSpPr/>
          <p:nvPr/>
        </p:nvSpPr>
        <p:spPr>
          <a:xfrm>
            <a:off x="7470863" y="18503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334" name="Google Shape;334;p17"/>
          <p:cNvSpPr/>
          <p:nvPr/>
        </p:nvSpPr>
        <p:spPr>
          <a:xfrm>
            <a:off x="5724575" y="31804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335" name="Google Shape;335;p17"/>
          <p:cNvSpPr/>
          <p:nvPr/>
        </p:nvSpPr>
        <p:spPr>
          <a:xfrm>
            <a:off x="7470875" y="31804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336" name="Google Shape;336;p17"/>
          <p:cNvCxnSpPr>
            <a:stCxn id="332" idx="6"/>
            <a:endCxn id="333" idx="2"/>
          </p:cNvCxnSpPr>
          <p:nvPr/>
        </p:nvCxnSpPr>
        <p:spPr>
          <a:xfrm>
            <a:off x="6347975" y="2126688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17"/>
          <p:cNvCxnSpPr>
            <a:stCxn id="333" idx="4"/>
            <a:endCxn id="335" idx="0"/>
          </p:cNvCxnSpPr>
          <p:nvPr/>
        </p:nvCxnSpPr>
        <p:spPr>
          <a:xfrm>
            <a:off x="7782563" y="2402988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17"/>
          <p:cNvCxnSpPr>
            <a:stCxn id="332" idx="4"/>
            <a:endCxn id="334" idx="0"/>
          </p:cNvCxnSpPr>
          <p:nvPr/>
        </p:nvCxnSpPr>
        <p:spPr>
          <a:xfrm>
            <a:off x="6036275" y="2402988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17"/>
          <p:cNvCxnSpPr>
            <a:stCxn id="334" idx="6"/>
            <a:endCxn id="335" idx="2"/>
          </p:cNvCxnSpPr>
          <p:nvPr/>
        </p:nvCxnSpPr>
        <p:spPr>
          <a:xfrm>
            <a:off x="6347975" y="3456788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17"/>
          <p:cNvCxnSpPr>
            <a:stCxn id="335" idx="1"/>
            <a:endCxn id="332" idx="5"/>
          </p:cNvCxnSpPr>
          <p:nvPr/>
        </p:nvCxnSpPr>
        <p:spPr>
          <a:xfrm rot="10800000">
            <a:off x="6256570" y="2322114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>
            <a:spLocks noGrp="1"/>
          </p:cNvSpPr>
          <p:nvPr>
            <p:ph type="title"/>
          </p:nvPr>
        </p:nvSpPr>
        <p:spPr>
          <a:xfrm>
            <a:off x="685425" y="197425"/>
            <a:ext cx="7408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Different kind of Graphs</a:t>
            </a:r>
            <a:endParaRPr sz="4800"/>
          </a:p>
        </p:txBody>
      </p:sp>
      <p:sp>
        <p:nvSpPr>
          <p:cNvPr id="346" name="Google Shape;346;p18"/>
          <p:cNvSpPr/>
          <p:nvPr/>
        </p:nvSpPr>
        <p:spPr>
          <a:xfrm>
            <a:off x="373725" y="17664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347" name="Google Shape;347;p18"/>
          <p:cNvSpPr txBox="1"/>
          <p:nvPr/>
        </p:nvSpPr>
        <p:spPr>
          <a:xfrm>
            <a:off x="4601075" y="1682663"/>
            <a:ext cx="25821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348" name="Google Shape;348;p18"/>
          <p:cNvSpPr txBox="1"/>
          <p:nvPr/>
        </p:nvSpPr>
        <p:spPr>
          <a:xfrm>
            <a:off x="262375" y="988975"/>
            <a:ext cx="29241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Weighted Graph </a:t>
            </a:r>
            <a:r>
              <a:rPr lang="en" sz="2400" b="1"/>
              <a:t>  </a:t>
            </a:r>
            <a:endParaRPr sz="2400" b="1"/>
          </a:p>
        </p:txBody>
      </p:sp>
      <p:sp>
        <p:nvSpPr>
          <p:cNvPr id="349" name="Google Shape;349;p18"/>
          <p:cNvSpPr txBox="1"/>
          <p:nvPr/>
        </p:nvSpPr>
        <p:spPr>
          <a:xfrm>
            <a:off x="5635675" y="988975"/>
            <a:ext cx="25476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Complete Graph </a:t>
            </a:r>
            <a:endParaRPr sz="1800"/>
          </a:p>
        </p:txBody>
      </p:sp>
      <p:sp>
        <p:nvSpPr>
          <p:cNvPr id="350" name="Google Shape;350;p18"/>
          <p:cNvSpPr/>
          <p:nvPr/>
        </p:nvSpPr>
        <p:spPr>
          <a:xfrm>
            <a:off x="2120013" y="17664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351" name="Google Shape;351;p18"/>
          <p:cNvSpPr/>
          <p:nvPr/>
        </p:nvSpPr>
        <p:spPr>
          <a:xfrm>
            <a:off x="373725" y="30965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352" name="Google Shape;352;p18"/>
          <p:cNvSpPr/>
          <p:nvPr/>
        </p:nvSpPr>
        <p:spPr>
          <a:xfrm>
            <a:off x="2120025" y="30965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353" name="Google Shape;353;p18"/>
          <p:cNvCxnSpPr>
            <a:stCxn id="351" idx="6"/>
            <a:endCxn id="352" idx="2"/>
          </p:cNvCxnSpPr>
          <p:nvPr/>
        </p:nvCxnSpPr>
        <p:spPr>
          <a:xfrm>
            <a:off x="997125" y="337287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18"/>
          <p:cNvCxnSpPr>
            <a:stCxn id="346" idx="4"/>
            <a:endCxn id="351" idx="0"/>
          </p:cNvCxnSpPr>
          <p:nvPr/>
        </p:nvCxnSpPr>
        <p:spPr>
          <a:xfrm>
            <a:off x="685425" y="231907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18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18"/>
          <p:cNvCxnSpPr>
            <a:stCxn id="350" idx="4"/>
            <a:endCxn id="352" idx="0"/>
          </p:cNvCxnSpPr>
          <p:nvPr/>
        </p:nvCxnSpPr>
        <p:spPr>
          <a:xfrm>
            <a:off x="2431713" y="231907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18"/>
          <p:cNvCxnSpPr>
            <a:stCxn id="346" idx="6"/>
            <a:endCxn id="350" idx="2"/>
          </p:cNvCxnSpPr>
          <p:nvPr/>
        </p:nvCxnSpPr>
        <p:spPr>
          <a:xfrm>
            <a:off x="997125" y="204277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18"/>
          <p:cNvCxnSpPr>
            <a:stCxn id="352" idx="1"/>
            <a:endCxn id="346" idx="5"/>
          </p:cNvCxnSpPr>
          <p:nvPr/>
        </p:nvCxnSpPr>
        <p:spPr>
          <a:xfrm rot="10800000">
            <a:off x="905720" y="2238201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18"/>
          <p:cNvSpPr/>
          <p:nvPr/>
        </p:nvSpPr>
        <p:spPr>
          <a:xfrm>
            <a:off x="5724575" y="18503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360" name="Google Shape;360;p18"/>
          <p:cNvSpPr/>
          <p:nvPr/>
        </p:nvSpPr>
        <p:spPr>
          <a:xfrm>
            <a:off x="7470863" y="18503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361" name="Google Shape;361;p18"/>
          <p:cNvSpPr/>
          <p:nvPr/>
        </p:nvSpPr>
        <p:spPr>
          <a:xfrm>
            <a:off x="5724575" y="31804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362" name="Google Shape;362;p18"/>
          <p:cNvSpPr/>
          <p:nvPr/>
        </p:nvSpPr>
        <p:spPr>
          <a:xfrm>
            <a:off x="7470875" y="3180488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363" name="Google Shape;363;p18"/>
          <p:cNvCxnSpPr>
            <a:stCxn id="359" idx="6"/>
            <a:endCxn id="360" idx="2"/>
          </p:cNvCxnSpPr>
          <p:nvPr/>
        </p:nvCxnSpPr>
        <p:spPr>
          <a:xfrm>
            <a:off x="6347975" y="2126688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8"/>
          <p:cNvCxnSpPr>
            <a:stCxn id="360" idx="4"/>
            <a:endCxn id="362" idx="0"/>
          </p:cNvCxnSpPr>
          <p:nvPr/>
        </p:nvCxnSpPr>
        <p:spPr>
          <a:xfrm>
            <a:off x="7782563" y="2402988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18"/>
          <p:cNvCxnSpPr>
            <a:stCxn id="359" idx="4"/>
            <a:endCxn id="361" idx="0"/>
          </p:cNvCxnSpPr>
          <p:nvPr/>
        </p:nvCxnSpPr>
        <p:spPr>
          <a:xfrm>
            <a:off x="6036275" y="2402988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18"/>
          <p:cNvCxnSpPr>
            <a:stCxn id="361" idx="6"/>
            <a:endCxn id="362" idx="2"/>
          </p:cNvCxnSpPr>
          <p:nvPr/>
        </p:nvCxnSpPr>
        <p:spPr>
          <a:xfrm>
            <a:off x="6347975" y="3456788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18"/>
          <p:cNvCxnSpPr>
            <a:stCxn id="362" idx="1"/>
            <a:endCxn id="359" idx="5"/>
          </p:cNvCxnSpPr>
          <p:nvPr/>
        </p:nvCxnSpPr>
        <p:spPr>
          <a:xfrm rot="10800000">
            <a:off x="6256570" y="2322114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18"/>
          <p:cNvSpPr txBox="1"/>
          <p:nvPr/>
        </p:nvSpPr>
        <p:spPr>
          <a:xfrm>
            <a:off x="1338825" y="1732088"/>
            <a:ext cx="439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3490613" y="243157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</a:t>
            </a:r>
            <a:endParaRPr sz="2400" b="1"/>
          </a:p>
        </p:txBody>
      </p:sp>
      <p:cxnSp>
        <p:nvCxnSpPr>
          <p:cNvPr id="370" name="Google Shape;370;p18"/>
          <p:cNvCxnSpPr>
            <a:stCxn id="350" idx="6"/>
            <a:endCxn id="369" idx="1"/>
          </p:cNvCxnSpPr>
          <p:nvPr/>
        </p:nvCxnSpPr>
        <p:spPr>
          <a:xfrm>
            <a:off x="2743413" y="2042775"/>
            <a:ext cx="8385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18"/>
          <p:cNvCxnSpPr>
            <a:stCxn id="369" idx="3"/>
            <a:endCxn id="352" idx="6"/>
          </p:cNvCxnSpPr>
          <p:nvPr/>
        </p:nvCxnSpPr>
        <p:spPr>
          <a:xfrm flipH="1">
            <a:off x="2743407" y="2903249"/>
            <a:ext cx="838500" cy="4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" name="Google Shape;372;p18"/>
          <p:cNvSpPr txBox="1"/>
          <p:nvPr/>
        </p:nvSpPr>
        <p:spPr>
          <a:xfrm>
            <a:off x="3140800" y="1982200"/>
            <a:ext cx="439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3051125" y="3191713"/>
            <a:ext cx="439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2162025" y="2512575"/>
            <a:ext cx="2697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1230600" y="2599663"/>
            <a:ext cx="439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6" name="Google Shape;376;p18"/>
          <p:cNvSpPr txBox="1"/>
          <p:nvPr/>
        </p:nvSpPr>
        <p:spPr>
          <a:xfrm>
            <a:off x="328225" y="2599675"/>
            <a:ext cx="2349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7" name="Google Shape;377;p18"/>
          <p:cNvSpPr txBox="1"/>
          <p:nvPr/>
        </p:nvSpPr>
        <p:spPr>
          <a:xfrm>
            <a:off x="1338825" y="3348638"/>
            <a:ext cx="4395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78" name="Google Shape;378;p18"/>
          <p:cNvCxnSpPr>
            <a:stCxn id="361" idx="7"/>
            <a:endCxn id="360" idx="3"/>
          </p:cNvCxnSpPr>
          <p:nvPr/>
        </p:nvCxnSpPr>
        <p:spPr>
          <a:xfrm rot="10800000" flipH="1">
            <a:off x="6256680" y="2322114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685425" y="154675"/>
            <a:ext cx="7408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Representation</a:t>
            </a:r>
            <a:endParaRPr sz="4800"/>
          </a:p>
        </p:txBody>
      </p:sp>
      <p:cxnSp>
        <p:nvCxnSpPr>
          <p:cNvPr id="384" name="Google Shape;384;p19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19"/>
          <p:cNvSpPr/>
          <p:nvPr/>
        </p:nvSpPr>
        <p:spPr>
          <a:xfrm>
            <a:off x="957425" y="18351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386" name="Google Shape;386;p19"/>
          <p:cNvSpPr txBox="1"/>
          <p:nvPr/>
        </p:nvSpPr>
        <p:spPr>
          <a:xfrm>
            <a:off x="1298375" y="1098825"/>
            <a:ext cx="1687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 </a:t>
            </a:r>
            <a:r>
              <a:rPr lang="en" sz="2400" b="1"/>
              <a:t>  </a:t>
            </a:r>
            <a:endParaRPr sz="2400" b="1"/>
          </a:p>
        </p:txBody>
      </p:sp>
      <p:sp>
        <p:nvSpPr>
          <p:cNvPr id="387" name="Google Shape;387;p19"/>
          <p:cNvSpPr/>
          <p:nvPr/>
        </p:nvSpPr>
        <p:spPr>
          <a:xfrm>
            <a:off x="2703713" y="18351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388" name="Google Shape;388;p19"/>
          <p:cNvSpPr/>
          <p:nvPr/>
        </p:nvSpPr>
        <p:spPr>
          <a:xfrm>
            <a:off x="957425" y="31652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389" name="Google Shape;389;p19"/>
          <p:cNvSpPr/>
          <p:nvPr/>
        </p:nvSpPr>
        <p:spPr>
          <a:xfrm>
            <a:off x="2703725" y="31652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390" name="Google Shape;390;p19"/>
          <p:cNvCxnSpPr>
            <a:stCxn id="388" idx="6"/>
            <a:endCxn id="389" idx="2"/>
          </p:cNvCxnSpPr>
          <p:nvPr/>
        </p:nvCxnSpPr>
        <p:spPr>
          <a:xfrm>
            <a:off x="1580825" y="344152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19"/>
          <p:cNvCxnSpPr>
            <a:stCxn id="385" idx="4"/>
            <a:endCxn id="388" idx="0"/>
          </p:cNvCxnSpPr>
          <p:nvPr/>
        </p:nvCxnSpPr>
        <p:spPr>
          <a:xfrm>
            <a:off x="1269125" y="238772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19"/>
          <p:cNvCxnSpPr>
            <a:stCxn id="387" idx="4"/>
            <a:endCxn id="389" idx="0"/>
          </p:cNvCxnSpPr>
          <p:nvPr/>
        </p:nvCxnSpPr>
        <p:spPr>
          <a:xfrm>
            <a:off x="3015413" y="238772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19"/>
          <p:cNvCxnSpPr>
            <a:stCxn id="385" idx="6"/>
            <a:endCxn id="387" idx="2"/>
          </p:cNvCxnSpPr>
          <p:nvPr/>
        </p:nvCxnSpPr>
        <p:spPr>
          <a:xfrm>
            <a:off x="1580825" y="211142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19"/>
          <p:cNvCxnSpPr>
            <a:stCxn id="389" idx="1"/>
            <a:endCxn id="385" idx="5"/>
          </p:cNvCxnSpPr>
          <p:nvPr/>
        </p:nvCxnSpPr>
        <p:spPr>
          <a:xfrm rot="10800000">
            <a:off x="1489420" y="2306851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5" name="Google Shape;395;p19"/>
          <p:cNvGraphicFramePr/>
          <p:nvPr/>
        </p:nvGraphicFramePr>
        <p:xfrm>
          <a:off x="5192925" y="1560160"/>
          <a:ext cx="2603750" cy="2285850"/>
        </p:xfrm>
        <a:graphic>
          <a:graphicData uri="http://schemas.openxmlformats.org/drawingml/2006/table">
            <a:tbl>
              <a:tblPr>
                <a:noFill/>
                <a:tableStyleId>{DEBEE376-034E-44D6-8A80-632CBDA781BA}</a:tableStyleId>
              </a:tblPr>
              <a:tblGrid>
                <a:gridCol w="5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B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D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B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D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1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0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Google Shape;396;p19"/>
          <p:cNvSpPr txBox="1"/>
          <p:nvPr/>
        </p:nvSpPr>
        <p:spPr>
          <a:xfrm>
            <a:off x="5156025" y="1047925"/>
            <a:ext cx="2603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Adjacency Matrix</a:t>
            </a:r>
            <a:r>
              <a:rPr lang="en" sz="2400" b="1"/>
              <a:t>  </a:t>
            </a: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>
            <a:spLocks noGrp="1"/>
          </p:cNvSpPr>
          <p:nvPr>
            <p:ph type="title"/>
          </p:nvPr>
        </p:nvSpPr>
        <p:spPr>
          <a:xfrm>
            <a:off x="685425" y="154675"/>
            <a:ext cx="7408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Representation</a:t>
            </a:r>
            <a:endParaRPr sz="4800"/>
          </a:p>
        </p:txBody>
      </p:sp>
      <p:cxnSp>
        <p:nvCxnSpPr>
          <p:cNvPr id="402" name="Google Shape;402;p20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0"/>
          <p:cNvSpPr/>
          <p:nvPr/>
        </p:nvSpPr>
        <p:spPr>
          <a:xfrm>
            <a:off x="957425" y="18351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</a:t>
            </a:r>
            <a:endParaRPr sz="2400" b="1"/>
          </a:p>
        </p:txBody>
      </p:sp>
      <p:sp>
        <p:nvSpPr>
          <p:cNvPr id="404" name="Google Shape;404;p20"/>
          <p:cNvSpPr txBox="1"/>
          <p:nvPr/>
        </p:nvSpPr>
        <p:spPr>
          <a:xfrm>
            <a:off x="1298375" y="1098825"/>
            <a:ext cx="1687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Graph </a:t>
            </a:r>
            <a:r>
              <a:rPr lang="en" sz="2400" b="1"/>
              <a:t>  </a:t>
            </a:r>
            <a:endParaRPr sz="2400" b="1"/>
          </a:p>
        </p:txBody>
      </p:sp>
      <p:sp>
        <p:nvSpPr>
          <p:cNvPr id="405" name="Google Shape;405;p20"/>
          <p:cNvSpPr/>
          <p:nvPr/>
        </p:nvSpPr>
        <p:spPr>
          <a:xfrm>
            <a:off x="2703713" y="18351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sp>
        <p:nvSpPr>
          <p:cNvPr id="406" name="Google Shape;406;p20"/>
          <p:cNvSpPr/>
          <p:nvPr/>
        </p:nvSpPr>
        <p:spPr>
          <a:xfrm>
            <a:off x="957425" y="31652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</a:t>
            </a:r>
            <a:endParaRPr sz="2400" b="1"/>
          </a:p>
        </p:txBody>
      </p:sp>
      <p:sp>
        <p:nvSpPr>
          <p:cNvPr id="407" name="Google Shape;407;p20"/>
          <p:cNvSpPr/>
          <p:nvPr/>
        </p:nvSpPr>
        <p:spPr>
          <a:xfrm>
            <a:off x="2703725" y="3165225"/>
            <a:ext cx="623400" cy="5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</a:t>
            </a:r>
            <a:endParaRPr sz="2400" b="1"/>
          </a:p>
        </p:txBody>
      </p:sp>
      <p:cxnSp>
        <p:nvCxnSpPr>
          <p:cNvPr id="408" name="Google Shape;408;p20"/>
          <p:cNvCxnSpPr>
            <a:stCxn id="406" idx="6"/>
            <a:endCxn id="407" idx="2"/>
          </p:cNvCxnSpPr>
          <p:nvPr/>
        </p:nvCxnSpPr>
        <p:spPr>
          <a:xfrm>
            <a:off x="1580825" y="344152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20"/>
          <p:cNvCxnSpPr>
            <a:stCxn id="403" idx="4"/>
            <a:endCxn id="406" idx="0"/>
          </p:cNvCxnSpPr>
          <p:nvPr/>
        </p:nvCxnSpPr>
        <p:spPr>
          <a:xfrm>
            <a:off x="1269125" y="238772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20"/>
          <p:cNvCxnSpPr>
            <a:stCxn id="405" idx="4"/>
            <a:endCxn id="407" idx="0"/>
          </p:cNvCxnSpPr>
          <p:nvPr/>
        </p:nvCxnSpPr>
        <p:spPr>
          <a:xfrm>
            <a:off x="3015413" y="2387725"/>
            <a:ext cx="0" cy="7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20"/>
          <p:cNvCxnSpPr>
            <a:stCxn id="403" idx="6"/>
            <a:endCxn id="405" idx="2"/>
          </p:cNvCxnSpPr>
          <p:nvPr/>
        </p:nvCxnSpPr>
        <p:spPr>
          <a:xfrm>
            <a:off x="1580825" y="2111425"/>
            <a:ext cx="112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20"/>
          <p:cNvCxnSpPr>
            <a:stCxn id="407" idx="1"/>
            <a:endCxn id="403" idx="5"/>
          </p:cNvCxnSpPr>
          <p:nvPr/>
        </p:nvCxnSpPr>
        <p:spPr>
          <a:xfrm rot="10800000">
            <a:off x="1489420" y="2306851"/>
            <a:ext cx="1305600" cy="9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20"/>
          <p:cNvSpPr txBox="1"/>
          <p:nvPr/>
        </p:nvSpPr>
        <p:spPr>
          <a:xfrm>
            <a:off x="5156025" y="1047925"/>
            <a:ext cx="2603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Adjacency List</a:t>
            </a:r>
            <a:r>
              <a:rPr lang="en" sz="2400" b="1"/>
              <a:t> </a:t>
            </a:r>
            <a:endParaRPr sz="2400" b="1"/>
          </a:p>
        </p:txBody>
      </p:sp>
      <p:sp>
        <p:nvSpPr>
          <p:cNvPr id="414" name="Google Shape;414;p20"/>
          <p:cNvSpPr/>
          <p:nvPr/>
        </p:nvSpPr>
        <p:spPr>
          <a:xfrm>
            <a:off x="5081700" y="1901550"/>
            <a:ext cx="522000" cy="4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15" name="Google Shape;415;p20"/>
          <p:cNvCxnSpPr>
            <a:stCxn id="414" idx="0"/>
          </p:cNvCxnSpPr>
          <p:nvPr/>
        </p:nvCxnSpPr>
        <p:spPr>
          <a:xfrm>
            <a:off x="5342700" y="1901550"/>
            <a:ext cx="0" cy="40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20"/>
          <p:cNvSpPr/>
          <p:nvPr/>
        </p:nvSpPr>
        <p:spPr>
          <a:xfrm>
            <a:off x="6395900" y="1900200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17" name="Google Shape;417;p20"/>
          <p:cNvCxnSpPr>
            <a:stCxn id="416" idx="0"/>
            <a:endCxn id="416" idx="2"/>
          </p:cNvCxnSpPr>
          <p:nvPr/>
        </p:nvCxnSpPr>
        <p:spPr>
          <a:xfrm>
            <a:off x="6656900" y="1900200"/>
            <a:ext cx="0" cy="338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0"/>
          <p:cNvSpPr/>
          <p:nvPr/>
        </p:nvSpPr>
        <p:spPr>
          <a:xfrm>
            <a:off x="7607300" y="1900200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 </a:t>
            </a:r>
            <a:r>
              <a:rPr lang="en" sz="1800"/>
              <a:t>/</a:t>
            </a:r>
            <a:endParaRPr sz="1800"/>
          </a:p>
        </p:txBody>
      </p:sp>
      <p:cxnSp>
        <p:nvCxnSpPr>
          <p:cNvPr id="419" name="Google Shape;419;p20"/>
          <p:cNvCxnSpPr>
            <a:endCxn id="416" idx="1"/>
          </p:cNvCxnSpPr>
          <p:nvPr/>
        </p:nvCxnSpPr>
        <p:spPr>
          <a:xfrm>
            <a:off x="5507300" y="2066850"/>
            <a:ext cx="888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20"/>
          <p:cNvCxnSpPr/>
          <p:nvPr/>
        </p:nvCxnSpPr>
        <p:spPr>
          <a:xfrm>
            <a:off x="6746250" y="2102850"/>
            <a:ext cx="888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20"/>
          <p:cNvSpPr/>
          <p:nvPr/>
        </p:nvSpPr>
        <p:spPr>
          <a:xfrm>
            <a:off x="5081575" y="2305500"/>
            <a:ext cx="522000" cy="4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22" name="Google Shape;422;p20"/>
          <p:cNvCxnSpPr>
            <a:stCxn id="421" idx="0"/>
          </p:cNvCxnSpPr>
          <p:nvPr/>
        </p:nvCxnSpPr>
        <p:spPr>
          <a:xfrm>
            <a:off x="5342575" y="2305500"/>
            <a:ext cx="0" cy="40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20"/>
          <p:cNvSpPr/>
          <p:nvPr/>
        </p:nvSpPr>
        <p:spPr>
          <a:xfrm>
            <a:off x="6395900" y="2301750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 </a:t>
            </a:r>
            <a:r>
              <a:rPr lang="en" sz="1800"/>
              <a:t>/</a:t>
            </a:r>
            <a:endParaRPr/>
          </a:p>
        </p:txBody>
      </p:sp>
      <p:cxnSp>
        <p:nvCxnSpPr>
          <p:cNvPr id="424" name="Google Shape;424;p20"/>
          <p:cNvCxnSpPr>
            <a:endCxn id="423" idx="1"/>
          </p:cNvCxnSpPr>
          <p:nvPr/>
        </p:nvCxnSpPr>
        <p:spPr>
          <a:xfrm>
            <a:off x="5507300" y="2468400"/>
            <a:ext cx="888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p20"/>
          <p:cNvSpPr/>
          <p:nvPr/>
        </p:nvSpPr>
        <p:spPr>
          <a:xfrm>
            <a:off x="5081700" y="2707175"/>
            <a:ext cx="522000" cy="4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26" name="Google Shape;426;p20"/>
          <p:cNvCxnSpPr>
            <a:endCxn id="427" idx="1"/>
          </p:cNvCxnSpPr>
          <p:nvPr/>
        </p:nvCxnSpPr>
        <p:spPr>
          <a:xfrm>
            <a:off x="5479825" y="2925450"/>
            <a:ext cx="888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0"/>
          <p:cNvCxnSpPr>
            <a:stCxn id="423" idx="0"/>
            <a:endCxn id="423" idx="2"/>
          </p:cNvCxnSpPr>
          <p:nvPr/>
        </p:nvCxnSpPr>
        <p:spPr>
          <a:xfrm>
            <a:off x="6656900" y="2301750"/>
            <a:ext cx="0" cy="338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0"/>
          <p:cNvCxnSpPr>
            <a:stCxn id="418" idx="0"/>
            <a:endCxn id="418" idx="2"/>
          </p:cNvCxnSpPr>
          <p:nvPr/>
        </p:nvCxnSpPr>
        <p:spPr>
          <a:xfrm>
            <a:off x="7868300" y="1900200"/>
            <a:ext cx="0" cy="338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20"/>
          <p:cNvSpPr/>
          <p:nvPr/>
        </p:nvSpPr>
        <p:spPr>
          <a:xfrm>
            <a:off x="6395900" y="2764475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 </a:t>
            </a:r>
            <a:r>
              <a:rPr lang="en" sz="1800"/>
              <a:t>/</a:t>
            </a:r>
            <a:endParaRPr/>
          </a:p>
        </p:txBody>
      </p:sp>
      <p:cxnSp>
        <p:nvCxnSpPr>
          <p:cNvPr id="431" name="Google Shape;431;p20"/>
          <p:cNvCxnSpPr>
            <a:stCxn id="430" idx="0"/>
            <a:endCxn id="430" idx="2"/>
          </p:cNvCxnSpPr>
          <p:nvPr/>
        </p:nvCxnSpPr>
        <p:spPr>
          <a:xfrm>
            <a:off x="6656900" y="2764475"/>
            <a:ext cx="0" cy="338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0"/>
          <p:cNvSpPr/>
          <p:nvPr/>
        </p:nvSpPr>
        <p:spPr>
          <a:xfrm>
            <a:off x="5081575" y="3147425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 </a:t>
            </a:r>
            <a:endParaRPr/>
          </a:p>
        </p:txBody>
      </p:sp>
      <p:cxnSp>
        <p:nvCxnSpPr>
          <p:cNvPr id="433" name="Google Shape;433;p20"/>
          <p:cNvCxnSpPr>
            <a:stCxn id="432" idx="0"/>
            <a:endCxn id="432" idx="2"/>
          </p:cNvCxnSpPr>
          <p:nvPr/>
        </p:nvCxnSpPr>
        <p:spPr>
          <a:xfrm>
            <a:off x="5342575" y="3147425"/>
            <a:ext cx="0" cy="338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0"/>
          <p:cNvCxnSpPr>
            <a:stCxn id="425" idx="0"/>
            <a:endCxn id="432" idx="0"/>
          </p:cNvCxnSpPr>
          <p:nvPr/>
        </p:nvCxnSpPr>
        <p:spPr>
          <a:xfrm>
            <a:off x="5342700" y="2707175"/>
            <a:ext cx="0" cy="4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0"/>
          <p:cNvCxnSpPr/>
          <p:nvPr/>
        </p:nvCxnSpPr>
        <p:spPr>
          <a:xfrm>
            <a:off x="5507300" y="3326300"/>
            <a:ext cx="888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20"/>
          <p:cNvSpPr/>
          <p:nvPr/>
        </p:nvSpPr>
        <p:spPr>
          <a:xfrm>
            <a:off x="6423375" y="3165325"/>
            <a:ext cx="5220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</a:t>
            </a:r>
            <a:r>
              <a:rPr lang="en" sz="1800"/>
              <a:t>/</a:t>
            </a:r>
            <a:endParaRPr/>
          </a:p>
        </p:txBody>
      </p:sp>
      <p:cxnSp>
        <p:nvCxnSpPr>
          <p:cNvPr id="437" name="Google Shape;437;p20"/>
          <p:cNvCxnSpPr>
            <a:stCxn id="436" idx="0"/>
            <a:endCxn id="436" idx="2"/>
          </p:cNvCxnSpPr>
          <p:nvPr/>
        </p:nvCxnSpPr>
        <p:spPr>
          <a:xfrm>
            <a:off x="6684375" y="3165325"/>
            <a:ext cx="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>
            <a:spLocks noGrp="1"/>
          </p:cNvSpPr>
          <p:nvPr>
            <p:ph type="title"/>
          </p:nvPr>
        </p:nvSpPr>
        <p:spPr>
          <a:xfrm>
            <a:off x="685425" y="140425"/>
            <a:ext cx="74088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Operation on Graphs</a:t>
            </a:r>
            <a:endParaRPr sz="4800"/>
          </a:p>
        </p:txBody>
      </p:sp>
      <p:cxnSp>
        <p:nvCxnSpPr>
          <p:cNvPr id="443" name="Google Shape;443;p21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1"/>
          <p:cNvSpPr txBox="1"/>
          <p:nvPr/>
        </p:nvSpPr>
        <p:spPr>
          <a:xfrm>
            <a:off x="924075" y="1068600"/>
            <a:ext cx="6931500" cy="23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Searching in a Graph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Inserting in a Graph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Deletion from a Graph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Traversing a Graph  - BFS, DFS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Sorting  - Topological Sort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>
            <a:spLocks noGrp="1"/>
          </p:cNvSpPr>
          <p:nvPr>
            <p:ph type="title"/>
          </p:nvPr>
        </p:nvSpPr>
        <p:spPr>
          <a:xfrm>
            <a:off x="644175" y="97675"/>
            <a:ext cx="79842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Keyword/terms in Graphs</a:t>
            </a:r>
            <a:endParaRPr sz="4800"/>
          </a:p>
        </p:txBody>
      </p:sp>
      <p:cxnSp>
        <p:nvCxnSpPr>
          <p:cNvPr id="464" name="Google Shape;464;p24"/>
          <p:cNvCxnSpPr/>
          <p:nvPr/>
        </p:nvCxnSpPr>
        <p:spPr>
          <a:xfrm>
            <a:off x="109875" y="-48075"/>
            <a:ext cx="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4"/>
          <p:cNvSpPr txBox="1"/>
          <p:nvPr/>
        </p:nvSpPr>
        <p:spPr>
          <a:xfrm>
            <a:off x="178100" y="1068600"/>
            <a:ext cx="8534700" cy="3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DAG?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(16:9)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Maven Pro</vt:lpstr>
      <vt:lpstr>Nunito</vt:lpstr>
      <vt:lpstr>Momentum</vt:lpstr>
      <vt:lpstr>What is Graph?</vt:lpstr>
      <vt:lpstr>Graph</vt:lpstr>
      <vt:lpstr>Graph</vt:lpstr>
      <vt:lpstr>Graph</vt:lpstr>
      <vt:lpstr>Different kind of Graphs</vt:lpstr>
      <vt:lpstr>Graph Representation</vt:lpstr>
      <vt:lpstr>Graph Representation</vt:lpstr>
      <vt:lpstr>Operation on Graphs</vt:lpstr>
      <vt:lpstr>Keyword/terms in Graphs</vt:lpstr>
      <vt:lpstr>Keywords/terms in Graphs</vt:lpstr>
      <vt:lpstr>Keywords/terms in Graphs</vt:lpstr>
      <vt:lpstr>Keywords/terms in Graphs</vt:lpstr>
      <vt:lpstr>Keywords/terms in Graphs</vt:lpstr>
      <vt:lpstr>Keywords/terms in Graphs</vt:lpstr>
      <vt:lpstr>Keywords/terms in Graphs</vt:lpstr>
      <vt:lpstr>Keywords/terms in Graphs</vt:lpstr>
      <vt:lpstr>Keywords/terms in Graphs</vt:lpstr>
      <vt:lpstr>Keywords/terms in Graphs</vt:lpstr>
      <vt:lpstr>Any Suggestion?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cp:lastModifiedBy>Rakibul Alam</cp:lastModifiedBy>
  <cp:revision>2</cp:revision>
  <dcterms:modified xsi:type="dcterms:W3CDTF">2019-11-12T17:35:33Z</dcterms:modified>
</cp:coreProperties>
</file>