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E63E4-90D9-4143-A6F1-FB7FFF3FDF0F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820D8-49F0-4F8A-8D4E-A1A2A9D8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dbe8e0be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dbe8e0be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dc2ce794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dc2ce794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dc2ce794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dc2ce794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dc2ce794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dc2ce794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dc2ce794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dc2ce794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3dbe8e0be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3dbe8e0be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3e5766b8a3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3e5766b8a3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e3d19849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e3d19849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e48e2a9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e48e2a9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e48e2a9b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e48e2a9b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dbe8e0be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dbe8e0be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dbe8e0be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3dbe8e0be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3de467c9d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3de467c9d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3dc2ce794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3dc2ce794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dc2ce794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dc2ce794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8DF3-2166-4D08-A215-FA25F9941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84518-9E36-4028-866A-64017AC2C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89276-E29A-4686-A723-1DC068ED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F6F-E039-464E-8D17-B5F692D18DF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73A8-A9FA-4965-AF8A-30EBA8B2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0D7A-D1E7-48C3-8790-07424503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12F8-0A24-4D34-AF6F-6931A55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9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4F09-32BC-4863-A72D-FA36964D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DBCC3-7EF6-4BF3-BC21-0CF712E4E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11070-F31C-488B-8012-BB303E59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F6F-E039-464E-8D17-B5F692D18DF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15FB-08CE-4BA9-8AC8-1C601754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3B7DF-E315-4F90-93F1-AD2A61E4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12F8-0A24-4D34-AF6F-6931A55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3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45BA2-29C3-4AE6-AC41-2588D3E8B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3D45A-5090-4D6C-B971-386D068F3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871F0-B129-420F-BA3F-1A248FFA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F6F-E039-464E-8D17-B5F692D18DF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5E171-4717-43E0-A1E0-A513E757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A46E5-A71B-4BE3-9F16-0D6151C1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12F8-0A24-4D34-AF6F-6931A55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69" y="5465600"/>
            <a:ext cx="12192048" cy="13924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200" cy="24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2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33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00A0-6A1A-4D1D-A805-8B2CA881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CF5D-EBA3-4E2B-815A-DC0CBC2B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2628-5F30-48AC-9C6A-4303AD55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F6F-E039-464E-8D17-B5F692D18DF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D30A8-7F26-4949-ABC0-045648B6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67BE-3D8F-4D0A-AA21-512BDA82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12F8-0A24-4D34-AF6F-6931A55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6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4355-88B5-4DEC-9398-93E8FAC9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60C83-D79D-4405-B9F6-AD98BD534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7EF7F-0F00-452B-B45D-4FD02C51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F6F-E039-464E-8D17-B5F692D18DF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98B81-D6EB-4E31-9077-2AB55629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FAFEB-B68C-43E8-B9E6-9A4677D8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12F8-0A24-4D34-AF6F-6931A55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9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DB68-F35F-44E2-B7DE-70FBBB96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1F10-0ACA-4617-82F2-8DE3F89E2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13A46-EBEE-49B5-9CE2-9D2F4B441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B80A0-D6DD-4AE0-B96B-B3B57862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F6F-E039-464E-8D17-B5F692D18DF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AED6A-E7FE-4B99-91B5-E64F4227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2D765-AD57-441C-8746-247C02CD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12F8-0A24-4D34-AF6F-6931A55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9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3D83-D97B-4B64-A5B0-011A4F14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89A6-A624-4562-83B3-B8C1D2A4C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B4FB2-8DE9-48CE-ACA8-7A8456A55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74FC0-3440-4CED-A0A5-50E1A128C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416D2-0E30-4219-9CC8-7B6B5959C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E70B8-945D-4AFA-B3EB-7C65140E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F6F-E039-464E-8D17-B5F692D18DF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3A60A-30D0-4CCB-B010-2D8B8176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3B03E-D6D0-4894-B0F6-67EF02FF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12F8-0A24-4D34-AF6F-6931A55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04BA-3102-4071-B673-200532CF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32D93-9374-4F20-8811-3CB56957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F6F-E039-464E-8D17-B5F692D18DF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C4745-ED9A-46E8-B95A-983F4772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D22F6-E541-4A69-9FEF-0426C24E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12F8-0A24-4D34-AF6F-6931A55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9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30E1D-E4E5-4E67-A50B-1A12EC1F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F6F-E039-464E-8D17-B5F692D18DF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B64B1-3946-49E2-AEC1-30D105D5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21841-1207-458D-B16E-FCE8EA65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12F8-0A24-4D34-AF6F-6931A55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3189-0D61-4BB7-ADE0-B49AD4AA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5872-0726-4B31-88CB-A1FD0CA59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24FAC-7956-4E27-8F9F-9A26C7360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4D8E2-1447-4A85-AFCF-EB0CD835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F6F-E039-464E-8D17-B5F692D18DF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FF785-CD29-416D-A644-69EB0A88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3AFD3-6AF9-41C7-AFA2-6A4AC2B6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12F8-0A24-4D34-AF6F-6931A55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6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8E21-5F79-4609-9C9B-368C3829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9AE8F-C3E0-462A-8286-8B6711D86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0C5FE-442B-4A61-9D8B-D723972A1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6F393-C34C-4F4A-81EA-4C0E89D9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F6F-E039-464E-8D17-B5F692D18DF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E7A2C-30F9-4161-93C8-EDE593E4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8A8D7-C783-4308-BCF9-96DE326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12F8-0A24-4D34-AF6F-6931A55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8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F055E-1C5E-403A-BFB5-C0D4DB36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3EEC4-596E-46DF-A937-62D57049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29742-9620-44C9-94A3-226FC061B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0F6F-E039-464E-8D17-B5F692D18DF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7202C-EFF6-4114-8AD4-B46B3B48A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D520B-80A0-4C24-BF33-794FC1C19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12F8-0A24-4D34-AF6F-6931A55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3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5"/>
          <p:cNvSpPr txBox="1">
            <a:spLocks noGrp="1"/>
          </p:cNvSpPr>
          <p:nvPr>
            <p:ph type="title"/>
          </p:nvPr>
        </p:nvSpPr>
        <p:spPr>
          <a:xfrm>
            <a:off x="478967" y="139733"/>
            <a:ext cx="11593600" cy="111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400"/>
              <a:t>What is Memory Allocation?</a:t>
            </a:r>
            <a:endParaRPr sz="6400"/>
          </a:p>
        </p:txBody>
      </p:sp>
      <p:cxnSp>
        <p:nvCxnSpPr>
          <p:cNvPr id="693" name="Google Shape;693;p35"/>
          <p:cNvCxnSpPr/>
          <p:nvPr/>
        </p:nvCxnSpPr>
        <p:spPr>
          <a:xfrm>
            <a:off x="146500" y="-64100"/>
            <a:ext cx="0" cy="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4" name="Google Shape;694;p35"/>
          <p:cNvSpPr txBox="1"/>
          <p:nvPr/>
        </p:nvSpPr>
        <p:spPr>
          <a:xfrm>
            <a:off x="2180733" y="1344567"/>
            <a:ext cx="6898800" cy="3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endParaRPr sz="3200" b="1"/>
          </a:p>
          <a:p>
            <a:pPr algn="ctr">
              <a:lnSpc>
                <a:spcPct val="115000"/>
              </a:lnSpc>
            </a:pPr>
            <a:r>
              <a:rPr lang="en" sz="6400" b="1"/>
              <a:t>?</a:t>
            </a:r>
            <a:endParaRPr sz="6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3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800"/>
              <a:t>Example of calloc(),free()</a:t>
            </a:r>
            <a:endParaRPr sz="4800"/>
          </a:p>
        </p:txBody>
      </p:sp>
      <p:cxnSp>
        <p:nvCxnSpPr>
          <p:cNvPr id="764" name="Google Shape;764;p44"/>
          <p:cNvCxnSpPr/>
          <p:nvPr/>
        </p:nvCxnSpPr>
        <p:spPr>
          <a:xfrm>
            <a:off x="146500" y="-64100"/>
            <a:ext cx="0" cy="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44"/>
          <p:cNvSpPr txBox="1"/>
          <p:nvPr/>
        </p:nvSpPr>
        <p:spPr>
          <a:xfrm>
            <a:off x="493933" y="932800"/>
            <a:ext cx="5813200" cy="5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2400"/>
          </a:p>
          <a:p>
            <a:pPr algn="ctr"/>
            <a:endParaRPr sz="2400"/>
          </a:p>
          <a:p>
            <a:pPr algn="ctr"/>
            <a:endParaRPr sz="2400"/>
          </a:p>
          <a:p>
            <a:pPr algn="ctr"/>
            <a:endParaRPr sz="2400"/>
          </a:p>
        </p:txBody>
      </p:sp>
      <p:pic>
        <p:nvPicPr>
          <p:cNvPr id="766" name="Google Shape;7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734" y="867967"/>
            <a:ext cx="7570399" cy="590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3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800"/>
              <a:t>Example of realloc()</a:t>
            </a:r>
            <a:endParaRPr sz="4800"/>
          </a:p>
        </p:txBody>
      </p:sp>
      <p:cxnSp>
        <p:nvCxnSpPr>
          <p:cNvPr id="772" name="Google Shape;772;p45"/>
          <p:cNvCxnSpPr/>
          <p:nvPr/>
        </p:nvCxnSpPr>
        <p:spPr>
          <a:xfrm>
            <a:off x="146500" y="-64100"/>
            <a:ext cx="0" cy="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45"/>
          <p:cNvSpPr txBox="1"/>
          <p:nvPr/>
        </p:nvSpPr>
        <p:spPr>
          <a:xfrm>
            <a:off x="484433" y="980300"/>
            <a:ext cx="5813200" cy="57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2400"/>
          </a:p>
          <a:p>
            <a:pPr algn="ctr"/>
            <a:endParaRPr sz="2400"/>
          </a:p>
          <a:p>
            <a:pPr algn="ctr"/>
            <a:endParaRPr sz="2400"/>
          </a:p>
          <a:p>
            <a:pPr algn="ctr"/>
            <a:endParaRPr sz="2400"/>
          </a:p>
        </p:txBody>
      </p:sp>
      <p:pic>
        <p:nvPicPr>
          <p:cNvPr id="774" name="Google Shape;7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01" y="870034"/>
            <a:ext cx="6078932" cy="5835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7633" y="870034"/>
            <a:ext cx="5691168" cy="577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3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800"/>
              <a:t>malloc() vs calloc()</a:t>
            </a:r>
            <a:endParaRPr sz="4800"/>
          </a:p>
        </p:txBody>
      </p:sp>
      <p:cxnSp>
        <p:nvCxnSpPr>
          <p:cNvPr id="781" name="Google Shape;781;p46"/>
          <p:cNvCxnSpPr/>
          <p:nvPr/>
        </p:nvCxnSpPr>
        <p:spPr>
          <a:xfrm>
            <a:off x="146500" y="-64100"/>
            <a:ext cx="0" cy="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2" name="Google Shape;782;p46"/>
          <p:cNvSpPr txBox="1"/>
          <p:nvPr/>
        </p:nvSpPr>
        <p:spPr>
          <a:xfrm>
            <a:off x="484433" y="980300"/>
            <a:ext cx="11142000" cy="57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Char char="●"/>
            </a:pPr>
            <a:r>
              <a:rPr lang="en" sz="2400" b="1"/>
              <a:t>malloc() stand for Memory allocation and  calloc() stand for contiguous allocation</a:t>
            </a:r>
            <a:endParaRPr sz="2400" b="1"/>
          </a:p>
          <a:p>
            <a:pPr marL="609585"/>
            <a:endParaRPr sz="2400" b="1"/>
          </a:p>
          <a:p>
            <a:pPr marL="609585" indent="-457189">
              <a:buSzPts val="1800"/>
              <a:buChar char="●"/>
            </a:pPr>
            <a:r>
              <a:rPr lang="en" sz="2400" b="1"/>
              <a:t>malloc() takes one argument that is, number of bytes and calloc() take two arguments those are: number of blocks and size of each block.</a:t>
            </a:r>
            <a:endParaRPr sz="2400" b="1"/>
          </a:p>
          <a:p>
            <a:pPr marL="609585"/>
            <a:endParaRPr sz="2400" b="1"/>
          </a:p>
          <a:p>
            <a:pPr marL="609585" indent="-457189">
              <a:buSzPts val="1800"/>
              <a:buChar char="●"/>
            </a:pPr>
            <a:r>
              <a:rPr lang="en" sz="2400" b="1"/>
              <a:t>  ** Storage is Initialize to zero in calloc() but not in malloc().Let’s an example …...</a:t>
            </a:r>
            <a:endParaRPr sz="2400" b="1"/>
          </a:p>
          <a:p>
            <a:endParaRPr sz="2400"/>
          </a:p>
          <a:p>
            <a:pPr algn="ctr"/>
            <a:endParaRPr sz="2400"/>
          </a:p>
          <a:p>
            <a:pPr algn="ctr"/>
            <a:endParaRPr sz="2400"/>
          </a:p>
          <a:p>
            <a:pPr algn="ctr"/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3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800"/>
              <a:t>malloc() vs calloc()</a:t>
            </a:r>
            <a:endParaRPr sz="4800"/>
          </a:p>
        </p:txBody>
      </p:sp>
      <p:cxnSp>
        <p:nvCxnSpPr>
          <p:cNvPr id="788" name="Google Shape;788;p47"/>
          <p:cNvCxnSpPr/>
          <p:nvPr/>
        </p:nvCxnSpPr>
        <p:spPr>
          <a:xfrm>
            <a:off x="146500" y="-64100"/>
            <a:ext cx="0" cy="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9" name="Google Shape;789;p47"/>
          <p:cNvSpPr txBox="1"/>
          <p:nvPr/>
        </p:nvSpPr>
        <p:spPr>
          <a:xfrm>
            <a:off x="484433" y="807367"/>
            <a:ext cx="11645200" cy="59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  <a:p>
            <a:pPr algn="ctr"/>
            <a:endParaRPr sz="2400"/>
          </a:p>
          <a:p>
            <a:pPr algn="ctr"/>
            <a:endParaRPr sz="2400"/>
          </a:p>
          <a:p>
            <a:pPr algn="ctr"/>
            <a:endParaRPr sz="2400"/>
          </a:p>
        </p:txBody>
      </p:sp>
      <p:pic>
        <p:nvPicPr>
          <p:cNvPr id="790" name="Google Shape;7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01" y="845368"/>
            <a:ext cx="6796999" cy="601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6501" y="807368"/>
            <a:ext cx="4996233" cy="601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8"/>
          <p:cNvSpPr txBox="1">
            <a:spLocks noGrp="1"/>
          </p:cNvSpPr>
          <p:nvPr>
            <p:ph type="title"/>
          </p:nvPr>
        </p:nvSpPr>
        <p:spPr>
          <a:xfrm>
            <a:off x="630933" y="194133"/>
            <a:ext cx="11014400" cy="149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800"/>
              <a:t>Dynamic Memory allocation vs Static memory allocation</a:t>
            </a:r>
            <a:r>
              <a:rPr lang="en" sz="6400"/>
              <a:t> </a:t>
            </a:r>
            <a:endParaRPr sz="6400"/>
          </a:p>
        </p:txBody>
      </p:sp>
      <p:cxnSp>
        <p:nvCxnSpPr>
          <p:cNvPr id="797" name="Google Shape;797;p48"/>
          <p:cNvCxnSpPr/>
          <p:nvPr/>
        </p:nvCxnSpPr>
        <p:spPr>
          <a:xfrm>
            <a:off x="146500" y="-64100"/>
            <a:ext cx="0" cy="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8" name="Google Shape;798;p48"/>
          <p:cNvSpPr txBox="1"/>
          <p:nvPr/>
        </p:nvSpPr>
        <p:spPr>
          <a:xfrm>
            <a:off x="1158833" y="2270167"/>
            <a:ext cx="10714400" cy="3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Char char="●"/>
            </a:pPr>
            <a:r>
              <a:rPr lang="en" sz="2400" b="1"/>
              <a:t>Limitation of Static Memory allocation</a:t>
            </a:r>
            <a:endParaRPr sz="2400" b="1"/>
          </a:p>
          <a:p>
            <a:pPr marL="1219170"/>
            <a:r>
              <a:rPr lang="en" sz="2400"/>
              <a:t> a)  Use stack memory </a:t>
            </a:r>
            <a:endParaRPr sz="2400"/>
          </a:p>
          <a:p>
            <a:pPr marL="1219170"/>
            <a:r>
              <a:rPr lang="en" sz="2400"/>
              <a:t> b)  Allocate size during compile time </a:t>
            </a:r>
            <a:endParaRPr sz="2400"/>
          </a:p>
          <a:p>
            <a:pPr marL="1219170"/>
            <a:r>
              <a:rPr lang="en" sz="2400"/>
              <a:t> c)  Size is fixed (In a array) and  not changeable</a:t>
            </a:r>
            <a:endParaRPr sz="2400"/>
          </a:p>
          <a:p>
            <a:pPr marL="1219170"/>
            <a:r>
              <a:rPr lang="en" sz="2400"/>
              <a:t> d)  There is no Memory reusability    </a:t>
            </a:r>
            <a:endParaRPr sz="2400"/>
          </a:p>
          <a:p>
            <a:pPr marL="609585" indent="-457189">
              <a:buSzPts val="1800"/>
              <a:buChar char="●"/>
            </a:pPr>
            <a:r>
              <a:rPr lang="en" sz="2400" b="1"/>
              <a:t>Advantages of Dynamic Memory Allocation</a:t>
            </a:r>
            <a:endParaRPr sz="2400" b="1"/>
          </a:p>
          <a:p>
            <a:r>
              <a:rPr lang="en" sz="2400"/>
              <a:t>              a)  Use heap memory</a:t>
            </a:r>
            <a:endParaRPr sz="2400"/>
          </a:p>
          <a:p>
            <a:pPr marL="1219170"/>
            <a:r>
              <a:rPr lang="en" sz="2400"/>
              <a:t>b)  Allocate size during execution</a:t>
            </a:r>
            <a:endParaRPr sz="2400"/>
          </a:p>
          <a:p>
            <a:pPr marL="1219170"/>
            <a:r>
              <a:rPr lang="en" sz="2400"/>
              <a:t>c)  Size can be reallocated/resized</a:t>
            </a:r>
            <a:endParaRPr sz="2400"/>
          </a:p>
          <a:p>
            <a:pPr marL="1219170"/>
            <a:r>
              <a:rPr lang="en" sz="2400"/>
              <a:t>d)  There have Memory reusability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3" name="Google Shape;803;p49"/>
          <p:cNvCxnSpPr/>
          <p:nvPr/>
        </p:nvCxnSpPr>
        <p:spPr>
          <a:xfrm>
            <a:off x="146500" y="-64100"/>
            <a:ext cx="0" cy="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04" name="Google Shape;8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6"/>
          <p:cNvSpPr txBox="1">
            <a:spLocks noGrp="1"/>
          </p:cNvSpPr>
          <p:nvPr>
            <p:ph type="title"/>
          </p:nvPr>
        </p:nvSpPr>
        <p:spPr>
          <a:xfrm>
            <a:off x="630933" y="194133"/>
            <a:ext cx="11014400" cy="111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400"/>
              <a:t>Memory Allocation Process</a:t>
            </a:r>
            <a:endParaRPr sz="6400"/>
          </a:p>
        </p:txBody>
      </p:sp>
      <p:cxnSp>
        <p:nvCxnSpPr>
          <p:cNvPr id="700" name="Google Shape;700;p36"/>
          <p:cNvCxnSpPr/>
          <p:nvPr/>
        </p:nvCxnSpPr>
        <p:spPr>
          <a:xfrm>
            <a:off x="146500" y="-64100"/>
            <a:ext cx="0" cy="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1" name="Google Shape;701;p36"/>
          <p:cNvSpPr txBox="1"/>
          <p:nvPr/>
        </p:nvSpPr>
        <p:spPr>
          <a:xfrm>
            <a:off x="6539267" y="1453300"/>
            <a:ext cx="5106400" cy="4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" sz="2400" b="1"/>
              <a:t>Data area and code area are permanent storage area. Sizes of both area are defined before execution of the program. </a:t>
            </a:r>
            <a:endParaRPr sz="2400" b="1"/>
          </a:p>
          <a:p>
            <a:pPr algn="just">
              <a:lnSpc>
                <a:spcPct val="115000"/>
              </a:lnSpc>
            </a:pPr>
            <a:endParaRPr sz="2400" b="1"/>
          </a:p>
          <a:p>
            <a:pPr algn="just">
              <a:lnSpc>
                <a:spcPct val="115000"/>
              </a:lnSpc>
            </a:pPr>
            <a:r>
              <a:rPr lang="en" sz="2400" b="1"/>
              <a:t>In heap area, memory allocation and deallocation work done by programmers. </a:t>
            </a:r>
            <a:endParaRPr sz="2400" b="1"/>
          </a:p>
          <a:p>
            <a:pPr algn="just">
              <a:lnSpc>
                <a:spcPct val="115000"/>
              </a:lnSpc>
            </a:pPr>
            <a:endParaRPr sz="2400" b="1"/>
          </a:p>
        </p:txBody>
      </p:sp>
      <p:pic>
        <p:nvPicPr>
          <p:cNvPr id="702" name="Google Shape;7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134" y="1415300"/>
            <a:ext cx="5106233" cy="523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7"/>
          <p:cNvSpPr txBox="1">
            <a:spLocks noGrp="1"/>
          </p:cNvSpPr>
          <p:nvPr>
            <p:ph type="title"/>
          </p:nvPr>
        </p:nvSpPr>
        <p:spPr>
          <a:xfrm>
            <a:off x="630933" y="194133"/>
            <a:ext cx="11014400" cy="111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400"/>
              <a:t>Memory storage example </a:t>
            </a:r>
            <a:endParaRPr sz="6400"/>
          </a:p>
        </p:txBody>
      </p:sp>
      <p:cxnSp>
        <p:nvCxnSpPr>
          <p:cNvPr id="708" name="Google Shape;708;p37"/>
          <p:cNvCxnSpPr/>
          <p:nvPr/>
        </p:nvCxnSpPr>
        <p:spPr>
          <a:xfrm>
            <a:off x="146500" y="-64100"/>
            <a:ext cx="0" cy="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09" name="Google Shape;7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133" y="1306532"/>
            <a:ext cx="5994400" cy="521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01" y="1377300"/>
            <a:ext cx="4897567" cy="514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8"/>
          <p:cNvSpPr txBox="1">
            <a:spLocks noGrp="1"/>
          </p:cNvSpPr>
          <p:nvPr>
            <p:ph type="title"/>
          </p:nvPr>
        </p:nvSpPr>
        <p:spPr>
          <a:xfrm>
            <a:off x="630933" y="194133"/>
            <a:ext cx="11014400" cy="111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400"/>
              <a:t>Memory storage example </a:t>
            </a:r>
            <a:endParaRPr sz="6400"/>
          </a:p>
        </p:txBody>
      </p:sp>
      <p:cxnSp>
        <p:nvCxnSpPr>
          <p:cNvPr id="716" name="Google Shape;716;p38"/>
          <p:cNvCxnSpPr/>
          <p:nvPr/>
        </p:nvCxnSpPr>
        <p:spPr>
          <a:xfrm>
            <a:off x="146500" y="-64100"/>
            <a:ext cx="0" cy="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7" name="Google Shape;7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509733"/>
            <a:ext cx="6692800" cy="529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3000" y="1509733"/>
            <a:ext cx="5186235" cy="5253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9"/>
          <p:cNvSpPr txBox="1">
            <a:spLocks noGrp="1"/>
          </p:cNvSpPr>
          <p:nvPr>
            <p:ph type="title"/>
          </p:nvPr>
        </p:nvSpPr>
        <p:spPr>
          <a:xfrm>
            <a:off x="630933" y="194133"/>
            <a:ext cx="11014400" cy="111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400"/>
              <a:t>Run time vs Compile time</a:t>
            </a:r>
            <a:endParaRPr sz="6400"/>
          </a:p>
        </p:txBody>
      </p:sp>
      <p:cxnSp>
        <p:nvCxnSpPr>
          <p:cNvPr id="724" name="Google Shape;724;p39"/>
          <p:cNvCxnSpPr/>
          <p:nvPr/>
        </p:nvCxnSpPr>
        <p:spPr>
          <a:xfrm>
            <a:off x="146500" y="-64100"/>
            <a:ext cx="0" cy="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5" name="Google Shape;725;p39"/>
          <p:cNvSpPr txBox="1"/>
          <p:nvPr/>
        </p:nvSpPr>
        <p:spPr>
          <a:xfrm>
            <a:off x="740900" y="1600533"/>
            <a:ext cx="10429600" cy="4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41853">
              <a:lnSpc>
                <a:spcPct val="90000"/>
              </a:lnSpc>
              <a:spcBef>
                <a:spcPts val="1333"/>
              </a:spcBef>
              <a:buSzPts val="2800"/>
              <a:buChar char="●"/>
            </a:pPr>
            <a:r>
              <a:rPr lang="en" sz="3733"/>
              <a:t>Compile time (related to Compiler)</a:t>
            </a:r>
            <a:endParaRPr sz="3733"/>
          </a:p>
          <a:p>
            <a:pPr marL="609585" indent="-541853">
              <a:lnSpc>
                <a:spcPct val="90000"/>
              </a:lnSpc>
              <a:buSzPts val="2800"/>
              <a:buChar char="●"/>
            </a:pPr>
            <a:r>
              <a:rPr lang="en" sz="3733"/>
              <a:t>Run time (After compilation of the Program)</a:t>
            </a:r>
            <a:endParaRPr sz="3733"/>
          </a:p>
          <a:p>
            <a:pPr marL="609585" indent="-541853">
              <a:lnSpc>
                <a:spcPct val="90000"/>
              </a:lnSpc>
              <a:buSzPts val="2800"/>
              <a:buChar char="●"/>
            </a:pPr>
            <a:r>
              <a:rPr lang="en" sz="3733"/>
              <a:t>What is Dynamic Memory Allocation?</a:t>
            </a:r>
            <a:endParaRPr sz="3733"/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" sz="3200" b="1">
                <a:solidFill>
                  <a:srgbClr val="EFEFEF"/>
                </a:solidFill>
              </a:rPr>
              <a:t>The Process of Allocating Memory at Run time using heap memory. Dynamic memory management refers to manual memory management. </a:t>
            </a:r>
            <a:endParaRPr sz="3200" b="1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0"/>
          <p:cNvSpPr txBox="1">
            <a:spLocks noGrp="1"/>
          </p:cNvSpPr>
          <p:nvPr>
            <p:ph type="title"/>
          </p:nvPr>
        </p:nvSpPr>
        <p:spPr>
          <a:xfrm>
            <a:off x="-33" y="194133"/>
            <a:ext cx="12192000" cy="111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sz="4800"/>
              <a:t>Functions in Dynamic Memory Allocation </a:t>
            </a:r>
            <a:endParaRPr sz="4800"/>
          </a:p>
        </p:txBody>
      </p:sp>
      <p:cxnSp>
        <p:nvCxnSpPr>
          <p:cNvPr id="731" name="Google Shape;731;p40"/>
          <p:cNvCxnSpPr/>
          <p:nvPr/>
        </p:nvCxnSpPr>
        <p:spPr>
          <a:xfrm>
            <a:off x="146500" y="-64100"/>
            <a:ext cx="0" cy="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2" name="Google Shape;7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68" y="1785201"/>
            <a:ext cx="11673801" cy="453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1"/>
          <p:cNvSpPr txBox="1">
            <a:spLocks noGrp="1"/>
          </p:cNvSpPr>
          <p:nvPr>
            <p:ph type="title"/>
          </p:nvPr>
        </p:nvSpPr>
        <p:spPr>
          <a:xfrm>
            <a:off x="146500" y="63733"/>
            <a:ext cx="11998000" cy="111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000"/>
              <a:t>Functions in Dynamic Memory Allocation </a:t>
            </a:r>
            <a:endParaRPr sz="4000"/>
          </a:p>
        </p:txBody>
      </p:sp>
      <p:cxnSp>
        <p:nvCxnSpPr>
          <p:cNvPr id="738" name="Google Shape;738;p41"/>
          <p:cNvCxnSpPr/>
          <p:nvPr/>
        </p:nvCxnSpPr>
        <p:spPr>
          <a:xfrm>
            <a:off x="146500" y="-64100"/>
            <a:ext cx="0" cy="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9" name="Google Shape;739;p41"/>
          <p:cNvSpPr txBox="1"/>
          <p:nvPr/>
        </p:nvSpPr>
        <p:spPr>
          <a:xfrm>
            <a:off x="322967" y="1130333"/>
            <a:ext cx="11132000" cy="5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Char char="●"/>
            </a:pPr>
            <a:r>
              <a:rPr lang="en" sz="2400"/>
              <a:t>Header file:  stdlib.h </a:t>
            </a:r>
            <a:endParaRPr sz="2400"/>
          </a:p>
          <a:p>
            <a:pPr marL="609585" indent="-457189">
              <a:buSzPts val="1800"/>
              <a:buChar char="●"/>
            </a:pPr>
            <a:r>
              <a:rPr lang="en" sz="2400"/>
              <a:t>Prototype: </a:t>
            </a:r>
            <a:endParaRPr sz="2400"/>
          </a:p>
          <a:p>
            <a:r>
              <a:rPr lang="en" sz="2400"/>
              <a:t>  		a)  malloc() -&gt; </a:t>
            </a:r>
            <a:r>
              <a:rPr lang="en" sz="2400" b="1"/>
              <a:t>void *malloc(size_t size) </a:t>
            </a:r>
            <a:r>
              <a:rPr lang="en" sz="2400"/>
              <a:t>-&gt; returns void type pointer</a:t>
            </a:r>
            <a:endParaRPr sz="2400"/>
          </a:p>
          <a:p>
            <a:r>
              <a:rPr lang="en" sz="2400"/>
              <a:t> 		b) calloc ()  -&gt;  </a:t>
            </a:r>
            <a:r>
              <a:rPr lang="en" sz="2400" b="1"/>
              <a:t>void *calloc(size_t nitems, size_t  size)</a:t>
            </a:r>
            <a:endParaRPr sz="2400" b="1"/>
          </a:p>
          <a:p>
            <a:r>
              <a:rPr lang="en" sz="2400"/>
              <a:t>              c)  free()      -&gt; </a:t>
            </a:r>
            <a:r>
              <a:rPr lang="en" sz="2400" b="1"/>
              <a:t>void  free(void *ptr) </a:t>
            </a:r>
            <a:r>
              <a:rPr lang="en" sz="2400"/>
              <a:t>-&gt; Deallocated memory block </a:t>
            </a:r>
            <a:endParaRPr sz="2400"/>
          </a:p>
          <a:p>
            <a:r>
              <a:rPr lang="en" sz="2400"/>
              <a:t>              d) realloc()   -&gt; </a:t>
            </a:r>
            <a:r>
              <a:rPr lang="en" sz="2400" b="1"/>
              <a:t>void *realloc(void *ptr, size_t size)</a:t>
            </a:r>
            <a:r>
              <a:rPr lang="en" sz="2400"/>
              <a:t>  </a:t>
            </a:r>
            <a:endParaRPr sz="2400"/>
          </a:p>
          <a:p>
            <a:pPr marL="609585"/>
            <a:r>
              <a:rPr lang="en" sz="2400"/>
              <a:t> </a:t>
            </a:r>
            <a:endParaRPr sz="2400"/>
          </a:p>
          <a:p>
            <a:pPr marL="609585"/>
            <a:r>
              <a:rPr lang="en" sz="2400"/>
              <a:t>  size -&gt; This is the size of memory block in bytes</a:t>
            </a:r>
            <a:endParaRPr sz="2400"/>
          </a:p>
          <a:p>
            <a:pPr marL="609585"/>
            <a:r>
              <a:rPr lang="en" sz="2400"/>
              <a:t>  size_t -&gt; This is the number of elements to be allocated.</a:t>
            </a:r>
            <a:endParaRPr sz="2400"/>
          </a:p>
          <a:p>
            <a:pPr marL="609585"/>
            <a:r>
              <a:rPr lang="en" sz="2400"/>
              <a:t>  nitems -&gt; This is the number of elements to be allocated.</a:t>
            </a:r>
            <a:endParaRPr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3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800"/>
              <a:t>Example of Malloc </a:t>
            </a:r>
            <a:endParaRPr sz="4800"/>
          </a:p>
        </p:txBody>
      </p:sp>
      <p:cxnSp>
        <p:nvCxnSpPr>
          <p:cNvPr id="745" name="Google Shape;745;p42"/>
          <p:cNvCxnSpPr/>
          <p:nvPr/>
        </p:nvCxnSpPr>
        <p:spPr>
          <a:xfrm>
            <a:off x="146500" y="-64100"/>
            <a:ext cx="0" cy="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6" name="Google Shape;746;p42"/>
          <p:cNvSpPr txBox="1"/>
          <p:nvPr/>
        </p:nvSpPr>
        <p:spPr>
          <a:xfrm>
            <a:off x="265600" y="1321584"/>
            <a:ext cx="11926400" cy="5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pic>
        <p:nvPicPr>
          <p:cNvPr id="747" name="Google Shape;7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8400"/>
            <a:ext cx="6594533" cy="597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533" y="788400"/>
            <a:ext cx="5461699" cy="60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3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800"/>
              <a:t>Example of malloc()</a:t>
            </a:r>
            <a:endParaRPr sz="4800"/>
          </a:p>
        </p:txBody>
      </p:sp>
      <p:cxnSp>
        <p:nvCxnSpPr>
          <p:cNvPr id="754" name="Google Shape;754;p43"/>
          <p:cNvCxnSpPr/>
          <p:nvPr/>
        </p:nvCxnSpPr>
        <p:spPr>
          <a:xfrm>
            <a:off x="146500" y="-64100"/>
            <a:ext cx="0" cy="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5" name="Google Shape;755;p43"/>
          <p:cNvSpPr txBox="1"/>
          <p:nvPr/>
        </p:nvSpPr>
        <p:spPr>
          <a:xfrm>
            <a:off x="265600" y="932800"/>
            <a:ext cx="5614000" cy="5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malloc() can be used for Array or Custom data type like Structure. </a:t>
            </a:r>
            <a:endParaRPr sz="2400"/>
          </a:p>
          <a:p>
            <a:endParaRPr sz="2400"/>
          </a:p>
          <a:p>
            <a:pPr algn="ctr"/>
            <a:r>
              <a:rPr lang="en" sz="2400"/>
              <a:t>Array using malloc()</a:t>
            </a:r>
            <a:endParaRPr sz="2400"/>
          </a:p>
        </p:txBody>
      </p:sp>
      <p:sp>
        <p:nvSpPr>
          <p:cNvPr id="756" name="Google Shape;756;p43"/>
          <p:cNvSpPr txBox="1"/>
          <p:nvPr/>
        </p:nvSpPr>
        <p:spPr>
          <a:xfrm>
            <a:off x="6155100" y="1003000"/>
            <a:ext cx="5813200" cy="5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   Structure using malloc()</a:t>
            </a:r>
            <a:endParaRPr sz="2400"/>
          </a:p>
          <a:p>
            <a:pPr algn="ctr"/>
            <a:endParaRPr sz="2400"/>
          </a:p>
          <a:p>
            <a:pPr algn="ctr"/>
            <a:endParaRPr sz="2400"/>
          </a:p>
          <a:p>
            <a:pPr algn="ctr"/>
            <a:endParaRPr sz="2400"/>
          </a:p>
        </p:txBody>
      </p:sp>
      <p:pic>
        <p:nvPicPr>
          <p:cNvPr id="757" name="Google Shape;7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67" y="2564634"/>
            <a:ext cx="5613967" cy="365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5134" y="1595301"/>
            <a:ext cx="6145633" cy="473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Widescreen</PresentationFormat>
  <Paragraphs>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What is Memory Allocation?</vt:lpstr>
      <vt:lpstr>Memory Allocation Process</vt:lpstr>
      <vt:lpstr>Memory storage example </vt:lpstr>
      <vt:lpstr>Memory storage example </vt:lpstr>
      <vt:lpstr>Run time vs Compile time</vt:lpstr>
      <vt:lpstr>Functions in Dynamic Memory Allocation </vt:lpstr>
      <vt:lpstr>Functions in Dynamic Memory Allocation </vt:lpstr>
      <vt:lpstr>Example of Malloc </vt:lpstr>
      <vt:lpstr>Example of malloc()</vt:lpstr>
      <vt:lpstr>Example of calloc(),free()</vt:lpstr>
      <vt:lpstr>Example of realloc()</vt:lpstr>
      <vt:lpstr>malloc() vs calloc()</vt:lpstr>
      <vt:lpstr>malloc() vs calloc()</vt:lpstr>
      <vt:lpstr>Dynamic Memory allocation vs Static memory allocation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Memory Allocation?</dc:title>
  <dc:creator>Rakibul Alam</dc:creator>
  <cp:lastModifiedBy>Rakibul Alam</cp:lastModifiedBy>
  <cp:revision>1</cp:revision>
  <dcterms:created xsi:type="dcterms:W3CDTF">2019-11-12T17:35:51Z</dcterms:created>
  <dcterms:modified xsi:type="dcterms:W3CDTF">2019-11-12T17:36:07Z</dcterms:modified>
</cp:coreProperties>
</file>