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1"/>
  </p:notesMasterIdLst>
  <p:sldIdLst>
    <p:sldId id="256" r:id="rId2"/>
    <p:sldId id="308" r:id="rId3"/>
    <p:sldId id="309" r:id="rId4"/>
    <p:sldId id="310" r:id="rId5"/>
    <p:sldId id="311" r:id="rId6"/>
    <p:sldId id="358" r:id="rId7"/>
    <p:sldId id="312" r:id="rId8"/>
    <p:sldId id="313" r:id="rId9"/>
    <p:sldId id="314" r:id="rId10"/>
    <p:sldId id="315" r:id="rId11"/>
    <p:sldId id="316" r:id="rId12"/>
    <p:sldId id="323" r:id="rId13"/>
    <p:sldId id="317" r:id="rId14"/>
    <p:sldId id="318" r:id="rId15"/>
    <p:sldId id="319" r:id="rId16"/>
    <p:sldId id="320" r:id="rId17"/>
    <p:sldId id="322" r:id="rId18"/>
    <p:sldId id="324" r:id="rId19"/>
    <p:sldId id="325" r:id="rId20"/>
    <p:sldId id="326" r:id="rId21"/>
    <p:sldId id="327" r:id="rId22"/>
    <p:sldId id="328" r:id="rId23"/>
    <p:sldId id="329" r:id="rId24"/>
    <p:sldId id="330" r:id="rId25"/>
    <p:sldId id="331" r:id="rId26"/>
    <p:sldId id="332" r:id="rId27"/>
    <p:sldId id="334" r:id="rId28"/>
    <p:sldId id="336" r:id="rId29"/>
    <p:sldId id="337" r:id="rId30"/>
    <p:sldId id="338" r:id="rId31"/>
    <p:sldId id="339" r:id="rId32"/>
    <p:sldId id="357" r:id="rId33"/>
    <p:sldId id="356" r:id="rId34"/>
    <p:sldId id="340" r:id="rId35"/>
    <p:sldId id="341" r:id="rId36"/>
    <p:sldId id="342" r:id="rId37"/>
    <p:sldId id="343" r:id="rId38"/>
    <p:sldId id="344" r:id="rId39"/>
    <p:sldId id="345" r:id="rId40"/>
    <p:sldId id="359" r:id="rId41"/>
    <p:sldId id="360" r:id="rId42"/>
    <p:sldId id="361" r:id="rId43"/>
    <p:sldId id="362" r:id="rId44"/>
    <p:sldId id="363" r:id="rId45"/>
    <p:sldId id="368" r:id="rId46"/>
    <p:sldId id="369" r:id="rId47"/>
    <p:sldId id="370" r:id="rId48"/>
    <p:sldId id="385" r:id="rId49"/>
    <p:sldId id="386" r:id="rId50"/>
    <p:sldId id="387" r:id="rId51"/>
    <p:sldId id="388" r:id="rId52"/>
    <p:sldId id="389" r:id="rId53"/>
    <p:sldId id="390" r:id="rId54"/>
    <p:sldId id="391" r:id="rId55"/>
    <p:sldId id="392" r:id="rId56"/>
    <p:sldId id="395" r:id="rId57"/>
    <p:sldId id="393" r:id="rId58"/>
    <p:sldId id="394" r:id="rId59"/>
    <p:sldId id="307"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snapToGrid="0">
      <p:cViewPr varScale="1">
        <p:scale>
          <a:sx n="81" d="100"/>
          <a:sy n="81" d="100"/>
        </p:scale>
        <p:origin x="2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0D0155-6720-4A83-8F04-4D191C886F4C}" type="datetimeFigureOut">
              <a:rPr lang="en-GB" smtClean="0"/>
              <a:t>03/09/2022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FC0BA3-D272-49F9-A201-EFF3AB130632}" type="slidenum">
              <a:rPr lang="en-GB" smtClean="0"/>
              <a:t>‹#›</a:t>
            </a:fld>
            <a:endParaRPr lang="en-GB"/>
          </a:p>
        </p:txBody>
      </p:sp>
    </p:spTree>
    <p:extLst>
      <p:ext uri="{BB962C8B-B14F-4D97-AF65-F5344CB8AC3E}">
        <p14:creationId xmlns:p14="http://schemas.microsoft.com/office/powerpoint/2010/main" val="940256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6FC0BA3-D272-49F9-A201-EFF3AB130632}" type="slidenum">
              <a:rPr lang="en-GB" smtClean="0"/>
              <a:t>1</a:t>
            </a:fld>
            <a:endParaRPr lang="en-GB"/>
          </a:p>
        </p:txBody>
      </p:sp>
    </p:spTree>
    <p:extLst>
      <p:ext uri="{BB962C8B-B14F-4D97-AF65-F5344CB8AC3E}">
        <p14:creationId xmlns:p14="http://schemas.microsoft.com/office/powerpoint/2010/main" val="2877098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911414A1-1EE0-4BE0-B286-F992B6AD3F55}" type="slidenum">
              <a:rPr lang="en-US" sz="1200" b="0">
                <a:latin typeface="Times New Roman" panose="02020603050405020304" pitchFamily="18" charset="0"/>
              </a:rPr>
              <a:pPr/>
              <a:t>9</a:t>
            </a:fld>
            <a:endParaRPr lang="en-US" sz="1200" b="0">
              <a:latin typeface="Times New Roman" panose="02020603050405020304"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743142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E032FB1F-5350-4568-A946-A21652DB0BD4}" type="slidenum">
              <a:rPr lang="en-US" sz="1200" b="0">
                <a:latin typeface="Times New Roman" panose="02020603050405020304" pitchFamily="18" charset="0"/>
              </a:rPr>
              <a:pPr/>
              <a:t>10</a:t>
            </a:fld>
            <a:endParaRPr lang="en-US" sz="1200" b="0">
              <a:latin typeface="Times New Roman" panose="02020603050405020304" pitchFamily="18"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985147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26CEB082-42DF-46D0-A646-CEC68C5F7C77}" type="slidenum">
              <a:rPr lang="en-US" sz="1200" b="0">
                <a:latin typeface="Times New Roman" panose="02020603050405020304" pitchFamily="18" charset="0"/>
              </a:rPr>
              <a:pPr/>
              <a:t>11</a:t>
            </a:fld>
            <a:endParaRPr lang="en-US" sz="1200" b="0">
              <a:latin typeface="Times New Roman" panose="02020603050405020304" pitchFamily="18"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4275509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2F766E2E-D397-483E-8A6F-1A6B5AF26890}" type="slidenum">
              <a:rPr lang="en-US" sz="1200" b="0">
                <a:latin typeface="Times New Roman" panose="02020603050405020304" pitchFamily="18" charset="0"/>
              </a:rPr>
              <a:pPr/>
              <a:t>14</a:t>
            </a:fld>
            <a:endParaRPr lang="en-US" sz="1200" b="0">
              <a:latin typeface="Times New Roman" panose="02020603050405020304" pitchFamily="18"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501408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A71E592D-12E2-448A-933B-C34322A72D34}" type="slidenum">
              <a:rPr lang="en-US" sz="1200" b="0">
                <a:latin typeface="Times New Roman" panose="02020603050405020304" pitchFamily="18" charset="0"/>
              </a:rPr>
              <a:pPr/>
              <a:t>15</a:t>
            </a:fld>
            <a:endParaRPr lang="en-US" sz="1200" b="0">
              <a:latin typeface="Times New Roman" panose="02020603050405020304"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721519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ADB458D4-5D3F-4522-970E-4784CB38EAE1}" type="slidenum">
              <a:rPr lang="en-US" sz="1200" b="0">
                <a:latin typeface="Times New Roman" panose="02020603050405020304" pitchFamily="18" charset="0"/>
              </a:rPr>
              <a:pPr/>
              <a:t>16</a:t>
            </a:fld>
            <a:endParaRPr lang="en-US" sz="1200" b="0">
              <a:latin typeface="Times New Roman" panose="02020603050405020304" pitchFamily="18"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845124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DE159F26-CC68-4378-85CA-9E3BFBE5120B}" type="slidenum">
              <a:rPr lang="en-US" sz="1200" b="0">
                <a:latin typeface="Times New Roman" panose="02020603050405020304" pitchFamily="18" charset="0"/>
              </a:rPr>
              <a:pPr/>
              <a:t>17</a:t>
            </a:fld>
            <a:endParaRPr lang="en-US" sz="1200" b="0">
              <a:latin typeface="Times New Roman" panose="02020603050405020304"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670432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7765BD-6638-421E-815F-72BB4CE515A1}" type="slidenum">
              <a:rPr lang="en-US" sz="1200" smtClean="0">
                <a:latin typeface="Arial" panose="020B0604020202020204" pitchFamily="34" charset="0"/>
              </a:rPr>
              <a:pPr/>
              <a:t>59</a:t>
            </a:fld>
            <a:endParaRPr lang="en-US" sz="1200" smtClean="0">
              <a:latin typeface="Arial" panose="020B0604020202020204" pitchFamily="34"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endParaRPr lang="en-GB" smtClean="0"/>
          </a:p>
        </p:txBody>
      </p:sp>
    </p:spTree>
    <p:extLst>
      <p:ext uri="{BB962C8B-B14F-4D97-AF65-F5344CB8AC3E}">
        <p14:creationId xmlns:p14="http://schemas.microsoft.com/office/powerpoint/2010/main" val="3651349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F347A93-C655-4154-A9C9-DF71F4DB3321}" type="datetime1">
              <a:rPr lang="en-GB" smtClean="0"/>
              <a:t>03/09/2022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0E586A-090F-4127-99E6-9B5D55199934}" type="slidenum">
              <a:rPr lang="en-GB" smtClean="0"/>
              <a:t>‹#›</a:t>
            </a:fld>
            <a:endParaRPr lang="en-GB"/>
          </a:p>
        </p:txBody>
      </p:sp>
    </p:spTree>
    <p:extLst>
      <p:ext uri="{BB962C8B-B14F-4D97-AF65-F5344CB8AC3E}">
        <p14:creationId xmlns:p14="http://schemas.microsoft.com/office/powerpoint/2010/main" val="3172114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2F59AC5-036B-4A72-AA49-BD4922A5B91E}" type="datetime1">
              <a:rPr lang="en-GB" smtClean="0"/>
              <a:t>03/09/2022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0E586A-090F-4127-99E6-9B5D55199934}" type="slidenum">
              <a:rPr lang="en-GB" smtClean="0"/>
              <a:t>‹#›</a:t>
            </a:fld>
            <a:endParaRPr lang="en-GB"/>
          </a:p>
        </p:txBody>
      </p:sp>
    </p:spTree>
    <p:extLst>
      <p:ext uri="{BB962C8B-B14F-4D97-AF65-F5344CB8AC3E}">
        <p14:creationId xmlns:p14="http://schemas.microsoft.com/office/powerpoint/2010/main" val="2194791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DC3FC7B-98FE-43B5-8F37-51298D122528}" type="datetime1">
              <a:rPr lang="en-GB" smtClean="0"/>
              <a:t>03/09/2022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0E586A-090F-4127-99E6-9B5D55199934}" type="slidenum">
              <a:rPr lang="en-GB" smtClean="0"/>
              <a:t>‹#›</a:t>
            </a:fld>
            <a:endParaRPr lang="en-GB"/>
          </a:p>
        </p:txBody>
      </p:sp>
    </p:spTree>
    <p:extLst>
      <p:ext uri="{BB962C8B-B14F-4D97-AF65-F5344CB8AC3E}">
        <p14:creationId xmlns:p14="http://schemas.microsoft.com/office/powerpoint/2010/main" val="527059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C56E1F9-59AE-4DF8-9122-1FA2070C720E}" type="datetime1">
              <a:rPr lang="en-GB" smtClean="0"/>
              <a:t>03/09/2022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0E586A-090F-4127-99E6-9B5D55199934}" type="slidenum">
              <a:rPr lang="en-GB" smtClean="0"/>
              <a:t>‹#›</a:t>
            </a:fld>
            <a:endParaRPr lang="en-GB"/>
          </a:p>
        </p:txBody>
      </p:sp>
    </p:spTree>
    <p:extLst>
      <p:ext uri="{BB962C8B-B14F-4D97-AF65-F5344CB8AC3E}">
        <p14:creationId xmlns:p14="http://schemas.microsoft.com/office/powerpoint/2010/main" val="1931032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7D027B-943E-40FF-B803-B1D1BFDEB6CD}" type="datetime1">
              <a:rPr lang="en-GB" smtClean="0"/>
              <a:t>03/09/2022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0E586A-090F-4127-99E6-9B5D55199934}" type="slidenum">
              <a:rPr lang="en-GB" smtClean="0"/>
              <a:t>‹#›</a:t>
            </a:fld>
            <a:endParaRPr lang="en-GB"/>
          </a:p>
        </p:txBody>
      </p:sp>
    </p:spTree>
    <p:extLst>
      <p:ext uri="{BB962C8B-B14F-4D97-AF65-F5344CB8AC3E}">
        <p14:creationId xmlns:p14="http://schemas.microsoft.com/office/powerpoint/2010/main" val="502652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916B11D-A8FA-4CE9-BE83-7F417DA0DA6C}" type="datetime1">
              <a:rPr lang="en-GB" smtClean="0"/>
              <a:t>03/09/2022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0E586A-090F-4127-99E6-9B5D55199934}" type="slidenum">
              <a:rPr lang="en-GB" smtClean="0"/>
              <a:t>‹#›</a:t>
            </a:fld>
            <a:endParaRPr lang="en-GB"/>
          </a:p>
        </p:txBody>
      </p:sp>
    </p:spTree>
    <p:extLst>
      <p:ext uri="{BB962C8B-B14F-4D97-AF65-F5344CB8AC3E}">
        <p14:creationId xmlns:p14="http://schemas.microsoft.com/office/powerpoint/2010/main" val="1422578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9A93665-107F-435B-934D-5323666D2566}" type="datetime1">
              <a:rPr lang="en-GB" smtClean="0"/>
              <a:t>03/09/2022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00E586A-090F-4127-99E6-9B5D55199934}" type="slidenum">
              <a:rPr lang="en-GB" smtClean="0"/>
              <a:t>‹#›</a:t>
            </a:fld>
            <a:endParaRPr lang="en-GB"/>
          </a:p>
        </p:txBody>
      </p:sp>
    </p:spTree>
    <p:extLst>
      <p:ext uri="{BB962C8B-B14F-4D97-AF65-F5344CB8AC3E}">
        <p14:creationId xmlns:p14="http://schemas.microsoft.com/office/powerpoint/2010/main" val="3311803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CD05DAC-A5F7-4B25-99B5-85C5852CD098}" type="datetime1">
              <a:rPr lang="en-GB" smtClean="0"/>
              <a:t>03/09/2022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00E586A-090F-4127-99E6-9B5D55199934}" type="slidenum">
              <a:rPr lang="en-GB" smtClean="0"/>
              <a:t>‹#›</a:t>
            </a:fld>
            <a:endParaRPr lang="en-GB"/>
          </a:p>
        </p:txBody>
      </p:sp>
    </p:spTree>
    <p:extLst>
      <p:ext uri="{BB962C8B-B14F-4D97-AF65-F5344CB8AC3E}">
        <p14:creationId xmlns:p14="http://schemas.microsoft.com/office/powerpoint/2010/main" val="2097704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E13DF-79F3-4B07-9413-21DB15ADF2EC}" type="datetime1">
              <a:rPr lang="en-GB" smtClean="0"/>
              <a:t>03/09/2022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00E586A-090F-4127-99E6-9B5D55199934}" type="slidenum">
              <a:rPr lang="en-GB" smtClean="0"/>
              <a:t>‹#›</a:t>
            </a:fld>
            <a:endParaRPr lang="en-GB"/>
          </a:p>
        </p:txBody>
      </p:sp>
    </p:spTree>
    <p:extLst>
      <p:ext uri="{BB962C8B-B14F-4D97-AF65-F5344CB8AC3E}">
        <p14:creationId xmlns:p14="http://schemas.microsoft.com/office/powerpoint/2010/main" val="1219865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F493E9-9149-4ECF-833E-E7EE4C827CE9}" type="datetime1">
              <a:rPr lang="en-GB" smtClean="0"/>
              <a:t>03/09/2022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0E586A-090F-4127-99E6-9B5D55199934}" type="slidenum">
              <a:rPr lang="en-GB" smtClean="0"/>
              <a:t>‹#›</a:t>
            </a:fld>
            <a:endParaRPr lang="en-GB"/>
          </a:p>
        </p:txBody>
      </p:sp>
    </p:spTree>
    <p:extLst>
      <p:ext uri="{BB962C8B-B14F-4D97-AF65-F5344CB8AC3E}">
        <p14:creationId xmlns:p14="http://schemas.microsoft.com/office/powerpoint/2010/main" val="3695121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25D000-FA42-4667-92E1-FE21AC211365}" type="datetime1">
              <a:rPr lang="en-GB" smtClean="0"/>
              <a:t>03/09/2022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0E586A-090F-4127-99E6-9B5D55199934}" type="slidenum">
              <a:rPr lang="en-GB" smtClean="0"/>
              <a:t>‹#›</a:t>
            </a:fld>
            <a:endParaRPr lang="en-GB"/>
          </a:p>
        </p:txBody>
      </p:sp>
    </p:spTree>
    <p:extLst>
      <p:ext uri="{BB962C8B-B14F-4D97-AF65-F5344CB8AC3E}">
        <p14:creationId xmlns:p14="http://schemas.microsoft.com/office/powerpoint/2010/main" val="3083260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618D5-473E-4E01-8492-7DD0382E8C4F}" type="datetime1">
              <a:rPr lang="en-GB" smtClean="0"/>
              <a:t>03/09/2022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0E586A-090F-4127-99E6-9B5D55199934}" type="slidenum">
              <a:rPr lang="en-GB" smtClean="0"/>
              <a:t>‹#›</a:t>
            </a:fld>
            <a:endParaRPr lang="en-GB"/>
          </a:p>
        </p:txBody>
      </p:sp>
    </p:spTree>
    <p:extLst>
      <p:ext uri="{BB962C8B-B14F-4D97-AF65-F5344CB8AC3E}">
        <p14:creationId xmlns:p14="http://schemas.microsoft.com/office/powerpoint/2010/main" val="173150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699010"/>
          </a:xfrm>
        </p:spPr>
        <p:txBody>
          <a:bodyPr>
            <a:normAutofit/>
          </a:bodyPr>
          <a:lstStyle/>
          <a:p>
            <a:r>
              <a:rPr lang="en-US" altLang="en-US" dirty="0" smtClean="0"/>
              <a:t>Error Detection </a:t>
            </a:r>
            <a:br>
              <a:rPr lang="en-US" altLang="en-US" dirty="0" smtClean="0"/>
            </a:br>
            <a:r>
              <a:rPr lang="en-US" altLang="en-US" dirty="0" smtClean="0"/>
              <a:t>and </a:t>
            </a:r>
            <a:br>
              <a:rPr lang="en-US" altLang="en-US" dirty="0" smtClean="0"/>
            </a:br>
            <a:r>
              <a:rPr lang="en-US" altLang="en-US" dirty="0" smtClean="0"/>
              <a:t>Correction</a:t>
            </a:r>
            <a:endParaRPr lang="en-US" altLang="en-US" dirty="0"/>
          </a:p>
        </p:txBody>
      </p:sp>
      <p:sp>
        <p:nvSpPr>
          <p:cNvPr id="3" name="Subtitle 2"/>
          <p:cNvSpPr>
            <a:spLocks noGrp="1"/>
          </p:cNvSpPr>
          <p:nvPr>
            <p:ph type="subTitle" idx="1"/>
          </p:nvPr>
        </p:nvSpPr>
        <p:spPr>
          <a:xfrm>
            <a:off x="1524000" y="4079710"/>
            <a:ext cx="9144000" cy="1655762"/>
          </a:xfrm>
        </p:spPr>
        <p:txBody>
          <a:bodyPr/>
          <a:lstStyle/>
          <a:p>
            <a:r>
              <a:rPr lang="en-GB" sz="2000" dirty="0" smtClean="0"/>
              <a:t>Chapter-10</a:t>
            </a:r>
            <a:endParaRPr lang="en-GB" sz="2000" dirty="0"/>
          </a:p>
        </p:txBody>
      </p:sp>
    </p:spTree>
    <p:extLst>
      <p:ext uri="{BB962C8B-B14F-4D97-AF65-F5344CB8AC3E}">
        <p14:creationId xmlns:p14="http://schemas.microsoft.com/office/powerpoint/2010/main" val="42875810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0724"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0725" name="Text Box 4"/>
          <p:cNvSpPr txBox="1">
            <a:spLocks noChangeArrowheads="1"/>
          </p:cNvSpPr>
          <p:nvPr/>
        </p:nvSpPr>
        <p:spPr bwMode="auto">
          <a:xfrm>
            <a:off x="1828801" y="762000"/>
            <a:ext cx="6234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2400">
                <a:solidFill>
                  <a:schemeClr val="folHlink"/>
                </a:solidFill>
                <a:latin typeface="Times New Roman" panose="02020603050405020304" pitchFamily="18" charset="0"/>
              </a:rPr>
              <a:t>Figure 10.5  </a:t>
            </a:r>
            <a:r>
              <a:rPr lang="en-US" sz="2000" i="1">
                <a:latin typeface="Times New Roman" panose="02020603050405020304" pitchFamily="18" charset="0"/>
              </a:rPr>
              <a:t>Datawords and codewords in block coding</a:t>
            </a:r>
          </a:p>
        </p:txBody>
      </p:sp>
      <p:sp>
        <p:nvSpPr>
          <p:cNvPr id="30726"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pic>
        <p:nvPicPr>
          <p:cNvPr id="3072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9988" y="2479676"/>
            <a:ext cx="7085012" cy="262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79936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32772"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32773"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32774"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32775"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32776"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32777"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32778" name="Rectangle 9"/>
          <p:cNvSpPr>
            <a:spLocks noChangeArrowheads="1"/>
          </p:cNvSpPr>
          <p:nvPr/>
        </p:nvSpPr>
        <p:spPr bwMode="auto">
          <a:xfrm>
            <a:off x="1752600" y="1143000"/>
            <a:ext cx="8686800" cy="2654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sz="2800" i="1">
                <a:latin typeface="Times New Roman" panose="02020603050405020304" pitchFamily="18" charset="0"/>
              </a:rPr>
              <a:t>The 4B/5B block coding discussed in Chapter 4 is a good example of this type of coding. In this coding scheme, </a:t>
            </a:r>
            <a:br>
              <a:rPr lang="en-US" sz="2800" i="1">
                <a:latin typeface="Times New Roman" panose="02020603050405020304" pitchFamily="18" charset="0"/>
              </a:rPr>
            </a:br>
            <a:r>
              <a:rPr lang="en-US" sz="2800" i="1">
                <a:latin typeface="Times New Roman" panose="02020603050405020304" pitchFamily="18" charset="0"/>
              </a:rPr>
              <a:t>k = 4 and n = 5. As we saw, we have 2</a:t>
            </a:r>
            <a:r>
              <a:rPr lang="en-US" sz="2800" i="1" baseline="30000">
                <a:latin typeface="Times New Roman" panose="02020603050405020304" pitchFamily="18" charset="0"/>
              </a:rPr>
              <a:t>k</a:t>
            </a:r>
            <a:r>
              <a:rPr lang="en-US" sz="2800" i="1">
                <a:latin typeface="Times New Roman" panose="02020603050405020304" pitchFamily="18" charset="0"/>
              </a:rPr>
              <a:t> = 16 datawords and 2</a:t>
            </a:r>
            <a:r>
              <a:rPr lang="en-US" sz="2800" i="1" baseline="30000">
                <a:latin typeface="Times New Roman" panose="02020603050405020304" pitchFamily="18" charset="0"/>
              </a:rPr>
              <a:t>n</a:t>
            </a:r>
            <a:r>
              <a:rPr lang="en-US" sz="2800" i="1">
                <a:latin typeface="Times New Roman" panose="02020603050405020304" pitchFamily="18" charset="0"/>
              </a:rPr>
              <a:t> = 32 codewords. We saw that 16 out of 32 codewords are used for message transfer and the rest are either used for other purposes or unused.</a:t>
            </a:r>
          </a:p>
        </p:txBody>
      </p:sp>
      <p:sp>
        <p:nvSpPr>
          <p:cNvPr id="32779" name="Text Box 11"/>
          <p:cNvSpPr txBox="1">
            <a:spLocks noChangeArrowheads="1"/>
          </p:cNvSpPr>
          <p:nvPr/>
        </p:nvSpPr>
        <p:spPr bwMode="auto">
          <a:xfrm>
            <a:off x="2667001"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i="1">
                <a:solidFill>
                  <a:schemeClr val="hlink"/>
                </a:solidFill>
                <a:latin typeface="Times New Roman" panose="02020603050405020304" pitchFamily="18" charset="0"/>
              </a:rPr>
              <a:t>Example 10.1</a:t>
            </a:r>
          </a:p>
        </p:txBody>
      </p:sp>
    </p:spTree>
    <p:extLst>
      <p:ext uri="{BB962C8B-B14F-4D97-AF65-F5344CB8AC3E}">
        <p14:creationId xmlns:p14="http://schemas.microsoft.com/office/powerpoint/2010/main" val="30762226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lide Number Placeholder 4"/>
          <p:cNvSpPr>
            <a:spLocks noGrp="1"/>
          </p:cNvSpPr>
          <p:nvPr>
            <p:ph type="sldNum" sz="quarter" idx="12"/>
          </p:nvPr>
        </p:nvSpPr>
        <p:spPr/>
        <p:txBody>
          <a:bodyPr/>
          <a:lstStyle/>
          <a:p>
            <a:fld id="{5F804EEE-B4CA-498F-A1CB-404653029823}" type="slidenum">
              <a:rPr lang="en-US"/>
              <a:pPr/>
              <a:t>12</a:t>
            </a:fld>
            <a:endParaRPr lang="en-US"/>
          </a:p>
        </p:txBody>
      </p:sp>
      <p:sp>
        <p:nvSpPr>
          <p:cNvPr id="407554" name="Rectangle 2"/>
          <p:cNvSpPr>
            <a:spLocks noGrp="1" noChangeArrowheads="1"/>
          </p:cNvSpPr>
          <p:nvPr>
            <p:ph type="title"/>
          </p:nvPr>
        </p:nvSpPr>
        <p:spPr/>
        <p:txBody>
          <a:bodyPr/>
          <a:lstStyle/>
          <a:p>
            <a:r>
              <a:rPr lang="en-US" sz="4000"/>
              <a:t>Example: </a:t>
            </a:r>
            <a:r>
              <a:rPr lang="en-US" sz="4000" i="1"/>
              <a:t>4B/5B Block Coding</a:t>
            </a:r>
          </a:p>
        </p:txBody>
      </p:sp>
      <p:graphicFrame>
        <p:nvGraphicFramePr>
          <p:cNvPr id="407651" name="Group 99"/>
          <p:cNvGraphicFramePr>
            <a:graphicFrameLocks noGrp="1"/>
          </p:cNvGraphicFramePr>
          <p:nvPr/>
        </p:nvGraphicFramePr>
        <p:xfrm>
          <a:off x="4191001" y="1600200"/>
          <a:ext cx="3781425" cy="4448178"/>
        </p:xfrm>
        <a:graphic>
          <a:graphicData uri="http://schemas.openxmlformats.org/drawingml/2006/table">
            <a:tbl>
              <a:tblPr/>
              <a:tblGrid>
                <a:gridCol w="915988"/>
                <a:gridCol w="974725"/>
                <a:gridCol w="915987"/>
                <a:gridCol w="974725"/>
              </a:tblGrid>
              <a:tr h="6016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smtClean="0">
                          <a:ln>
                            <a:noFill/>
                          </a:ln>
                          <a:solidFill>
                            <a:srgbClr val="FFFF00"/>
                          </a:solidFill>
                          <a:effectLst>
                            <a:outerShdw blurRad="38100" dist="38100" dir="2700000" algn="tl">
                              <a:srgbClr val="000000"/>
                            </a:outerShdw>
                          </a:effectLst>
                          <a:latin typeface="Times New Roman" pitchFamily="18" charset="0"/>
                          <a:cs typeface="Arial" charset="0"/>
                        </a:rPr>
                        <a:t>Data</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hlink"/>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smtClean="0">
                          <a:ln>
                            <a:noFill/>
                          </a:ln>
                          <a:solidFill>
                            <a:schemeClr val="accent1"/>
                          </a:solidFill>
                          <a:effectLst>
                            <a:outerShdw blurRad="38100" dist="38100" dir="2700000" algn="tl">
                              <a:srgbClr val="000000"/>
                            </a:outerShdw>
                          </a:effectLst>
                          <a:latin typeface="Times New Roman" pitchFamily="18" charset="0"/>
                          <a:cs typeface="Arial" charset="0"/>
                        </a:rPr>
                        <a:t>Code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hlink"/>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smtClean="0">
                          <a:ln>
                            <a:noFill/>
                          </a:ln>
                          <a:solidFill>
                            <a:srgbClr val="FFFF00"/>
                          </a:solidFill>
                          <a:effectLst>
                            <a:outerShdw blurRad="38100" dist="38100" dir="2700000" algn="tl">
                              <a:srgbClr val="000000"/>
                            </a:outerShdw>
                          </a:effectLst>
                          <a:latin typeface="Times New Roman" pitchFamily="18" charset="0"/>
                          <a:cs typeface="Arial" charset="0"/>
                        </a:rPr>
                        <a:t>Data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hlink"/>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smtClean="0">
                          <a:ln>
                            <a:noFill/>
                          </a:ln>
                          <a:solidFill>
                            <a:schemeClr val="accent1"/>
                          </a:solidFill>
                          <a:effectLst>
                            <a:outerShdw blurRad="38100" dist="38100" dir="2700000" algn="tl">
                              <a:srgbClr val="000000"/>
                            </a:outerShdw>
                          </a:effectLst>
                          <a:latin typeface="Times New Roman" pitchFamily="18" charset="0"/>
                          <a:cs typeface="Arial" charset="0"/>
                        </a:rPr>
                        <a:t>Code</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38100" cap="flat" cmpd="sng" algn="ctr">
                      <a:solidFill>
                        <a:schemeClr val="hlink"/>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chemeClr val="tx2"/>
                    </a:solidFill>
                  </a:tcPr>
                </a:tc>
              </a:tr>
              <a:tr h="477838">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Arial" charset="0"/>
                        </a:rPr>
                        <a:t>0000</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1" i="0" u="none" strike="noStrike" cap="none" normalizeH="0" baseline="0" smtClean="0">
                          <a:ln>
                            <a:noFill/>
                          </a:ln>
                          <a:solidFill>
                            <a:schemeClr val="folHlink"/>
                          </a:solidFill>
                          <a:effectLst>
                            <a:outerShdw blurRad="38100" dist="38100" dir="2700000" algn="tl">
                              <a:srgbClr val="C0C0C0"/>
                            </a:outerShdw>
                          </a:effectLst>
                          <a:latin typeface="Times New Roman" pitchFamily="18" charset="0"/>
                          <a:cs typeface="Arial" charset="0"/>
                        </a:rPr>
                        <a:t>11110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Arial" charset="0"/>
                        </a:rPr>
                        <a:t>1000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1" i="0" u="none" strike="noStrike" cap="none" normalizeH="0" baseline="0" smtClean="0">
                          <a:ln>
                            <a:noFill/>
                          </a:ln>
                          <a:solidFill>
                            <a:schemeClr val="folHlink"/>
                          </a:solidFill>
                          <a:effectLst>
                            <a:outerShdw blurRad="38100" dist="38100" dir="2700000" algn="tl">
                              <a:srgbClr val="C0C0C0"/>
                            </a:outerShdw>
                          </a:effectLst>
                          <a:latin typeface="Times New Roman" pitchFamily="18" charset="0"/>
                          <a:cs typeface="Arial" charset="0"/>
                        </a:rPr>
                        <a:t>10010</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60166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Arial" charset="0"/>
                        </a:rPr>
                        <a:t>0001</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1" i="0" u="none" strike="noStrike" cap="none" normalizeH="0" baseline="0" smtClean="0">
                          <a:ln>
                            <a:noFill/>
                          </a:ln>
                          <a:solidFill>
                            <a:schemeClr val="folHlink"/>
                          </a:solidFill>
                          <a:effectLst>
                            <a:outerShdw blurRad="38100" dist="38100" dir="2700000" algn="tl">
                              <a:srgbClr val="C0C0C0"/>
                            </a:outerShdw>
                          </a:effectLst>
                          <a:latin typeface="Times New Roman" pitchFamily="18" charset="0"/>
                          <a:cs typeface="Arial" charset="0"/>
                        </a:rPr>
                        <a:t>01001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Arial" charset="0"/>
                        </a:rPr>
                        <a:t>1001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1" i="0" u="none" strike="noStrike" cap="none" normalizeH="0" baseline="0" smtClean="0">
                          <a:ln>
                            <a:noFill/>
                          </a:ln>
                          <a:solidFill>
                            <a:schemeClr val="folHlink"/>
                          </a:solidFill>
                          <a:effectLst>
                            <a:outerShdw blurRad="38100" dist="38100" dir="2700000" algn="tl">
                              <a:srgbClr val="C0C0C0"/>
                            </a:outerShdw>
                          </a:effectLst>
                          <a:latin typeface="Times New Roman" pitchFamily="18" charset="0"/>
                          <a:cs typeface="Arial" charset="0"/>
                        </a:rPr>
                        <a:t>10011</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6196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Arial" charset="0"/>
                        </a:rPr>
                        <a:t>0010</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1" i="0" u="none" strike="noStrike" cap="none" normalizeH="0" baseline="0" smtClean="0">
                          <a:ln>
                            <a:noFill/>
                          </a:ln>
                          <a:solidFill>
                            <a:schemeClr val="folHlink"/>
                          </a:solidFill>
                          <a:effectLst>
                            <a:outerShdw blurRad="38100" dist="38100" dir="2700000" algn="tl">
                              <a:srgbClr val="C0C0C0"/>
                            </a:outerShdw>
                          </a:effectLst>
                          <a:latin typeface="Times New Roman" pitchFamily="18" charset="0"/>
                          <a:cs typeface="Arial" charset="0"/>
                        </a:rPr>
                        <a:t>10100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Arial" charset="0"/>
                        </a:rPr>
                        <a:t>1010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1" i="0" u="none" strike="noStrike" cap="none" normalizeH="0" baseline="0" smtClean="0">
                          <a:ln>
                            <a:noFill/>
                          </a:ln>
                          <a:solidFill>
                            <a:schemeClr val="folHlink"/>
                          </a:solidFill>
                          <a:effectLst>
                            <a:outerShdw blurRad="38100" dist="38100" dir="2700000" algn="tl">
                              <a:srgbClr val="C0C0C0"/>
                            </a:outerShdw>
                          </a:effectLst>
                          <a:latin typeface="Times New Roman" pitchFamily="18" charset="0"/>
                          <a:cs typeface="Arial" charset="0"/>
                        </a:rPr>
                        <a:t>10110</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60375">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Arial" charset="0"/>
                        </a:rPr>
                        <a:t>0011</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1" i="0" u="none" strike="noStrike" cap="none" normalizeH="0" baseline="0" smtClean="0">
                          <a:ln>
                            <a:noFill/>
                          </a:ln>
                          <a:solidFill>
                            <a:schemeClr val="folHlink"/>
                          </a:solidFill>
                          <a:effectLst>
                            <a:outerShdw blurRad="38100" dist="38100" dir="2700000" algn="tl">
                              <a:srgbClr val="C0C0C0"/>
                            </a:outerShdw>
                          </a:effectLst>
                          <a:latin typeface="Times New Roman" pitchFamily="18" charset="0"/>
                          <a:cs typeface="Arial" charset="0"/>
                        </a:rPr>
                        <a:t>10101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Arial" charset="0"/>
                        </a:rPr>
                        <a:t>1011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1" i="0" u="none" strike="noStrike" cap="none" normalizeH="0" baseline="0" smtClean="0">
                          <a:ln>
                            <a:noFill/>
                          </a:ln>
                          <a:solidFill>
                            <a:schemeClr val="folHlink"/>
                          </a:solidFill>
                          <a:effectLst>
                            <a:outerShdw blurRad="38100" dist="38100" dir="2700000" algn="tl">
                              <a:srgbClr val="C0C0C0"/>
                            </a:outerShdw>
                          </a:effectLst>
                          <a:latin typeface="Times New Roman" pitchFamily="18" charset="0"/>
                          <a:cs typeface="Arial" charset="0"/>
                        </a:rPr>
                        <a:t>10111</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6196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Arial" charset="0"/>
                        </a:rPr>
                        <a:t>0100</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1" i="0" u="none" strike="noStrike" cap="none" normalizeH="0" baseline="0" smtClean="0">
                          <a:ln>
                            <a:noFill/>
                          </a:ln>
                          <a:solidFill>
                            <a:schemeClr val="folHlink"/>
                          </a:solidFill>
                          <a:effectLst>
                            <a:outerShdw blurRad="38100" dist="38100" dir="2700000" algn="tl">
                              <a:srgbClr val="C0C0C0"/>
                            </a:outerShdw>
                          </a:effectLst>
                          <a:latin typeface="Times New Roman" pitchFamily="18" charset="0"/>
                          <a:cs typeface="Arial" charset="0"/>
                        </a:rPr>
                        <a:t>01010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Arial" charset="0"/>
                        </a:rPr>
                        <a:t>1100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1" i="0" u="none" strike="noStrike" cap="none" normalizeH="0" baseline="0" smtClean="0">
                          <a:ln>
                            <a:noFill/>
                          </a:ln>
                          <a:solidFill>
                            <a:schemeClr val="folHlink"/>
                          </a:solidFill>
                          <a:effectLst>
                            <a:outerShdw blurRad="38100" dist="38100" dir="2700000" algn="tl">
                              <a:srgbClr val="C0C0C0"/>
                            </a:outerShdw>
                          </a:effectLst>
                          <a:latin typeface="Times New Roman" pitchFamily="18" charset="0"/>
                          <a:cs typeface="Arial" charset="0"/>
                        </a:rPr>
                        <a:t>11010</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60375">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Arial" charset="0"/>
                        </a:rPr>
                        <a:t>0101</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1" i="0" u="none" strike="noStrike" cap="none" normalizeH="0" baseline="0" smtClean="0">
                          <a:ln>
                            <a:noFill/>
                          </a:ln>
                          <a:solidFill>
                            <a:schemeClr val="folHlink"/>
                          </a:solidFill>
                          <a:effectLst>
                            <a:outerShdw blurRad="38100" dist="38100" dir="2700000" algn="tl">
                              <a:srgbClr val="C0C0C0"/>
                            </a:outerShdw>
                          </a:effectLst>
                          <a:latin typeface="Times New Roman" pitchFamily="18" charset="0"/>
                          <a:cs typeface="Arial" charset="0"/>
                        </a:rPr>
                        <a:t>01011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Arial" charset="0"/>
                        </a:rPr>
                        <a:t>1101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1" i="0" u="none" strike="noStrike" cap="none" normalizeH="0" baseline="0" smtClean="0">
                          <a:ln>
                            <a:noFill/>
                          </a:ln>
                          <a:solidFill>
                            <a:schemeClr val="folHlink"/>
                          </a:solidFill>
                          <a:effectLst>
                            <a:outerShdw blurRad="38100" dist="38100" dir="2700000" algn="tl">
                              <a:srgbClr val="C0C0C0"/>
                            </a:outerShdw>
                          </a:effectLst>
                          <a:latin typeface="Times New Roman" pitchFamily="18" charset="0"/>
                          <a:cs typeface="Arial" charset="0"/>
                        </a:rPr>
                        <a:t>11011</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6196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Arial" charset="0"/>
                        </a:rPr>
                        <a:t>0110</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1" i="0" u="none" strike="noStrike" cap="none" normalizeH="0" baseline="0" smtClean="0">
                          <a:ln>
                            <a:noFill/>
                          </a:ln>
                          <a:solidFill>
                            <a:schemeClr val="folHlink"/>
                          </a:solidFill>
                          <a:effectLst>
                            <a:outerShdw blurRad="38100" dist="38100" dir="2700000" algn="tl">
                              <a:srgbClr val="C0C0C0"/>
                            </a:outerShdw>
                          </a:effectLst>
                          <a:latin typeface="Times New Roman" pitchFamily="18" charset="0"/>
                          <a:cs typeface="Arial" charset="0"/>
                        </a:rPr>
                        <a:t>01110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Arial" charset="0"/>
                        </a:rPr>
                        <a:t>1110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1" i="0" u="none" strike="noStrike" cap="none" normalizeH="0" baseline="0" smtClean="0">
                          <a:ln>
                            <a:noFill/>
                          </a:ln>
                          <a:solidFill>
                            <a:schemeClr val="folHlink"/>
                          </a:solidFill>
                          <a:effectLst>
                            <a:outerShdw blurRad="38100" dist="38100" dir="2700000" algn="tl">
                              <a:srgbClr val="C0C0C0"/>
                            </a:outerShdw>
                          </a:effectLst>
                          <a:latin typeface="Times New Roman" pitchFamily="18" charset="0"/>
                          <a:cs typeface="Arial" charset="0"/>
                        </a:rPr>
                        <a:t>11100</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60375">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Arial" charset="0"/>
                        </a:rPr>
                        <a:t>0111</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1" i="0" u="none" strike="noStrike" cap="none" normalizeH="0" baseline="0" smtClean="0">
                          <a:ln>
                            <a:noFill/>
                          </a:ln>
                          <a:solidFill>
                            <a:schemeClr val="folHlink"/>
                          </a:solidFill>
                          <a:effectLst>
                            <a:outerShdw blurRad="38100" dist="38100" dir="2700000" algn="tl">
                              <a:srgbClr val="C0C0C0"/>
                            </a:outerShdw>
                          </a:effectLst>
                          <a:latin typeface="Times New Roman" pitchFamily="18" charset="0"/>
                          <a:cs typeface="Arial" charset="0"/>
                        </a:rPr>
                        <a:t>01111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Arial" charset="0"/>
                        </a:rPr>
                        <a:t>1111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1" i="0" u="none" strike="noStrike" cap="none" normalizeH="0" baseline="0" smtClean="0">
                          <a:ln>
                            <a:noFill/>
                          </a:ln>
                          <a:solidFill>
                            <a:schemeClr val="folHlink"/>
                          </a:solidFill>
                          <a:effectLst>
                            <a:outerShdw blurRad="38100" dist="38100" dir="2700000" algn="tl">
                              <a:srgbClr val="C0C0C0"/>
                            </a:outerShdw>
                          </a:effectLst>
                          <a:latin typeface="Times New Roman" pitchFamily="18" charset="0"/>
                          <a:cs typeface="Arial" charset="0"/>
                        </a:rPr>
                        <a:t>11101</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chemeClr val="accent1"/>
                    </a:solidFill>
                  </a:tcPr>
                </a:tc>
              </a:tr>
            </a:tbl>
          </a:graphicData>
        </a:graphic>
      </p:graphicFrame>
      <p:sp>
        <p:nvSpPr>
          <p:cNvPr id="407653" name="Text Box 101"/>
          <p:cNvSpPr txBox="1">
            <a:spLocks noChangeArrowheads="1"/>
          </p:cNvSpPr>
          <p:nvPr/>
        </p:nvSpPr>
        <p:spPr bwMode="auto">
          <a:xfrm>
            <a:off x="8366126" y="2497139"/>
            <a:ext cx="894797" cy="1384995"/>
          </a:xfrm>
          <a:prstGeom prst="rect">
            <a:avLst/>
          </a:prstGeom>
          <a:noFill/>
          <a:ln w="9525">
            <a:noFill/>
            <a:miter lim="800000"/>
            <a:headEnd/>
            <a:tailEnd/>
          </a:ln>
          <a:effectLst/>
        </p:spPr>
        <p:txBody>
          <a:bodyPr wrap="none">
            <a:spAutoFit/>
          </a:bodyPr>
          <a:lstStyle/>
          <a:p>
            <a:r>
              <a:rPr lang="en-US" sz="2800" i="1" dirty="0"/>
              <a:t>k</a:t>
            </a:r>
            <a:r>
              <a:rPr lang="en-US" sz="2800" dirty="0"/>
              <a:t> = </a:t>
            </a:r>
            <a:r>
              <a:rPr lang="en-US" sz="2800" dirty="0" smtClean="0"/>
              <a:t>5</a:t>
            </a:r>
            <a:endParaRPr lang="en-US" sz="2800" dirty="0"/>
          </a:p>
          <a:p>
            <a:r>
              <a:rPr lang="en-US" sz="2800" i="1" dirty="0"/>
              <a:t>r</a:t>
            </a:r>
            <a:r>
              <a:rPr lang="en-US" sz="2800" dirty="0"/>
              <a:t> = </a:t>
            </a:r>
            <a:r>
              <a:rPr lang="en-US" sz="2800" dirty="0" smtClean="0"/>
              <a:t>?</a:t>
            </a:r>
            <a:endParaRPr lang="en-US" sz="2800" dirty="0"/>
          </a:p>
          <a:p>
            <a:r>
              <a:rPr lang="en-US" sz="2800" i="1" dirty="0"/>
              <a:t>n</a:t>
            </a:r>
            <a:r>
              <a:rPr lang="en-US" sz="2800" dirty="0"/>
              <a:t> = </a:t>
            </a:r>
            <a:r>
              <a:rPr lang="en-US" sz="2800" dirty="0" smtClean="0"/>
              <a:t>4</a:t>
            </a:r>
            <a:endParaRPr lang="en-US" sz="2800" dirty="0"/>
          </a:p>
        </p:txBody>
      </p:sp>
    </p:spTree>
    <p:extLst>
      <p:ext uri="{BB962C8B-B14F-4D97-AF65-F5344CB8AC3E}">
        <p14:creationId xmlns:p14="http://schemas.microsoft.com/office/powerpoint/2010/main" val="6265824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bwMode="auto">
          <a:xfrm>
            <a:off x="2209800" y="609600"/>
            <a:ext cx="7772400" cy="1143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eaLnBrk="1" hangingPunct="1"/>
            <a:r>
              <a:rPr lang="en-US" smtClean="0"/>
              <a:t>Error Detection</a:t>
            </a:r>
          </a:p>
        </p:txBody>
      </p:sp>
      <p:sp>
        <p:nvSpPr>
          <p:cNvPr id="34820" name="Rectangle 3"/>
          <p:cNvSpPr>
            <a:spLocks noGrp="1" noChangeArrowheads="1"/>
          </p:cNvSpPr>
          <p:nvPr>
            <p:ph type="body" idx="1"/>
          </p:nvPr>
        </p:nvSpPr>
        <p:spPr bwMode="auto">
          <a:xfrm>
            <a:off x="2209800" y="1981200"/>
            <a:ext cx="77724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eaLnBrk="1" hangingPunct="1"/>
            <a:r>
              <a:rPr lang="en-US" smtClean="0"/>
              <a:t>Enough redundancy is added to detect an error.</a:t>
            </a:r>
          </a:p>
          <a:p>
            <a:pPr eaLnBrk="1" hangingPunct="1"/>
            <a:r>
              <a:rPr lang="en-US" smtClean="0"/>
              <a:t>The receiver knows an error occurred but does not know which bit(s) is(are) in error.</a:t>
            </a:r>
          </a:p>
          <a:p>
            <a:pPr eaLnBrk="1" hangingPunct="1"/>
            <a:r>
              <a:rPr lang="en-US" smtClean="0"/>
              <a:t>Has less overhead than error correction.</a:t>
            </a:r>
          </a:p>
        </p:txBody>
      </p:sp>
    </p:spTree>
    <p:extLst>
      <p:ext uri="{BB962C8B-B14F-4D97-AF65-F5344CB8AC3E}">
        <p14:creationId xmlns:p14="http://schemas.microsoft.com/office/powerpoint/2010/main" val="1798644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5844"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5845" name="Text Box 4"/>
          <p:cNvSpPr txBox="1">
            <a:spLocks noChangeArrowheads="1"/>
          </p:cNvSpPr>
          <p:nvPr/>
        </p:nvSpPr>
        <p:spPr bwMode="auto">
          <a:xfrm>
            <a:off x="1828801" y="762000"/>
            <a:ext cx="6169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2400">
                <a:solidFill>
                  <a:schemeClr val="folHlink"/>
                </a:solidFill>
                <a:latin typeface="Times New Roman" panose="02020603050405020304" pitchFamily="18" charset="0"/>
              </a:rPr>
              <a:t>Figure 10.6  </a:t>
            </a:r>
            <a:r>
              <a:rPr lang="en-US" sz="2000" i="1">
                <a:latin typeface="Times New Roman" panose="02020603050405020304" pitchFamily="18" charset="0"/>
              </a:rPr>
              <a:t>Process of error detection in block coding</a:t>
            </a:r>
          </a:p>
        </p:txBody>
      </p:sp>
      <p:sp>
        <p:nvSpPr>
          <p:cNvPr id="35846"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pic>
        <p:nvPicPr>
          <p:cNvPr id="3584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2914" y="1873250"/>
            <a:ext cx="8802687" cy="353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58622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37892"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37893"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37894"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37895"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37896"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37897"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37898" name="Rectangle 9"/>
          <p:cNvSpPr>
            <a:spLocks noChangeArrowheads="1"/>
          </p:cNvSpPr>
          <p:nvPr/>
        </p:nvSpPr>
        <p:spPr bwMode="auto">
          <a:xfrm>
            <a:off x="1752600" y="1143000"/>
            <a:ext cx="8686800" cy="224676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3200" b="1">
                <a:solidFill>
                  <a:schemeClr val="tx1"/>
                </a:solidFill>
                <a:latin typeface="Arial" panose="020B0604020202020204" pitchFamily="34" charset="0"/>
              </a:defRPr>
            </a:lvl1pPr>
            <a:lvl2pPr marL="914400" indent="-457200">
              <a:defRPr sz="3200" b="1">
                <a:solidFill>
                  <a:schemeClr val="tx1"/>
                </a:solidFill>
                <a:latin typeface="Arial" panose="020B0604020202020204" pitchFamily="34" charset="0"/>
              </a:defRPr>
            </a:lvl2pPr>
            <a:lvl3pPr marL="1371600" indent="-457200">
              <a:defRPr sz="3200" b="1">
                <a:solidFill>
                  <a:schemeClr val="tx1"/>
                </a:solidFill>
                <a:latin typeface="Arial" panose="020B0604020202020204" pitchFamily="34" charset="0"/>
              </a:defRPr>
            </a:lvl3pPr>
            <a:lvl4pPr marL="1828800" indent="-457200">
              <a:defRPr sz="3200" b="1">
                <a:solidFill>
                  <a:schemeClr val="tx1"/>
                </a:solidFill>
                <a:latin typeface="Arial" panose="020B0604020202020204" pitchFamily="34" charset="0"/>
              </a:defRPr>
            </a:lvl4pPr>
            <a:lvl5pPr marL="2286000" indent="-457200">
              <a:defRPr sz="3200" b="1">
                <a:solidFill>
                  <a:schemeClr val="tx1"/>
                </a:solidFill>
                <a:latin typeface="Arial" panose="020B0604020202020204" pitchFamily="34" charset="0"/>
              </a:defRPr>
            </a:lvl5pPr>
            <a:lvl6pPr marL="2743200" indent="-457200" eaLnBrk="0" fontAlgn="base" hangingPunct="0">
              <a:spcBef>
                <a:spcPct val="0"/>
              </a:spcBef>
              <a:spcAft>
                <a:spcPct val="0"/>
              </a:spcAft>
              <a:defRPr sz="3200" b="1">
                <a:solidFill>
                  <a:schemeClr val="tx1"/>
                </a:solidFill>
                <a:latin typeface="Arial" panose="020B0604020202020204" pitchFamily="34" charset="0"/>
              </a:defRPr>
            </a:lvl6pPr>
            <a:lvl7pPr marL="3200400" indent="-457200" eaLnBrk="0" fontAlgn="base" hangingPunct="0">
              <a:spcBef>
                <a:spcPct val="0"/>
              </a:spcBef>
              <a:spcAft>
                <a:spcPct val="0"/>
              </a:spcAft>
              <a:defRPr sz="3200" b="1">
                <a:solidFill>
                  <a:schemeClr val="tx1"/>
                </a:solidFill>
                <a:latin typeface="Arial" panose="020B0604020202020204" pitchFamily="34" charset="0"/>
              </a:defRPr>
            </a:lvl7pPr>
            <a:lvl8pPr marL="3657600" indent="-457200" eaLnBrk="0" fontAlgn="base" hangingPunct="0">
              <a:spcBef>
                <a:spcPct val="0"/>
              </a:spcBef>
              <a:spcAft>
                <a:spcPct val="0"/>
              </a:spcAft>
              <a:defRPr sz="3200" b="1">
                <a:solidFill>
                  <a:schemeClr val="tx1"/>
                </a:solidFill>
                <a:latin typeface="Arial" panose="020B0604020202020204" pitchFamily="34" charset="0"/>
              </a:defRPr>
            </a:lvl8pPr>
            <a:lvl9pPr marL="4114800" indent="-4572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sz="2800" i="1" dirty="0">
                <a:latin typeface="Times New Roman" panose="02020603050405020304" pitchFamily="18" charset="0"/>
              </a:rPr>
              <a:t>Let us assume that k = 2 and n = 3. Table 10.1 shows the list of </a:t>
            </a:r>
            <a:r>
              <a:rPr lang="en-US" sz="2800" i="1" dirty="0" err="1">
                <a:latin typeface="Times New Roman" panose="02020603050405020304" pitchFamily="18" charset="0"/>
              </a:rPr>
              <a:t>datawords</a:t>
            </a:r>
            <a:r>
              <a:rPr lang="en-US" sz="2800" i="1" dirty="0">
                <a:latin typeface="Times New Roman" panose="02020603050405020304" pitchFamily="18" charset="0"/>
              </a:rPr>
              <a:t> and </a:t>
            </a:r>
            <a:r>
              <a:rPr lang="en-US" sz="2800" i="1" dirty="0" err="1">
                <a:latin typeface="Times New Roman" panose="02020603050405020304" pitchFamily="18" charset="0"/>
              </a:rPr>
              <a:t>codewords</a:t>
            </a:r>
            <a:r>
              <a:rPr lang="en-US" sz="2800" i="1" dirty="0">
                <a:latin typeface="Times New Roman" panose="02020603050405020304" pitchFamily="18" charset="0"/>
              </a:rPr>
              <a:t>. Later, we will see how to derive a </a:t>
            </a:r>
            <a:r>
              <a:rPr lang="en-US" sz="2800" i="1" dirty="0" err="1">
                <a:latin typeface="Times New Roman" panose="02020603050405020304" pitchFamily="18" charset="0"/>
              </a:rPr>
              <a:t>codeword</a:t>
            </a:r>
            <a:r>
              <a:rPr lang="en-US" sz="2800" i="1" dirty="0">
                <a:latin typeface="Times New Roman" panose="02020603050405020304" pitchFamily="18" charset="0"/>
              </a:rPr>
              <a:t> from a </a:t>
            </a:r>
            <a:r>
              <a:rPr lang="en-US" sz="2800" i="1" dirty="0" err="1">
                <a:latin typeface="Times New Roman" panose="02020603050405020304" pitchFamily="18" charset="0"/>
              </a:rPr>
              <a:t>dataword</a:t>
            </a:r>
            <a:r>
              <a:rPr lang="en-US" sz="2800" i="1" dirty="0">
                <a:latin typeface="Times New Roman" panose="02020603050405020304" pitchFamily="18" charset="0"/>
              </a:rPr>
              <a:t>. </a:t>
            </a:r>
          </a:p>
          <a:p>
            <a:pPr algn="just"/>
            <a:endParaRPr lang="en-US" sz="2800" i="1" dirty="0">
              <a:latin typeface="Times New Roman" panose="02020603050405020304" pitchFamily="18" charset="0"/>
            </a:endParaRPr>
          </a:p>
          <a:p>
            <a:pPr algn="just"/>
            <a:endParaRPr lang="en-US" sz="2800" i="1" dirty="0">
              <a:latin typeface="Times New Roman" panose="02020603050405020304" pitchFamily="18" charset="0"/>
            </a:endParaRPr>
          </a:p>
        </p:txBody>
      </p:sp>
      <p:sp>
        <p:nvSpPr>
          <p:cNvPr id="37899" name="Text Box 11"/>
          <p:cNvSpPr txBox="1">
            <a:spLocks noChangeArrowheads="1"/>
          </p:cNvSpPr>
          <p:nvPr/>
        </p:nvSpPr>
        <p:spPr bwMode="auto">
          <a:xfrm>
            <a:off x="2667001"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i="1">
                <a:solidFill>
                  <a:schemeClr val="hlink"/>
                </a:solidFill>
                <a:latin typeface="Times New Roman" panose="02020603050405020304" pitchFamily="18" charset="0"/>
              </a:rPr>
              <a:t>Example 10.2</a:t>
            </a:r>
          </a:p>
        </p:txBody>
      </p:sp>
      <p:sp>
        <p:nvSpPr>
          <p:cNvPr id="12" name="Text Box 2"/>
          <p:cNvSpPr txBox="1">
            <a:spLocks noChangeArrowheads="1"/>
          </p:cNvSpPr>
          <p:nvPr/>
        </p:nvSpPr>
        <p:spPr bwMode="auto">
          <a:xfrm>
            <a:off x="2395538" y="2674961"/>
            <a:ext cx="6057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2400">
                <a:solidFill>
                  <a:schemeClr val="folHlink"/>
                </a:solidFill>
                <a:latin typeface="Times New Roman" panose="02020603050405020304" pitchFamily="18" charset="0"/>
              </a:rPr>
              <a:t>Table 10.1  </a:t>
            </a:r>
            <a:r>
              <a:rPr lang="en-US" sz="2000" i="1">
                <a:latin typeface="Times New Roman" panose="02020603050405020304" pitchFamily="18" charset="0"/>
              </a:rPr>
              <a:t>A code for error detection (Example 10.2)</a:t>
            </a:r>
          </a:p>
        </p:txBody>
      </p:sp>
      <p:pic>
        <p:nvPicPr>
          <p:cNvPr id="1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6914" y="3135336"/>
            <a:ext cx="8537575" cy="353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81012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39940"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39941"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39942"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39943"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39944"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39945"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39946" name="Rectangle 9"/>
          <p:cNvSpPr>
            <a:spLocks noChangeArrowheads="1"/>
          </p:cNvSpPr>
          <p:nvPr/>
        </p:nvSpPr>
        <p:spPr bwMode="auto">
          <a:xfrm>
            <a:off x="1752600" y="1143001"/>
            <a:ext cx="8686800" cy="526297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sz="2800" i="1" dirty="0">
                <a:latin typeface="Times New Roman" panose="02020603050405020304" pitchFamily="18" charset="0"/>
              </a:rPr>
              <a:t>Assume the sender encodes the </a:t>
            </a:r>
            <a:r>
              <a:rPr lang="en-US" sz="2800" i="1" dirty="0" err="1">
                <a:latin typeface="Times New Roman" panose="02020603050405020304" pitchFamily="18" charset="0"/>
              </a:rPr>
              <a:t>dataword</a:t>
            </a:r>
            <a:r>
              <a:rPr lang="en-US" sz="2800" i="1" dirty="0">
                <a:latin typeface="Times New Roman" panose="02020603050405020304" pitchFamily="18" charset="0"/>
              </a:rPr>
              <a:t> 01 as 011 and</a:t>
            </a:r>
          </a:p>
          <a:p>
            <a:pPr algn="just"/>
            <a:r>
              <a:rPr lang="en-US" sz="2800" i="1" dirty="0">
                <a:latin typeface="Times New Roman" panose="02020603050405020304" pitchFamily="18" charset="0"/>
              </a:rPr>
              <a:t>sends it to the receiver. Consider the following cases</a:t>
            </a:r>
            <a:r>
              <a:rPr lang="en-US" sz="2800" i="1" dirty="0" smtClean="0">
                <a:latin typeface="Times New Roman" panose="02020603050405020304" pitchFamily="18" charset="0"/>
              </a:rPr>
              <a:t>:</a:t>
            </a:r>
            <a:endParaRPr lang="en-US" sz="2800" i="1" dirty="0">
              <a:latin typeface="Times New Roman" panose="02020603050405020304" pitchFamily="18" charset="0"/>
            </a:endParaRPr>
          </a:p>
          <a:p>
            <a:pPr algn="just"/>
            <a:r>
              <a:rPr lang="en-US" sz="2800" i="1" dirty="0">
                <a:solidFill>
                  <a:schemeClr val="hlink"/>
                </a:solidFill>
                <a:latin typeface="Times New Roman" panose="02020603050405020304" pitchFamily="18" charset="0"/>
              </a:rPr>
              <a:t>1.</a:t>
            </a:r>
            <a:r>
              <a:rPr lang="en-US" sz="2800" i="1" dirty="0">
                <a:latin typeface="Times New Roman" panose="02020603050405020304" pitchFamily="18" charset="0"/>
              </a:rPr>
              <a:t> The receiver receives 011. It is a valid </a:t>
            </a:r>
            <a:r>
              <a:rPr lang="en-US" sz="2800" i="1" dirty="0" err="1">
                <a:latin typeface="Times New Roman" panose="02020603050405020304" pitchFamily="18" charset="0"/>
              </a:rPr>
              <a:t>codeword</a:t>
            </a:r>
            <a:r>
              <a:rPr lang="en-US" sz="2800" i="1" dirty="0">
                <a:latin typeface="Times New Roman" panose="02020603050405020304" pitchFamily="18" charset="0"/>
              </a:rPr>
              <a:t>. The   </a:t>
            </a:r>
            <a:br>
              <a:rPr lang="en-US" sz="2800" i="1" dirty="0">
                <a:latin typeface="Times New Roman" panose="02020603050405020304" pitchFamily="18" charset="0"/>
              </a:rPr>
            </a:br>
            <a:r>
              <a:rPr lang="en-US" sz="2800" i="1" dirty="0">
                <a:latin typeface="Times New Roman" panose="02020603050405020304" pitchFamily="18" charset="0"/>
              </a:rPr>
              <a:t>receiver extracts the </a:t>
            </a:r>
            <a:r>
              <a:rPr lang="en-US" sz="2800" i="1" dirty="0" err="1">
                <a:latin typeface="Times New Roman" panose="02020603050405020304" pitchFamily="18" charset="0"/>
              </a:rPr>
              <a:t>dataword</a:t>
            </a:r>
            <a:r>
              <a:rPr lang="en-US" sz="2800" i="1" dirty="0">
                <a:latin typeface="Times New Roman" panose="02020603050405020304" pitchFamily="18" charset="0"/>
              </a:rPr>
              <a:t> 01 from it</a:t>
            </a:r>
            <a:r>
              <a:rPr lang="en-US" sz="2800" i="1" dirty="0" smtClean="0">
                <a:latin typeface="Times New Roman" panose="02020603050405020304" pitchFamily="18" charset="0"/>
              </a:rPr>
              <a:t>.</a:t>
            </a:r>
            <a:endParaRPr lang="en-US" sz="2800" i="1" dirty="0" smtClean="0">
              <a:solidFill>
                <a:schemeClr val="hlink"/>
              </a:solidFill>
              <a:latin typeface="Times New Roman" panose="02020603050405020304" pitchFamily="18" charset="0"/>
            </a:endParaRPr>
          </a:p>
          <a:p>
            <a:pPr algn="just"/>
            <a:endParaRPr lang="en-US" sz="2800" i="1" dirty="0">
              <a:solidFill>
                <a:schemeClr val="hlink"/>
              </a:solidFill>
              <a:latin typeface="Times New Roman" panose="02020603050405020304" pitchFamily="18" charset="0"/>
            </a:endParaRPr>
          </a:p>
          <a:p>
            <a:pPr algn="just"/>
            <a:r>
              <a:rPr lang="en-US" sz="2800" i="1" dirty="0" smtClean="0">
                <a:solidFill>
                  <a:schemeClr val="hlink"/>
                </a:solidFill>
                <a:latin typeface="Times New Roman" panose="02020603050405020304" pitchFamily="18" charset="0"/>
              </a:rPr>
              <a:t>2.</a:t>
            </a:r>
            <a:r>
              <a:rPr lang="en-US" sz="2800" i="1" dirty="0" smtClean="0">
                <a:latin typeface="Times New Roman" panose="02020603050405020304" pitchFamily="18" charset="0"/>
              </a:rPr>
              <a:t> </a:t>
            </a:r>
            <a:r>
              <a:rPr lang="en-US" sz="2800" i="1" dirty="0">
                <a:latin typeface="Times New Roman" panose="02020603050405020304" pitchFamily="18" charset="0"/>
              </a:rPr>
              <a:t>The </a:t>
            </a:r>
            <a:r>
              <a:rPr lang="en-US" sz="2800" i="1" dirty="0" err="1">
                <a:latin typeface="Times New Roman" panose="02020603050405020304" pitchFamily="18" charset="0"/>
              </a:rPr>
              <a:t>codeword</a:t>
            </a:r>
            <a:r>
              <a:rPr lang="en-US" sz="2800" i="1" dirty="0">
                <a:latin typeface="Times New Roman" panose="02020603050405020304" pitchFamily="18" charset="0"/>
              </a:rPr>
              <a:t> is corrupted during transmission, and</a:t>
            </a:r>
            <a:br>
              <a:rPr lang="en-US" sz="2800" i="1" dirty="0">
                <a:latin typeface="Times New Roman" panose="02020603050405020304" pitchFamily="18" charset="0"/>
              </a:rPr>
            </a:br>
            <a:r>
              <a:rPr lang="en-US" sz="2800" i="1" dirty="0">
                <a:latin typeface="Times New Roman" panose="02020603050405020304" pitchFamily="18" charset="0"/>
              </a:rPr>
              <a:t>     111 is received. This is not a valid </a:t>
            </a:r>
            <a:r>
              <a:rPr lang="en-US" sz="2800" i="1" dirty="0" err="1">
                <a:latin typeface="Times New Roman" panose="02020603050405020304" pitchFamily="18" charset="0"/>
              </a:rPr>
              <a:t>codeword</a:t>
            </a:r>
            <a:r>
              <a:rPr lang="en-US" sz="2800" i="1" dirty="0">
                <a:latin typeface="Times New Roman" panose="02020603050405020304" pitchFamily="18" charset="0"/>
              </a:rPr>
              <a:t> and is</a:t>
            </a:r>
            <a:br>
              <a:rPr lang="en-US" sz="2800" i="1" dirty="0">
                <a:latin typeface="Times New Roman" panose="02020603050405020304" pitchFamily="18" charset="0"/>
              </a:rPr>
            </a:br>
            <a:r>
              <a:rPr lang="en-US" sz="2800" i="1" dirty="0">
                <a:latin typeface="Times New Roman" panose="02020603050405020304" pitchFamily="18" charset="0"/>
              </a:rPr>
              <a:t>     discarded</a:t>
            </a:r>
            <a:r>
              <a:rPr lang="en-US" sz="2800" i="1" dirty="0" smtClean="0">
                <a:latin typeface="Times New Roman" panose="02020603050405020304" pitchFamily="18" charset="0"/>
              </a:rPr>
              <a:t>.</a:t>
            </a:r>
            <a:endParaRPr lang="en-US" sz="2800" i="1" dirty="0">
              <a:latin typeface="Times New Roman" panose="02020603050405020304" pitchFamily="18" charset="0"/>
            </a:endParaRPr>
          </a:p>
          <a:p>
            <a:pPr algn="just"/>
            <a:r>
              <a:rPr lang="en-US" sz="2800" i="1" dirty="0">
                <a:solidFill>
                  <a:schemeClr val="hlink"/>
                </a:solidFill>
                <a:latin typeface="Times New Roman" panose="02020603050405020304" pitchFamily="18" charset="0"/>
              </a:rPr>
              <a:t>3.</a:t>
            </a:r>
            <a:r>
              <a:rPr lang="en-US" sz="2800" i="1" dirty="0">
                <a:latin typeface="Times New Roman" panose="02020603050405020304" pitchFamily="18" charset="0"/>
              </a:rPr>
              <a:t> The </a:t>
            </a:r>
            <a:r>
              <a:rPr lang="en-US" sz="2800" i="1" dirty="0" err="1">
                <a:latin typeface="Times New Roman" panose="02020603050405020304" pitchFamily="18" charset="0"/>
              </a:rPr>
              <a:t>codeword</a:t>
            </a:r>
            <a:r>
              <a:rPr lang="en-US" sz="2800" i="1" dirty="0">
                <a:latin typeface="Times New Roman" panose="02020603050405020304" pitchFamily="18" charset="0"/>
              </a:rPr>
              <a:t> is corrupted during transmission, and</a:t>
            </a:r>
            <a:br>
              <a:rPr lang="en-US" sz="2800" i="1" dirty="0">
                <a:latin typeface="Times New Roman" panose="02020603050405020304" pitchFamily="18" charset="0"/>
              </a:rPr>
            </a:br>
            <a:r>
              <a:rPr lang="en-US" sz="2800" i="1" dirty="0">
                <a:latin typeface="Times New Roman" panose="02020603050405020304" pitchFamily="18" charset="0"/>
              </a:rPr>
              <a:t>     000 is received. This is a valid </a:t>
            </a:r>
            <a:r>
              <a:rPr lang="en-US" sz="2800" i="1" dirty="0" err="1">
                <a:latin typeface="Times New Roman" panose="02020603050405020304" pitchFamily="18" charset="0"/>
              </a:rPr>
              <a:t>codeword</a:t>
            </a:r>
            <a:r>
              <a:rPr lang="en-US" sz="2800" i="1" dirty="0">
                <a:latin typeface="Times New Roman" panose="02020603050405020304" pitchFamily="18" charset="0"/>
              </a:rPr>
              <a:t>. The receiver</a:t>
            </a:r>
            <a:br>
              <a:rPr lang="en-US" sz="2800" i="1" dirty="0">
                <a:latin typeface="Times New Roman" panose="02020603050405020304" pitchFamily="18" charset="0"/>
              </a:rPr>
            </a:br>
            <a:r>
              <a:rPr lang="en-US" sz="2800" i="1" dirty="0">
                <a:latin typeface="Times New Roman" panose="02020603050405020304" pitchFamily="18" charset="0"/>
              </a:rPr>
              <a:t>     incorrectly extracts the </a:t>
            </a:r>
            <a:r>
              <a:rPr lang="en-US" sz="2800" i="1" dirty="0" err="1">
                <a:latin typeface="Times New Roman" panose="02020603050405020304" pitchFamily="18" charset="0"/>
              </a:rPr>
              <a:t>dataword</a:t>
            </a:r>
            <a:r>
              <a:rPr lang="en-US" sz="2800" i="1" dirty="0">
                <a:latin typeface="Times New Roman" panose="02020603050405020304" pitchFamily="18" charset="0"/>
              </a:rPr>
              <a:t> 00. Two corrupted</a:t>
            </a:r>
            <a:br>
              <a:rPr lang="en-US" sz="2800" i="1" dirty="0">
                <a:latin typeface="Times New Roman" panose="02020603050405020304" pitchFamily="18" charset="0"/>
              </a:rPr>
            </a:br>
            <a:r>
              <a:rPr lang="en-US" sz="2800" i="1" dirty="0">
                <a:latin typeface="Times New Roman" panose="02020603050405020304" pitchFamily="18" charset="0"/>
              </a:rPr>
              <a:t>     bits have made the error undetectable.</a:t>
            </a:r>
          </a:p>
        </p:txBody>
      </p:sp>
      <p:sp>
        <p:nvSpPr>
          <p:cNvPr id="39947" name="Text Box 10"/>
          <p:cNvSpPr txBox="1">
            <a:spLocks noChangeArrowheads="1"/>
          </p:cNvSpPr>
          <p:nvPr/>
        </p:nvSpPr>
        <p:spPr bwMode="auto">
          <a:xfrm>
            <a:off x="2667001" y="0"/>
            <a:ext cx="45307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i="1" dirty="0">
                <a:solidFill>
                  <a:schemeClr val="hlink"/>
                </a:solidFill>
                <a:latin typeface="Times New Roman" panose="02020603050405020304" pitchFamily="18" charset="0"/>
              </a:rPr>
              <a:t>Example 10.2 (continued)</a:t>
            </a:r>
          </a:p>
        </p:txBody>
      </p:sp>
    </p:spTree>
    <p:extLst>
      <p:ext uri="{BB962C8B-B14F-4D97-AF65-F5344CB8AC3E}">
        <p14:creationId xmlns:p14="http://schemas.microsoft.com/office/powerpoint/2010/main" val="36915365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44036"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44037"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44038"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44039"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44040"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44041"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44042" name="Line 9"/>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4043" name="Line 10"/>
          <p:cNvSpPr>
            <a:spLocks noChangeShapeType="1"/>
          </p:cNvSpPr>
          <p:nvPr/>
        </p:nvSpPr>
        <p:spPr bwMode="auto">
          <a:xfrm>
            <a:off x="1982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4044" name="Rectangle 11"/>
          <p:cNvSpPr>
            <a:spLocks noChangeArrowheads="1"/>
          </p:cNvSpPr>
          <p:nvPr/>
        </p:nvSpPr>
        <p:spPr bwMode="auto">
          <a:xfrm>
            <a:off x="2019300" y="2759076"/>
            <a:ext cx="8077200" cy="206210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t>An error-detecting code can detect </a:t>
            </a:r>
            <a:br>
              <a:rPr lang="en-US"/>
            </a:br>
            <a:r>
              <a:rPr lang="en-US"/>
              <a:t>only the types of errors for which it is designed; other types of errors may remain undetected.</a:t>
            </a:r>
          </a:p>
        </p:txBody>
      </p:sp>
      <p:grpSp>
        <p:nvGrpSpPr>
          <p:cNvPr id="44045" name="Group 12"/>
          <p:cNvGrpSpPr>
            <a:grpSpLocks/>
          </p:cNvGrpSpPr>
          <p:nvPr/>
        </p:nvGrpSpPr>
        <p:grpSpPr bwMode="auto">
          <a:xfrm>
            <a:off x="2057400" y="2024064"/>
            <a:ext cx="1143000" cy="566737"/>
            <a:chOff x="1200" y="1248"/>
            <a:chExt cx="720" cy="357"/>
          </a:xfrm>
        </p:grpSpPr>
        <p:pic>
          <p:nvPicPr>
            <p:cNvPr id="44046"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047"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2800" i="1">
                  <a:solidFill>
                    <a:schemeClr val="hlink"/>
                  </a:solidFill>
                  <a:latin typeface="Times New Roman" panose="02020603050405020304" pitchFamily="18" charset="0"/>
                </a:rPr>
                <a:t>Note</a:t>
              </a:r>
            </a:p>
          </p:txBody>
        </p:sp>
      </p:grpSp>
    </p:spTree>
    <p:extLst>
      <p:ext uri="{BB962C8B-B14F-4D97-AF65-F5344CB8AC3E}">
        <p14:creationId xmlns:p14="http://schemas.microsoft.com/office/powerpoint/2010/main" val="26069560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p:cNvSpPr>
          <p:nvPr/>
        </p:nvSpPr>
        <p:spPr bwMode="auto">
          <a:xfrm>
            <a:off x="14478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b"/>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000" b="1">
                <a:solidFill>
                  <a:srgbClr val="1C1C1C"/>
                </a:solidFill>
                <a:latin typeface="Arial" panose="020B0604020202020204" pitchFamily="34" charset="0"/>
                <a:cs typeface="Arial" panose="020B0604020202020204" pitchFamily="34" charset="0"/>
                <a:sym typeface="Arial" panose="020B0604020202020204" pitchFamily="34" charset="0"/>
              </a:rPr>
              <a:t>10.</a:t>
            </a:r>
          </a:p>
        </p:txBody>
      </p:sp>
      <p:grpSp>
        <p:nvGrpSpPr>
          <p:cNvPr id="4098" name="Group 2"/>
          <p:cNvGrpSpPr>
            <a:grpSpLocks/>
          </p:cNvGrpSpPr>
          <p:nvPr/>
        </p:nvGrpSpPr>
        <p:grpSpPr bwMode="auto">
          <a:xfrm>
            <a:off x="1890713" y="107951"/>
            <a:ext cx="438150" cy="474663"/>
            <a:chOff x="0" y="0"/>
            <a:chExt cx="276" cy="299"/>
          </a:xfrm>
        </p:grpSpPr>
        <p:sp>
          <p:nvSpPr>
            <p:cNvPr id="4099" name="Rectangle 3"/>
            <p:cNvSpPr>
              <a:spLocks/>
            </p:cNvSpPr>
            <p:nvPr/>
          </p:nvSpPr>
          <p:spPr bwMode="auto">
            <a:xfrm>
              <a:off x="0" y="0"/>
              <a:ext cx="276" cy="299"/>
            </a:xfrm>
            <a:prstGeom prst="rect">
              <a:avLst/>
            </a:prstGeom>
            <a:solidFill>
              <a:srgbClr val="FFCF0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4100" name="Rectangle 4"/>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4101" name="Group 5"/>
          <p:cNvGrpSpPr>
            <a:grpSpLocks/>
          </p:cNvGrpSpPr>
          <p:nvPr/>
        </p:nvGrpSpPr>
        <p:grpSpPr bwMode="auto">
          <a:xfrm>
            <a:off x="2273301" y="107951"/>
            <a:ext cx="328613" cy="474663"/>
            <a:chOff x="0" y="0"/>
            <a:chExt cx="207" cy="299"/>
          </a:xfrm>
        </p:grpSpPr>
        <p:sp>
          <p:nvSpPr>
            <p:cNvPr id="4102"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4103" name="Rectangle 7"/>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4104" name="Group 8"/>
          <p:cNvGrpSpPr>
            <a:grpSpLocks/>
          </p:cNvGrpSpPr>
          <p:nvPr/>
        </p:nvGrpSpPr>
        <p:grpSpPr bwMode="auto">
          <a:xfrm>
            <a:off x="2014539" y="530226"/>
            <a:ext cx="422275" cy="474663"/>
            <a:chOff x="0" y="0"/>
            <a:chExt cx="266" cy="299"/>
          </a:xfrm>
        </p:grpSpPr>
        <p:sp>
          <p:nvSpPr>
            <p:cNvPr id="4105" name="Rectangle 9"/>
            <p:cNvSpPr>
              <a:spLocks/>
            </p:cNvSpPr>
            <p:nvPr/>
          </p:nvSpPr>
          <p:spPr bwMode="auto">
            <a:xfrm>
              <a:off x="0" y="0"/>
              <a:ext cx="266" cy="299"/>
            </a:xfrm>
            <a:prstGeom prst="rect">
              <a:avLst/>
            </a:prstGeom>
            <a:solidFill>
              <a:srgbClr val="3333C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4106" name="Rectangle 10"/>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4107" name="Group 11"/>
          <p:cNvGrpSpPr>
            <a:grpSpLocks/>
          </p:cNvGrpSpPr>
          <p:nvPr/>
        </p:nvGrpSpPr>
        <p:grpSpPr bwMode="auto">
          <a:xfrm>
            <a:off x="2384425" y="530226"/>
            <a:ext cx="368300" cy="474663"/>
            <a:chOff x="0" y="0"/>
            <a:chExt cx="232" cy="299"/>
          </a:xfrm>
        </p:grpSpPr>
        <p:sp>
          <p:nvSpPr>
            <p:cNvPr id="4108"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4109" name="Rectangle 13"/>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4110" name="Group 14"/>
          <p:cNvGrpSpPr>
            <a:grpSpLocks/>
          </p:cNvGrpSpPr>
          <p:nvPr/>
        </p:nvGrpSpPr>
        <p:grpSpPr bwMode="auto">
          <a:xfrm>
            <a:off x="1598614" y="457201"/>
            <a:ext cx="561975" cy="422275"/>
            <a:chOff x="0" y="0"/>
            <a:chExt cx="353" cy="266"/>
          </a:xfrm>
        </p:grpSpPr>
        <p:sp>
          <p:nvSpPr>
            <p:cNvPr id="4111"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4112" name="Rectangle 16"/>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4113" name="Group 17"/>
          <p:cNvGrpSpPr>
            <a:grpSpLocks/>
          </p:cNvGrpSpPr>
          <p:nvPr/>
        </p:nvGrpSpPr>
        <p:grpSpPr bwMode="auto">
          <a:xfrm>
            <a:off x="2235200" y="1"/>
            <a:ext cx="31750" cy="1052513"/>
            <a:chOff x="0" y="0"/>
            <a:chExt cx="20" cy="663"/>
          </a:xfrm>
        </p:grpSpPr>
        <p:sp>
          <p:nvSpPr>
            <p:cNvPr id="4114" name="Rectangle 18"/>
            <p:cNvSpPr>
              <a:spLocks/>
            </p:cNvSpPr>
            <p:nvPr/>
          </p:nvSpPr>
          <p:spPr bwMode="auto">
            <a:xfrm>
              <a:off x="0" y="0"/>
              <a:ext cx="20" cy="663"/>
            </a:xfrm>
            <a:prstGeom prst="rect">
              <a:avLst/>
            </a:prstGeom>
            <a:solidFill>
              <a:srgbClr val="1C1C1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4115" name="Rectangle 19"/>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4116" name="Group 20"/>
          <p:cNvGrpSpPr>
            <a:grpSpLocks/>
          </p:cNvGrpSpPr>
          <p:nvPr/>
        </p:nvGrpSpPr>
        <p:grpSpPr bwMode="auto">
          <a:xfrm>
            <a:off x="1966914" y="533401"/>
            <a:ext cx="8226425" cy="276225"/>
            <a:chOff x="0" y="0"/>
            <a:chExt cx="5182" cy="174"/>
          </a:xfrm>
        </p:grpSpPr>
        <p:sp>
          <p:nvSpPr>
            <p:cNvPr id="4117"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4118" name="Rectangle 22"/>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sp>
        <p:nvSpPr>
          <p:cNvPr id="4119" name="Line 23"/>
          <p:cNvSpPr>
            <a:spLocks noChangeShapeType="1"/>
          </p:cNvSpPr>
          <p:nvPr/>
        </p:nvSpPr>
        <p:spPr bwMode="auto">
          <a:xfrm>
            <a:off x="1981200" y="2667000"/>
            <a:ext cx="8153400" cy="1588"/>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20" name="Line 24"/>
          <p:cNvSpPr>
            <a:spLocks noChangeShapeType="1"/>
          </p:cNvSpPr>
          <p:nvPr/>
        </p:nvSpPr>
        <p:spPr bwMode="auto">
          <a:xfrm>
            <a:off x="1982788" y="4419600"/>
            <a:ext cx="8153400" cy="1588"/>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21" name="Rectangle 25"/>
          <p:cNvSpPr>
            <a:spLocks/>
          </p:cNvSpPr>
          <p:nvPr/>
        </p:nvSpPr>
        <p:spPr bwMode="auto">
          <a:xfrm>
            <a:off x="2019300" y="2759075"/>
            <a:ext cx="8077200" cy="1498600"/>
          </a:xfrm>
          <a:prstGeom prst="rect">
            <a:avLst/>
          </a:prstGeom>
          <a:solidFill>
            <a:srgbClr val="99FF33"/>
          </a:solidFill>
          <a:ln>
            <a:noFill/>
          </a:ln>
          <a:extLst>
            <a:ext uri="{91240B29-F687-4F45-9708-019B960494DF}">
              <a14:hiddenLine xmlns:a14="http://schemas.microsoft.com/office/drawing/2010/main" w="76200">
                <a:solidFill>
                  <a:srgbClr val="3333CC"/>
                </a:solidFill>
                <a:miter lim="800000"/>
                <a:headEnd/>
                <a:tailEnd/>
              </a14:hiddenLine>
            </a:ext>
          </a:extLst>
        </p:spPr>
        <p:txBody>
          <a:bodyPr lIns="0" tIns="0" rIns="40639" bIns="0"/>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pPr algn="ctr"/>
            <a:r>
              <a:rPr lang="en-US" sz="3200" b="1">
                <a:latin typeface="Arial" panose="020B0604020202020204" pitchFamily="34" charset="0"/>
                <a:cs typeface="Arial" panose="020B0604020202020204" pitchFamily="34" charset="0"/>
                <a:sym typeface="Arial" panose="020B0604020202020204" pitchFamily="34" charset="0"/>
              </a:rPr>
              <a:t>The Hamming distance between two words is the number of differences between corresponding bits.</a:t>
            </a:r>
          </a:p>
        </p:txBody>
      </p:sp>
      <p:grpSp>
        <p:nvGrpSpPr>
          <p:cNvPr id="4122" name="Group 26"/>
          <p:cNvGrpSpPr>
            <a:grpSpLocks/>
          </p:cNvGrpSpPr>
          <p:nvPr/>
        </p:nvGrpSpPr>
        <p:grpSpPr bwMode="auto">
          <a:xfrm>
            <a:off x="2057400" y="2024064"/>
            <a:ext cx="1143000" cy="566737"/>
            <a:chOff x="0" y="0"/>
            <a:chExt cx="720" cy="357"/>
          </a:xfrm>
        </p:grpSpPr>
        <p:pic>
          <p:nvPicPr>
            <p:cNvPr id="4123" name="Picture 2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4124" name="Rectangle 28"/>
            <p:cNvSpPr>
              <a:spLocks/>
            </p:cNvSpPr>
            <p:nvPr/>
          </p:nvSpPr>
          <p:spPr bwMode="auto">
            <a:xfrm>
              <a:off x="84" y="0"/>
              <a:ext cx="4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800" b="1" i="1">
                  <a:solidFill>
                    <a:srgbClr val="FF0000"/>
                  </a:solidFill>
                  <a:cs typeface="Times New Roman" panose="02020603050405020304" pitchFamily="18" charset="0"/>
                </a:rPr>
                <a:t>Note</a:t>
              </a:r>
            </a:p>
          </p:txBody>
        </p:sp>
      </p:grpSp>
      <p:sp>
        <p:nvSpPr>
          <p:cNvPr id="30" name="Rectangle 2"/>
          <p:cNvSpPr>
            <a:spLocks noGrp="1" noChangeArrowheads="1"/>
          </p:cNvSpPr>
          <p:nvPr>
            <p:ph type="title"/>
          </p:nvPr>
        </p:nvSpPr>
        <p:spPr>
          <a:xfrm>
            <a:off x="2528888" y="26812"/>
            <a:ext cx="8229600" cy="681393"/>
          </a:xfrm>
        </p:spPr>
        <p:txBody>
          <a:bodyPr>
            <a:normAutofit/>
          </a:bodyPr>
          <a:lstStyle/>
          <a:p>
            <a:r>
              <a:rPr lang="en-US" sz="3200" b="1" i="1" dirty="0">
                <a:solidFill>
                  <a:schemeClr val="hlink"/>
                </a:solidFill>
                <a:latin typeface="Times New Roman" panose="02020603050405020304" pitchFamily="18" charset="0"/>
                <a:ea typeface="+mn-ea"/>
                <a:cs typeface="+mn-cs"/>
              </a:rPr>
              <a:t>Hamming Distance</a:t>
            </a:r>
          </a:p>
        </p:txBody>
      </p:sp>
    </p:spTree>
    <p:extLst>
      <p:ext uri="{BB962C8B-B14F-4D97-AF65-F5344CB8AC3E}">
        <p14:creationId xmlns:p14="http://schemas.microsoft.com/office/powerpoint/2010/main" val="2839415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p:cNvSpPr>
          <p:nvPr/>
        </p:nvSpPr>
        <p:spPr bwMode="auto">
          <a:xfrm>
            <a:off x="14478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b"/>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000" b="1">
                <a:solidFill>
                  <a:srgbClr val="1C1C1C"/>
                </a:solidFill>
                <a:latin typeface="Arial" panose="020B0604020202020204" pitchFamily="34" charset="0"/>
                <a:cs typeface="Arial" panose="020B0604020202020204" pitchFamily="34" charset="0"/>
                <a:sym typeface="Arial" panose="020B0604020202020204" pitchFamily="34" charset="0"/>
              </a:rPr>
              <a:t>10.</a:t>
            </a:r>
          </a:p>
        </p:txBody>
      </p:sp>
      <p:grpSp>
        <p:nvGrpSpPr>
          <p:cNvPr id="5122" name="Group 2"/>
          <p:cNvGrpSpPr>
            <a:grpSpLocks/>
          </p:cNvGrpSpPr>
          <p:nvPr/>
        </p:nvGrpSpPr>
        <p:grpSpPr bwMode="auto">
          <a:xfrm>
            <a:off x="1890713" y="107951"/>
            <a:ext cx="438150" cy="474663"/>
            <a:chOff x="0" y="0"/>
            <a:chExt cx="276" cy="299"/>
          </a:xfrm>
        </p:grpSpPr>
        <p:sp>
          <p:nvSpPr>
            <p:cNvPr id="5123" name="Rectangle 3"/>
            <p:cNvSpPr>
              <a:spLocks/>
            </p:cNvSpPr>
            <p:nvPr/>
          </p:nvSpPr>
          <p:spPr bwMode="auto">
            <a:xfrm>
              <a:off x="0" y="0"/>
              <a:ext cx="276" cy="299"/>
            </a:xfrm>
            <a:prstGeom prst="rect">
              <a:avLst/>
            </a:prstGeom>
            <a:solidFill>
              <a:srgbClr val="FFCF0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5124" name="Rectangle 4"/>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5125" name="Group 5"/>
          <p:cNvGrpSpPr>
            <a:grpSpLocks/>
          </p:cNvGrpSpPr>
          <p:nvPr/>
        </p:nvGrpSpPr>
        <p:grpSpPr bwMode="auto">
          <a:xfrm>
            <a:off x="2273301" y="107951"/>
            <a:ext cx="328613" cy="474663"/>
            <a:chOff x="0" y="0"/>
            <a:chExt cx="207" cy="299"/>
          </a:xfrm>
        </p:grpSpPr>
        <p:sp>
          <p:nvSpPr>
            <p:cNvPr id="5126"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5127" name="Rectangle 7"/>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5128" name="Group 8"/>
          <p:cNvGrpSpPr>
            <a:grpSpLocks/>
          </p:cNvGrpSpPr>
          <p:nvPr/>
        </p:nvGrpSpPr>
        <p:grpSpPr bwMode="auto">
          <a:xfrm>
            <a:off x="2014539" y="530226"/>
            <a:ext cx="422275" cy="474663"/>
            <a:chOff x="0" y="0"/>
            <a:chExt cx="266" cy="299"/>
          </a:xfrm>
        </p:grpSpPr>
        <p:sp>
          <p:nvSpPr>
            <p:cNvPr id="5129" name="Rectangle 9"/>
            <p:cNvSpPr>
              <a:spLocks/>
            </p:cNvSpPr>
            <p:nvPr/>
          </p:nvSpPr>
          <p:spPr bwMode="auto">
            <a:xfrm>
              <a:off x="0" y="0"/>
              <a:ext cx="266" cy="299"/>
            </a:xfrm>
            <a:prstGeom prst="rect">
              <a:avLst/>
            </a:prstGeom>
            <a:solidFill>
              <a:srgbClr val="3333C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5130" name="Rectangle 10"/>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5131" name="Group 11"/>
          <p:cNvGrpSpPr>
            <a:grpSpLocks/>
          </p:cNvGrpSpPr>
          <p:nvPr/>
        </p:nvGrpSpPr>
        <p:grpSpPr bwMode="auto">
          <a:xfrm>
            <a:off x="2384425" y="530226"/>
            <a:ext cx="368300" cy="474663"/>
            <a:chOff x="0" y="0"/>
            <a:chExt cx="232" cy="299"/>
          </a:xfrm>
        </p:grpSpPr>
        <p:sp>
          <p:nvSpPr>
            <p:cNvPr id="5132"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5133" name="Rectangle 13"/>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5134" name="Group 14"/>
          <p:cNvGrpSpPr>
            <a:grpSpLocks/>
          </p:cNvGrpSpPr>
          <p:nvPr/>
        </p:nvGrpSpPr>
        <p:grpSpPr bwMode="auto">
          <a:xfrm>
            <a:off x="1598614" y="457201"/>
            <a:ext cx="561975" cy="422275"/>
            <a:chOff x="0" y="0"/>
            <a:chExt cx="353" cy="266"/>
          </a:xfrm>
        </p:grpSpPr>
        <p:sp>
          <p:nvSpPr>
            <p:cNvPr id="5135"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5136" name="Rectangle 16"/>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5137" name="Group 17"/>
          <p:cNvGrpSpPr>
            <a:grpSpLocks/>
          </p:cNvGrpSpPr>
          <p:nvPr/>
        </p:nvGrpSpPr>
        <p:grpSpPr bwMode="auto">
          <a:xfrm>
            <a:off x="2235200" y="1"/>
            <a:ext cx="31750" cy="1052513"/>
            <a:chOff x="0" y="0"/>
            <a:chExt cx="20" cy="663"/>
          </a:xfrm>
        </p:grpSpPr>
        <p:sp>
          <p:nvSpPr>
            <p:cNvPr id="5138" name="Rectangle 18"/>
            <p:cNvSpPr>
              <a:spLocks/>
            </p:cNvSpPr>
            <p:nvPr/>
          </p:nvSpPr>
          <p:spPr bwMode="auto">
            <a:xfrm>
              <a:off x="0" y="0"/>
              <a:ext cx="20" cy="663"/>
            </a:xfrm>
            <a:prstGeom prst="rect">
              <a:avLst/>
            </a:prstGeom>
            <a:solidFill>
              <a:srgbClr val="1C1C1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5139" name="Rectangle 19"/>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5140" name="Group 20"/>
          <p:cNvGrpSpPr>
            <a:grpSpLocks/>
          </p:cNvGrpSpPr>
          <p:nvPr/>
        </p:nvGrpSpPr>
        <p:grpSpPr bwMode="auto">
          <a:xfrm>
            <a:off x="1966914" y="533401"/>
            <a:ext cx="8226425" cy="276225"/>
            <a:chOff x="0" y="0"/>
            <a:chExt cx="5182" cy="174"/>
          </a:xfrm>
        </p:grpSpPr>
        <p:sp>
          <p:nvSpPr>
            <p:cNvPr id="5141"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5142" name="Rectangle 22"/>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sp>
        <p:nvSpPr>
          <p:cNvPr id="5143" name="Rectangle 23"/>
          <p:cNvSpPr>
            <a:spLocks/>
          </p:cNvSpPr>
          <p:nvPr/>
        </p:nvSpPr>
        <p:spPr bwMode="auto">
          <a:xfrm>
            <a:off x="1752600" y="1143000"/>
            <a:ext cx="8686800" cy="2120900"/>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pPr algn="just"/>
            <a:r>
              <a:rPr lang="en-US" sz="2800" b="1" i="1">
                <a:cs typeface="Times New Roman" panose="02020603050405020304" pitchFamily="18" charset="0"/>
              </a:rPr>
              <a:t>Let us find the Hamming distance between two pairs of words.</a:t>
            </a:r>
          </a:p>
          <a:p>
            <a:pPr algn="just"/>
            <a:endParaRPr lang="en-US" sz="2800" b="1" i="1">
              <a:cs typeface="Times New Roman" panose="02020603050405020304" pitchFamily="18" charset="0"/>
            </a:endParaRPr>
          </a:p>
          <a:p>
            <a:pPr algn="just"/>
            <a:r>
              <a:rPr lang="en-US" sz="2800" b="1" i="1">
                <a:solidFill>
                  <a:srgbClr val="FF0000"/>
                </a:solidFill>
                <a:cs typeface="Times New Roman" panose="02020603050405020304" pitchFamily="18" charset="0"/>
              </a:rPr>
              <a:t>1</a:t>
            </a:r>
            <a:r>
              <a:rPr lang="en-US" sz="2800" b="1" i="1">
                <a:cs typeface="Times New Roman" panose="02020603050405020304" pitchFamily="18" charset="0"/>
              </a:rPr>
              <a:t>. The Hamming distance d(000, 011) is 2 because </a:t>
            </a:r>
            <a:br>
              <a:rPr lang="en-US" sz="2800" b="1" i="1">
                <a:cs typeface="Times New Roman" panose="02020603050405020304" pitchFamily="18" charset="0"/>
              </a:rPr>
            </a:br>
            <a:r>
              <a:rPr lang="en-US" sz="2800" b="1" i="1">
                <a:cs typeface="Times New Roman" panose="02020603050405020304" pitchFamily="18" charset="0"/>
              </a:rPr>
              <a:t>    </a:t>
            </a:r>
          </a:p>
        </p:txBody>
      </p:sp>
      <p:sp>
        <p:nvSpPr>
          <p:cNvPr id="5144" name="Rectangle 24"/>
          <p:cNvSpPr>
            <a:spLocks/>
          </p:cNvSpPr>
          <p:nvPr/>
        </p:nvSpPr>
        <p:spPr bwMode="auto">
          <a:xfrm>
            <a:off x="2667001" y="1"/>
            <a:ext cx="240738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3200" b="1" i="1">
                <a:solidFill>
                  <a:srgbClr val="FF0000"/>
                </a:solidFill>
                <a:cs typeface="Times New Roman" panose="02020603050405020304" pitchFamily="18" charset="0"/>
              </a:rPr>
              <a:t>Example 10.4</a:t>
            </a:r>
          </a:p>
        </p:txBody>
      </p:sp>
      <p:sp>
        <p:nvSpPr>
          <p:cNvPr id="5145" name="Rectangle 25"/>
          <p:cNvSpPr>
            <a:spLocks/>
          </p:cNvSpPr>
          <p:nvPr/>
        </p:nvSpPr>
        <p:spPr bwMode="auto">
          <a:xfrm>
            <a:off x="1828800" y="4114800"/>
            <a:ext cx="8686800" cy="495300"/>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pPr algn="just"/>
            <a:r>
              <a:rPr lang="en-US" sz="2800" b="1" i="1">
                <a:solidFill>
                  <a:srgbClr val="FF0000"/>
                </a:solidFill>
                <a:cs typeface="Times New Roman" panose="02020603050405020304" pitchFamily="18" charset="0"/>
              </a:rPr>
              <a:t>2.</a:t>
            </a:r>
            <a:r>
              <a:rPr lang="en-US" sz="2800" b="1" i="1">
                <a:cs typeface="Times New Roman" panose="02020603050405020304" pitchFamily="18" charset="0"/>
              </a:rPr>
              <a:t> The Hamming distance d(10101, 11110) is 3 because</a:t>
            </a:r>
          </a:p>
        </p:txBody>
      </p:sp>
      <p:pic>
        <p:nvPicPr>
          <p:cNvPr id="5146" name="Picture 2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3288" y="3257551"/>
            <a:ext cx="2906712" cy="341313"/>
          </a:xfrm>
          <a:prstGeom prst="rect">
            <a:avLst/>
          </a:prstGeom>
          <a:noFill/>
          <a:ln w="63500">
            <a:solidFill>
              <a:srgbClr val="3333CC"/>
            </a:solidFill>
            <a:miter lim="800000"/>
            <a:headEnd/>
            <a:tailEnd/>
          </a:ln>
          <a:extLst>
            <a:ext uri="{909E8E84-426E-40DD-AFC4-6F175D3DCCD1}">
              <a14:hiddenFill xmlns:a14="http://schemas.microsoft.com/office/drawing/2010/main">
                <a:solidFill>
                  <a:srgbClr val="FFFFFF"/>
                </a:solidFill>
              </a14:hiddenFill>
            </a:ext>
          </a:extLst>
        </p:spPr>
      </p:pic>
      <p:pic>
        <p:nvPicPr>
          <p:cNvPr id="5147" name="Picture 2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5027614"/>
            <a:ext cx="3811588" cy="307975"/>
          </a:xfrm>
          <a:prstGeom prst="rect">
            <a:avLst/>
          </a:prstGeom>
          <a:noFill/>
          <a:ln w="63500">
            <a:solidFill>
              <a:srgbClr val="3333CC"/>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375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t>Outline</a:t>
            </a:r>
          </a:p>
        </p:txBody>
      </p:sp>
      <p:sp>
        <p:nvSpPr>
          <p:cNvPr id="398339" name="Rectangle 3"/>
          <p:cNvSpPr>
            <a:spLocks noGrp="1" noChangeArrowheads="1"/>
          </p:cNvSpPr>
          <p:nvPr>
            <p:ph type="body" idx="1"/>
          </p:nvPr>
        </p:nvSpPr>
        <p:spPr/>
        <p:txBody>
          <a:bodyPr/>
          <a:lstStyle/>
          <a:p>
            <a:r>
              <a:rPr lang="en-US"/>
              <a:t>Overview of Data Link Layer</a:t>
            </a:r>
          </a:p>
          <a:p>
            <a:r>
              <a:rPr lang="en-US"/>
              <a:t>Types of errors</a:t>
            </a:r>
          </a:p>
          <a:p>
            <a:r>
              <a:rPr lang="en-US"/>
              <a:t>Redundancy</a:t>
            </a:r>
          </a:p>
          <a:p>
            <a:r>
              <a:rPr lang="en-US"/>
              <a:t>Correction vs. detection</a:t>
            </a:r>
          </a:p>
          <a:p>
            <a:r>
              <a:rPr lang="en-US"/>
              <a:t>Coding</a:t>
            </a:r>
          </a:p>
        </p:txBody>
      </p:sp>
    </p:spTree>
    <p:extLst>
      <p:ext uri="{BB962C8B-B14F-4D97-AF65-F5344CB8AC3E}">
        <p14:creationId xmlns:p14="http://schemas.microsoft.com/office/powerpoint/2010/main" val="6455292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p:cNvSpPr>
          <p:nvPr/>
        </p:nvSpPr>
        <p:spPr bwMode="auto">
          <a:xfrm>
            <a:off x="14478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b"/>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000" b="1">
                <a:solidFill>
                  <a:srgbClr val="1C1C1C"/>
                </a:solidFill>
                <a:latin typeface="Arial" panose="020B0604020202020204" pitchFamily="34" charset="0"/>
                <a:cs typeface="Arial" panose="020B0604020202020204" pitchFamily="34" charset="0"/>
                <a:sym typeface="Arial" panose="020B0604020202020204" pitchFamily="34" charset="0"/>
              </a:rPr>
              <a:t>10.</a:t>
            </a:r>
          </a:p>
        </p:txBody>
      </p:sp>
      <p:grpSp>
        <p:nvGrpSpPr>
          <p:cNvPr id="6146" name="Group 2"/>
          <p:cNvGrpSpPr>
            <a:grpSpLocks/>
          </p:cNvGrpSpPr>
          <p:nvPr/>
        </p:nvGrpSpPr>
        <p:grpSpPr bwMode="auto">
          <a:xfrm>
            <a:off x="1890713" y="107951"/>
            <a:ext cx="438150" cy="474663"/>
            <a:chOff x="0" y="0"/>
            <a:chExt cx="276" cy="299"/>
          </a:xfrm>
        </p:grpSpPr>
        <p:sp>
          <p:nvSpPr>
            <p:cNvPr id="6147" name="Rectangle 3"/>
            <p:cNvSpPr>
              <a:spLocks/>
            </p:cNvSpPr>
            <p:nvPr/>
          </p:nvSpPr>
          <p:spPr bwMode="auto">
            <a:xfrm>
              <a:off x="0" y="0"/>
              <a:ext cx="276" cy="299"/>
            </a:xfrm>
            <a:prstGeom prst="rect">
              <a:avLst/>
            </a:prstGeom>
            <a:solidFill>
              <a:srgbClr val="FFCF0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148" name="Rectangle 4"/>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6149" name="Group 5"/>
          <p:cNvGrpSpPr>
            <a:grpSpLocks/>
          </p:cNvGrpSpPr>
          <p:nvPr/>
        </p:nvGrpSpPr>
        <p:grpSpPr bwMode="auto">
          <a:xfrm>
            <a:off x="2273301" y="107951"/>
            <a:ext cx="328613" cy="474663"/>
            <a:chOff x="0" y="0"/>
            <a:chExt cx="207" cy="299"/>
          </a:xfrm>
        </p:grpSpPr>
        <p:sp>
          <p:nvSpPr>
            <p:cNvPr id="6150"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151" name="Rectangle 7"/>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6152" name="Group 8"/>
          <p:cNvGrpSpPr>
            <a:grpSpLocks/>
          </p:cNvGrpSpPr>
          <p:nvPr/>
        </p:nvGrpSpPr>
        <p:grpSpPr bwMode="auto">
          <a:xfrm>
            <a:off x="2014539" y="530226"/>
            <a:ext cx="422275" cy="474663"/>
            <a:chOff x="0" y="0"/>
            <a:chExt cx="266" cy="299"/>
          </a:xfrm>
        </p:grpSpPr>
        <p:sp>
          <p:nvSpPr>
            <p:cNvPr id="6153" name="Rectangle 9"/>
            <p:cNvSpPr>
              <a:spLocks/>
            </p:cNvSpPr>
            <p:nvPr/>
          </p:nvSpPr>
          <p:spPr bwMode="auto">
            <a:xfrm>
              <a:off x="0" y="0"/>
              <a:ext cx="266" cy="299"/>
            </a:xfrm>
            <a:prstGeom prst="rect">
              <a:avLst/>
            </a:prstGeom>
            <a:solidFill>
              <a:srgbClr val="3333C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154" name="Rectangle 10"/>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6155" name="Group 11"/>
          <p:cNvGrpSpPr>
            <a:grpSpLocks/>
          </p:cNvGrpSpPr>
          <p:nvPr/>
        </p:nvGrpSpPr>
        <p:grpSpPr bwMode="auto">
          <a:xfrm>
            <a:off x="2384425" y="530226"/>
            <a:ext cx="368300" cy="474663"/>
            <a:chOff x="0" y="0"/>
            <a:chExt cx="232" cy="299"/>
          </a:xfrm>
        </p:grpSpPr>
        <p:sp>
          <p:nvSpPr>
            <p:cNvPr id="6156"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157" name="Rectangle 13"/>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6158" name="Group 14"/>
          <p:cNvGrpSpPr>
            <a:grpSpLocks/>
          </p:cNvGrpSpPr>
          <p:nvPr/>
        </p:nvGrpSpPr>
        <p:grpSpPr bwMode="auto">
          <a:xfrm>
            <a:off x="1598614" y="457201"/>
            <a:ext cx="561975" cy="422275"/>
            <a:chOff x="0" y="0"/>
            <a:chExt cx="353" cy="266"/>
          </a:xfrm>
        </p:grpSpPr>
        <p:sp>
          <p:nvSpPr>
            <p:cNvPr id="6159"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160" name="Rectangle 16"/>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6161" name="Group 17"/>
          <p:cNvGrpSpPr>
            <a:grpSpLocks/>
          </p:cNvGrpSpPr>
          <p:nvPr/>
        </p:nvGrpSpPr>
        <p:grpSpPr bwMode="auto">
          <a:xfrm>
            <a:off x="2235200" y="1"/>
            <a:ext cx="31750" cy="1052513"/>
            <a:chOff x="0" y="0"/>
            <a:chExt cx="20" cy="663"/>
          </a:xfrm>
        </p:grpSpPr>
        <p:sp>
          <p:nvSpPr>
            <p:cNvPr id="6162" name="Rectangle 18"/>
            <p:cNvSpPr>
              <a:spLocks/>
            </p:cNvSpPr>
            <p:nvPr/>
          </p:nvSpPr>
          <p:spPr bwMode="auto">
            <a:xfrm>
              <a:off x="0" y="0"/>
              <a:ext cx="20" cy="663"/>
            </a:xfrm>
            <a:prstGeom prst="rect">
              <a:avLst/>
            </a:prstGeom>
            <a:solidFill>
              <a:srgbClr val="1C1C1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163" name="Rectangle 19"/>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6164" name="Group 20"/>
          <p:cNvGrpSpPr>
            <a:grpSpLocks/>
          </p:cNvGrpSpPr>
          <p:nvPr/>
        </p:nvGrpSpPr>
        <p:grpSpPr bwMode="auto">
          <a:xfrm>
            <a:off x="1966914" y="533401"/>
            <a:ext cx="8226425" cy="276225"/>
            <a:chOff x="0" y="0"/>
            <a:chExt cx="5182" cy="174"/>
          </a:xfrm>
        </p:grpSpPr>
        <p:sp>
          <p:nvSpPr>
            <p:cNvPr id="6165"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166" name="Rectangle 22"/>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sp>
        <p:nvSpPr>
          <p:cNvPr id="6167" name="Line 23"/>
          <p:cNvSpPr>
            <a:spLocks noChangeShapeType="1"/>
          </p:cNvSpPr>
          <p:nvPr/>
        </p:nvSpPr>
        <p:spPr bwMode="auto">
          <a:xfrm>
            <a:off x="1981200" y="2667000"/>
            <a:ext cx="8153400" cy="1588"/>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68" name="Line 24"/>
          <p:cNvSpPr>
            <a:spLocks noChangeShapeType="1"/>
          </p:cNvSpPr>
          <p:nvPr/>
        </p:nvSpPr>
        <p:spPr bwMode="auto">
          <a:xfrm>
            <a:off x="1982788" y="4419600"/>
            <a:ext cx="8153400" cy="1588"/>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69" name="Rectangle 25"/>
          <p:cNvSpPr>
            <a:spLocks/>
          </p:cNvSpPr>
          <p:nvPr/>
        </p:nvSpPr>
        <p:spPr bwMode="auto">
          <a:xfrm>
            <a:off x="2019300" y="2759075"/>
            <a:ext cx="8077200" cy="1498600"/>
          </a:xfrm>
          <a:prstGeom prst="rect">
            <a:avLst/>
          </a:prstGeom>
          <a:solidFill>
            <a:srgbClr val="99FF33"/>
          </a:solidFill>
          <a:ln>
            <a:noFill/>
          </a:ln>
          <a:extLst>
            <a:ext uri="{91240B29-F687-4F45-9708-019B960494DF}">
              <a14:hiddenLine xmlns:a14="http://schemas.microsoft.com/office/drawing/2010/main" w="76200">
                <a:solidFill>
                  <a:srgbClr val="3333CC"/>
                </a:solidFill>
                <a:miter lim="800000"/>
                <a:headEnd/>
                <a:tailEnd/>
              </a14:hiddenLine>
            </a:ext>
          </a:extLst>
        </p:spPr>
        <p:txBody>
          <a:bodyPr lIns="0" tIns="0" rIns="40639" bIns="0"/>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pPr algn="ctr"/>
            <a:r>
              <a:rPr lang="en-US" sz="3200" b="1">
                <a:latin typeface="Arial" panose="020B0604020202020204" pitchFamily="34" charset="0"/>
                <a:cs typeface="Arial" panose="020B0604020202020204" pitchFamily="34" charset="0"/>
                <a:sym typeface="Arial" panose="020B0604020202020204" pitchFamily="34" charset="0"/>
              </a:rPr>
              <a:t>The minimum Hamming distance is the smallest Hamming distance between</a:t>
            </a:r>
            <a:br>
              <a:rPr lang="en-US" sz="3200" b="1">
                <a:latin typeface="Arial" panose="020B0604020202020204" pitchFamily="34" charset="0"/>
                <a:cs typeface="Arial" panose="020B0604020202020204" pitchFamily="34" charset="0"/>
                <a:sym typeface="Arial" panose="020B0604020202020204" pitchFamily="34" charset="0"/>
              </a:rPr>
            </a:br>
            <a:r>
              <a:rPr lang="en-US" sz="3200" b="1">
                <a:latin typeface="Arial" panose="020B0604020202020204" pitchFamily="34" charset="0"/>
                <a:cs typeface="Arial" panose="020B0604020202020204" pitchFamily="34" charset="0"/>
                <a:sym typeface="Arial" panose="020B0604020202020204" pitchFamily="34" charset="0"/>
              </a:rPr>
              <a:t> all possible pairs in a set of words.</a:t>
            </a:r>
          </a:p>
        </p:txBody>
      </p:sp>
      <p:grpSp>
        <p:nvGrpSpPr>
          <p:cNvPr id="6170" name="Group 26"/>
          <p:cNvGrpSpPr>
            <a:grpSpLocks/>
          </p:cNvGrpSpPr>
          <p:nvPr/>
        </p:nvGrpSpPr>
        <p:grpSpPr bwMode="auto">
          <a:xfrm>
            <a:off x="2057400" y="2024064"/>
            <a:ext cx="1143000" cy="566737"/>
            <a:chOff x="0" y="0"/>
            <a:chExt cx="720" cy="357"/>
          </a:xfrm>
        </p:grpSpPr>
        <p:pic>
          <p:nvPicPr>
            <p:cNvPr id="6171" name="Picture 2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6172" name="Rectangle 28"/>
            <p:cNvSpPr>
              <a:spLocks/>
            </p:cNvSpPr>
            <p:nvPr/>
          </p:nvSpPr>
          <p:spPr bwMode="auto">
            <a:xfrm>
              <a:off x="84" y="0"/>
              <a:ext cx="4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800" b="1" i="1">
                  <a:solidFill>
                    <a:srgbClr val="FF0000"/>
                  </a:solidFill>
                  <a:cs typeface="Times New Roman" panose="02020603050405020304" pitchFamily="18" charset="0"/>
                </a:rPr>
                <a:t>Note</a:t>
              </a:r>
            </a:p>
          </p:txBody>
        </p:sp>
      </p:grpSp>
    </p:spTree>
    <p:extLst>
      <p:ext uri="{BB962C8B-B14F-4D97-AF65-F5344CB8AC3E}">
        <p14:creationId xmlns:p14="http://schemas.microsoft.com/office/powerpoint/2010/main" val="3256998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p:cNvSpPr>
          <p:nvPr/>
        </p:nvSpPr>
        <p:spPr bwMode="auto">
          <a:xfrm>
            <a:off x="14478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b"/>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000" b="1">
                <a:solidFill>
                  <a:srgbClr val="1C1C1C"/>
                </a:solidFill>
                <a:latin typeface="Arial" panose="020B0604020202020204" pitchFamily="34" charset="0"/>
                <a:cs typeface="Arial" panose="020B0604020202020204" pitchFamily="34" charset="0"/>
                <a:sym typeface="Arial" panose="020B0604020202020204" pitchFamily="34" charset="0"/>
              </a:rPr>
              <a:t>10.</a:t>
            </a:r>
          </a:p>
        </p:txBody>
      </p:sp>
      <p:grpSp>
        <p:nvGrpSpPr>
          <p:cNvPr id="7170" name="Group 2"/>
          <p:cNvGrpSpPr>
            <a:grpSpLocks/>
          </p:cNvGrpSpPr>
          <p:nvPr/>
        </p:nvGrpSpPr>
        <p:grpSpPr bwMode="auto">
          <a:xfrm>
            <a:off x="1890713" y="107951"/>
            <a:ext cx="438150" cy="474663"/>
            <a:chOff x="0" y="0"/>
            <a:chExt cx="276" cy="299"/>
          </a:xfrm>
        </p:grpSpPr>
        <p:sp>
          <p:nvSpPr>
            <p:cNvPr id="7171" name="Rectangle 3"/>
            <p:cNvSpPr>
              <a:spLocks/>
            </p:cNvSpPr>
            <p:nvPr/>
          </p:nvSpPr>
          <p:spPr bwMode="auto">
            <a:xfrm>
              <a:off x="0" y="0"/>
              <a:ext cx="276" cy="299"/>
            </a:xfrm>
            <a:prstGeom prst="rect">
              <a:avLst/>
            </a:prstGeom>
            <a:solidFill>
              <a:srgbClr val="FFCF0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7172" name="Rectangle 4"/>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7173" name="Group 5"/>
          <p:cNvGrpSpPr>
            <a:grpSpLocks/>
          </p:cNvGrpSpPr>
          <p:nvPr/>
        </p:nvGrpSpPr>
        <p:grpSpPr bwMode="auto">
          <a:xfrm>
            <a:off x="2273301" y="107951"/>
            <a:ext cx="328613" cy="474663"/>
            <a:chOff x="0" y="0"/>
            <a:chExt cx="207" cy="299"/>
          </a:xfrm>
        </p:grpSpPr>
        <p:sp>
          <p:nvSpPr>
            <p:cNvPr id="7174"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7175" name="Rectangle 7"/>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7176" name="Group 8"/>
          <p:cNvGrpSpPr>
            <a:grpSpLocks/>
          </p:cNvGrpSpPr>
          <p:nvPr/>
        </p:nvGrpSpPr>
        <p:grpSpPr bwMode="auto">
          <a:xfrm>
            <a:off x="2014539" y="530226"/>
            <a:ext cx="422275" cy="474663"/>
            <a:chOff x="0" y="0"/>
            <a:chExt cx="266" cy="299"/>
          </a:xfrm>
        </p:grpSpPr>
        <p:sp>
          <p:nvSpPr>
            <p:cNvPr id="7177" name="Rectangle 9"/>
            <p:cNvSpPr>
              <a:spLocks/>
            </p:cNvSpPr>
            <p:nvPr/>
          </p:nvSpPr>
          <p:spPr bwMode="auto">
            <a:xfrm>
              <a:off x="0" y="0"/>
              <a:ext cx="266" cy="299"/>
            </a:xfrm>
            <a:prstGeom prst="rect">
              <a:avLst/>
            </a:prstGeom>
            <a:solidFill>
              <a:srgbClr val="3333C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7178" name="Rectangle 10"/>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7179" name="Group 11"/>
          <p:cNvGrpSpPr>
            <a:grpSpLocks/>
          </p:cNvGrpSpPr>
          <p:nvPr/>
        </p:nvGrpSpPr>
        <p:grpSpPr bwMode="auto">
          <a:xfrm>
            <a:off x="2384425" y="530226"/>
            <a:ext cx="368300" cy="474663"/>
            <a:chOff x="0" y="0"/>
            <a:chExt cx="232" cy="299"/>
          </a:xfrm>
        </p:grpSpPr>
        <p:sp>
          <p:nvSpPr>
            <p:cNvPr id="7180"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7181" name="Rectangle 13"/>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7182" name="Group 14"/>
          <p:cNvGrpSpPr>
            <a:grpSpLocks/>
          </p:cNvGrpSpPr>
          <p:nvPr/>
        </p:nvGrpSpPr>
        <p:grpSpPr bwMode="auto">
          <a:xfrm>
            <a:off x="1598614" y="457201"/>
            <a:ext cx="561975" cy="422275"/>
            <a:chOff x="0" y="0"/>
            <a:chExt cx="353" cy="266"/>
          </a:xfrm>
        </p:grpSpPr>
        <p:sp>
          <p:nvSpPr>
            <p:cNvPr id="7183"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7184" name="Rectangle 16"/>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7185" name="Group 17"/>
          <p:cNvGrpSpPr>
            <a:grpSpLocks/>
          </p:cNvGrpSpPr>
          <p:nvPr/>
        </p:nvGrpSpPr>
        <p:grpSpPr bwMode="auto">
          <a:xfrm>
            <a:off x="2235200" y="1"/>
            <a:ext cx="31750" cy="1052513"/>
            <a:chOff x="0" y="0"/>
            <a:chExt cx="20" cy="663"/>
          </a:xfrm>
        </p:grpSpPr>
        <p:sp>
          <p:nvSpPr>
            <p:cNvPr id="7186" name="Rectangle 18"/>
            <p:cNvSpPr>
              <a:spLocks/>
            </p:cNvSpPr>
            <p:nvPr/>
          </p:nvSpPr>
          <p:spPr bwMode="auto">
            <a:xfrm>
              <a:off x="0" y="0"/>
              <a:ext cx="20" cy="663"/>
            </a:xfrm>
            <a:prstGeom prst="rect">
              <a:avLst/>
            </a:prstGeom>
            <a:solidFill>
              <a:srgbClr val="1C1C1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7187" name="Rectangle 19"/>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7188" name="Group 20"/>
          <p:cNvGrpSpPr>
            <a:grpSpLocks/>
          </p:cNvGrpSpPr>
          <p:nvPr/>
        </p:nvGrpSpPr>
        <p:grpSpPr bwMode="auto">
          <a:xfrm>
            <a:off x="1966914" y="533401"/>
            <a:ext cx="8226425" cy="276225"/>
            <a:chOff x="0" y="0"/>
            <a:chExt cx="5182" cy="174"/>
          </a:xfrm>
        </p:grpSpPr>
        <p:sp>
          <p:nvSpPr>
            <p:cNvPr id="7189"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7190" name="Rectangle 22"/>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sp>
        <p:nvSpPr>
          <p:cNvPr id="7191" name="Rectangle 23"/>
          <p:cNvSpPr>
            <a:spLocks/>
          </p:cNvSpPr>
          <p:nvPr/>
        </p:nvSpPr>
        <p:spPr bwMode="auto">
          <a:xfrm>
            <a:off x="1752600" y="1143000"/>
            <a:ext cx="86868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pPr algn="just"/>
            <a:r>
              <a:rPr lang="en-US" sz="2800" b="1" i="1">
                <a:cs typeface="Times New Roman" panose="02020603050405020304" pitchFamily="18" charset="0"/>
              </a:rPr>
              <a:t>Find the minimum Hamming distance of the coding scheme in Table 10.1.</a:t>
            </a:r>
          </a:p>
        </p:txBody>
      </p:sp>
      <p:sp>
        <p:nvSpPr>
          <p:cNvPr id="7192" name="Rectangle 24"/>
          <p:cNvSpPr>
            <a:spLocks/>
          </p:cNvSpPr>
          <p:nvPr/>
        </p:nvSpPr>
        <p:spPr bwMode="auto">
          <a:xfrm>
            <a:off x="1752600" y="2209800"/>
            <a:ext cx="8686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800" b="1" i="1">
                <a:solidFill>
                  <a:srgbClr val="FF0000"/>
                </a:solidFill>
                <a:cs typeface="Times New Roman" panose="02020603050405020304" pitchFamily="18" charset="0"/>
              </a:rPr>
              <a:t>Solution</a:t>
            </a:r>
          </a:p>
          <a:p>
            <a:r>
              <a:rPr lang="en-US" sz="2800" b="1" i="1">
                <a:latin typeface="Times" panose="02020603050405020304" pitchFamily="18" charset="0"/>
                <a:cs typeface="Times" panose="02020603050405020304" pitchFamily="18" charset="0"/>
                <a:sym typeface="Times" panose="02020603050405020304" pitchFamily="18" charset="0"/>
              </a:rPr>
              <a:t>We first find all Hamming distances.</a:t>
            </a:r>
          </a:p>
        </p:txBody>
      </p:sp>
      <p:sp>
        <p:nvSpPr>
          <p:cNvPr id="7193" name="Rectangle 25"/>
          <p:cNvSpPr>
            <a:spLocks/>
          </p:cNvSpPr>
          <p:nvPr/>
        </p:nvSpPr>
        <p:spPr bwMode="auto">
          <a:xfrm>
            <a:off x="2667001" y="1"/>
            <a:ext cx="240738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3200" b="1" i="1">
                <a:solidFill>
                  <a:srgbClr val="FF0000"/>
                </a:solidFill>
                <a:cs typeface="Times New Roman" panose="02020603050405020304" pitchFamily="18" charset="0"/>
              </a:rPr>
              <a:t>Example 10.5</a:t>
            </a:r>
          </a:p>
        </p:txBody>
      </p:sp>
      <p:pic>
        <p:nvPicPr>
          <p:cNvPr id="7194" name="Picture 2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6101" y="3341688"/>
            <a:ext cx="8558213" cy="620712"/>
          </a:xfrm>
          <a:prstGeom prst="rect">
            <a:avLst/>
          </a:prstGeom>
          <a:noFill/>
          <a:ln w="63500">
            <a:solidFill>
              <a:srgbClr val="3333CC"/>
            </a:solidFill>
            <a:miter lim="800000"/>
            <a:headEnd/>
            <a:tailEnd/>
          </a:ln>
          <a:extLst>
            <a:ext uri="{909E8E84-426E-40DD-AFC4-6F175D3DCCD1}">
              <a14:hiddenFill xmlns:a14="http://schemas.microsoft.com/office/drawing/2010/main">
                <a:solidFill>
                  <a:srgbClr val="FFFFFF"/>
                </a:solidFill>
              </a14:hiddenFill>
            </a:ext>
          </a:extLst>
        </p:spPr>
      </p:pic>
      <p:sp>
        <p:nvSpPr>
          <p:cNvPr id="7195" name="Rectangle 27"/>
          <p:cNvSpPr>
            <a:spLocks/>
          </p:cNvSpPr>
          <p:nvPr/>
        </p:nvSpPr>
        <p:spPr bwMode="auto">
          <a:xfrm>
            <a:off x="1752600" y="4267200"/>
            <a:ext cx="8686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800" b="1" i="1">
                <a:latin typeface="Times" panose="02020603050405020304" pitchFamily="18" charset="0"/>
                <a:cs typeface="Times" panose="02020603050405020304" pitchFamily="18" charset="0"/>
                <a:sym typeface="Times" panose="02020603050405020304" pitchFamily="18" charset="0"/>
              </a:rPr>
              <a:t>The d</a:t>
            </a:r>
            <a:r>
              <a:rPr lang="en-US" sz="2800" b="1" i="1" baseline="-25000">
                <a:latin typeface="Times" panose="02020603050405020304" pitchFamily="18" charset="0"/>
                <a:cs typeface="Times" panose="02020603050405020304" pitchFamily="18" charset="0"/>
                <a:sym typeface="Times" panose="02020603050405020304" pitchFamily="18" charset="0"/>
              </a:rPr>
              <a:t>min</a:t>
            </a:r>
            <a:r>
              <a:rPr lang="en-US" sz="2800" b="1" i="1">
                <a:latin typeface="Times" panose="02020603050405020304" pitchFamily="18" charset="0"/>
                <a:cs typeface="Times" panose="02020603050405020304" pitchFamily="18" charset="0"/>
                <a:sym typeface="Times" panose="02020603050405020304" pitchFamily="18" charset="0"/>
              </a:rPr>
              <a:t> in this case is 2.</a:t>
            </a:r>
          </a:p>
        </p:txBody>
      </p:sp>
    </p:spTree>
    <p:extLst>
      <p:ext uri="{BB962C8B-B14F-4D97-AF65-F5344CB8AC3E}">
        <p14:creationId xmlns:p14="http://schemas.microsoft.com/office/powerpoint/2010/main" val="1085617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p:cNvSpPr>
          <p:nvPr/>
        </p:nvSpPr>
        <p:spPr bwMode="auto">
          <a:xfrm>
            <a:off x="14478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b"/>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000" b="1">
                <a:solidFill>
                  <a:srgbClr val="1C1C1C"/>
                </a:solidFill>
                <a:latin typeface="Arial" panose="020B0604020202020204" pitchFamily="34" charset="0"/>
                <a:cs typeface="Arial" panose="020B0604020202020204" pitchFamily="34" charset="0"/>
                <a:sym typeface="Arial" panose="020B0604020202020204" pitchFamily="34" charset="0"/>
              </a:rPr>
              <a:t>10.</a:t>
            </a:r>
          </a:p>
        </p:txBody>
      </p:sp>
      <p:grpSp>
        <p:nvGrpSpPr>
          <p:cNvPr id="8194" name="Group 2"/>
          <p:cNvGrpSpPr>
            <a:grpSpLocks/>
          </p:cNvGrpSpPr>
          <p:nvPr/>
        </p:nvGrpSpPr>
        <p:grpSpPr bwMode="auto">
          <a:xfrm>
            <a:off x="1890713" y="107951"/>
            <a:ext cx="438150" cy="474663"/>
            <a:chOff x="0" y="0"/>
            <a:chExt cx="276" cy="299"/>
          </a:xfrm>
        </p:grpSpPr>
        <p:sp>
          <p:nvSpPr>
            <p:cNvPr id="8195" name="Rectangle 3"/>
            <p:cNvSpPr>
              <a:spLocks/>
            </p:cNvSpPr>
            <p:nvPr/>
          </p:nvSpPr>
          <p:spPr bwMode="auto">
            <a:xfrm>
              <a:off x="0" y="0"/>
              <a:ext cx="276" cy="299"/>
            </a:xfrm>
            <a:prstGeom prst="rect">
              <a:avLst/>
            </a:prstGeom>
            <a:solidFill>
              <a:srgbClr val="FFCF0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8196" name="Rectangle 4"/>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8197" name="Group 5"/>
          <p:cNvGrpSpPr>
            <a:grpSpLocks/>
          </p:cNvGrpSpPr>
          <p:nvPr/>
        </p:nvGrpSpPr>
        <p:grpSpPr bwMode="auto">
          <a:xfrm>
            <a:off x="2273301" y="107951"/>
            <a:ext cx="328613" cy="474663"/>
            <a:chOff x="0" y="0"/>
            <a:chExt cx="207" cy="299"/>
          </a:xfrm>
        </p:grpSpPr>
        <p:sp>
          <p:nvSpPr>
            <p:cNvPr id="8198"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8199" name="Rectangle 7"/>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8200" name="Group 8"/>
          <p:cNvGrpSpPr>
            <a:grpSpLocks/>
          </p:cNvGrpSpPr>
          <p:nvPr/>
        </p:nvGrpSpPr>
        <p:grpSpPr bwMode="auto">
          <a:xfrm>
            <a:off x="2014539" y="530226"/>
            <a:ext cx="422275" cy="474663"/>
            <a:chOff x="0" y="0"/>
            <a:chExt cx="266" cy="299"/>
          </a:xfrm>
        </p:grpSpPr>
        <p:sp>
          <p:nvSpPr>
            <p:cNvPr id="8201" name="Rectangle 9"/>
            <p:cNvSpPr>
              <a:spLocks/>
            </p:cNvSpPr>
            <p:nvPr/>
          </p:nvSpPr>
          <p:spPr bwMode="auto">
            <a:xfrm>
              <a:off x="0" y="0"/>
              <a:ext cx="266" cy="299"/>
            </a:xfrm>
            <a:prstGeom prst="rect">
              <a:avLst/>
            </a:prstGeom>
            <a:solidFill>
              <a:srgbClr val="3333C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8202" name="Rectangle 10"/>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8203" name="Group 11"/>
          <p:cNvGrpSpPr>
            <a:grpSpLocks/>
          </p:cNvGrpSpPr>
          <p:nvPr/>
        </p:nvGrpSpPr>
        <p:grpSpPr bwMode="auto">
          <a:xfrm>
            <a:off x="2384425" y="530226"/>
            <a:ext cx="368300" cy="474663"/>
            <a:chOff x="0" y="0"/>
            <a:chExt cx="232" cy="299"/>
          </a:xfrm>
        </p:grpSpPr>
        <p:sp>
          <p:nvSpPr>
            <p:cNvPr id="8204"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8205" name="Rectangle 13"/>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8206" name="Group 14"/>
          <p:cNvGrpSpPr>
            <a:grpSpLocks/>
          </p:cNvGrpSpPr>
          <p:nvPr/>
        </p:nvGrpSpPr>
        <p:grpSpPr bwMode="auto">
          <a:xfrm>
            <a:off x="1598614" y="457201"/>
            <a:ext cx="561975" cy="422275"/>
            <a:chOff x="0" y="0"/>
            <a:chExt cx="353" cy="266"/>
          </a:xfrm>
        </p:grpSpPr>
        <p:sp>
          <p:nvSpPr>
            <p:cNvPr id="8207"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8208" name="Rectangle 16"/>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8209" name="Group 17"/>
          <p:cNvGrpSpPr>
            <a:grpSpLocks/>
          </p:cNvGrpSpPr>
          <p:nvPr/>
        </p:nvGrpSpPr>
        <p:grpSpPr bwMode="auto">
          <a:xfrm>
            <a:off x="2235200" y="1"/>
            <a:ext cx="31750" cy="1052513"/>
            <a:chOff x="0" y="0"/>
            <a:chExt cx="20" cy="663"/>
          </a:xfrm>
        </p:grpSpPr>
        <p:sp>
          <p:nvSpPr>
            <p:cNvPr id="8210" name="Rectangle 18"/>
            <p:cNvSpPr>
              <a:spLocks/>
            </p:cNvSpPr>
            <p:nvPr/>
          </p:nvSpPr>
          <p:spPr bwMode="auto">
            <a:xfrm>
              <a:off x="0" y="0"/>
              <a:ext cx="20" cy="663"/>
            </a:xfrm>
            <a:prstGeom prst="rect">
              <a:avLst/>
            </a:prstGeom>
            <a:solidFill>
              <a:srgbClr val="1C1C1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8211" name="Rectangle 19"/>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8212" name="Group 20"/>
          <p:cNvGrpSpPr>
            <a:grpSpLocks/>
          </p:cNvGrpSpPr>
          <p:nvPr/>
        </p:nvGrpSpPr>
        <p:grpSpPr bwMode="auto">
          <a:xfrm>
            <a:off x="1966914" y="533401"/>
            <a:ext cx="8226425" cy="276225"/>
            <a:chOff x="0" y="0"/>
            <a:chExt cx="5182" cy="174"/>
          </a:xfrm>
        </p:grpSpPr>
        <p:sp>
          <p:nvSpPr>
            <p:cNvPr id="8213"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8214" name="Rectangle 22"/>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sp>
        <p:nvSpPr>
          <p:cNvPr id="8215" name="Rectangle 23"/>
          <p:cNvSpPr>
            <a:spLocks/>
          </p:cNvSpPr>
          <p:nvPr/>
        </p:nvSpPr>
        <p:spPr bwMode="auto">
          <a:xfrm>
            <a:off x="1752600" y="1143000"/>
            <a:ext cx="86868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pPr algn="just"/>
            <a:r>
              <a:rPr lang="en-US" sz="2800" b="1" i="1" dirty="0">
                <a:cs typeface="Times New Roman" panose="02020603050405020304" pitchFamily="18" charset="0"/>
              </a:rPr>
              <a:t>Find the minimum Hamming distance of the coding scheme in Table 10.2.</a:t>
            </a:r>
          </a:p>
        </p:txBody>
      </p:sp>
      <p:sp>
        <p:nvSpPr>
          <p:cNvPr id="8216" name="Rectangle 24"/>
          <p:cNvSpPr>
            <a:spLocks/>
          </p:cNvSpPr>
          <p:nvPr/>
        </p:nvSpPr>
        <p:spPr bwMode="auto">
          <a:xfrm>
            <a:off x="1676400" y="3464139"/>
            <a:ext cx="8686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800" b="1" i="1" dirty="0">
                <a:solidFill>
                  <a:srgbClr val="FF0000"/>
                </a:solidFill>
                <a:cs typeface="Times New Roman" panose="02020603050405020304" pitchFamily="18" charset="0"/>
              </a:rPr>
              <a:t>Solution</a:t>
            </a:r>
          </a:p>
          <a:p>
            <a:r>
              <a:rPr lang="en-US" sz="2800" b="1" i="1" dirty="0">
                <a:latin typeface="Times" panose="02020603050405020304" pitchFamily="18" charset="0"/>
                <a:cs typeface="Times" panose="02020603050405020304" pitchFamily="18" charset="0"/>
                <a:sym typeface="Times" panose="02020603050405020304" pitchFamily="18" charset="0"/>
              </a:rPr>
              <a:t>We first find all the Hamming distances.</a:t>
            </a:r>
          </a:p>
        </p:txBody>
      </p:sp>
      <p:sp>
        <p:nvSpPr>
          <p:cNvPr id="8217" name="Rectangle 25"/>
          <p:cNvSpPr>
            <a:spLocks/>
          </p:cNvSpPr>
          <p:nvPr/>
        </p:nvSpPr>
        <p:spPr bwMode="auto">
          <a:xfrm>
            <a:off x="1752600" y="5750139"/>
            <a:ext cx="8686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800" b="1" i="1">
                <a:cs typeface="Times New Roman" panose="02020603050405020304" pitchFamily="18" charset="0"/>
              </a:rPr>
              <a:t>The d</a:t>
            </a:r>
            <a:r>
              <a:rPr lang="en-US" sz="2800" b="1" i="1" baseline="-25000">
                <a:cs typeface="Times New Roman" panose="02020603050405020304" pitchFamily="18" charset="0"/>
              </a:rPr>
              <a:t>min</a:t>
            </a:r>
            <a:r>
              <a:rPr lang="en-US" sz="2800" b="1" i="1">
                <a:cs typeface="Times New Roman" panose="02020603050405020304" pitchFamily="18" charset="0"/>
              </a:rPr>
              <a:t> in this case is 3.</a:t>
            </a:r>
          </a:p>
        </p:txBody>
      </p:sp>
      <p:sp>
        <p:nvSpPr>
          <p:cNvPr id="8218" name="Rectangle 26"/>
          <p:cNvSpPr>
            <a:spLocks/>
          </p:cNvSpPr>
          <p:nvPr/>
        </p:nvSpPr>
        <p:spPr bwMode="auto">
          <a:xfrm>
            <a:off x="2667001" y="1"/>
            <a:ext cx="240738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3200" b="1" i="1">
                <a:solidFill>
                  <a:srgbClr val="FF0000"/>
                </a:solidFill>
                <a:cs typeface="Times New Roman" panose="02020603050405020304" pitchFamily="18" charset="0"/>
              </a:rPr>
              <a:t>Example 10.6</a:t>
            </a:r>
          </a:p>
        </p:txBody>
      </p:sp>
      <p:pic>
        <p:nvPicPr>
          <p:cNvPr id="8219" name="Picture 2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6289" y="4797639"/>
            <a:ext cx="7945437" cy="647700"/>
          </a:xfrm>
          <a:prstGeom prst="rect">
            <a:avLst/>
          </a:prstGeom>
          <a:noFill/>
          <a:ln w="63500">
            <a:solidFill>
              <a:srgbClr val="3333CC"/>
            </a:solidFill>
            <a:miter lim="800000"/>
            <a:headEnd/>
            <a:tailEnd/>
          </a:ln>
          <a:extLst>
            <a:ext uri="{909E8E84-426E-40DD-AFC4-6F175D3DCCD1}">
              <a14:hiddenFill xmlns:a14="http://schemas.microsoft.com/office/drawing/2010/main">
                <a:solidFill>
                  <a:srgbClr val="FFFFFF"/>
                </a:solidFill>
              </a14:hiddenFill>
            </a:ext>
          </a:extLst>
        </p:spPr>
      </p:pic>
      <p:pic>
        <p:nvPicPr>
          <p:cNvPr id="29"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4390" y="1749035"/>
            <a:ext cx="4917336" cy="2010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9468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p:cNvSpPr>
          <p:nvPr/>
        </p:nvSpPr>
        <p:spPr bwMode="auto">
          <a:xfrm>
            <a:off x="14478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b"/>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000" b="1">
                <a:solidFill>
                  <a:srgbClr val="1C1C1C"/>
                </a:solidFill>
                <a:latin typeface="Arial" panose="020B0604020202020204" pitchFamily="34" charset="0"/>
                <a:cs typeface="Arial" panose="020B0604020202020204" pitchFamily="34" charset="0"/>
                <a:sym typeface="Arial" panose="020B0604020202020204" pitchFamily="34" charset="0"/>
              </a:rPr>
              <a:t>10.</a:t>
            </a:r>
          </a:p>
        </p:txBody>
      </p:sp>
      <p:grpSp>
        <p:nvGrpSpPr>
          <p:cNvPr id="9218" name="Group 2"/>
          <p:cNvGrpSpPr>
            <a:grpSpLocks/>
          </p:cNvGrpSpPr>
          <p:nvPr/>
        </p:nvGrpSpPr>
        <p:grpSpPr bwMode="auto">
          <a:xfrm>
            <a:off x="1890713" y="107951"/>
            <a:ext cx="438150" cy="474663"/>
            <a:chOff x="0" y="0"/>
            <a:chExt cx="276" cy="299"/>
          </a:xfrm>
        </p:grpSpPr>
        <p:sp>
          <p:nvSpPr>
            <p:cNvPr id="9219" name="Rectangle 3"/>
            <p:cNvSpPr>
              <a:spLocks/>
            </p:cNvSpPr>
            <p:nvPr/>
          </p:nvSpPr>
          <p:spPr bwMode="auto">
            <a:xfrm>
              <a:off x="0" y="0"/>
              <a:ext cx="276" cy="299"/>
            </a:xfrm>
            <a:prstGeom prst="rect">
              <a:avLst/>
            </a:prstGeom>
            <a:solidFill>
              <a:srgbClr val="FFCF0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9220" name="Rectangle 4"/>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9221" name="Group 5"/>
          <p:cNvGrpSpPr>
            <a:grpSpLocks/>
          </p:cNvGrpSpPr>
          <p:nvPr/>
        </p:nvGrpSpPr>
        <p:grpSpPr bwMode="auto">
          <a:xfrm>
            <a:off x="2273301" y="107951"/>
            <a:ext cx="328613" cy="474663"/>
            <a:chOff x="0" y="0"/>
            <a:chExt cx="207" cy="299"/>
          </a:xfrm>
        </p:grpSpPr>
        <p:sp>
          <p:nvSpPr>
            <p:cNvPr id="9222"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9223" name="Rectangle 7"/>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9224" name="Group 8"/>
          <p:cNvGrpSpPr>
            <a:grpSpLocks/>
          </p:cNvGrpSpPr>
          <p:nvPr/>
        </p:nvGrpSpPr>
        <p:grpSpPr bwMode="auto">
          <a:xfrm>
            <a:off x="2014539" y="530226"/>
            <a:ext cx="422275" cy="474663"/>
            <a:chOff x="0" y="0"/>
            <a:chExt cx="266" cy="299"/>
          </a:xfrm>
        </p:grpSpPr>
        <p:sp>
          <p:nvSpPr>
            <p:cNvPr id="9225" name="Rectangle 9"/>
            <p:cNvSpPr>
              <a:spLocks/>
            </p:cNvSpPr>
            <p:nvPr/>
          </p:nvSpPr>
          <p:spPr bwMode="auto">
            <a:xfrm>
              <a:off x="0" y="0"/>
              <a:ext cx="266" cy="299"/>
            </a:xfrm>
            <a:prstGeom prst="rect">
              <a:avLst/>
            </a:prstGeom>
            <a:solidFill>
              <a:srgbClr val="3333C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9226" name="Rectangle 10"/>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9227" name="Group 11"/>
          <p:cNvGrpSpPr>
            <a:grpSpLocks/>
          </p:cNvGrpSpPr>
          <p:nvPr/>
        </p:nvGrpSpPr>
        <p:grpSpPr bwMode="auto">
          <a:xfrm>
            <a:off x="2384425" y="530226"/>
            <a:ext cx="368300" cy="474663"/>
            <a:chOff x="0" y="0"/>
            <a:chExt cx="232" cy="299"/>
          </a:xfrm>
        </p:grpSpPr>
        <p:sp>
          <p:nvSpPr>
            <p:cNvPr id="9228"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9229" name="Rectangle 13"/>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9230" name="Group 14"/>
          <p:cNvGrpSpPr>
            <a:grpSpLocks/>
          </p:cNvGrpSpPr>
          <p:nvPr/>
        </p:nvGrpSpPr>
        <p:grpSpPr bwMode="auto">
          <a:xfrm>
            <a:off x="1598614" y="457201"/>
            <a:ext cx="561975" cy="422275"/>
            <a:chOff x="0" y="0"/>
            <a:chExt cx="353" cy="266"/>
          </a:xfrm>
        </p:grpSpPr>
        <p:sp>
          <p:nvSpPr>
            <p:cNvPr id="9231"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9232" name="Rectangle 16"/>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9233" name="Group 17"/>
          <p:cNvGrpSpPr>
            <a:grpSpLocks/>
          </p:cNvGrpSpPr>
          <p:nvPr/>
        </p:nvGrpSpPr>
        <p:grpSpPr bwMode="auto">
          <a:xfrm>
            <a:off x="2235200" y="1"/>
            <a:ext cx="31750" cy="1052513"/>
            <a:chOff x="0" y="0"/>
            <a:chExt cx="20" cy="663"/>
          </a:xfrm>
        </p:grpSpPr>
        <p:sp>
          <p:nvSpPr>
            <p:cNvPr id="9234" name="Rectangle 18"/>
            <p:cNvSpPr>
              <a:spLocks/>
            </p:cNvSpPr>
            <p:nvPr/>
          </p:nvSpPr>
          <p:spPr bwMode="auto">
            <a:xfrm>
              <a:off x="0" y="0"/>
              <a:ext cx="20" cy="663"/>
            </a:xfrm>
            <a:prstGeom prst="rect">
              <a:avLst/>
            </a:prstGeom>
            <a:solidFill>
              <a:srgbClr val="1C1C1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9235" name="Rectangle 19"/>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9236" name="Group 20"/>
          <p:cNvGrpSpPr>
            <a:grpSpLocks/>
          </p:cNvGrpSpPr>
          <p:nvPr/>
        </p:nvGrpSpPr>
        <p:grpSpPr bwMode="auto">
          <a:xfrm>
            <a:off x="1966914" y="533401"/>
            <a:ext cx="8226425" cy="276225"/>
            <a:chOff x="0" y="0"/>
            <a:chExt cx="5182" cy="174"/>
          </a:xfrm>
        </p:grpSpPr>
        <p:sp>
          <p:nvSpPr>
            <p:cNvPr id="9237"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9238" name="Rectangle 22"/>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sp>
        <p:nvSpPr>
          <p:cNvPr id="9239" name="Line 23"/>
          <p:cNvSpPr>
            <a:spLocks noChangeShapeType="1"/>
          </p:cNvSpPr>
          <p:nvPr/>
        </p:nvSpPr>
        <p:spPr bwMode="auto">
          <a:xfrm>
            <a:off x="1981200" y="2667000"/>
            <a:ext cx="8153400" cy="1588"/>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240" name="Line 24"/>
          <p:cNvSpPr>
            <a:spLocks noChangeShapeType="1"/>
          </p:cNvSpPr>
          <p:nvPr/>
        </p:nvSpPr>
        <p:spPr bwMode="auto">
          <a:xfrm>
            <a:off x="1982788" y="4876800"/>
            <a:ext cx="8153400" cy="1588"/>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241" name="Rectangle 25"/>
          <p:cNvSpPr>
            <a:spLocks/>
          </p:cNvSpPr>
          <p:nvPr/>
        </p:nvSpPr>
        <p:spPr bwMode="auto">
          <a:xfrm>
            <a:off x="2019300" y="2759075"/>
            <a:ext cx="8077200" cy="2019300"/>
          </a:xfrm>
          <a:prstGeom prst="rect">
            <a:avLst/>
          </a:prstGeom>
          <a:solidFill>
            <a:srgbClr val="99FF33"/>
          </a:solidFill>
          <a:ln>
            <a:noFill/>
          </a:ln>
          <a:extLst>
            <a:ext uri="{91240B29-F687-4F45-9708-019B960494DF}">
              <a14:hiddenLine xmlns:a14="http://schemas.microsoft.com/office/drawing/2010/main" w="76200">
                <a:solidFill>
                  <a:srgbClr val="3333CC"/>
                </a:solidFill>
                <a:miter lim="800000"/>
                <a:headEnd/>
                <a:tailEnd/>
              </a14:hiddenLine>
            </a:ext>
          </a:extLst>
        </p:spPr>
        <p:txBody>
          <a:bodyPr lIns="0" tIns="0" rIns="40639" bIns="0"/>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pPr algn="ctr"/>
            <a:r>
              <a:rPr lang="en-US" sz="3200" b="1">
                <a:latin typeface="Arial" panose="020B0604020202020204" pitchFamily="34" charset="0"/>
                <a:cs typeface="Arial" panose="020B0604020202020204" pitchFamily="34" charset="0"/>
                <a:sym typeface="Arial" panose="020B0604020202020204" pitchFamily="34" charset="0"/>
              </a:rPr>
              <a:t>To guarantee the detection of up to s errors in all cases, the minimum</a:t>
            </a:r>
          </a:p>
          <a:p>
            <a:pPr algn="ctr"/>
            <a:r>
              <a:rPr lang="en-US" sz="3200" b="1">
                <a:latin typeface="Arial" panose="020B0604020202020204" pitchFamily="34" charset="0"/>
                <a:cs typeface="Arial" panose="020B0604020202020204" pitchFamily="34" charset="0"/>
                <a:sym typeface="Arial" panose="020B0604020202020204" pitchFamily="34" charset="0"/>
              </a:rPr>
              <a:t>Hamming distance in a block </a:t>
            </a:r>
            <a:br>
              <a:rPr lang="en-US" sz="3200" b="1">
                <a:latin typeface="Arial" panose="020B0604020202020204" pitchFamily="34" charset="0"/>
                <a:cs typeface="Arial" panose="020B0604020202020204" pitchFamily="34" charset="0"/>
                <a:sym typeface="Arial" panose="020B0604020202020204" pitchFamily="34" charset="0"/>
              </a:rPr>
            </a:br>
            <a:r>
              <a:rPr lang="en-US" sz="3200" b="1">
                <a:latin typeface="Arial" panose="020B0604020202020204" pitchFamily="34" charset="0"/>
                <a:cs typeface="Arial" panose="020B0604020202020204" pitchFamily="34" charset="0"/>
                <a:sym typeface="Arial" panose="020B0604020202020204" pitchFamily="34" charset="0"/>
              </a:rPr>
              <a:t>code must be d</a:t>
            </a:r>
            <a:r>
              <a:rPr lang="en-US" sz="3200" b="1" baseline="-18000">
                <a:latin typeface="Arial" panose="020B0604020202020204" pitchFamily="34" charset="0"/>
                <a:cs typeface="Arial" panose="020B0604020202020204" pitchFamily="34" charset="0"/>
                <a:sym typeface="Arial" panose="020B0604020202020204" pitchFamily="34" charset="0"/>
              </a:rPr>
              <a:t>min</a:t>
            </a:r>
            <a:r>
              <a:rPr lang="en-US" sz="3200" b="1">
                <a:latin typeface="Arial" panose="020B0604020202020204" pitchFamily="34" charset="0"/>
                <a:cs typeface="Arial" panose="020B0604020202020204" pitchFamily="34" charset="0"/>
                <a:sym typeface="Arial" panose="020B0604020202020204" pitchFamily="34" charset="0"/>
              </a:rPr>
              <a:t> = s + 1.</a:t>
            </a:r>
          </a:p>
        </p:txBody>
      </p:sp>
      <p:grpSp>
        <p:nvGrpSpPr>
          <p:cNvPr id="9242" name="Group 26"/>
          <p:cNvGrpSpPr>
            <a:grpSpLocks/>
          </p:cNvGrpSpPr>
          <p:nvPr/>
        </p:nvGrpSpPr>
        <p:grpSpPr bwMode="auto">
          <a:xfrm>
            <a:off x="2057400" y="2024064"/>
            <a:ext cx="1143000" cy="566737"/>
            <a:chOff x="0" y="0"/>
            <a:chExt cx="720" cy="357"/>
          </a:xfrm>
        </p:grpSpPr>
        <p:pic>
          <p:nvPicPr>
            <p:cNvPr id="9243" name="Picture 2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9244" name="Rectangle 28"/>
            <p:cNvSpPr>
              <a:spLocks/>
            </p:cNvSpPr>
            <p:nvPr/>
          </p:nvSpPr>
          <p:spPr bwMode="auto">
            <a:xfrm>
              <a:off x="84" y="0"/>
              <a:ext cx="4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800" b="1" i="1">
                  <a:solidFill>
                    <a:srgbClr val="FF0000"/>
                  </a:solidFill>
                  <a:cs typeface="Times New Roman" panose="02020603050405020304" pitchFamily="18" charset="0"/>
                </a:rPr>
                <a:t>Note</a:t>
              </a:r>
            </a:p>
          </p:txBody>
        </p:sp>
      </p:grpSp>
    </p:spTree>
    <p:extLst>
      <p:ext uri="{BB962C8B-B14F-4D97-AF65-F5344CB8AC3E}">
        <p14:creationId xmlns:p14="http://schemas.microsoft.com/office/powerpoint/2010/main" val="3479113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p:cNvSpPr>
          <p:nvPr/>
        </p:nvSpPr>
        <p:spPr bwMode="auto">
          <a:xfrm>
            <a:off x="14478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b"/>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000" b="1">
                <a:solidFill>
                  <a:srgbClr val="1C1C1C"/>
                </a:solidFill>
                <a:latin typeface="Arial" panose="020B0604020202020204" pitchFamily="34" charset="0"/>
                <a:cs typeface="Arial" panose="020B0604020202020204" pitchFamily="34" charset="0"/>
                <a:sym typeface="Arial" panose="020B0604020202020204" pitchFamily="34" charset="0"/>
              </a:rPr>
              <a:t>10.</a:t>
            </a:r>
          </a:p>
        </p:txBody>
      </p:sp>
      <p:grpSp>
        <p:nvGrpSpPr>
          <p:cNvPr id="10242" name="Group 2"/>
          <p:cNvGrpSpPr>
            <a:grpSpLocks/>
          </p:cNvGrpSpPr>
          <p:nvPr/>
        </p:nvGrpSpPr>
        <p:grpSpPr bwMode="auto">
          <a:xfrm>
            <a:off x="1890713" y="107951"/>
            <a:ext cx="438150" cy="474663"/>
            <a:chOff x="0" y="0"/>
            <a:chExt cx="276" cy="299"/>
          </a:xfrm>
        </p:grpSpPr>
        <p:sp>
          <p:nvSpPr>
            <p:cNvPr id="10243" name="Rectangle 3"/>
            <p:cNvSpPr>
              <a:spLocks/>
            </p:cNvSpPr>
            <p:nvPr/>
          </p:nvSpPr>
          <p:spPr bwMode="auto">
            <a:xfrm>
              <a:off x="0" y="0"/>
              <a:ext cx="276" cy="299"/>
            </a:xfrm>
            <a:prstGeom prst="rect">
              <a:avLst/>
            </a:prstGeom>
            <a:solidFill>
              <a:srgbClr val="FFCF0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10244" name="Rectangle 4"/>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10245" name="Group 5"/>
          <p:cNvGrpSpPr>
            <a:grpSpLocks/>
          </p:cNvGrpSpPr>
          <p:nvPr/>
        </p:nvGrpSpPr>
        <p:grpSpPr bwMode="auto">
          <a:xfrm>
            <a:off x="2273301" y="107951"/>
            <a:ext cx="328613" cy="474663"/>
            <a:chOff x="0" y="0"/>
            <a:chExt cx="207" cy="299"/>
          </a:xfrm>
        </p:grpSpPr>
        <p:sp>
          <p:nvSpPr>
            <p:cNvPr id="10246"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10247" name="Rectangle 7"/>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10248" name="Group 8"/>
          <p:cNvGrpSpPr>
            <a:grpSpLocks/>
          </p:cNvGrpSpPr>
          <p:nvPr/>
        </p:nvGrpSpPr>
        <p:grpSpPr bwMode="auto">
          <a:xfrm>
            <a:off x="2014539" y="530226"/>
            <a:ext cx="422275" cy="474663"/>
            <a:chOff x="0" y="0"/>
            <a:chExt cx="266" cy="299"/>
          </a:xfrm>
        </p:grpSpPr>
        <p:sp>
          <p:nvSpPr>
            <p:cNvPr id="10249" name="Rectangle 9"/>
            <p:cNvSpPr>
              <a:spLocks/>
            </p:cNvSpPr>
            <p:nvPr/>
          </p:nvSpPr>
          <p:spPr bwMode="auto">
            <a:xfrm>
              <a:off x="0" y="0"/>
              <a:ext cx="266" cy="299"/>
            </a:xfrm>
            <a:prstGeom prst="rect">
              <a:avLst/>
            </a:prstGeom>
            <a:solidFill>
              <a:srgbClr val="3333C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10250" name="Rectangle 10"/>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10251" name="Group 11"/>
          <p:cNvGrpSpPr>
            <a:grpSpLocks/>
          </p:cNvGrpSpPr>
          <p:nvPr/>
        </p:nvGrpSpPr>
        <p:grpSpPr bwMode="auto">
          <a:xfrm>
            <a:off x="2384425" y="530226"/>
            <a:ext cx="368300" cy="474663"/>
            <a:chOff x="0" y="0"/>
            <a:chExt cx="232" cy="299"/>
          </a:xfrm>
        </p:grpSpPr>
        <p:sp>
          <p:nvSpPr>
            <p:cNvPr id="10252"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10253" name="Rectangle 13"/>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10254" name="Group 14"/>
          <p:cNvGrpSpPr>
            <a:grpSpLocks/>
          </p:cNvGrpSpPr>
          <p:nvPr/>
        </p:nvGrpSpPr>
        <p:grpSpPr bwMode="auto">
          <a:xfrm>
            <a:off x="1598614" y="457201"/>
            <a:ext cx="561975" cy="422275"/>
            <a:chOff x="0" y="0"/>
            <a:chExt cx="353" cy="266"/>
          </a:xfrm>
        </p:grpSpPr>
        <p:sp>
          <p:nvSpPr>
            <p:cNvPr id="10255"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10256" name="Rectangle 16"/>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10257" name="Group 17"/>
          <p:cNvGrpSpPr>
            <a:grpSpLocks/>
          </p:cNvGrpSpPr>
          <p:nvPr/>
        </p:nvGrpSpPr>
        <p:grpSpPr bwMode="auto">
          <a:xfrm>
            <a:off x="2235200" y="1"/>
            <a:ext cx="31750" cy="1052513"/>
            <a:chOff x="0" y="0"/>
            <a:chExt cx="20" cy="663"/>
          </a:xfrm>
        </p:grpSpPr>
        <p:sp>
          <p:nvSpPr>
            <p:cNvPr id="10258" name="Rectangle 18"/>
            <p:cNvSpPr>
              <a:spLocks/>
            </p:cNvSpPr>
            <p:nvPr/>
          </p:nvSpPr>
          <p:spPr bwMode="auto">
            <a:xfrm>
              <a:off x="0" y="0"/>
              <a:ext cx="20" cy="663"/>
            </a:xfrm>
            <a:prstGeom prst="rect">
              <a:avLst/>
            </a:prstGeom>
            <a:solidFill>
              <a:srgbClr val="1C1C1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10259" name="Rectangle 19"/>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10260" name="Group 20"/>
          <p:cNvGrpSpPr>
            <a:grpSpLocks/>
          </p:cNvGrpSpPr>
          <p:nvPr/>
        </p:nvGrpSpPr>
        <p:grpSpPr bwMode="auto">
          <a:xfrm>
            <a:off x="1966914" y="533401"/>
            <a:ext cx="8226425" cy="276225"/>
            <a:chOff x="0" y="0"/>
            <a:chExt cx="5182" cy="174"/>
          </a:xfrm>
        </p:grpSpPr>
        <p:sp>
          <p:nvSpPr>
            <p:cNvPr id="10261"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10262" name="Rectangle 22"/>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sp>
        <p:nvSpPr>
          <p:cNvPr id="10263" name="Rectangle 23"/>
          <p:cNvSpPr>
            <a:spLocks/>
          </p:cNvSpPr>
          <p:nvPr/>
        </p:nvSpPr>
        <p:spPr bwMode="auto">
          <a:xfrm>
            <a:off x="1752600" y="1143000"/>
            <a:ext cx="8686800"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pPr algn="just"/>
            <a:r>
              <a:rPr lang="en-US" sz="2800" b="1" i="1">
                <a:cs typeface="Times New Roman" panose="02020603050405020304" pitchFamily="18" charset="0"/>
              </a:rPr>
              <a:t>The minimum Hamming distance for our first code scheme (Table 10.1) is 2. This code guarantees detection of only a single error. For example, if the third codeword (101) is sent and one error occurs, the received codeword does not match any valid codeword. If two errors occur, however, the received codeword may match a valid codeword and the errors are not detected.</a:t>
            </a:r>
          </a:p>
        </p:txBody>
      </p:sp>
      <p:sp>
        <p:nvSpPr>
          <p:cNvPr id="10264" name="Rectangle 24"/>
          <p:cNvSpPr>
            <a:spLocks/>
          </p:cNvSpPr>
          <p:nvPr/>
        </p:nvSpPr>
        <p:spPr bwMode="auto">
          <a:xfrm>
            <a:off x="2667001" y="1"/>
            <a:ext cx="240738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3200" b="1" i="1">
                <a:solidFill>
                  <a:srgbClr val="FF0000"/>
                </a:solidFill>
                <a:cs typeface="Times New Roman" panose="02020603050405020304" pitchFamily="18" charset="0"/>
              </a:rPr>
              <a:t>Example 10.7</a:t>
            </a:r>
          </a:p>
        </p:txBody>
      </p:sp>
    </p:spTree>
    <p:extLst>
      <p:ext uri="{BB962C8B-B14F-4D97-AF65-F5344CB8AC3E}">
        <p14:creationId xmlns:p14="http://schemas.microsoft.com/office/powerpoint/2010/main" val="3289788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p:cNvSpPr>
          <p:nvPr/>
        </p:nvSpPr>
        <p:spPr bwMode="auto">
          <a:xfrm>
            <a:off x="14478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b"/>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000" b="1">
                <a:solidFill>
                  <a:srgbClr val="1C1C1C"/>
                </a:solidFill>
                <a:latin typeface="Arial" panose="020B0604020202020204" pitchFamily="34" charset="0"/>
                <a:cs typeface="Arial" panose="020B0604020202020204" pitchFamily="34" charset="0"/>
                <a:sym typeface="Arial" panose="020B0604020202020204" pitchFamily="34" charset="0"/>
              </a:rPr>
              <a:t>10.</a:t>
            </a:r>
          </a:p>
        </p:txBody>
      </p:sp>
      <p:grpSp>
        <p:nvGrpSpPr>
          <p:cNvPr id="11266" name="Group 2"/>
          <p:cNvGrpSpPr>
            <a:grpSpLocks/>
          </p:cNvGrpSpPr>
          <p:nvPr/>
        </p:nvGrpSpPr>
        <p:grpSpPr bwMode="auto">
          <a:xfrm>
            <a:off x="1890713" y="107951"/>
            <a:ext cx="438150" cy="474663"/>
            <a:chOff x="0" y="0"/>
            <a:chExt cx="276" cy="299"/>
          </a:xfrm>
        </p:grpSpPr>
        <p:sp>
          <p:nvSpPr>
            <p:cNvPr id="11267" name="Rectangle 3"/>
            <p:cNvSpPr>
              <a:spLocks/>
            </p:cNvSpPr>
            <p:nvPr/>
          </p:nvSpPr>
          <p:spPr bwMode="auto">
            <a:xfrm>
              <a:off x="0" y="0"/>
              <a:ext cx="276" cy="299"/>
            </a:xfrm>
            <a:prstGeom prst="rect">
              <a:avLst/>
            </a:prstGeom>
            <a:solidFill>
              <a:srgbClr val="FFCF0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11268" name="Rectangle 4"/>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11269" name="Group 5"/>
          <p:cNvGrpSpPr>
            <a:grpSpLocks/>
          </p:cNvGrpSpPr>
          <p:nvPr/>
        </p:nvGrpSpPr>
        <p:grpSpPr bwMode="auto">
          <a:xfrm>
            <a:off x="2273301" y="107951"/>
            <a:ext cx="328613" cy="474663"/>
            <a:chOff x="0" y="0"/>
            <a:chExt cx="207" cy="299"/>
          </a:xfrm>
        </p:grpSpPr>
        <p:sp>
          <p:nvSpPr>
            <p:cNvPr id="11270"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11271" name="Rectangle 7"/>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11272" name="Group 8"/>
          <p:cNvGrpSpPr>
            <a:grpSpLocks/>
          </p:cNvGrpSpPr>
          <p:nvPr/>
        </p:nvGrpSpPr>
        <p:grpSpPr bwMode="auto">
          <a:xfrm>
            <a:off x="2014539" y="530226"/>
            <a:ext cx="422275" cy="474663"/>
            <a:chOff x="0" y="0"/>
            <a:chExt cx="266" cy="299"/>
          </a:xfrm>
        </p:grpSpPr>
        <p:sp>
          <p:nvSpPr>
            <p:cNvPr id="11273" name="Rectangle 9"/>
            <p:cNvSpPr>
              <a:spLocks/>
            </p:cNvSpPr>
            <p:nvPr/>
          </p:nvSpPr>
          <p:spPr bwMode="auto">
            <a:xfrm>
              <a:off x="0" y="0"/>
              <a:ext cx="266" cy="299"/>
            </a:xfrm>
            <a:prstGeom prst="rect">
              <a:avLst/>
            </a:prstGeom>
            <a:solidFill>
              <a:srgbClr val="3333C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11274" name="Rectangle 10"/>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11275" name="Group 11"/>
          <p:cNvGrpSpPr>
            <a:grpSpLocks/>
          </p:cNvGrpSpPr>
          <p:nvPr/>
        </p:nvGrpSpPr>
        <p:grpSpPr bwMode="auto">
          <a:xfrm>
            <a:off x="2384425" y="530226"/>
            <a:ext cx="368300" cy="474663"/>
            <a:chOff x="0" y="0"/>
            <a:chExt cx="232" cy="299"/>
          </a:xfrm>
        </p:grpSpPr>
        <p:sp>
          <p:nvSpPr>
            <p:cNvPr id="11276"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11277" name="Rectangle 13"/>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11278" name="Group 14"/>
          <p:cNvGrpSpPr>
            <a:grpSpLocks/>
          </p:cNvGrpSpPr>
          <p:nvPr/>
        </p:nvGrpSpPr>
        <p:grpSpPr bwMode="auto">
          <a:xfrm>
            <a:off x="1598614" y="457201"/>
            <a:ext cx="561975" cy="422275"/>
            <a:chOff x="0" y="0"/>
            <a:chExt cx="353" cy="266"/>
          </a:xfrm>
        </p:grpSpPr>
        <p:sp>
          <p:nvSpPr>
            <p:cNvPr id="11279"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11280" name="Rectangle 16"/>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11281" name="Group 17"/>
          <p:cNvGrpSpPr>
            <a:grpSpLocks/>
          </p:cNvGrpSpPr>
          <p:nvPr/>
        </p:nvGrpSpPr>
        <p:grpSpPr bwMode="auto">
          <a:xfrm>
            <a:off x="2235200" y="1"/>
            <a:ext cx="31750" cy="1052513"/>
            <a:chOff x="0" y="0"/>
            <a:chExt cx="20" cy="663"/>
          </a:xfrm>
        </p:grpSpPr>
        <p:sp>
          <p:nvSpPr>
            <p:cNvPr id="11282" name="Rectangle 18"/>
            <p:cNvSpPr>
              <a:spLocks/>
            </p:cNvSpPr>
            <p:nvPr/>
          </p:nvSpPr>
          <p:spPr bwMode="auto">
            <a:xfrm>
              <a:off x="0" y="0"/>
              <a:ext cx="20" cy="663"/>
            </a:xfrm>
            <a:prstGeom prst="rect">
              <a:avLst/>
            </a:prstGeom>
            <a:solidFill>
              <a:srgbClr val="1C1C1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11283" name="Rectangle 19"/>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11284" name="Group 20"/>
          <p:cNvGrpSpPr>
            <a:grpSpLocks/>
          </p:cNvGrpSpPr>
          <p:nvPr/>
        </p:nvGrpSpPr>
        <p:grpSpPr bwMode="auto">
          <a:xfrm>
            <a:off x="1966914" y="533401"/>
            <a:ext cx="8226425" cy="276225"/>
            <a:chOff x="0" y="0"/>
            <a:chExt cx="5182" cy="174"/>
          </a:xfrm>
        </p:grpSpPr>
        <p:sp>
          <p:nvSpPr>
            <p:cNvPr id="11285"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11286" name="Rectangle 22"/>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sp>
        <p:nvSpPr>
          <p:cNvPr id="11287" name="Rectangle 23"/>
          <p:cNvSpPr>
            <a:spLocks/>
          </p:cNvSpPr>
          <p:nvPr/>
        </p:nvSpPr>
        <p:spPr bwMode="auto">
          <a:xfrm>
            <a:off x="1752600" y="1143000"/>
            <a:ext cx="8686800"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pPr algn="just"/>
            <a:r>
              <a:rPr lang="en-US" sz="2800" b="1" i="1">
                <a:cs typeface="Times New Roman" panose="02020603050405020304" pitchFamily="18" charset="0"/>
              </a:rPr>
              <a:t>Our second block code scheme (Table 10.2) has d</a:t>
            </a:r>
            <a:r>
              <a:rPr lang="en-US" sz="2800" b="1" i="1" baseline="-25000">
                <a:cs typeface="Times New Roman" panose="02020603050405020304" pitchFamily="18" charset="0"/>
              </a:rPr>
              <a:t>min</a:t>
            </a:r>
            <a:r>
              <a:rPr lang="en-US" sz="2800" b="1" i="1">
                <a:cs typeface="Times New Roman" panose="02020603050405020304" pitchFamily="18" charset="0"/>
              </a:rPr>
              <a:t> = 3. This code can detect up to two errors. Again, we see that when any of the valid codewords is sent, two errors create a codeword which is not in the table of valid codewords. The receiver cannot be fooled. </a:t>
            </a:r>
          </a:p>
          <a:p>
            <a:pPr algn="just"/>
            <a:endParaRPr lang="en-US" sz="2800" b="1" i="1">
              <a:cs typeface="Times" panose="02020603050405020304" pitchFamily="18" charset="0"/>
            </a:endParaRPr>
          </a:p>
          <a:p>
            <a:pPr algn="just"/>
            <a:r>
              <a:rPr lang="en-US" sz="2800" b="1" i="1">
                <a:cs typeface="Times" panose="02020603050405020304" pitchFamily="18" charset="0"/>
              </a:rPr>
              <a:t>However, some combinations of three errors change a valid codeword to another valid codeword. The receiver accepts the received codeword and the errors are undetected.</a:t>
            </a:r>
          </a:p>
        </p:txBody>
      </p:sp>
      <p:sp>
        <p:nvSpPr>
          <p:cNvPr id="11288" name="Rectangle 24"/>
          <p:cNvSpPr>
            <a:spLocks/>
          </p:cNvSpPr>
          <p:nvPr/>
        </p:nvSpPr>
        <p:spPr bwMode="auto">
          <a:xfrm>
            <a:off x="2667001" y="1"/>
            <a:ext cx="240738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3200" b="1" i="1">
                <a:solidFill>
                  <a:srgbClr val="FF0000"/>
                </a:solidFill>
                <a:cs typeface="Times New Roman" panose="02020603050405020304" pitchFamily="18" charset="0"/>
              </a:rPr>
              <a:t>Example 10.8</a:t>
            </a:r>
          </a:p>
        </p:txBody>
      </p:sp>
    </p:spTree>
    <p:extLst>
      <p:ext uri="{BB962C8B-B14F-4D97-AF65-F5344CB8AC3E}">
        <p14:creationId xmlns:p14="http://schemas.microsoft.com/office/powerpoint/2010/main" val="2244221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p:cNvSpPr>
          <p:nvPr/>
        </p:nvSpPr>
        <p:spPr bwMode="auto">
          <a:xfrm>
            <a:off x="14478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b"/>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000" b="1">
                <a:solidFill>
                  <a:srgbClr val="1C1C1C"/>
                </a:solidFill>
                <a:latin typeface="Arial" panose="020B0604020202020204" pitchFamily="34" charset="0"/>
                <a:cs typeface="Arial" panose="020B0604020202020204" pitchFamily="34" charset="0"/>
                <a:sym typeface="Arial" panose="020B0604020202020204" pitchFamily="34" charset="0"/>
              </a:rPr>
              <a:t>10.</a:t>
            </a:r>
          </a:p>
        </p:txBody>
      </p:sp>
      <p:sp>
        <p:nvSpPr>
          <p:cNvPr id="12290" name="Line 2"/>
          <p:cNvSpPr>
            <a:spLocks noChangeShapeType="1"/>
          </p:cNvSpPr>
          <p:nvPr/>
        </p:nvSpPr>
        <p:spPr bwMode="auto">
          <a:xfrm>
            <a:off x="1676400" y="533400"/>
            <a:ext cx="8763000" cy="158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2291" name="Line 3"/>
          <p:cNvSpPr>
            <a:spLocks noChangeShapeType="1"/>
          </p:cNvSpPr>
          <p:nvPr/>
        </p:nvSpPr>
        <p:spPr bwMode="auto">
          <a:xfrm>
            <a:off x="1676400" y="1371600"/>
            <a:ext cx="8763000" cy="1588"/>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2292" name="Rectangle 4"/>
          <p:cNvSpPr>
            <a:spLocks/>
          </p:cNvSpPr>
          <p:nvPr/>
        </p:nvSpPr>
        <p:spPr bwMode="auto">
          <a:xfrm>
            <a:off x="1828801" y="762000"/>
            <a:ext cx="72605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400" b="1">
                <a:solidFill>
                  <a:srgbClr val="3333CC"/>
                </a:solidFill>
                <a:cs typeface="Times New Roman" panose="02020603050405020304" pitchFamily="18" charset="0"/>
              </a:rPr>
              <a:t>Figure 10.8  </a:t>
            </a:r>
            <a:r>
              <a:rPr lang="en-US" sz="2000" b="1" i="1">
                <a:cs typeface="Times New Roman" panose="02020603050405020304" pitchFamily="18" charset="0"/>
              </a:rPr>
              <a:t>Geometric concept for finding d</a:t>
            </a:r>
            <a:r>
              <a:rPr lang="en-US" sz="2000" b="1" i="1" baseline="-14000">
                <a:cs typeface="Times New Roman" panose="02020603050405020304" pitchFamily="18" charset="0"/>
              </a:rPr>
              <a:t>min</a:t>
            </a:r>
            <a:r>
              <a:rPr lang="en-US" sz="2000" b="1" i="1">
                <a:cs typeface="Times New Roman" panose="02020603050405020304" pitchFamily="18" charset="0"/>
              </a:rPr>
              <a:t> in error detection</a:t>
            </a:r>
          </a:p>
        </p:txBody>
      </p:sp>
      <p:sp>
        <p:nvSpPr>
          <p:cNvPr id="12293" name="Line 5"/>
          <p:cNvSpPr>
            <a:spLocks noChangeShapeType="1"/>
          </p:cNvSpPr>
          <p:nvPr/>
        </p:nvSpPr>
        <p:spPr bwMode="auto">
          <a:xfrm>
            <a:off x="1676400" y="6248400"/>
            <a:ext cx="8763000" cy="158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GB"/>
          </a:p>
        </p:txBody>
      </p:sp>
      <p:pic>
        <p:nvPicPr>
          <p:cNvPr id="12294"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971676"/>
            <a:ext cx="85105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3424890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p:cNvSpPr>
          <p:nvPr/>
        </p:nvSpPr>
        <p:spPr bwMode="auto">
          <a:xfrm>
            <a:off x="14478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b"/>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000" b="1">
                <a:solidFill>
                  <a:srgbClr val="1C1C1C"/>
                </a:solidFill>
                <a:latin typeface="Arial" panose="020B0604020202020204" pitchFamily="34" charset="0"/>
                <a:cs typeface="Arial" panose="020B0604020202020204" pitchFamily="34" charset="0"/>
                <a:sym typeface="Arial" panose="020B0604020202020204" pitchFamily="34" charset="0"/>
              </a:rPr>
              <a:t>10.</a:t>
            </a:r>
          </a:p>
        </p:txBody>
      </p:sp>
      <p:grpSp>
        <p:nvGrpSpPr>
          <p:cNvPr id="14338" name="Group 2"/>
          <p:cNvGrpSpPr>
            <a:grpSpLocks/>
          </p:cNvGrpSpPr>
          <p:nvPr/>
        </p:nvGrpSpPr>
        <p:grpSpPr bwMode="auto">
          <a:xfrm>
            <a:off x="1890713" y="107951"/>
            <a:ext cx="438150" cy="474663"/>
            <a:chOff x="0" y="0"/>
            <a:chExt cx="276" cy="299"/>
          </a:xfrm>
        </p:grpSpPr>
        <p:sp>
          <p:nvSpPr>
            <p:cNvPr id="14339" name="Rectangle 3"/>
            <p:cNvSpPr>
              <a:spLocks/>
            </p:cNvSpPr>
            <p:nvPr/>
          </p:nvSpPr>
          <p:spPr bwMode="auto">
            <a:xfrm>
              <a:off x="0" y="0"/>
              <a:ext cx="276" cy="299"/>
            </a:xfrm>
            <a:prstGeom prst="rect">
              <a:avLst/>
            </a:prstGeom>
            <a:solidFill>
              <a:srgbClr val="FFCF0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14340" name="Rectangle 4"/>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14341" name="Group 5"/>
          <p:cNvGrpSpPr>
            <a:grpSpLocks/>
          </p:cNvGrpSpPr>
          <p:nvPr/>
        </p:nvGrpSpPr>
        <p:grpSpPr bwMode="auto">
          <a:xfrm>
            <a:off x="2273301" y="107951"/>
            <a:ext cx="328613" cy="474663"/>
            <a:chOff x="0" y="0"/>
            <a:chExt cx="207" cy="299"/>
          </a:xfrm>
        </p:grpSpPr>
        <p:sp>
          <p:nvSpPr>
            <p:cNvPr id="14342"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14343" name="Rectangle 7"/>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14344" name="Group 8"/>
          <p:cNvGrpSpPr>
            <a:grpSpLocks/>
          </p:cNvGrpSpPr>
          <p:nvPr/>
        </p:nvGrpSpPr>
        <p:grpSpPr bwMode="auto">
          <a:xfrm>
            <a:off x="2014539" y="530226"/>
            <a:ext cx="422275" cy="474663"/>
            <a:chOff x="0" y="0"/>
            <a:chExt cx="266" cy="299"/>
          </a:xfrm>
        </p:grpSpPr>
        <p:sp>
          <p:nvSpPr>
            <p:cNvPr id="14345" name="Rectangle 9"/>
            <p:cNvSpPr>
              <a:spLocks/>
            </p:cNvSpPr>
            <p:nvPr/>
          </p:nvSpPr>
          <p:spPr bwMode="auto">
            <a:xfrm>
              <a:off x="0" y="0"/>
              <a:ext cx="266" cy="299"/>
            </a:xfrm>
            <a:prstGeom prst="rect">
              <a:avLst/>
            </a:prstGeom>
            <a:solidFill>
              <a:srgbClr val="3333C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14346" name="Rectangle 10"/>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14347" name="Group 11"/>
          <p:cNvGrpSpPr>
            <a:grpSpLocks/>
          </p:cNvGrpSpPr>
          <p:nvPr/>
        </p:nvGrpSpPr>
        <p:grpSpPr bwMode="auto">
          <a:xfrm>
            <a:off x="2384425" y="530226"/>
            <a:ext cx="368300" cy="474663"/>
            <a:chOff x="0" y="0"/>
            <a:chExt cx="232" cy="299"/>
          </a:xfrm>
        </p:grpSpPr>
        <p:sp>
          <p:nvSpPr>
            <p:cNvPr id="14348"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14349" name="Rectangle 13"/>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14350" name="Group 14"/>
          <p:cNvGrpSpPr>
            <a:grpSpLocks/>
          </p:cNvGrpSpPr>
          <p:nvPr/>
        </p:nvGrpSpPr>
        <p:grpSpPr bwMode="auto">
          <a:xfrm>
            <a:off x="1598614" y="457201"/>
            <a:ext cx="561975" cy="422275"/>
            <a:chOff x="0" y="0"/>
            <a:chExt cx="353" cy="266"/>
          </a:xfrm>
        </p:grpSpPr>
        <p:sp>
          <p:nvSpPr>
            <p:cNvPr id="14351"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14352" name="Rectangle 16"/>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14353" name="Group 17"/>
          <p:cNvGrpSpPr>
            <a:grpSpLocks/>
          </p:cNvGrpSpPr>
          <p:nvPr/>
        </p:nvGrpSpPr>
        <p:grpSpPr bwMode="auto">
          <a:xfrm>
            <a:off x="2235200" y="1"/>
            <a:ext cx="31750" cy="1052513"/>
            <a:chOff x="0" y="0"/>
            <a:chExt cx="20" cy="663"/>
          </a:xfrm>
        </p:grpSpPr>
        <p:sp>
          <p:nvSpPr>
            <p:cNvPr id="14354" name="Rectangle 18"/>
            <p:cNvSpPr>
              <a:spLocks/>
            </p:cNvSpPr>
            <p:nvPr/>
          </p:nvSpPr>
          <p:spPr bwMode="auto">
            <a:xfrm>
              <a:off x="0" y="0"/>
              <a:ext cx="20" cy="663"/>
            </a:xfrm>
            <a:prstGeom prst="rect">
              <a:avLst/>
            </a:prstGeom>
            <a:solidFill>
              <a:srgbClr val="1C1C1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14355" name="Rectangle 19"/>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14356" name="Group 20"/>
          <p:cNvGrpSpPr>
            <a:grpSpLocks/>
          </p:cNvGrpSpPr>
          <p:nvPr/>
        </p:nvGrpSpPr>
        <p:grpSpPr bwMode="auto">
          <a:xfrm>
            <a:off x="1966914" y="533401"/>
            <a:ext cx="8226425" cy="276225"/>
            <a:chOff x="0" y="0"/>
            <a:chExt cx="5182" cy="174"/>
          </a:xfrm>
        </p:grpSpPr>
        <p:sp>
          <p:nvSpPr>
            <p:cNvPr id="14357"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14358" name="Rectangle 22"/>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sp>
        <p:nvSpPr>
          <p:cNvPr id="14359" name="Line 23"/>
          <p:cNvSpPr>
            <a:spLocks noChangeShapeType="1"/>
          </p:cNvSpPr>
          <p:nvPr/>
        </p:nvSpPr>
        <p:spPr bwMode="auto">
          <a:xfrm>
            <a:off x="1981200" y="2667000"/>
            <a:ext cx="8153400" cy="1588"/>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4360" name="Line 24"/>
          <p:cNvSpPr>
            <a:spLocks noChangeShapeType="1"/>
          </p:cNvSpPr>
          <p:nvPr/>
        </p:nvSpPr>
        <p:spPr bwMode="auto">
          <a:xfrm>
            <a:off x="1982788" y="4876800"/>
            <a:ext cx="8153400" cy="1588"/>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4361" name="Rectangle 25"/>
          <p:cNvSpPr>
            <a:spLocks/>
          </p:cNvSpPr>
          <p:nvPr/>
        </p:nvSpPr>
        <p:spPr bwMode="auto">
          <a:xfrm>
            <a:off x="1879600" y="2784475"/>
            <a:ext cx="8077200" cy="2019300"/>
          </a:xfrm>
          <a:prstGeom prst="rect">
            <a:avLst/>
          </a:prstGeom>
          <a:solidFill>
            <a:srgbClr val="99FF33"/>
          </a:solidFill>
          <a:ln>
            <a:noFill/>
          </a:ln>
          <a:extLst>
            <a:ext uri="{91240B29-F687-4F45-9708-019B960494DF}">
              <a14:hiddenLine xmlns:a14="http://schemas.microsoft.com/office/drawing/2010/main" w="76200">
                <a:solidFill>
                  <a:srgbClr val="3333CC"/>
                </a:solidFill>
                <a:miter lim="800000"/>
                <a:headEnd/>
                <a:tailEnd/>
              </a14:hiddenLine>
            </a:ext>
          </a:extLst>
        </p:spPr>
        <p:txBody>
          <a:bodyPr lIns="0" tIns="0" rIns="40639" bIns="0"/>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pPr algn="ctr"/>
            <a:r>
              <a:rPr lang="en-US" sz="3200" b="1">
                <a:latin typeface="Arial" panose="020B0604020202020204" pitchFamily="34" charset="0"/>
                <a:cs typeface="Arial" panose="020B0604020202020204" pitchFamily="34" charset="0"/>
                <a:sym typeface="Arial" panose="020B0604020202020204" pitchFamily="34" charset="0"/>
              </a:rPr>
              <a:t>To guarantee </a:t>
            </a:r>
            <a:r>
              <a:rPr lang="en-US" sz="3200" b="1">
                <a:solidFill>
                  <a:srgbClr val="D90B00"/>
                </a:solidFill>
                <a:latin typeface="Arial" panose="020B0604020202020204" pitchFamily="34" charset="0"/>
                <a:cs typeface="Arial" panose="020B0604020202020204" pitchFamily="34" charset="0"/>
                <a:sym typeface="Arial" panose="020B0604020202020204" pitchFamily="34" charset="0"/>
              </a:rPr>
              <a:t>correction</a:t>
            </a:r>
            <a:r>
              <a:rPr lang="en-US" sz="3200" b="1">
                <a:latin typeface="Arial" panose="020B0604020202020204" pitchFamily="34" charset="0"/>
                <a:cs typeface="Arial" panose="020B0604020202020204" pitchFamily="34" charset="0"/>
                <a:sym typeface="Arial" panose="020B0604020202020204" pitchFamily="34" charset="0"/>
              </a:rPr>
              <a:t> of up to </a:t>
            </a:r>
            <a:r>
              <a:rPr lang="en-US" sz="3200" b="1" i="1">
                <a:latin typeface="Arial" panose="020B0604020202020204" pitchFamily="34" charset="0"/>
                <a:cs typeface="Arial" panose="020B0604020202020204" pitchFamily="34" charset="0"/>
                <a:sym typeface="Arial" panose="020B0604020202020204" pitchFamily="34" charset="0"/>
              </a:rPr>
              <a:t>t</a:t>
            </a:r>
            <a:r>
              <a:rPr lang="en-US" sz="3200" b="1">
                <a:latin typeface="Arial" panose="020B0604020202020204" pitchFamily="34" charset="0"/>
                <a:cs typeface="Arial" panose="020B0604020202020204" pitchFamily="34" charset="0"/>
                <a:sym typeface="Arial" panose="020B0604020202020204" pitchFamily="34" charset="0"/>
              </a:rPr>
              <a:t> errors in all cases, the minimum Hamming distance in a block code </a:t>
            </a:r>
            <a:br>
              <a:rPr lang="en-US" sz="3200" b="1">
                <a:latin typeface="Arial" panose="020B0604020202020204" pitchFamily="34" charset="0"/>
                <a:cs typeface="Arial" panose="020B0604020202020204" pitchFamily="34" charset="0"/>
                <a:sym typeface="Arial" panose="020B0604020202020204" pitchFamily="34" charset="0"/>
              </a:rPr>
            </a:br>
            <a:r>
              <a:rPr lang="en-US" sz="3200" b="1">
                <a:latin typeface="Arial" panose="020B0604020202020204" pitchFamily="34" charset="0"/>
                <a:cs typeface="Arial" panose="020B0604020202020204" pitchFamily="34" charset="0"/>
                <a:sym typeface="Arial" panose="020B0604020202020204" pitchFamily="34" charset="0"/>
              </a:rPr>
              <a:t>must be d</a:t>
            </a:r>
            <a:r>
              <a:rPr lang="en-US" sz="3200" b="1" baseline="-18000">
                <a:latin typeface="Arial" panose="020B0604020202020204" pitchFamily="34" charset="0"/>
                <a:cs typeface="Arial" panose="020B0604020202020204" pitchFamily="34" charset="0"/>
                <a:sym typeface="Arial" panose="020B0604020202020204" pitchFamily="34" charset="0"/>
              </a:rPr>
              <a:t>min</a:t>
            </a:r>
            <a:r>
              <a:rPr lang="en-US" sz="3200" b="1">
                <a:latin typeface="Arial" panose="020B0604020202020204" pitchFamily="34" charset="0"/>
                <a:cs typeface="Arial" panose="020B0604020202020204" pitchFamily="34" charset="0"/>
                <a:sym typeface="Arial" panose="020B0604020202020204" pitchFamily="34" charset="0"/>
              </a:rPr>
              <a:t> = 2</a:t>
            </a:r>
            <a:r>
              <a:rPr lang="en-US" sz="3200" b="1" i="1">
                <a:latin typeface="Arial" panose="020B0604020202020204" pitchFamily="34" charset="0"/>
                <a:cs typeface="Arial" panose="020B0604020202020204" pitchFamily="34" charset="0"/>
                <a:sym typeface="Arial" panose="020B0604020202020204" pitchFamily="34" charset="0"/>
              </a:rPr>
              <a:t>t</a:t>
            </a:r>
            <a:r>
              <a:rPr lang="en-US" sz="3200" b="1">
                <a:latin typeface="Arial" panose="020B0604020202020204" pitchFamily="34" charset="0"/>
                <a:cs typeface="Arial" panose="020B0604020202020204" pitchFamily="34" charset="0"/>
                <a:sym typeface="Arial" panose="020B0604020202020204" pitchFamily="34" charset="0"/>
              </a:rPr>
              <a:t> + 1.</a:t>
            </a:r>
          </a:p>
        </p:txBody>
      </p:sp>
      <p:grpSp>
        <p:nvGrpSpPr>
          <p:cNvPr id="14362" name="Group 26"/>
          <p:cNvGrpSpPr>
            <a:grpSpLocks/>
          </p:cNvGrpSpPr>
          <p:nvPr/>
        </p:nvGrpSpPr>
        <p:grpSpPr bwMode="auto">
          <a:xfrm>
            <a:off x="2057400" y="1947864"/>
            <a:ext cx="1143000" cy="566737"/>
            <a:chOff x="0" y="0"/>
            <a:chExt cx="720" cy="357"/>
          </a:xfrm>
        </p:grpSpPr>
        <p:pic>
          <p:nvPicPr>
            <p:cNvPr id="14363" name="Picture 2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4364" name="Rectangle 28"/>
            <p:cNvSpPr>
              <a:spLocks/>
            </p:cNvSpPr>
            <p:nvPr/>
          </p:nvSpPr>
          <p:spPr bwMode="auto">
            <a:xfrm>
              <a:off x="84" y="0"/>
              <a:ext cx="4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800" b="1" i="1">
                  <a:solidFill>
                    <a:srgbClr val="FF0000"/>
                  </a:solidFill>
                  <a:cs typeface="Times New Roman" panose="02020603050405020304" pitchFamily="18" charset="0"/>
                </a:rPr>
                <a:t>Note</a:t>
              </a:r>
            </a:p>
          </p:txBody>
        </p:sp>
      </p:grpSp>
    </p:spTree>
    <p:extLst>
      <p:ext uri="{BB962C8B-B14F-4D97-AF65-F5344CB8AC3E}">
        <p14:creationId xmlns:p14="http://schemas.microsoft.com/office/powerpoint/2010/main" val="3048909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p:cNvSpPr>
          <p:nvPr/>
        </p:nvSpPr>
        <p:spPr bwMode="auto">
          <a:xfrm>
            <a:off x="14478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b"/>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000" b="1">
                <a:solidFill>
                  <a:srgbClr val="1C1C1C"/>
                </a:solidFill>
                <a:latin typeface="Arial" panose="020B0604020202020204" pitchFamily="34" charset="0"/>
                <a:cs typeface="Arial" panose="020B0604020202020204" pitchFamily="34" charset="0"/>
                <a:sym typeface="Arial" panose="020B0604020202020204" pitchFamily="34" charset="0"/>
              </a:rPr>
              <a:t>10.</a:t>
            </a:r>
          </a:p>
        </p:txBody>
      </p:sp>
      <p:grpSp>
        <p:nvGrpSpPr>
          <p:cNvPr id="16386" name="Group 2"/>
          <p:cNvGrpSpPr>
            <a:grpSpLocks/>
          </p:cNvGrpSpPr>
          <p:nvPr/>
        </p:nvGrpSpPr>
        <p:grpSpPr bwMode="auto">
          <a:xfrm>
            <a:off x="1524000" y="0"/>
            <a:ext cx="9144000" cy="1371600"/>
            <a:chOff x="0" y="0"/>
            <a:chExt cx="5760" cy="864"/>
          </a:xfrm>
        </p:grpSpPr>
        <p:sp>
          <p:nvSpPr>
            <p:cNvPr id="16387" name="Rectangle 3"/>
            <p:cNvSpPr>
              <a:spLocks/>
            </p:cNvSpPr>
            <p:nvPr/>
          </p:nvSpPr>
          <p:spPr bwMode="auto">
            <a:xfrm>
              <a:off x="0" y="0"/>
              <a:ext cx="5760" cy="864"/>
            </a:xfrm>
            <a:prstGeom prst="rect">
              <a:avLst/>
            </a:prstGeom>
            <a:solidFill>
              <a:srgbClr val="33CCFF"/>
            </a:solidFill>
            <a:ln w="12700">
              <a:solidFill>
                <a:schemeClr val="tx1"/>
              </a:solidFill>
              <a:miter lim="800000"/>
              <a:headEnd/>
              <a:tailEnd/>
            </a:ln>
          </p:spPr>
          <p:txBody>
            <a:bodyPr lIns="0" tIns="0" rIns="0" bIns="0"/>
            <a:lstStyle/>
            <a:p>
              <a:endParaRPr lang="en-GB"/>
            </a:p>
          </p:txBody>
        </p:sp>
        <p:sp>
          <p:nvSpPr>
            <p:cNvPr id="16388" name="Rectangle 4"/>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sp>
        <p:nvSpPr>
          <p:cNvPr id="16389" name="Rectangle 5"/>
          <p:cNvSpPr>
            <a:spLocks/>
          </p:cNvSpPr>
          <p:nvPr/>
        </p:nvSpPr>
        <p:spPr bwMode="auto">
          <a:xfrm>
            <a:off x="1752600" y="406401"/>
            <a:ext cx="584102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3200" b="1">
                <a:effectLst>
                  <a:outerShdw blurRad="38100" dist="38100" dir="2700000" algn="tl">
                    <a:srgbClr val="C0C0C0"/>
                  </a:outerShdw>
                </a:effectLst>
                <a:latin typeface="Times" panose="02020603050405020304" pitchFamily="18" charset="0"/>
                <a:cs typeface="Times" panose="02020603050405020304" pitchFamily="18" charset="0"/>
                <a:sym typeface="Times" panose="02020603050405020304" pitchFamily="18" charset="0"/>
              </a:rPr>
              <a:t>10-3   LINEAR BLOCK CODES</a:t>
            </a:r>
          </a:p>
        </p:txBody>
      </p:sp>
      <p:sp>
        <p:nvSpPr>
          <p:cNvPr id="16390" name="Rectangle 6"/>
          <p:cNvSpPr>
            <a:spLocks/>
          </p:cNvSpPr>
          <p:nvPr/>
        </p:nvSpPr>
        <p:spPr bwMode="auto">
          <a:xfrm>
            <a:off x="1752600" y="1490663"/>
            <a:ext cx="82296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pPr algn="just"/>
            <a:r>
              <a:rPr lang="en-US" sz="2800" b="1" i="1">
                <a:effectLst>
                  <a:outerShdw blurRad="38100" dist="38100" dir="2700000" algn="tl">
                    <a:srgbClr val="C0C0C0"/>
                  </a:outerShdw>
                </a:effectLst>
                <a:cs typeface="Times New Roman" panose="02020603050405020304" pitchFamily="18" charset="0"/>
              </a:rPr>
              <a:t>Almost all block codes used today belong to a subset called </a:t>
            </a:r>
            <a:r>
              <a:rPr lang="en-US" sz="2800" b="1" i="1">
                <a:solidFill>
                  <a:srgbClr val="FF0000"/>
                </a:solidFill>
                <a:effectLst>
                  <a:outerShdw blurRad="38100" dist="38100" dir="2700000" algn="tl">
                    <a:srgbClr val="C0C0C0"/>
                  </a:outerShdw>
                </a:effectLst>
                <a:cs typeface="Times New Roman" panose="02020603050405020304" pitchFamily="18" charset="0"/>
              </a:rPr>
              <a:t>linear block codes</a:t>
            </a:r>
            <a:r>
              <a:rPr lang="en-US" sz="2800" b="1" i="1">
                <a:effectLst>
                  <a:outerShdw blurRad="38100" dist="38100" dir="2700000" algn="tl">
                    <a:srgbClr val="C0C0C0"/>
                  </a:outerShdw>
                </a:effectLst>
                <a:cs typeface="Times New Roman" panose="02020603050405020304" pitchFamily="18" charset="0"/>
              </a:rPr>
              <a:t>. A linear block code is a code in which the exclusive OR (addition modulo-2) of two valid codewords creates another valid codeword.</a:t>
            </a:r>
          </a:p>
        </p:txBody>
      </p:sp>
      <p:sp>
        <p:nvSpPr>
          <p:cNvPr id="16391" name="Rectangle 7"/>
          <p:cNvSpPr>
            <a:spLocks/>
          </p:cNvSpPr>
          <p:nvPr/>
        </p:nvSpPr>
        <p:spPr bwMode="auto">
          <a:xfrm>
            <a:off x="1676400" y="4679950"/>
            <a:ext cx="6705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400" b="1">
                <a:solidFill>
                  <a:srgbClr val="0033CC"/>
                </a:solidFill>
                <a:cs typeface="Times New Roman" panose="02020603050405020304" pitchFamily="18" charset="0"/>
              </a:rPr>
              <a:t>Minimum Distance for Linear Block Codes</a:t>
            </a:r>
            <a:br>
              <a:rPr lang="en-US" sz="2400" b="1">
                <a:solidFill>
                  <a:srgbClr val="0033CC"/>
                </a:solidFill>
                <a:cs typeface="Times New Roman" panose="02020603050405020304" pitchFamily="18" charset="0"/>
              </a:rPr>
            </a:br>
            <a:r>
              <a:rPr lang="en-US" sz="2400" b="1">
                <a:solidFill>
                  <a:srgbClr val="0033CC"/>
                </a:solidFill>
                <a:cs typeface="Times New Roman" panose="02020603050405020304" pitchFamily="18" charset="0"/>
              </a:rPr>
              <a:t>Some Linear Block Codes</a:t>
            </a:r>
          </a:p>
        </p:txBody>
      </p:sp>
      <p:sp>
        <p:nvSpPr>
          <p:cNvPr id="16392" name="Rectangle 8"/>
          <p:cNvSpPr>
            <a:spLocks/>
          </p:cNvSpPr>
          <p:nvPr/>
        </p:nvSpPr>
        <p:spPr bwMode="auto">
          <a:xfrm>
            <a:off x="1738314" y="4203700"/>
            <a:ext cx="476408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3333CC"/>
                </a:solidFill>
                <a:miter lim="800000"/>
                <a:headEnd/>
                <a:tailEnd/>
              </a14:hiddenLine>
            </a:ext>
          </a:extLst>
        </p:spPr>
        <p:txBody>
          <a:bodyPr wrap="none" lIns="0" tIns="0" rIns="40639" bIns="0">
            <a:spAutoFit/>
          </a:bodyPr>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pPr algn="ctr"/>
            <a:r>
              <a:rPr lang="en-US" sz="2800" b="1" i="1" u="sng">
                <a:solidFill>
                  <a:srgbClr val="FF0000"/>
                </a:solidFill>
                <a:effectLst>
                  <a:outerShdw blurRad="38100" dist="38100" dir="2700000" algn="tl">
                    <a:srgbClr val="C0C0C0"/>
                  </a:outerShdw>
                </a:effectLst>
                <a:cs typeface="Times New Roman" panose="02020603050405020304" pitchFamily="18" charset="0"/>
              </a:rPr>
              <a:t>Topics discussed in this section:</a:t>
            </a:r>
          </a:p>
        </p:txBody>
      </p:sp>
    </p:spTree>
    <p:extLst>
      <p:ext uri="{BB962C8B-B14F-4D97-AF65-F5344CB8AC3E}">
        <p14:creationId xmlns:p14="http://schemas.microsoft.com/office/powerpoint/2010/main" val="1178875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p:cNvSpPr>
          <p:nvPr/>
        </p:nvSpPr>
        <p:spPr bwMode="auto">
          <a:xfrm>
            <a:off x="14478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b"/>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000" b="1">
                <a:solidFill>
                  <a:srgbClr val="1C1C1C"/>
                </a:solidFill>
                <a:latin typeface="Arial" panose="020B0604020202020204" pitchFamily="34" charset="0"/>
                <a:cs typeface="Arial" panose="020B0604020202020204" pitchFamily="34" charset="0"/>
                <a:sym typeface="Arial" panose="020B0604020202020204" pitchFamily="34" charset="0"/>
              </a:rPr>
              <a:t>10.</a:t>
            </a:r>
          </a:p>
        </p:txBody>
      </p:sp>
      <p:grpSp>
        <p:nvGrpSpPr>
          <p:cNvPr id="17410" name="Group 2"/>
          <p:cNvGrpSpPr>
            <a:grpSpLocks/>
          </p:cNvGrpSpPr>
          <p:nvPr/>
        </p:nvGrpSpPr>
        <p:grpSpPr bwMode="auto">
          <a:xfrm>
            <a:off x="1890713" y="107951"/>
            <a:ext cx="438150" cy="474663"/>
            <a:chOff x="0" y="0"/>
            <a:chExt cx="276" cy="299"/>
          </a:xfrm>
        </p:grpSpPr>
        <p:sp>
          <p:nvSpPr>
            <p:cNvPr id="17411" name="Rectangle 3"/>
            <p:cNvSpPr>
              <a:spLocks/>
            </p:cNvSpPr>
            <p:nvPr/>
          </p:nvSpPr>
          <p:spPr bwMode="auto">
            <a:xfrm>
              <a:off x="0" y="0"/>
              <a:ext cx="276" cy="299"/>
            </a:xfrm>
            <a:prstGeom prst="rect">
              <a:avLst/>
            </a:prstGeom>
            <a:solidFill>
              <a:srgbClr val="FFCF0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17412" name="Rectangle 4"/>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17413" name="Group 5"/>
          <p:cNvGrpSpPr>
            <a:grpSpLocks/>
          </p:cNvGrpSpPr>
          <p:nvPr/>
        </p:nvGrpSpPr>
        <p:grpSpPr bwMode="auto">
          <a:xfrm>
            <a:off x="2273301" y="107951"/>
            <a:ext cx="328613" cy="474663"/>
            <a:chOff x="0" y="0"/>
            <a:chExt cx="207" cy="299"/>
          </a:xfrm>
        </p:grpSpPr>
        <p:sp>
          <p:nvSpPr>
            <p:cNvPr id="17414"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17415" name="Rectangle 7"/>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17416" name="Group 8"/>
          <p:cNvGrpSpPr>
            <a:grpSpLocks/>
          </p:cNvGrpSpPr>
          <p:nvPr/>
        </p:nvGrpSpPr>
        <p:grpSpPr bwMode="auto">
          <a:xfrm>
            <a:off x="2014539" y="530226"/>
            <a:ext cx="422275" cy="474663"/>
            <a:chOff x="0" y="0"/>
            <a:chExt cx="266" cy="299"/>
          </a:xfrm>
        </p:grpSpPr>
        <p:sp>
          <p:nvSpPr>
            <p:cNvPr id="17417" name="Rectangle 9"/>
            <p:cNvSpPr>
              <a:spLocks/>
            </p:cNvSpPr>
            <p:nvPr/>
          </p:nvSpPr>
          <p:spPr bwMode="auto">
            <a:xfrm>
              <a:off x="0" y="0"/>
              <a:ext cx="266" cy="299"/>
            </a:xfrm>
            <a:prstGeom prst="rect">
              <a:avLst/>
            </a:prstGeom>
            <a:solidFill>
              <a:srgbClr val="3333C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17418" name="Rectangle 10"/>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17419" name="Group 11"/>
          <p:cNvGrpSpPr>
            <a:grpSpLocks/>
          </p:cNvGrpSpPr>
          <p:nvPr/>
        </p:nvGrpSpPr>
        <p:grpSpPr bwMode="auto">
          <a:xfrm>
            <a:off x="2384425" y="530226"/>
            <a:ext cx="368300" cy="474663"/>
            <a:chOff x="0" y="0"/>
            <a:chExt cx="232" cy="299"/>
          </a:xfrm>
        </p:grpSpPr>
        <p:sp>
          <p:nvSpPr>
            <p:cNvPr id="17420"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17421" name="Rectangle 13"/>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17422" name="Group 14"/>
          <p:cNvGrpSpPr>
            <a:grpSpLocks/>
          </p:cNvGrpSpPr>
          <p:nvPr/>
        </p:nvGrpSpPr>
        <p:grpSpPr bwMode="auto">
          <a:xfrm>
            <a:off x="1598614" y="457201"/>
            <a:ext cx="561975" cy="422275"/>
            <a:chOff x="0" y="0"/>
            <a:chExt cx="353" cy="266"/>
          </a:xfrm>
        </p:grpSpPr>
        <p:sp>
          <p:nvSpPr>
            <p:cNvPr id="17423"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17424" name="Rectangle 16"/>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17425" name="Group 17"/>
          <p:cNvGrpSpPr>
            <a:grpSpLocks/>
          </p:cNvGrpSpPr>
          <p:nvPr/>
        </p:nvGrpSpPr>
        <p:grpSpPr bwMode="auto">
          <a:xfrm>
            <a:off x="2235200" y="1"/>
            <a:ext cx="31750" cy="1052513"/>
            <a:chOff x="0" y="0"/>
            <a:chExt cx="20" cy="663"/>
          </a:xfrm>
        </p:grpSpPr>
        <p:sp>
          <p:nvSpPr>
            <p:cNvPr id="17426" name="Rectangle 18"/>
            <p:cNvSpPr>
              <a:spLocks/>
            </p:cNvSpPr>
            <p:nvPr/>
          </p:nvSpPr>
          <p:spPr bwMode="auto">
            <a:xfrm>
              <a:off x="0" y="0"/>
              <a:ext cx="20" cy="663"/>
            </a:xfrm>
            <a:prstGeom prst="rect">
              <a:avLst/>
            </a:prstGeom>
            <a:solidFill>
              <a:srgbClr val="1C1C1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17427" name="Rectangle 19"/>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17428" name="Group 20"/>
          <p:cNvGrpSpPr>
            <a:grpSpLocks/>
          </p:cNvGrpSpPr>
          <p:nvPr/>
        </p:nvGrpSpPr>
        <p:grpSpPr bwMode="auto">
          <a:xfrm>
            <a:off x="1966914" y="533401"/>
            <a:ext cx="8226425" cy="276225"/>
            <a:chOff x="0" y="0"/>
            <a:chExt cx="5182" cy="174"/>
          </a:xfrm>
        </p:grpSpPr>
        <p:sp>
          <p:nvSpPr>
            <p:cNvPr id="17429"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17430" name="Rectangle 22"/>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sp>
        <p:nvSpPr>
          <p:cNvPr id="17431" name="Line 23"/>
          <p:cNvSpPr>
            <a:spLocks noChangeShapeType="1"/>
          </p:cNvSpPr>
          <p:nvPr/>
        </p:nvSpPr>
        <p:spPr bwMode="auto">
          <a:xfrm>
            <a:off x="1981200" y="2667000"/>
            <a:ext cx="8153400" cy="1588"/>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7432" name="Line 24"/>
          <p:cNvSpPr>
            <a:spLocks noChangeShapeType="1"/>
          </p:cNvSpPr>
          <p:nvPr/>
        </p:nvSpPr>
        <p:spPr bwMode="auto">
          <a:xfrm>
            <a:off x="1982788" y="4419600"/>
            <a:ext cx="8153400" cy="1588"/>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7433" name="Rectangle 25"/>
          <p:cNvSpPr>
            <a:spLocks/>
          </p:cNvSpPr>
          <p:nvPr/>
        </p:nvSpPr>
        <p:spPr bwMode="auto">
          <a:xfrm>
            <a:off x="2019300" y="2759075"/>
            <a:ext cx="8077200" cy="1498600"/>
          </a:xfrm>
          <a:prstGeom prst="rect">
            <a:avLst/>
          </a:prstGeom>
          <a:solidFill>
            <a:srgbClr val="99FF33"/>
          </a:solidFill>
          <a:ln>
            <a:noFill/>
          </a:ln>
          <a:extLst>
            <a:ext uri="{91240B29-F687-4F45-9708-019B960494DF}">
              <a14:hiddenLine xmlns:a14="http://schemas.microsoft.com/office/drawing/2010/main" w="76200">
                <a:solidFill>
                  <a:srgbClr val="3333CC"/>
                </a:solidFill>
                <a:miter lim="800000"/>
                <a:headEnd/>
                <a:tailEnd/>
              </a14:hiddenLine>
            </a:ext>
          </a:extLst>
        </p:spPr>
        <p:txBody>
          <a:bodyPr lIns="0" tIns="0" rIns="40639" bIns="0"/>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pPr algn="ctr"/>
            <a:r>
              <a:rPr lang="en-US" sz="3200" b="1">
                <a:latin typeface="Arial" panose="020B0604020202020204" pitchFamily="34" charset="0"/>
                <a:cs typeface="Arial" panose="020B0604020202020204" pitchFamily="34" charset="0"/>
                <a:sym typeface="Arial" panose="020B0604020202020204" pitchFamily="34" charset="0"/>
              </a:rPr>
              <a:t>In a linear block code, the exclusive OR (XOR) of any two valid codewords creates another valid codeword.</a:t>
            </a:r>
          </a:p>
        </p:txBody>
      </p:sp>
      <p:grpSp>
        <p:nvGrpSpPr>
          <p:cNvPr id="17434" name="Group 26"/>
          <p:cNvGrpSpPr>
            <a:grpSpLocks/>
          </p:cNvGrpSpPr>
          <p:nvPr/>
        </p:nvGrpSpPr>
        <p:grpSpPr bwMode="auto">
          <a:xfrm>
            <a:off x="2057400" y="2024064"/>
            <a:ext cx="1143000" cy="566737"/>
            <a:chOff x="0" y="0"/>
            <a:chExt cx="720" cy="357"/>
          </a:xfrm>
        </p:grpSpPr>
        <p:pic>
          <p:nvPicPr>
            <p:cNvPr id="17435" name="Picture 2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7436" name="Rectangle 28"/>
            <p:cNvSpPr>
              <a:spLocks/>
            </p:cNvSpPr>
            <p:nvPr/>
          </p:nvSpPr>
          <p:spPr bwMode="auto">
            <a:xfrm>
              <a:off x="84" y="0"/>
              <a:ext cx="4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800" b="1" i="1">
                  <a:solidFill>
                    <a:srgbClr val="FF0000"/>
                  </a:solidFill>
                  <a:cs typeface="Times New Roman" panose="02020603050405020304" pitchFamily="18" charset="0"/>
                </a:rPr>
                <a:t>Note</a:t>
              </a:r>
            </a:p>
          </p:txBody>
        </p:sp>
      </p:grpSp>
    </p:spTree>
    <p:extLst>
      <p:ext uri="{BB962C8B-B14F-4D97-AF65-F5344CB8AC3E}">
        <p14:creationId xmlns:p14="http://schemas.microsoft.com/office/powerpoint/2010/main" val="1434636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r>
              <a:rPr lang="en-US"/>
              <a:t>Data Link Layer</a:t>
            </a:r>
          </a:p>
        </p:txBody>
      </p:sp>
      <p:pic>
        <p:nvPicPr>
          <p:cNvPr id="403460" name="Picture 4"/>
          <p:cNvPicPr>
            <a:picLocks noChangeAspect="1" noChangeArrowheads="1"/>
          </p:cNvPicPr>
          <p:nvPr/>
        </p:nvPicPr>
        <p:blipFill>
          <a:blip r:embed="rId2" cstate="print"/>
          <a:srcRect/>
          <a:stretch>
            <a:fillRect/>
          </a:stretch>
        </p:blipFill>
        <p:spPr bwMode="auto">
          <a:xfrm>
            <a:off x="2057400" y="1752600"/>
            <a:ext cx="7843838" cy="3786188"/>
          </a:xfrm>
          <a:prstGeom prst="rect">
            <a:avLst/>
          </a:prstGeom>
          <a:noFill/>
          <a:ln w="9525">
            <a:noFill/>
            <a:miter lim="800000"/>
            <a:headEnd/>
            <a:tailEnd/>
          </a:ln>
          <a:effectLst/>
        </p:spPr>
      </p:pic>
      <p:sp>
        <p:nvSpPr>
          <p:cNvPr id="403461" name="Oval 5"/>
          <p:cNvSpPr>
            <a:spLocks noChangeArrowheads="1"/>
          </p:cNvSpPr>
          <p:nvPr/>
        </p:nvSpPr>
        <p:spPr bwMode="auto">
          <a:xfrm>
            <a:off x="6705600" y="3581400"/>
            <a:ext cx="2286000" cy="990600"/>
          </a:xfrm>
          <a:prstGeom prst="ellipse">
            <a:avLst/>
          </a:prstGeom>
          <a:noFill/>
          <a:ln w="76200">
            <a:solidFill>
              <a:srgbClr val="FF7C80"/>
            </a:solidFill>
            <a:round/>
            <a:headEnd/>
            <a:tailEnd/>
          </a:ln>
          <a:effectLst/>
        </p:spPr>
        <p:txBody>
          <a:bodyPr wrap="none" anchor="ctr"/>
          <a:lstStyle/>
          <a:p>
            <a:endParaRPr lang="en-US"/>
          </a:p>
        </p:txBody>
      </p:sp>
    </p:spTree>
    <p:extLst>
      <p:ext uri="{BB962C8B-B14F-4D97-AF65-F5344CB8AC3E}">
        <p14:creationId xmlns:p14="http://schemas.microsoft.com/office/powerpoint/2010/main" val="3930103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3461"/>
                                        </p:tgtEl>
                                        <p:attrNameLst>
                                          <p:attrName>style.visibility</p:attrName>
                                        </p:attrNameLst>
                                      </p:cBhvr>
                                      <p:to>
                                        <p:strVal val="visible"/>
                                      </p:to>
                                    </p:set>
                                    <p:animEffect transition="in" filter="dissolve">
                                      <p:cBhvr>
                                        <p:cTn id="7" dur="500"/>
                                        <p:tgtEl>
                                          <p:spTgt spid="403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6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p:cNvSpPr>
          <p:nvPr/>
        </p:nvSpPr>
        <p:spPr bwMode="auto">
          <a:xfrm>
            <a:off x="14478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b"/>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000" b="1">
                <a:solidFill>
                  <a:srgbClr val="1C1C1C"/>
                </a:solidFill>
                <a:latin typeface="Arial" panose="020B0604020202020204" pitchFamily="34" charset="0"/>
                <a:cs typeface="Arial" panose="020B0604020202020204" pitchFamily="34" charset="0"/>
                <a:sym typeface="Arial" panose="020B0604020202020204" pitchFamily="34" charset="0"/>
              </a:rPr>
              <a:t>10.</a:t>
            </a:r>
          </a:p>
        </p:txBody>
      </p:sp>
      <p:grpSp>
        <p:nvGrpSpPr>
          <p:cNvPr id="18434" name="Group 2"/>
          <p:cNvGrpSpPr>
            <a:grpSpLocks/>
          </p:cNvGrpSpPr>
          <p:nvPr/>
        </p:nvGrpSpPr>
        <p:grpSpPr bwMode="auto">
          <a:xfrm>
            <a:off x="1890713" y="107951"/>
            <a:ext cx="438150" cy="474663"/>
            <a:chOff x="0" y="0"/>
            <a:chExt cx="276" cy="299"/>
          </a:xfrm>
        </p:grpSpPr>
        <p:sp>
          <p:nvSpPr>
            <p:cNvPr id="18435" name="Rectangle 3"/>
            <p:cNvSpPr>
              <a:spLocks/>
            </p:cNvSpPr>
            <p:nvPr/>
          </p:nvSpPr>
          <p:spPr bwMode="auto">
            <a:xfrm>
              <a:off x="0" y="0"/>
              <a:ext cx="276" cy="299"/>
            </a:xfrm>
            <a:prstGeom prst="rect">
              <a:avLst/>
            </a:prstGeom>
            <a:solidFill>
              <a:srgbClr val="FFCF0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18436" name="Rectangle 4"/>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18437" name="Group 5"/>
          <p:cNvGrpSpPr>
            <a:grpSpLocks/>
          </p:cNvGrpSpPr>
          <p:nvPr/>
        </p:nvGrpSpPr>
        <p:grpSpPr bwMode="auto">
          <a:xfrm>
            <a:off x="2273301" y="107951"/>
            <a:ext cx="328613" cy="474663"/>
            <a:chOff x="0" y="0"/>
            <a:chExt cx="207" cy="299"/>
          </a:xfrm>
        </p:grpSpPr>
        <p:sp>
          <p:nvSpPr>
            <p:cNvPr id="18438"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18439" name="Rectangle 7"/>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18440" name="Group 8"/>
          <p:cNvGrpSpPr>
            <a:grpSpLocks/>
          </p:cNvGrpSpPr>
          <p:nvPr/>
        </p:nvGrpSpPr>
        <p:grpSpPr bwMode="auto">
          <a:xfrm>
            <a:off x="2014539" y="530226"/>
            <a:ext cx="422275" cy="474663"/>
            <a:chOff x="0" y="0"/>
            <a:chExt cx="266" cy="299"/>
          </a:xfrm>
        </p:grpSpPr>
        <p:sp>
          <p:nvSpPr>
            <p:cNvPr id="18441" name="Rectangle 9"/>
            <p:cNvSpPr>
              <a:spLocks/>
            </p:cNvSpPr>
            <p:nvPr/>
          </p:nvSpPr>
          <p:spPr bwMode="auto">
            <a:xfrm>
              <a:off x="0" y="0"/>
              <a:ext cx="266" cy="299"/>
            </a:xfrm>
            <a:prstGeom prst="rect">
              <a:avLst/>
            </a:prstGeom>
            <a:solidFill>
              <a:srgbClr val="3333C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18442" name="Rectangle 10"/>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18443" name="Group 11"/>
          <p:cNvGrpSpPr>
            <a:grpSpLocks/>
          </p:cNvGrpSpPr>
          <p:nvPr/>
        </p:nvGrpSpPr>
        <p:grpSpPr bwMode="auto">
          <a:xfrm>
            <a:off x="2384425" y="530226"/>
            <a:ext cx="368300" cy="474663"/>
            <a:chOff x="0" y="0"/>
            <a:chExt cx="232" cy="299"/>
          </a:xfrm>
        </p:grpSpPr>
        <p:sp>
          <p:nvSpPr>
            <p:cNvPr id="18444"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18445" name="Rectangle 13"/>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18446" name="Group 14"/>
          <p:cNvGrpSpPr>
            <a:grpSpLocks/>
          </p:cNvGrpSpPr>
          <p:nvPr/>
        </p:nvGrpSpPr>
        <p:grpSpPr bwMode="auto">
          <a:xfrm>
            <a:off x="1598614" y="457201"/>
            <a:ext cx="561975" cy="422275"/>
            <a:chOff x="0" y="0"/>
            <a:chExt cx="353" cy="266"/>
          </a:xfrm>
        </p:grpSpPr>
        <p:sp>
          <p:nvSpPr>
            <p:cNvPr id="18447"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18448" name="Rectangle 16"/>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18449" name="Group 17"/>
          <p:cNvGrpSpPr>
            <a:grpSpLocks/>
          </p:cNvGrpSpPr>
          <p:nvPr/>
        </p:nvGrpSpPr>
        <p:grpSpPr bwMode="auto">
          <a:xfrm>
            <a:off x="2235200" y="1"/>
            <a:ext cx="31750" cy="1052513"/>
            <a:chOff x="0" y="0"/>
            <a:chExt cx="20" cy="663"/>
          </a:xfrm>
        </p:grpSpPr>
        <p:sp>
          <p:nvSpPr>
            <p:cNvPr id="18450" name="Rectangle 18"/>
            <p:cNvSpPr>
              <a:spLocks/>
            </p:cNvSpPr>
            <p:nvPr/>
          </p:nvSpPr>
          <p:spPr bwMode="auto">
            <a:xfrm>
              <a:off x="0" y="0"/>
              <a:ext cx="20" cy="663"/>
            </a:xfrm>
            <a:prstGeom prst="rect">
              <a:avLst/>
            </a:prstGeom>
            <a:solidFill>
              <a:srgbClr val="1C1C1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18451" name="Rectangle 19"/>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18452" name="Group 20"/>
          <p:cNvGrpSpPr>
            <a:grpSpLocks/>
          </p:cNvGrpSpPr>
          <p:nvPr/>
        </p:nvGrpSpPr>
        <p:grpSpPr bwMode="auto">
          <a:xfrm>
            <a:off x="1966914" y="533401"/>
            <a:ext cx="8226425" cy="276225"/>
            <a:chOff x="0" y="0"/>
            <a:chExt cx="5182" cy="174"/>
          </a:xfrm>
        </p:grpSpPr>
        <p:sp>
          <p:nvSpPr>
            <p:cNvPr id="18453"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18454" name="Rectangle 22"/>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sp>
        <p:nvSpPr>
          <p:cNvPr id="18455" name="Rectangle 23"/>
          <p:cNvSpPr>
            <a:spLocks/>
          </p:cNvSpPr>
          <p:nvPr/>
        </p:nvSpPr>
        <p:spPr bwMode="auto">
          <a:xfrm>
            <a:off x="1752600" y="1143000"/>
            <a:ext cx="8686800" cy="496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pPr algn="just"/>
            <a:r>
              <a:rPr lang="en-US" sz="2800" b="1" i="1">
                <a:cs typeface="Times New Roman" panose="02020603050405020304" pitchFamily="18" charset="0"/>
              </a:rPr>
              <a:t>Let us see if the two codes we defined in Table 10.1 and Table 10.2 belong to the class of linear block codes.</a:t>
            </a:r>
          </a:p>
          <a:p>
            <a:pPr algn="just"/>
            <a:endParaRPr lang="en-US" sz="2800" b="1" i="1">
              <a:cs typeface="Times New Roman" panose="02020603050405020304" pitchFamily="18" charset="0"/>
            </a:endParaRPr>
          </a:p>
          <a:p>
            <a:pPr algn="just"/>
            <a:r>
              <a:rPr lang="en-US" sz="2800" b="1" i="1">
                <a:solidFill>
                  <a:srgbClr val="FF0000"/>
                </a:solidFill>
                <a:cs typeface="Times New Roman" panose="02020603050405020304" pitchFamily="18" charset="0"/>
              </a:rPr>
              <a:t>1.</a:t>
            </a:r>
            <a:r>
              <a:rPr lang="en-US" sz="2800" b="1" i="1">
                <a:cs typeface="Times New Roman" panose="02020603050405020304" pitchFamily="18" charset="0"/>
              </a:rPr>
              <a:t> The scheme in Table 10.1 is a linear block code</a:t>
            </a:r>
            <a:br>
              <a:rPr lang="en-US" sz="2800" b="1" i="1">
                <a:cs typeface="Times New Roman" panose="02020603050405020304" pitchFamily="18" charset="0"/>
              </a:rPr>
            </a:br>
            <a:r>
              <a:rPr lang="en-US" sz="2800" b="1" i="1">
                <a:cs typeface="Times New Roman" panose="02020603050405020304" pitchFamily="18" charset="0"/>
              </a:rPr>
              <a:t>     because the result of XORing any codeword with any</a:t>
            </a:r>
            <a:br>
              <a:rPr lang="en-US" sz="2800" b="1" i="1">
                <a:cs typeface="Times New Roman" panose="02020603050405020304" pitchFamily="18" charset="0"/>
              </a:rPr>
            </a:br>
            <a:r>
              <a:rPr lang="en-US" sz="2800" b="1" i="1">
                <a:cs typeface="Times New Roman" panose="02020603050405020304" pitchFamily="18" charset="0"/>
              </a:rPr>
              <a:t>     other codeword is a valid codeword. For example, the</a:t>
            </a:r>
            <a:br>
              <a:rPr lang="en-US" sz="2800" b="1" i="1">
                <a:cs typeface="Times New Roman" panose="02020603050405020304" pitchFamily="18" charset="0"/>
              </a:rPr>
            </a:br>
            <a:r>
              <a:rPr lang="en-US" sz="2800" b="1" i="1">
                <a:cs typeface="Times New Roman" panose="02020603050405020304" pitchFamily="18" charset="0"/>
              </a:rPr>
              <a:t>     XORing of the second and third codewords creates the</a:t>
            </a:r>
            <a:br>
              <a:rPr lang="en-US" sz="2800" b="1" i="1">
                <a:cs typeface="Times New Roman" panose="02020603050405020304" pitchFamily="18" charset="0"/>
              </a:rPr>
            </a:br>
            <a:r>
              <a:rPr lang="en-US" sz="2800" b="1" i="1">
                <a:cs typeface="Times New Roman" panose="02020603050405020304" pitchFamily="18" charset="0"/>
              </a:rPr>
              <a:t>     fourth one.</a:t>
            </a:r>
          </a:p>
          <a:p>
            <a:pPr algn="just"/>
            <a:endParaRPr lang="en-US" sz="2800" b="1" i="1">
              <a:cs typeface="Times" panose="02020603050405020304" pitchFamily="18" charset="0"/>
            </a:endParaRPr>
          </a:p>
          <a:p>
            <a:pPr algn="just"/>
            <a:r>
              <a:rPr lang="en-US" sz="2800" b="1" i="1">
                <a:solidFill>
                  <a:srgbClr val="FF0000"/>
                </a:solidFill>
                <a:cs typeface="Times New Roman" panose="02020603050405020304" pitchFamily="18" charset="0"/>
              </a:rPr>
              <a:t>2.</a:t>
            </a:r>
            <a:r>
              <a:rPr lang="en-US" sz="2800" b="1" i="1">
                <a:cs typeface="Times New Roman" panose="02020603050405020304" pitchFamily="18" charset="0"/>
              </a:rPr>
              <a:t> The scheme in Table 10.2 is also a linear block code.</a:t>
            </a:r>
            <a:br>
              <a:rPr lang="en-US" sz="2800" b="1" i="1">
                <a:cs typeface="Times New Roman" panose="02020603050405020304" pitchFamily="18" charset="0"/>
              </a:rPr>
            </a:br>
            <a:r>
              <a:rPr lang="en-US" sz="2800" b="1" i="1">
                <a:cs typeface="Times New Roman" panose="02020603050405020304" pitchFamily="18" charset="0"/>
              </a:rPr>
              <a:t>     We can create all four codewords by XORing two</a:t>
            </a:r>
            <a:br>
              <a:rPr lang="en-US" sz="2800" b="1" i="1">
                <a:cs typeface="Times New Roman" panose="02020603050405020304" pitchFamily="18" charset="0"/>
              </a:rPr>
            </a:br>
            <a:r>
              <a:rPr lang="en-US" sz="2800" b="1" i="1">
                <a:cs typeface="Times New Roman" panose="02020603050405020304" pitchFamily="18" charset="0"/>
              </a:rPr>
              <a:t>     other codewords.</a:t>
            </a:r>
          </a:p>
        </p:txBody>
      </p:sp>
      <p:sp>
        <p:nvSpPr>
          <p:cNvPr id="18456" name="Rectangle 24"/>
          <p:cNvSpPr>
            <a:spLocks/>
          </p:cNvSpPr>
          <p:nvPr/>
        </p:nvSpPr>
        <p:spPr bwMode="auto">
          <a:xfrm>
            <a:off x="2667000" y="1"/>
            <a:ext cx="261257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3200" b="1" i="1">
                <a:solidFill>
                  <a:srgbClr val="FF0000"/>
                </a:solidFill>
                <a:cs typeface="Times New Roman" panose="02020603050405020304" pitchFamily="18" charset="0"/>
              </a:rPr>
              <a:t>Example 10.10</a:t>
            </a:r>
          </a:p>
        </p:txBody>
      </p:sp>
    </p:spTree>
    <p:extLst>
      <p:ext uri="{BB962C8B-B14F-4D97-AF65-F5344CB8AC3E}">
        <p14:creationId xmlns:p14="http://schemas.microsoft.com/office/powerpoint/2010/main" val="3388947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p:cNvSpPr>
          <p:nvPr/>
        </p:nvSpPr>
        <p:spPr bwMode="auto">
          <a:xfrm>
            <a:off x="14478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b"/>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000" b="1">
                <a:solidFill>
                  <a:srgbClr val="1C1C1C"/>
                </a:solidFill>
                <a:latin typeface="Arial" panose="020B0604020202020204" pitchFamily="34" charset="0"/>
                <a:cs typeface="Arial" panose="020B0604020202020204" pitchFamily="34" charset="0"/>
                <a:sym typeface="Arial" panose="020B0604020202020204" pitchFamily="34" charset="0"/>
              </a:rPr>
              <a:t>10.</a:t>
            </a:r>
          </a:p>
        </p:txBody>
      </p:sp>
      <p:grpSp>
        <p:nvGrpSpPr>
          <p:cNvPr id="19458" name="Group 2"/>
          <p:cNvGrpSpPr>
            <a:grpSpLocks/>
          </p:cNvGrpSpPr>
          <p:nvPr/>
        </p:nvGrpSpPr>
        <p:grpSpPr bwMode="auto">
          <a:xfrm>
            <a:off x="1890713" y="107951"/>
            <a:ext cx="438150" cy="474663"/>
            <a:chOff x="0" y="0"/>
            <a:chExt cx="276" cy="299"/>
          </a:xfrm>
        </p:grpSpPr>
        <p:sp>
          <p:nvSpPr>
            <p:cNvPr id="19459" name="Rectangle 3"/>
            <p:cNvSpPr>
              <a:spLocks/>
            </p:cNvSpPr>
            <p:nvPr/>
          </p:nvSpPr>
          <p:spPr bwMode="auto">
            <a:xfrm>
              <a:off x="0" y="0"/>
              <a:ext cx="276" cy="299"/>
            </a:xfrm>
            <a:prstGeom prst="rect">
              <a:avLst/>
            </a:prstGeom>
            <a:solidFill>
              <a:srgbClr val="FFCF0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19460" name="Rectangle 4"/>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19461" name="Group 5"/>
          <p:cNvGrpSpPr>
            <a:grpSpLocks/>
          </p:cNvGrpSpPr>
          <p:nvPr/>
        </p:nvGrpSpPr>
        <p:grpSpPr bwMode="auto">
          <a:xfrm>
            <a:off x="2273301" y="107951"/>
            <a:ext cx="328613" cy="474663"/>
            <a:chOff x="0" y="0"/>
            <a:chExt cx="207" cy="299"/>
          </a:xfrm>
        </p:grpSpPr>
        <p:sp>
          <p:nvSpPr>
            <p:cNvPr id="19462"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19463" name="Rectangle 7"/>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19464" name="Group 8"/>
          <p:cNvGrpSpPr>
            <a:grpSpLocks/>
          </p:cNvGrpSpPr>
          <p:nvPr/>
        </p:nvGrpSpPr>
        <p:grpSpPr bwMode="auto">
          <a:xfrm>
            <a:off x="2014539" y="530226"/>
            <a:ext cx="422275" cy="474663"/>
            <a:chOff x="0" y="0"/>
            <a:chExt cx="266" cy="299"/>
          </a:xfrm>
        </p:grpSpPr>
        <p:sp>
          <p:nvSpPr>
            <p:cNvPr id="19465" name="Rectangle 9"/>
            <p:cNvSpPr>
              <a:spLocks/>
            </p:cNvSpPr>
            <p:nvPr/>
          </p:nvSpPr>
          <p:spPr bwMode="auto">
            <a:xfrm>
              <a:off x="0" y="0"/>
              <a:ext cx="266" cy="299"/>
            </a:xfrm>
            <a:prstGeom prst="rect">
              <a:avLst/>
            </a:prstGeom>
            <a:solidFill>
              <a:srgbClr val="3333C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19466" name="Rectangle 10"/>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19467" name="Group 11"/>
          <p:cNvGrpSpPr>
            <a:grpSpLocks/>
          </p:cNvGrpSpPr>
          <p:nvPr/>
        </p:nvGrpSpPr>
        <p:grpSpPr bwMode="auto">
          <a:xfrm>
            <a:off x="2384425" y="530226"/>
            <a:ext cx="368300" cy="474663"/>
            <a:chOff x="0" y="0"/>
            <a:chExt cx="232" cy="299"/>
          </a:xfrm>
        </p:grpSpPr>
        <p:sp>
          <p:nvSpPr>
            <p:cNvPr id="19468"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19469" name="Rectangle 13"/>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19470" name="Group 14"/>
          <p:cNvGrpSpPr>
            <a:grpSpLocks/>
          </p:cNvGrpSpPr>
          <p:nvPr/>
        </p:nvGrpSpPr>
        <p:grpSpPr bwMode="auto">
          <a:xfrm>
            <a:off x="1598614" y="457201"/>
            <a:ext cx="561975" cy="422275"/>
            <a:chOff x="0" y="0"/>
            <a:chExt cx="353" cy="266"/>
          </a:xfrm>
        </p:grpSpPr>
        <p:sp>
          <p:nvSpPr>
            <p:cNvPr id="19471"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19472" name="Rectangle 16"/>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19473" name="Group 17"/>
          <p:cNvGrpSpPr>
            <a:grpSpLocks/>
          </p:cNvGrpSpPr>
          <p:nvPr/>
        </p:nvGrpSpPr>
        <p:grpSpPr bwMode="auto">
          <a:xfrm>
            <a:off x="2235200" y="1"/>
            <a:ext cx="31750" cy="1052513"/>
            <a:chOff x="0" y="0"/>
            <a:chExt cx="20" cy="663"/>
          </a:xfrm>
        </p:grpSpPr>
        <p:sp>
          <p:nvSpPr>
            <p:cNvPr id="19474" name="Rectangle 18"/>
            <p:cNvSpPr>
              <a:spLocks/>
            </p:cNvSpPr>
            <p:nvPr/>
          </p:nvSpPr>
          <p:spPr bwMode="auto">
            <a:xfrm>
              <a:off x="0" y="0"/>
              <a:ext cx="20" cy="663"/>
            </a:xfrm>
            <a:prstGeom prst="rect">
              <a:avLst/>
            </a:prstGeom>
            <a:solidFill>
              <a:srgbClr val="1C1C1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19475" name="Rectangle 19"/>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19476" name="Group 20"/>
          <p:cNvGrpSpPr>
            <a:grpSpLocks/>
          </p:cNvGrpSpPr>
          <p:nvPr/>
        </p:nvGrpSpPr>
        <p:grpSpPr bwMode="auto">
          <a:xfrm>
            <a:off x="1966914" y="533401"/>
            <a:ext cx="8226425" cy="276225"/>
            <a:chOff x="0" y="0"/>
            <a:chExt cx="5182" cy="174"/>
          </a:xfrm>
        </p:grpSpPr>
        <p:sp>
          <p:nvSpPr>
            <p:cNvPr id="19477"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19478" name="Rectangle 22"/>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sp>
        <p:nvSpPr>
          <p:cNvPr id="19479" name="Rectangle 23"/>
          <p:cNvSpPr>
            <a:spLocks/>
          </p:cNvSpPr>
          <p:nvPr/>
        </p:nvSpPr>
        <p:spPr bwMode="auto">
          <a:xfrm>
            <a:off x="1752600" y="1143000"/>
            <a:ext cx="868680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pPr algn="just"/>
            <a:r>
              <a:rPr lang="en-US" sz="2800" b="1" i="1" dirty="0">
                <a:cs typeface="Times New Roman" panose="02020603050405020304" pitchFamily="18" charset="0"/>
              </a:rPr>
              <a:t>In our first code (Table 10.1), the numbers of 1s in the nonzero </a:t>
            </a:r>
            <a:r>
              <a:rPr lang="en-US" sz="2800" b="1" i="1" dirty="0" err="1">
                <a:cs typeface="Times New Roman" panose="02020603050405020304" pitchFamily="18" charset="0"/>
              </a:rPr>
              <a:t>codewords</a:t>
            </a:r>
            <a:r>
              <a:rPr lang="en-US" sz="2800" b="1" i="1" dirty="0">
                <a:cs typeface="Times New Roman" panose="02020603050405020304" pitchFamily="18" charset="0"/>
              </a:rPr>
              <a:t> are 2, 2, and 2. So the minimum Hamming distance is </a:t>
            </a:r>
            <a:r>
              <a:rPr lang="en-US" sz="2800" b="1" i="1" dirty="0" err="1">
                <a:cs typeface="Times New Roman" panose="02020603050405020304" pitchFamily="18" charset="0"/>
              </a:rPr>
              <a:t>d</a:t>
            </a:r>
            <a:r>
              <a:rPr lang="en-US" sz="2800" b="1" i="1" baseline="-18000" dirty="0" err="1">
                <a:cs typeface="Times New Roman" panose="02020603050405020304" pitchFamily="18" charset="0"/>
              </a:rPr>
              <a:t>min</a:t>
            </a:r>
            <a:r>
              <a:rPr lang="en-US" sz="2800" b="1" i="1" dirty="0">
                <a:cs typeface="Times New Roman" panose="02020603050405020304" pitchFamily="18" charset="0"/>
              </a:rPr>
              <a:t> = 2. In our second code (Table 10.2), the numbers of 1s in the nonzero </a:t>
            </a:r>
            <a:r>
              <a:rPr lang="en-US" sz="2800" b="1" i="1" dirty="0" err="1">
                <a:cs typeface="Times New Roman" panose="02020603050405020304" pitchFamily="18" charset="0"/>
              </a:rPr>
              <a:t>codewords</a:t>
            </a:r>
            <a:r>
              <a:rPr lang="en-US" sz="2800" b="1" i="1" dirty="0">
                <a:cs typeface="Times New Roman" panose="02020603050405020304" pitchFamily="18" charset="0"/>
              </a:rPr>
              <a:t> are 3, 3, and 4. So in this code we have </a:t>
            </a:r>
            <a:r>
              <a:rPr lang="en-US" sz="2800" b="1" i="1" dirty="0" err="1">
                <a:cs typeface="Times New Roman" panose="02020603050405020304" pitchFamily="18" charset="0"/>
              </a:rPr>
              <a:t>d</a:t>
            </a:r>
            <a:r>
              <a:rPr lang="en-US" sz="2800" b="1" i="1" baseline="-25000" dirty="0" err="1">
                <a:cs typeface="Times New Roman" panose="02020603050405020304" pitchFamily="18" charset="0"/>
              </a:rPr>
              <a:t>min</a:t>
            </a:r>
            <a:r>
              <a:rPr lang="en-US" sz="2800" b="1" i="1" dirty="0">
                <a:cs typeface="Times New Roman" panose="02020603050405020304" pitchFamily="18" charset="0"/>
              </a:rPr>
              <a:t> = 3.</a:t>
            </a:r>
          </a:p>
        </p:txBody>
      </p:sp>
      <p:sp>
        <p:nvSpPr>
          <p:cNvPr id="19480" name="Rectangle 24"/>
          <p:cNvSpPr>
            <a:spLocks/>
          </p:cNvSpPr>
          <p:nvPr/>
        </p:nvSpPr>
        <p:spPr bwMode="auto">
          <a:xfrm>
            <a:off x="2667001" y="1"/>
            <a:ext cx="258993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3200" b="1" i="1">
                <a:solidFill>
                  <a:srgbClr val="FF0000"/>
                </a:solidFill>
                <a:cs typeface="Times New Roman" panose="02020603050405020304" pitchFamily="18" charset="0"/>
              </a:rPr>
              <a:t>Example 10.11</a:t>
            </a:r>
          </a:p>
        </p:txBody>
      </p:sp>
    </p:spTree>
    <p:extLst>
      <p:ext uri="{BB962C8B-B14F-4D97-AF65-F5344CB8AC3E}">
        <p14:creationId xmlns:p14="http://schemas.microsoft.com/office/powerpoint/2010/main" val="1818177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0C4622F-1B7E-495D-9BD7-41D99DACD8EC}" type="slidenum">
              <a:rPr lang="en-US"/>
              <a:pPr/>
              <a:t>32</a:t>
            </a:fld>
            <a:endParaRPr lang="en-US"/>
          </a:p>
        </p:txBody>
      </p:sp>
      <p:sp>
        <p:nvSpPr>
          <p:cNvPr id="421890" name="Rectangle 2"/>
          <p:cNvSpPr>
            <a:spLocks noGrp="1" noChangeArrowheads="1"/>
          </p:cNvSpPr>
          <p:nvPr>
            <p:ph type="title"/>
          </p:nvPr>
        </p:nvSpPr>
        <p:spPr/>
        <p:txBody>
          <a:bodyPr/>
          <a:lstStyle/>
          <a:p>
            <a:r>
              <a:rPr lang="en-US"/>
              <a:t>Common Detection Methods</a:t>
            </a:r>
          </a:p>
        </p:txBody>
      </p:sp>
      <p:sp>
        <p:nvSpPr>
          <p:cNvPr id="421891" name="Rectangle 3"/>
          <p:cNvSpPr>
            <a:spLocks noGrp="1" noChangeArrowheads="1"/>
          </p:cNvSpPr>
          <p:nvPr>
            <p:ph type="body" idx="1"/>
          </p:nvPr>
        </p:nvSpPr>
        <p:spPr/>
        <p:txBody>
          <a:bodyPr/>
          <a:lstStyle/>
          <a:p>
            <a:r>
              <a:rPr lang="en-US"/>
              <a:t>Parity check</a:t>
            </a:r>
          </a:p>
          <a:p>
            <a:r>
              <a:rPr lang="en-US"/>
              <a:t>Cyclic Redundancy Check</a:t>
            </a:r>
          </a:p>
          <a:p>
            <a:r>
              <a:rPr lang="en-US"/>
              <a:t>Checksum</a:t>
            </a:r>
          </a:p>
        </p:txBody>
      </p:sp>
    </p:spTree>
    <p:extLst>
      <p:ext uri="{BB962C8B-B14F-4D97-AF65-F5344CB8AC3E}">
        <p14:creationId xmlns:p14="http://schemas.microsoft.com/office/powerpoint/2010/main" val="34684547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p:cNvSpPr>
          <p:nvPr/>
        </p:nvSpPr>
        <p:spPr bwMode="auto">
          <a:xfrm>
            <a:off x="14478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b"/>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000" b="1">
                <a:solidFill>
                  <a:srgbClr val="1C1C1C"/>
                </a:solidFill>
                <a:latin typeface="Arial" panose="020B0604020202020204" pitchFamily="34" charset="0"/>
                <a:cs typeface="Arial" panose="020B0604020202020204" pitchFamily="34" charset="0"/>
                <a:sym typeface="Arial" panose="020B0604020202020204" pitchFamily="34" charset="0"/>
              </a:rPr>
              <a:t>10.</a:t>
            </a:r>
          </a:p>
        </p:txBody>
      </p:sp>
      <p:grpSp>
        <p:nvGrpSpPr>
          <p:cNvPr id="19458" name="Group 2"/>
          <p:cNvGrpSpPr>
            <a:grpSpLocks/>
          </p:cNvGrpSpPr>
          <p:nvPr/>
        </p:nvGrpSpPr>
        <p:grpSpPr bwMode="auto">
          <a:xfrm>
            <a:off x="1890713" y="107951"/>
            <a:ext cx="438150" cy="474663"/>
            <a:chOff x="0" y="0"/>
            <a:chExt cx="276" cy="299"/>
          </a:xfrm>
        </p:grpSpPr>
        <p:sp>
          <p:nvSpPr>
            <p:cNvPr id="19459" name="Rectangle 3"/>
            <p:cNvSpPr>
              <a:spLocks/>
            </p:cNvSpPr>
            <p:nvPr/>
          </p:nvSpPr>
          <p:spPr bwMode="auto">
            <a:xfrm>
              <a:off x="0" y="0"/>
              <a:ext cx="276" cy="299"/>
            </a:xfrm>
            <a:prstGeom prst="rect">
              <a:avLst/>
            </a:prstGeom>
            <a:solidFill>
              <a:srgbClr val="FFCF0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19460" name="Rectangle 4"/>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19461" name="Group 5"/>
          <p:cNvGrpSpPr>
            <a:grpSpLocks/>
          </p:cNvGrpSpPr>
          <p:nvPr/>
        </p:nvGrpSpPr>
        <p:grpSpPr bwMode="auto">
          <a:xfrm>
            <a:off x="2273301" y="107951"/>
            <a:ext cx="328613" cy="474663"/>
            <a:chOff x="0" y="0"/>
            <a:chExt cx="207" cy="299"/>
          </a:xfrm>
        </p:grpSpPr>
        <p:sp>
          <p:nvSpPr>
            <p:cNvPr id="19462"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19463" name="Rectangle 7"/>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19464" name="Group 8"/>
          <p:cNvGrpSpPr>
            <a:grpSpLocks/>
          </p:cNvGrpSpPr>
          <p:nvPr/>
        </p:nvGrpSpPr>
        <p:grpSpPr bwMode="auto">
          <a:xfrm>
            <a:off x="2014539" y="530226"/>
            <a:ext cx="422275" cy="474663"/>
            <a:chOff x="0" y="0"/>
            <a:chExt cx="266" cy="299"/>
          </a:xfrm>
        </p:grpSpPr>
        <p:sp>
          <p:nvSpPr>
            <p:cNvPr id="19465" name="Rectangle 9"/>
            <p:cNvSpPr>
              <a:spLocks/>
            </p:cNvSpPr>
            <p:nvPr/>
          </p:nvSpPr>
          <p:spPr bwMode="auto">
            <a:xfrm>
              <a:off x="0" y="0"/>
              <a:ext cx="266" cy="299"/>
            </a:xfrm>
            <a:prstGeom prst="rect">
              <a:avLst/>
            </a:prstGeom>
            <a:solidFill>
              <a:srgbClr val="3333C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19466" name="Rectangle 10"/>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19467" name="Group 11"/>
          <p:cNvGrpSpPr>
            <a:grpSpLocks/>
          </p:cNvGrpSpPr>
          <p:nvPr/>
        </p:nvGrpSpPr>
        <p:grpSpPr bwMode="auto">
          <a:xfrm>
            <a:off x="2384425" y="530226"/>
            <a:ext cx="368300" cy="474663"/>
            <a:chOff x="0" y="0"/>
            <a:chExt cx="232" cy="299"/>
          </a:xfrm>
        </p:grpSpPr>
        <p:sp>
          <p:nvSpPr>
            <p:cNvPr id="19468"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19469" name="Rectangle 13"/>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19470" name="Group 14"/>
          <p:cNvGrpSpPr>
            <a:grpSpLocks/>
          </p:cNvGrpSpPr>
          <p:nvPr/>
        </p:nvGrpSpPr>
        <p:grpSpPr bwMode="auto">
          <a:xfrm>
            <a:off x="1598614" y="457201"/>
            <a:ext cx="561975" cy="422275"/>
            <a:chOff x="0" y="0"/>
            <a:chExt cx="353" cy="266"/>
          </a:xfrm>
        </p:grpSpPr>
        <p:sp>
          <p:nvSpPr>
            <p:cNvPr id="19471"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19472" name="Rectangle 16"/>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19473" name="Group 17"/>
          <p:cNvGrpSpPr>
            <a:grpSpLocks/>
          </p:cNvGrpSpPr>
          <p:nvPr/>
        </p:nvGrpSpPr>
        <p:grpSpPr bwMode="auto">
          <a:xfrm>
            <a:off x="2235200" y="1"/>
            <a:ext cx="31750" cy="1052513"/>
            <a:chOff x="0" y="0"/>
            <a:chExt cx="20" cy="663"/>
          </a:xfrm>
        </p:grpSpPr>
        <p:sp>
          <p:nvSpPr>
            <p:cNvPr id="19474" name="Rectangle 18"/>
            <p:cNvSpPr>
              <a:spLocks/>
            </p:cNvSpPr>
            <p:nvPr/>
          </p:nvSpPr>
          <p:spPr bwMode="auto">
            <a:xfrm>
              <a:off x="0" y="0"/>
              <a:ext cx="20" cy="663"/>
            </a:xfrm>
            <a:prstGeom prst="rect">
              <a:avLst/>
            </a:prstGeom>
            <a:solidFill>
              <a:srgbClr val="1C1C1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19475" name="Rectangle 19"/>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19476" name="Group 20"/>
          <p:cNvGrpSpPr>
            <a:grpSpLocks/>
          </p:cNvGrpSpPr>
          <p:nvPr/>
        </p:nvGrpSpPr>
        <p:grpSpPr bwMode="auto">
          <a:xfrm>
            <a:off x="1966914" y="533401"/>
            <a:ext cx="8226425" cy="276225"/>
            <a:chOff x="0" y="0"/>
            <a:chExt cx="5182" cy="174"/>
          </a:xfrm>
        </p:grpSpPr>
        <p:sp>
          <p:nvSpPr>
            <p:cNvPr id="19477"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19478" name="Rectangle 22"/>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sp>
        <p:nvSpPr>
          <p:cNvPr id="19479" name="Rectangle 23"/>
          <p:cNvSpPr>
            <a:spLocks/>
          </p:cNvSpPr>
          <p:nvPr/>
        </p:nvSpPr>
        <p:spPr bwMode="auto">
          <a:xfrm>
            <a:off x="1282889" y="1583237"/>
            <a:ext cx="9911332" cy="4029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pPr marL="496888" indent="-457200">
              <a:buFont typeface="Arial" panose="020B0604020202020204" pitchFamily="34" charset="0"/>
              <a:buChar char="•"/>
            </a:pPr>
            <a:r>
              <a:rPr lang="en-GB" sz="2800" b="1" i="1" dirty="0" smtClean="0">
                <a:cs typeface="Times New Roman" panose="02020603050405020304" pitchFamily="18" charset="0"/>
              </a:rPr>
              <a:t>The </a:t>
            </a:r>
            <a:r>
              <a:rPr lang="en-GB" sz="2800" b="1" i="1" dirty="0">
                <a:cs typeface="Times New Roman" panose="02020603050405020304" pitchFamily="18" charset="0"/>
              </a:rPr>
              <a:t>most familiar error-detecting code is the parity-check code. </a:t>
            </a:r>
            <a:endParaRPr lang="en-GB" sz="2800" b="1" i="1" dirty="0" smtClean="0">
              <a:cs typeface="Times New Roman" panose="02020603050405020304" pitchFamily="18" charset="0"/>
            </a:endParaRPr>
          </a:p>
          <a:p>
            <a:pPr marL="496888" indent="-457200">
              <a:buFont typeface="Arial" panose="020B0604020202020204" pitchFamily="34" charset="0"/>
              <a:buChar char="•"/>
            </a:pPr>
            <a:r>
              <a:rPr lang="en-GB" sz="2800" b="1" i="1" dirty="0" smtClean="0">
                <a:cs typeface="Times New Roman" panose="02020603050405020304" pitchFamily="18" charset="0"/>
              </a:rPr>
              <a:t>This </a:t>
            </a:r>
            <a:r>
              <a:rPr lang="en-GB" sz="2800" b="1" i="1" dirty="0">
                <a:cs typeface="Times New Roman" panose="02020603050405020304" pitchFamily="18" charset="0"/>
              </a:rPr>
              <a:t>code </a:t>
            </a:r>
            <a:r>
              <a:rPr lang="en-GB" sz="2800" b="1" i="1" dirty="0" smtClean="0">
                <a:cs typeface="Times New Roman" panose="02020603050405020304" pitchFamily="18" charset="0"/>
              </a:rPr>
              <a:t>is a </a:t>
            </a:r>
            <a:r>
              <a:rPr lang="en-GB" sz="2800" b="1" i="1" dirty="0">
                <a:cs typeface="Times New Roman" panose="02020603050405020304" pitchFamily="18" charset="0"/>
              </a:rPr>
              <a:t>linear block code</a:t>
            </a:r>
            <a:r>
              <a:rPr lang="en-GB" sz="2800" b="1" i="1" dirty="0" smtClean="0">
                <a:cs typeface="Times New Roman" panose="02020603050405020304" pitchFamily="18" charset="0"/>
              </a:rPr>
              <a:t>.</a:t>
            </a:r>
          </a:p>
          <a:p>
            <a:pPr marL="496888" indent="-457200">
              <a:buFont typeface="Arial" panose="020B0604020202020204" pitchFamily="34" charset="0"/>
              <a:buChar char="•"/>
            </a:pPr>
            <a:r>
              <a:rPr lang="en-GB" sz="2800" b="1" i="1" dirty="0" smtClean="0">
                <a:cs typeface="Times New Roman" panose="02020603050405020304" pitchFamily="18" charset="0"/>
              </a:rPr>
              <a:t> </a:t>
            </a:r>
            <a:r>
              <a:rPr lang="en-GB" sz="2800" b="1" i="1" dirty="0">
                <a:cs typeface="Times New Roman" panose="02020603050405020304" pitchFamily="18" charset="0"/>
              </a:rPr>
              <a:t>In this code, a k-bit </a:t>
            </a:r>
            <a:r>
              <a:rPr lang="en-GB" sz="2800" b="1" i="1" dirty="0" err="1">
                <a:cs typeface="Times New Roman" panose="02020603050405020304" pitchFamily="18" charset="0"/>
              </a:rPr>
              <a:t>dataword</a:t>
            </a:r>
            <a:r>
              <a:rPr lang="en-GB" sz="2800" b="1" i="1" dirty="0">
                <a:cs typeface="Times New Roman" panose="02020603050405020304" pitchFamily="18" charset="0"/>
              </a:rPr>
              <a:t> is changed to an n-bit </a:t>
            </a:r>
            <a:r>
              <a:rPr lang="en-GB" sz="2800" b="1" i="1" dirty="0" err="1" smtClean="0">
                <a:cs typeface="Times New Roman" panose="02020603050405020304" pitchFamily="18" charset="0"/>
              </a:rPr>
              <a:t>codeword</a:t>
            </a:r>
            <a:r>
              <a:rPr lang="en-GB" sz="2800" b="1" i="1" dirty="0">
                <a:cs typeface="Times New Roman" panose="02020603050405020304" pitchFamily="18" charset="0"/>
              </a:rPr>
              <a:t> </a:t>
            </a:r>
            <a:r>
              <a:rPr lang="en-GB" sz="2800" b="1" i="1" dirty="0" smtClean="0">
                <a:cs typeface="Times New Roman" panose="02020603050405020304" pitchFamily="18" charset="0"/>
              </a:rPr>
              <a:t>where </a:t>
            </a:r>
            <a:r>
              <a:rPr lang="en-GB" sz="2800" b="1" i="1" dirty="0">
                <a:cs typeface="Times New Roman" panose="02020603050405020304" pitchFamily="18" charset="0"/>
              </a:rPr>
              <a:t>n = k + 1. </a:t>
            </a:r>
            <a:endParaRPr lang="en-GB" sz="2800" b="1" i="1" dirty="0" smtClean="0">
              <a:cs typeface="Times New Roman" panose="02020603050405020304" pitchFamily="18" charset="0"/>
            </a:endParaRPr>
          </a:p>
          <a:p>
            <a:pPr marL="496888" indent="-457200">
              <a:buFont typeface="Arial" panose="020B0604020202020204" pitchFamily="34" charset="0"/>
              <a:buChar char="•"/>
            </a:pPr>
            <a:r>
              <a:rPr lang="en-GB" sz="2800" b="1" i="1" dirty="0" smtClean="0">
                <a:cs typeface="Times New Roman" panose="02020603050405020304" pitchFamily="18" charset="0"/>
              </a:rPr>
              <a:t>The </a:t>
            </a:r>
            <a:r>
              <a:rPr lang="en-GB" sz="2800" b="1" i="1" dirty="0">
                <a:cs typeface="Times New Roman" panose="02020603050405020304" pitchFamily="18" charset="0"/>
              </a:rPr>
              <a:t>extra bit, called the parity bit, is selected to make the </a:t>
            </a:r>
            <a:r>
              <a:rPr lang="en-GB" sz="2800" b="1" i="1" dirty="0" smtClean="0">
                <a:cs typeface="Times New Roman" panose="02020603050405020304" pitchFamily="18" charset="0"/>
              </a:rPr>
              <a:t>total number </a:t>
            </a:r>
            <a:r>
              <a:rPr lang="en-GB" sz="2800" b="1" i="1" dirty="0">
                <a:cs typeface="Times New Roman" panose="02020603050405020304" pitchFamily="18" charset="0"/>
              </a:rPr>
              <a:t>of 1s in the </a:t>
            </a:r>
            <a:r>
              <a:rPr lang="en-GB" sz="2800" b="1" i="1" dirty="0" err="1" smtClean="0">
                <a:cs typeface="Times New Roman" panose="02020603050405020304" pitchFamily="18" charset="0"/>
              </a:rPr>
              <a:t>codeword</a:t>
            </a:r>
            <a:r>
              <a:rPr lang="en-GB" sz="2800" b="1" i="1" dirty="0" smtClean="0">
                <a:cs typeface="Times New Roman" panose="02020603050405020304" pitchFamily="18" charset="0"/>
              </a:rPr>
              <a:t> </a:t>
            </a:r>
            <a:r>
              <a:rPr lang="en-GB" sz="2800" b="1" i="1" dirty="0">
                <a:cs typeface="Times New Roman" panose="02020603050405020304" pitchFamily="18" charset="0"/>
              </a:rPr>
              <a:t>even. </a:t>
            </a:r>
            <a:endParaRPr lang="en-GB" sz="2800" b="1" i="1" dirty="0" smtClean="0">
              <a:cs typeface="Times New Roman" panose="02020603050405020304" pitchFamily="18" charset="0"/>
            </a:endParaRPr>
          </a:p>
          <a:p>
            <a:pPr marL="496888" indent="-457200">
              <a:buFont typeface="Arial" panose="020B0604020202020204" pitchFamily="34" charset="0"/>
              <a:buChar char="•"/>
            </a:pPr>
            <a:r>
              <a:rPr lang="en-GB" sz="2800" b="1" i="1" dirty="0" smtClean="0">
                <a:cs typeface="Times New Roman" panose="02020603050405020304" pitchFamily="18" charset="0"/>
              </a:rPr>
              <a:t>Although </a:t>
            </a:r>
            <a:r>
              <a:rPr lang="en-GB" sz="2800" b="1" i="1" dirty="0">
                <a:cs typeface="Times New Roman" panose="02020603050405020304" pitchFamily="18" charset="0"/>
              </a:rPr>
              <a:t>some implementations specify an </a:t>
            </a:r>
            <a:r>
              <a:rPr lang="en-GB" sz="2800" b="1" i="1" dirty="0" smtClean="0">
                <a:cs typeface="Times New Roman" panose="02020603050405020304" pitchFamily="18" charset="0"/>
              </a:rPr>
              <a:t>odd number </a:t>
            </a:r>
            <a:r>
              <a:rPr lang="en-GB" sz="2800" b="1" i="1" dirty="0">
                <a:cs typeface="Times New Roman" panose="02020603050405020304" pitchFamily="18" charset="0"/>
              </a:rPr>
              <a:t>of 1s, we discuss the even case.</a:t>
            </a:r>
            <a:endParaRPr lang="en-US" sz="2800" b="1" i="1" dirty="0">
              <a:cs typeface="Times New Roman" panose="02020603050405020304" pitchFamily="18" charset="0"/>
            </a:endParaRPr>
          </a:p>
        </p:txBody>
      </p:sp>
      <p:sp>
        <p:nvSpPr>
          <p:cNvPr id="19480" name="Rectangle 24"/>
          <p:cNvSpPr>
            <a:spLocks/>
          </p:cNvSpPr>
          <p:nvPr/>
        </p:nvSpPr>
        <p:spPr bwMode="auto">
          <a:xfrm>
            <a:off x="2667001" y="1"/>
            <a:ext cx="310309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3200" b="1" i="1" dirty="0" smtClean="0">
                <a:solidFill>
                  <a:srgbClr val="FF0000"/>
                </a:solidFill>
                <a:cs typeface="Times New Roman" panose="02020603050405020304" pitchFamily="18" charset="0"/>
              </a:rPr>
              <a:t>Parity-check code</a:t>
            </a:r>
            <a:endParaRPr lang="en-US" sz="3200" b="1" i="1" dirty="0">
              <a:solidFill>
                <a:srgbClr val="FF0000"/>
              </a:solidFill>
              <a:cs typeface="Times New Roman" panose="02020603050405020304" pitchFamily="18" charset="0"/>
            </a:endParaRPr>
          </a:p>
        </p:txBody>
      </p:sp>
    </p:spTree>
    <p:extLst>
      <p:ext uri="{BB962C8B-B14F-4D97-AF65-F5344CB8AC3E}">
        <p14:creationId xmlns:p14="http://schemas.microsoft.com/office/powerpoint/2010/main" val="3886289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p:cNvSpPr>
          <p:nvPr/>
        </p:nvSpPr>
        <p:spPr bwMode="auto">
          <a:xfrm>
            <a:off x="14478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b"/>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000" b="1">
                <a:solidFill>
                  <a:srgbClr val="1C1C1C"/>
                </a:solidFill>
                <a:latin typeface="Arial" panose="020B0604020202020204" pitchFamily="34" charset="0"/>
                <a:cs typeface="Arial" panose="020B0604020202020204" pitchFamily="34" charset="0"/>
                <a:sym typeface="Arial" panose="020B0604020202020204" pitchFamily="34" charset="0"/>
              </a:rPr>
              <a:t>10.</a:t>
            </a:r>
          </a:p>
        </p:txBody>
      </p:sp>
      <p:grpSp>
        <p:nvGrpSpPr>
          <p:cNvPr id="20482" name="Group 2"/>
          <p:cNvGrpSpPr>
            <a:grpSpLocks/>
          </p:cNvGrpSpPr>
          <p:nvPr/>
        </p:nvGrpSpPr>
        <p:grpSpPr bwMode="auto">
          <a:xfrm>
            <a:off x="1890713" y="107951"/>
            <a:ext cx="438150" cy="474663"/>
            <a:chOff x="0" y="0"/>
            <a:chExt cx="276" cy="299"/>
          </a:xfrm>
        </p:grpSpPr>
        <p:sp>
          <p:nvSpPr>
            <p:cNvPr id="20483" name="Rectangle 3"/>
            <p:cNvSpPr>
              <a:spLocks/>
            </p:cNvSpPr>
            <p:nvPr/>
          </p:nvSpPr>
          <p:spPr bwMode="auto">
            <a:xfrm>
              <a:off x="0" y="0"/>
              <a:ext cx="276" cy="299"/>
            </a:xfrm>
            <a:prstGeom prst="rect">
              <a:avLst/>
            </a:prstGeom>
            <a:solidFill>
              <a:srgbClr val="FFCF0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20484" name="Rectangle 4"/>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20485" name="Group 5"/>
          <p:cNvGrpSpPr>
            <a:grpSpLocks/>
          </p:cNvGrpSpPr>
          <p:nvPr/>
        </p:nvGrpSpPr>
        <p:grpSpPr bwMode="auto">
          <a:xfrm>
            <a:off x="2273301" y="107951"/>
            <a:ext cx="328613" cy="474663"/>
            <a:chOff x="0" y="0"/>
            <a:chExt cx="207" cy="299"/>
          </a:xfrm>
        </p:grpSpPr>
        <p:sp>
          <p:nvSpPr>
            <p:cNvPr id="20486"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20487" name="Rectangle 7"/>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20488" name="Group 8"/>
          <p:cNvGrpSpPr>
            <a:grpSpLocks/>
          </p:cNvGrpSpPr>
          <p:nvPr/>
        </p:nvGrpSpPr>
        <p:grpSpPr bwMode="auto">
          <a:xfrm>
            <a:off x="2014539" y="530226"/>
            <a:ext cx="422275" cy="474663"/>
            <a:chOff x="0" y="0"/>
            <a:chExt cx="266" cy="299"/>
          </a:xfrm>
        </p:grpSpPr>
        <p:sp>
          <p:nvSpPr>
            <p:cNvPr id="20489" name="Rectangle 9"/>
            <p:cNvSpPr>
              <a:spLocks/>
            </p:cNvSpPr>
            <p:nvPr/>
          </p:nvSpPr>
          <p:spPr bwMode="auto">
            <a:xfrm>
              <a:off x="0" y="0"/>
              <a:ext cx="266" cy="299"/>
            </a:xfrm>
            <a:prstGeom prst="rect">
              <a:avLst/>
            </a:prstGeom>
            <a:solidFill>
              <a:srgbClr val="3333C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20490" name="Rectangle 10"/>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20491" name="Group 11"/>
          <p:cNvGrpSpPr>
            <a:grpSpLocks/>
          </p:cNvGrpSpPr>
          <p:nvPr/>
        </p:nvGrpSpPr>
        <p:grpSpPr bwMode="auto">
          <a:xfrm>
            <a:off x="2384425" y="530226"/>
            <a:ext cx="368300" cy="474663"/>
            <a:chOff x="0" y="0"/>
            <a:chExt cx="232" cy="299"/>
          </a:xfrm>
        </p:grpSpPr>
        <p:sp>
          <p:nvSpPr>
            <p:cNvPr id="20492"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20493" name="Rectangle 13"/>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20494" name="Group 14"/>
          <p:cNvGrpSpPr>
            <a:grpSpLocks/>
          </p:cNvGrpSpPr>
          <p:nvPr/>
        </p:nvGrpSpPr>
        <p:grpSpPr bwMode="auto">
          <a:xfrm>
            <a:off x="1598614" y="457201"/>
            <a:ext cx="561975" cy="422275"/>
            <a:chOff x="0" y="0"/>
            <a:chExt cx="353" cy="266"/>
          </a:xfrm>
        </p:grpSpPr>
        <p:sp>
          <p:nvSpPr>
            <p:cNvPr id="20495"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20496" name="Rectangle 16"/>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20497" name="Group 17"/>
          <p:cNvGrpSpPr>
            <a:grpSpLocks/>
          </p:cNvGrpSpPr>
          <p:nvPr/>
        </p:nvGrpSpPr>
        <p:grpSpPr bwMode="auto">
          <a:xfrm>
            <a:off x="2235200" y="1"/>
            <a:ext cx="31750" cy="1052513"/>
            <a:chOff x="0" y="0"/>
            <a:chExt cx="20" cy="663"/>
          </a:xfrm>
        </p:grpSpPr>
        <p:sp>
          <p:nvSpPr>
            <p:cNvPr id="20498" name="Rectangle 18"/>
            <p:cNvSpPr>
              <a:spLocks/>
            </p:cNvSpPr>
            <p:nvPr/>
          </p:nvSpPr>
          <p:spPr bwMode="auto">
            <a:xfrm>
              <a:off x="0" y="0"/>
              <a:ext cx="20" cy="663"/>
            </a:xfrm>
            <a:prstGeom prst="rect">
              <a:avLst/>
            </a:prstGeom>
            <a:solidFill>
              <a:srgbClr val="1C1C1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20499" name="Rectangle 19"/>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20500" name="Group 20"/>
          <p:cNvGrpSpPr>
            <a:grpSpLocks/>
          </p:cNvGrpSpPr>
          <p:nvPr/>
        </p:nvGrpSpPr>
        <p:grpSpPr bwMode="auto">
          <a:xfrm>
            <a:off x="1966914" y="533401"/>
            <a:ext cx="8226425" cy="276225"/>
            <a:chOff x="0" y="0"/>
            <a:chExt cx="5182" cy="174"/>
          </a:xfrm>
        </p:grpSpPr>
        <p:sp>
          <p:nvSpPr>
            <p:cNvPr id="20501"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20502" name="Rectangle 22"/>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sp>
        <p:nvSpPr>
          <p:cNvPr id="20503" name="Line 23"/>
          <p:cNvSpPr>
            <a:spLocks noChangeShapeType="1"/>
          </p:cNvSpPr>
          <p:nvPr/>
        </p:nvSpPr>
        <p:spPr bwMode="auto">
          <a:xfrm>
            <a:off x="1866900" y="1803400"/>
            <a:ext cx="8153400" cy="1588"/>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0504" name="Line 24"/>
          <p:cNvSpPr>
            <a:spLocks noChangeShapeType="1"/>
          </p:cNvSpPr>
          <p:nvPr/>
        </p:nvSpPr>
        <p:spPr bwMode="auto">
          <a:xfrm>
            <a:off x="1868488" y="5892800"/>
            <a:ext cx="8153400" cy="1588"/>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0505" name="Rectangle 25"/>
          <p:cNvSpPr>
            <a:spLocks/>
          </p:cNvSpPr>
          <p:nvPr/>
        </p:nvSpPr>
        <p:spPr bwMode="auto">
          <a:xfrm>
            <a:off x="1905000" y="1908175"/>
            <a:ext cx="8077200" cy="3898900"/>
          </a:xfrm>
          <a:prstGeom prst="rect">
            <a:avLst/>
          </a:prstGeom>
          <a:solidFill>
            <a:srgbClr val="99FF33"/>
          </a:solidFill>
          <a:ln>
            <a:noFill/>
          </a:ln>
          <a:extLst>
            <a:ext uri="{91240B29-F687-4F45-9708-019B960494DF}">
              <a14:hiddenLine xmlns:a14="http://schemas.microsoft.com/office/drawing/2010/main" w="76200">
                <a:solidFill>
                  <a:srgbClr val="3333CC"/>
                </a:solidFill>
                <a:miter lim="800000"/>
                <a:headEnd/>
                <a:tailEnd/>
              </a14:hiddenLine>
            </a:ext>
          </a:extLst>
        </p:spPr>
        <p:txBody>
          <a:bodyPr lIns="0" tIns="0" rIns="40639" bIns="0"/>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pPr algn="ctr"/>
            <a:r>
              <a:rPr lang="en-US" sz="3200" b="1" dirty="0" smtClean="0">
                <a:latin typeface="Arial" panose="020B0604020202020204" pitchFamily="34" charset="0"/>
                <a:cs typeface="Arial" panose="020B0604020202020204" pitchFamily="34" charset="0"/>
                <a:sym typeface="Arial" panose="020B0604020202020204" pitchFamily="34" charset="0"/>
              </a:rPr>
              <a:t>A simple parity-check code is a </a:t>
            </a:r>
            <a:br>
              <a:rPr lang="en-US" sz="3200" b="1" dirty="0" smtClean="0">
                <a:latin typeface="Arial" panose="020B0604020202020204" pitchFamily="34" charset="0"/>
                <a:cs typeface="Arial" panose="020B0604020202020204" pitchFamily="34" charset="0"/>
                <a:sym typeface="Arial" panose="020B0604020202020204" pitchFamily="34" charset="0"/>
              </a:rPr>
            </a:br>
            <a:r>
              <a:rPr lang="en-US" sz="3200" b="1" dirty="0" smtClean="0">
                <a:latin typeface="Arial" panose="020B0604020202020204" pitchFamily="34" charset="0"/>
                <a:cs typeface="Arial" panose="020B0604020202020204" pitchFamily="34" charset="0"/>
                <a:sym typeface="Arial" panose="020B0604020202020204" pitchFamily="34" charset="0"/>
              </a:rPr>
              <a:t>single-bit error-detecting </a:t>
            </a:r>
            <a:br>
              <a:rPr lang="en-US" sz="3200" b="1" dirty="0" smtClean="0">
                <a:latin typeface="Arial" panose="020B0604020202020204" pitchFamily="34" charset="0"/>
                <a:cs typeface="Arial" panose="020B0604020202020204" pitchFamily="34" charset="0"/>
                <a:sym typeface="Arial" panose="020B0604020202020204" pitchFamily="34" charset="0"/>
              </a:rPr>
            </a:br>
            <a:r>
              <a:rPr lang="en-US" sz="3200" b="1" dirty="0" smtClean="0">
                <a:latin typeface="Arial" panose="020B0604020202020204" pitchFamily="34" charset="0"/>
                <a:cs typeface="Arial" panose="020B0604020202020204" pitchFamily="34" charset="0"/>
                <a:sym typeface="Arial" panose="020B0604020202020204" pitchFamily="34" charset="0"/>
              </a:rPr>
              <a:t>code in which </a:t>
            </a:r>
            <a:br>
              <a:rPr lang="en-US" sz="3200" b="1" dirty="0" smtClean="0">
                <a:latin typeface="Arial" panose="020B0604020202020204" pitchFamily="34" charset="0"/>
                <a:cs typeface="Arial" panose="020B0604020202020204" pitchFamily="34" charset="0"/>
                <a:sym typeface="Arial" panose="020B0604020202020204" pitchFamily="34" charset="0"/>
              </a:rPr>
            </a:br>
            <a:r>
              <a:rPr lang="en-US" sz="3200" b="1" i="1" dirty="0" smtClean="0">
                <a:latin typeface="Arial" panose="020B0604020202020204" pitchFamily="34" charset="0"/>
                <a:cs typeface="Arial" panose="020B0604020202020204" pitchFamily="34" charset="0"/>
                <a:sym typeface="Arial" panose="020B0604020202020204" pitchFamily="34" charset="0"/>
              </a:rPr>
              <a:t>n</a:t>
            </a:r>
            <a:r>
              <a:rPr lang="en-US" sz="3200" b="1" dirty="0" smtClean="0">
                <a:latin typeface="Arial" panose="020B0604020202020204" pitchFamily="34" charset="0"/>
                <a:cs typeface="Arial" panose="020B0604020202020204" pitchFamily="34" charset="0"/>
                <a:sym typeface="Arial" panose="020B0604020202020204" pitchFamily="34" charset="0"/>
              </a:rPr>
              <a:t> = </a:t>
            </a:r>
            <a:r>
              <a:rPr lang="en-US" sz="3200" b="1" i="1" dirty="0" smtClean="0">
                <a:latin typeface="Arial" panose="020B0604020202020204" pitchFamily="34" charset="0"/>
                <a:cs typeface="Arial" panose="020B0604020202020204" pitchFamily="34" charset="0"/>
                <a:sym typeface="Arial" panose="020B0604020202020204" pitchFamily="34" charset="0"/>
              </a:rPr>
              <a:t>k</a:t>
            </a:r>
            <a:r>
              <a:rPr lang="en-US" sz="3200" b="1" dirty="0" smtClean="0">
                <a:latin typeface="Arial" panose="020B0604020202020204" pitchFamily="34" charset="0"/>
                <a:cs typeface="Arial" panose="020B0604020202020204" pitchFamily="34" charset="0"/>
                <a:sym typeface="Arial" panose="020B0604020202020204" pitchFamily="34" charset="0"/>
              </a:rPr>
              <a:t> + 1 with </a:t>
            </a:r>
            <a:r>
              <a:rPr lang="en-US" sz="3200" b="1" i="1" dirty="0" err="1" smtClean="0">
                <a:latin typeface="Arial" panose="020B0604020202020204" pitchFamily="34" charset="0"/>
                <a:cs typeface="Arial" panose="020B0604020202020204" pitchFamily="34" charset="0"/>
                <a:sym typeface="Arial" panose="020B0604020202020204" pitchFamily="34" charset="0"/>
              </a:rPr>
              <a:t>d</a:t>
            </a:r>
            <a:r>
              <a:rPr lang="en-US" sz="3200" b="1" baseline="-18000" dirty="0" err="1" smtClean="0">
                <a:latin typeface="Arial" panose="020B0604020202020204" pitchFamily="34" charset="0"/>
                <a:cs typeface="Arial" panose="020B0604020202020204" pitchFamily="34" charset="0"/>
                <a:sym typeface="Arial" panose="020B0604020202020204" pitchFamily="34" charset="0"/>
              </a:rPr>
              <a:t>min</a:t>
            </a:r>
            <a:r>
              <a:rPr lang="en-US" sz="3200" b="1" dirty="0" smtClean="0">
                <a:latin typeface="Arial" panose="020B0604020202020204" pitchFamily="34" charset="0"/>
                <a:cs typeface="Arial" panose="020B0604020202020204" pitchFamily="34" charset="0"/>
                <a:sym typeface="Arial" panose="020B0604020202020204" pitchFamily="34" charset="0"/>
              </a:rPr>
              <a:t> = 2.</a:t>
            </a:r>
          </a:p>
          <a:p>
            <a:pPr algn="ctr"/>
            <a:r>
              <a:rPr lang="en-US" sz="3200" b="1" dirty="0" smtClean="0">
                <a:latin typeface="Arial" panose="020B0604020202020204" pitchFamily="34" charset="0"/>
                <a:cs typeface="Arial" panose="020B0604020202020204" pitchFamily="34" charset="0"/>
                <a:sym typeface="Arial" panose="020B0604020202020204" pitchFamily="34" charset="0"/>
              </a:rPr>
              <a:t>Even </a:t>
            </a:r>
            <a:r>
              <a:rPr lang="en-US" sz="3200" b="1" dirty="0">
                <a:latin typeface="Arial" panose="020B0604020202020204" pitchFamily="34" charset="0"/>
                <a:cs typeface="Arial" panose="020B0604020202020204" pitchFamily="34" charset="0"/>
                <a:sym typeface="Arial" panose="020B0604020202020204" pitchFamily="34" charset="0"/>
              </a:rPr>
              <a:t>parity (ensures that a </a:t>
            </a:r>
            <a:r>
              <a:rPr lang="en-US" sz="3200" b="1" dirty="0" err="1">
                <a:latin typeface="Arial" panose="020B0604020202020204" pitchFamily="34" charset="0"/>
                <a:cs typeface="Arial" panose="020B0604020202020204" pitchFamily="34" charset="0"/>
                <a:sym typeface="Arial" panose="020B0604020202020204" pitchFamily="34" charset="0"/>
              </a:rPr>
              <a:t>codeword</a:t>
            </a:r>
            <a:r>
              <a:rPr lang="en-US" sz="3200" b="1" dirty="0">
                <a:latin typeface="Arial" panose="020B0604020202020204" pitchFamily="34" charset="0"/>
                <a:cs typeface="Arial" panose="020B0604020202020204" pitchFamily="34" charset="0"/>
                <a:sym typeface="Arial" panose="020B0604020202020204" pitchFamily="34" charset="0"/>
              </a:rPr>
              <a:t> has an even number of 1’s) and odd parity (ensures that there are an odd number of 1’s in the </a:t>
            </a:r>
            <a:r>
              <a:rPr lang="en-US" sz="3200" b="1" dirty="0" err="1">
                <a:latin typeface="Arial" panose="020B0604020202020204" pitchFamily="34" charset="0"/>
                <a:cs typeface="Arial" panose="020B0604020202020204" pitchFamily="34" charset="0"/>
                <a:sym typeface="Arial" panose="020B0604020202020204" pitchFamily="34" charset="0"/>
              </a:rPr>
              <a:t>codeword</a:t>
            </a:r>
            <a:r>
              <a:rPr lang="en-US" sz="3200" b="1" dirty="0">
                <a:latin typeface="Arial" panose="020B0604020202020204" pitchFamily="34" charset="0"/>
                <a:cs typeface="Arial" panose="020B0604020202020204" pitchFamily="34" charset="0"/>
                <a:sym typeface="Arial" panose="020B0604020202020204" pitchFamily="34" charset="0"/>
              </a:rPr>
              <a:t>)</a:t>
            </a:r>
          </a:p>
        </p:txBody>
      </p:sp>
      <p:grpSp>
        <p:nvGrpSpPr>
          <p:cNvPr id="20506" name="Group 26"/>
          <p:cNvGrpSpPr>
            <a:grpSpLocks/>
          </p:cNvGrpSpPr>
          <p:nvPr/>
        </p:nvGrpSpPr>
        <p:grpSpPr bwMode="auto">
          <a:xfrm>
            <a:off x="2362200" y="1033464"/>
            <a:ext cx="1143000" cy="566737"/>
            <a:chOff x="0" y="0"/>
            <a:chExt cx="720" cy="357"/>
          </a:xfrm>
        </p:grpSpPr>
        <p:pic>
          <p:nvPicPr>
            <p:cNvPr id="20507" name="Picture 2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0508" name="Rectangle 28"/>
            <p:cNvSpPr>
              <a:spLocks/>
            </p:cNvSpPr>
            <p:nvPr/>
          </p:nvSpPr>
          <p:spPr bwMode="auto">
            <a:xfrm>
              <a:off x="84" y="0"/>
              <a:ext cx="4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800" b="1" i="1">
                  <a:solidFill>
                    <a:srgbClr val="FF0000"/>
                  </a:solidFill>
                  <a:cs typeface="Times New Roman" panose="02020603050405020304" pitchFamily="18" charset="0"/>
                </a:rPr>
                <a:t>Note</a:t>
              </a:r>
            </a:p>
          </p:txBody>
        </p:sp>
      </p:grpSp>
    </p:spTree>
    <p:extLst>
      <p:ext uri="{BB962C8B-B14F-4D97-AF65-F5344CB8AC3E}">
        <p14:creationId xmlns:p14="http://schemas.microsoft.com/office/powerpoint/2010/main" val="513125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p:cNvSpPr>
          <p:nvPr/>
        </p:nvSpPr>
        <p:spPr bwMode="auto">
          <a:xfrm>
            <a:off x="14478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b"/>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000" b="1">
                <a:solidFill>
                  <a:srgbClr val="1C1C1C"/>
                </a:solidFill>
                <a:latin typeface="Arial" panose="020B0604020202020204" pitchFamily="34" charset="0"/>
                <a:cs typeface="Arial" panose="020B0604020202020204" pitchFamily="34" charset="0"/>
                <a:sym typeface="Arial" panose="020B0604020202020204" pitchFamily="34" charset="0"/>
              </a:rPr>
              <a:t>10.</a:t>
            </a:r>
          </a:p>
        </p:txBody>
      </p:sp>
      <p:sp>
        <p:nvSpPr>
          <p:cNvPr id="21506" name="Rectangle 2"/>
          <p:cNvSpPr>
            <a:spLocks/>
          </p:cNvSpPr>
          <p:nvPr/>
        </p:nvSpPr>
        <p:spPr bwMode="auto">
          <a:xfrm>
            <a:off x="1905000" y="914400"/>
            <a:ext cx="50096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400" b="1">
                <a:solidFill>
                  <a:srgbClr val="3333CC"/>
                </a:solidFill>
                <a:cs typeface="Times New Roman" panose="02020603050405020304" pitchFamily="18" charset="0"/>
              </a:rPr>
              <a:t>Table 10.3  </a:t>
            </a:r>
            <a:r>
              <a:rPr lang="en-US" sz="2000" b="1" i="1">
                <a:cs typeface="Times New Roman" panose="02020603050405020304" pitchFamily="18" charset="0"/>
              </a:rPr>
              <a:t>Simple parity-check code C(5, 4)</a:t>
            </a:r>
          </a:p>
        </p:txBody>
      </p:sp>
      <p:pic>
        <p:nvPicPr>
          <p:cNvPr id="21507"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3088" y="1303339"/>
            <a:ext cx="8520112" cy="414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2526534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p:cNvSpPr>
          <p:nvPr/>
        </p:nvSpPr>
        <p:spPr bwMode="auto">
          <a:xfrm>
            <a:off x="14478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b"/>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000" b="1">
                <a:solidFill>
                  <a:srgbClr val="1C1C1C"/>
                </a:solidFill>
                <a:latin typeface="Arial" panose="020B0604020202020204" pitchFamily="34" charset="0"/>
                <a:cs typeface="Arial" panose="020B0604020202020204" pitchFamily="34" charset="0"/>
                <a:sym typeface="Arial" panose="020B0604020202020204" pitchFamily="34" charset="0"/>
              </a:rPr>
              <a:t>10.</a:t>
            </a:r>
          </a:p>
        </p:txBody>
      </p:sp>
      <p:sp>
        <p:nvSpPr>
          <p:cNvPr id="22530" name="Line 2"/>
          <p:cNvSpPr>
            <a:spLocks noChangeShapeType="1"/>
          </p:cNvSpPr>
          <p:nvPr/>
        </p:nvSpPr>
        <p:spPr bwMode="auto">
          <a:xfrm>
            <a:off x="1676400" y="533400"/>
            <a:ext cx="8763000" cy="158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2531" name="Line 3"/>
          <p:cNvSpPr>
            <a:spLocks noChangeShapeType="1"/>
          </p:cNvSpPr>
          <p:nvPr/>
        </p:nvSpPr>
        <p:spPr bwMode="auto">
          <a:xfrm>
            <a:off x="1676400" y="1371600"/>
            <a:ext cx="8763000" cy="1588"/>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2532" name="Rectangle 4"/>
          <p:cNvSpPr>
            <a:spLocks/>
          </p:cNvSpPr>
          <p:nvPr/>
        </p:nvSpPr>
        <p:spPr bwMode="auto">
          <a:xfrm>
            <a:off x="1828801" y="762000"/>
            <a:ext cx="71627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400" b="1">
                <a:solidFill>
                  <a:srgbClr val="3333CC"/>
                </a:solidFill>
                <a:cs typeface="Times New Roman" panose="02020603050405020304" pitchFamily="18" charset="0"/>
              </a:rPr>
              <a:t>Figure 10.10  </a:t>
            </a:r>
            <a:r>
              <a:rPr lang="en-US" sz="2000" b="1" i="1">
                <a:cs typeface="Times New Roman" panose="02020603050405020304" pitchFamily="18" charset="0"/>
              </a:rPr>
              <a:t>Encoder and decoder for simple parity-check code</a:t>
            </a:r>
          </a:p>
        </p:txBody>
      </p:sp>
      <p:sp>
        <p:nvSpPr>
          <p:cNvPr id="22533" name="Line 5"/>
          <p:cNvSpPr>
            <a:spLocks noChangeShapeType="1"/>
          </p:cNvSpPr>
          <p:nvPr/>
        </p:nvSpPr>
        <p:spPr bwMode="auto">
          <a:xfrm>
            <a:off x="1676400" y="6248400"/>
            <a:ext cx="8763000" cy="158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GB"/>
          </a:p>
        </p:txBody>
      </p:sp>
      <p:pic>
        <p:nvPicPr>
          <p:cNvPr id="22534"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1376" y="1474788"/>
            <a:ext cx="8099425" cy="437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1555728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p:cNvSpPr>
          <p:nvPr/>
        </p:nvSpPr>
        <p:spPr bwMode="auto">
          <a:xfrm>
            <a:off x="14478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b"/>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000" b="1">
                <a:solidFill>
                  <a:srgbClr val="1C1C1C"/>
                </a:solidFill>
                <a:latin typeface="Arial" panose="020B0604020202020204" pitchFamily="34" charset="0"/>
                <a:cs typeface="Arial" panose="020B0604020202020204" pitchFamily="34" charset="0"/>
                <a:sym typeface="Arial" panose="020B0604020202020204" pitchFamily="34" charset="0"/>
              </a:rPr>
              <a:t>10.</a:t>
            </a:r>
          </a:p>
        </p:txBody>
      </p:sp>
      <p:grpSp>
        <p:nvGrpSpPr>
          <p:cNvPr id="23554" name="Group 2"/>
          <p:cNvGrpSpPr>
            <a:grpSpLocks/>
          </p:cNvGrpSpPr>
          <p:nvPr/>
        </p:nvGrpSpPr>
        <p:grpSpPr bwMode="auto">
          <a:xfrm>
            <a:off x="1890713" y="107951"/>
            <a:ext cx="438150" cy="474663"/>
            <a:chOff x="0" y="0"/>
            <a:chExt cx="276" cy="299"/>
          </a:xfrm>
        </p:grpSpPr>
        <p:sp>
          <p:nvSpPr>
            <p:cNvPr id="23555" name="Rectangle 3"/>
            <p:cNvSpPr>
              <a:spLocks/>
            </p:cNvSpPr>
            <p:nvPr/>
          </p:nvSpPr>
          <p:spPr bwMode="auto">
            <a:xfrm>
              <a:off x="0" y="0"/>
              <a:ext cx="276" cy="299"/>
            </a:xfrm>
            <a:prstGeom prst="rect">
              <a:avLst/>
            </a:prstGeom>
            <a:solidFill>
              <a:srgbClr val="FFCF0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23556" name="Rectangle 4"/>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23557" name="Group 5"/>
          <p:cNvGrpSpPr>
            <a:grpSpLocks/>
          </p:cNvGrpSpPr>
          <p:nvPr/>
        </p:nvGrpSpPr>
        <p:grpSpPr bwMode="auto">
          <a:xfrm>
            <a:off x="2273301" y="107951"/>
            <a:ext cx="328613" cy="474663"/>
            <a:chOff x="0" y="0"/>
            <a:chExt cx="207" cy="299"/>
          </a:xfrm>
        </p:grpSpPr>
        <p:sp>
          <p:nvSpPr>
            <p:cNvPr id="23558"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23559" name="Rectangle 7"/>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23560" name="Group 8"/>
          <p:cNvGrpSpPr>
            <a:grpSpLocks/>
          </p:cNvGrpSpPr>
          <p:nvPr/>
        </p:nvGrpSpPr>
        <p:grpSpPr bwMode="auto">
          <a:xfrm>
            <a:off x="2014539" y="530226"/>
            <a:ext cx="422275" cy="474663"/>
            <a:chOff x="0" y="0"/>
            <a:chExt cx="266" cy="299"/>
          </a:xfrm>
        </p:grpSpPr>
        <p:sp>
          <p:nvSpPr>
            <p:cNvPr id="23561" name="Rectangle 9"/>
            <p:cNvSpPr>
              <a:spLocks/>
            </p:cNvSpPr>
            <p:nvPr/>
          </p:nvSpPr>
          <p:spPr bwMode="auto">
            <a:xfrm>
              <a:off x="0" y="0"/>
              <a:ext cx="266" cy="299"/>
            </a:xfrm>
            <a:prstGeom prst="rect">
              <a:avLst/>
            </a:prstGeom>
            <a:solidFill>
              <a:srgbClr val="3333C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23562" name="Rectangle 10"/>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23563" name="Group 11"/>
          <p:cNvGrpSpPr>
            <a:grpSpLocks/>
          </p:cNvGrpSpPr>
          <p:nvPr/>
        </p:nvGrpSpPr>
        <p:grpSpPr bwMode="auto">
          <a:xfrm>
            <a:off x="2384425" y="530226"/>
            <a:ext cx="368300" cy="474663"/>
            <a:chOff x="0" y="0"/>
            <a:chExt cx="232" cy="299"/>
          </a:xfrm>
        </p:grpSpPr>
        <p:sp>
          <p:nvSpPr>
            <p:cNvPr id="23564"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23565" name="Rectangle 13"/>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23566" name="Group 14"/>
          <p:cNvGrpSpPr>
            <a:grpSpLocks/>
          </p:cNvGrpSpPr>
          <p:nvPr/>
        </p:nvGrpSpPr>
        <p:grpSpPr bwMode="auto">
          <a:xfrm>
            <a:off x="1598614" y="457201"/>
            <a:ext cx="561975" cy="422275"/>
            <a:chOff x="0" y="0"/>
            <a:chExt cx="353" cy="266"/>
          </a:xfrm>
        </p:grpSpPr>
        <p:sp>
          <p:nvSpPr>
            <p:cNvPr id="23567"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23568" name="Rectangle 16"/>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23569" name="Group 17"/>
          <p:cNvGrpSpPr>
            <a:grpSpLocks/>
          </p:cNvGrpSpPr>
          <p:nvPr/>
        </p:nvGrpSpPr>
        <p:grpSpPr bwMode="auto">
          <a:xfrm>
            <a:off x="2235200" y="1"/>
            <a:ext cx="31750" cy="1052513"/>
            <a:chOff x="0" y="0"/>
            <a:chExt cx="20" cy="663"/>
          </a:xfrm>
        </p:grpSpPr>
        <p:sp>
          <p:nvSpPr>
            <p:cNvPr id="23570" name="Rectangle 18"/>
            <p:cNvSpPr>
              <a:spLocks/>
            </p:cNvSpPr>
            <p:nvPr/>
          </p:nvSpPr>
          <p:spPr bwMode="auto">
            <a:xfrm>
              <a:off x="0" y="0"/>
              <a:ext cx="20" cy="663"/>
            </a:xfrm>
            <a:prstGeom prst="rect">
              <a:avLst/>
            </a:prstGeom>
            <a:solidFill>
              <a:srgbClr val="1C1C1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23571" name="Rectangle 19"/>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23572" name="Group 20"/>
          <p:cNvGrpSpPr>
            <a:grpSpLocks/>
          </p:cNvGrpSpPr>
          <p:nvPr/>
        </p:nvGrpSpPr>
        <p:grpSpPr bwMode="auto">
          <a:xfrm>
            <a:off x="1966914" y="533401"/>
            <a:ext cx="8226425" cy="276225"/>
            <a:chOff x="0" y="0"/>
            <a:chExt cx="5182" cy="174"/>
          </a:xfrm>
        </p:grpSpPr>
        <p:sp>
          <p:nvSpPr>
            <p:cNvPr id="23573"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23574" name="Rectangle 22"/>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sp>
        <p:nvSpPr>
          <p:cNvPr id="23575" name="Rectangle 23"/>
          <p:cNvSpPr>
            <a:spLocks/>
          </p:cNvSpPr>
          <p:nvPr/>
        </p:nvSpPr>
        <p:spPr bwMode="auto">
          <a:xfrm>
            <a:off x="1752600" y="1143000"/>
            <a:ext cx="86868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pPr algn="just"/>
            <a:r>
              <a:rPr lang="en-US" sz="2800" b="1" i="1" dirty="0" smtClean="0">
                <a:cs typeface="Times New Roman" panose="02020603050405020304" pitchFamily="18" charset="0"/>
              </a:rPr>
              <a:t>Let us look at some transmission scenarios. Assume the sender sends the </a:t>
            </a:r>
            <a:r>
              <a:rPr lang="en-US" sz="2800" b="1" i="1" dirty="0" err="1" smtClean="0">
                <a:cs typeface="Times New Roman" panose="02020603050405020304" pitchFamily="18" charset="0"/>
              </a:rPr>
              <a:t>dataword</a:t>
            </a:r>
            <a:r>
              <a:rPr lang="en-US" sz="2800" b="1" i="1" dirty="0" smtClean="0">
                <a:cs typeface="Times New Roman" panose="02020603050405020304" pitchFamily="18" charset="0"/>
              </a:rPr>
              <a:t> 1011. The </a:t>
            </a:r>
            <a:r>
              <a:rPr lang="en-US" sz="2800" b="1" i="1" dirty="0" err="1" smtClean="0">
                <a:cs typeface="Times New Roman" panose="02020603050405020304" pitchFamily="18" charset="0"/>
              </a:rPr>
              <a:t>codeword</a:t>
            </a:r>
            <a:r>
              <a:rPr lang="en-US" sz="2800" b="1" i="1" dirty="0" smtClean="0">
                <a:cs typeface="Times New Roman" panose="02020603050405020304" pitchFamily="18" charset="0"/>
              </a:rPr>
              <a:t> created from this </a:t>
            </a:r>
            <a:r>
              <a:rPr lang="en-US" sz="2800" b="1" i="1" dirty="0" err="1" smtClean="0">
                <a:cs typeface="Times New Roman" panose="02020603050405020304" pitchFamily="18" charset="0"/>
              </a:rPr>
              <a:t>dataword</a:t>
            </a:r>
            <a:r>
              <a:rPr lang="en-US" sz="2800" b="1" i="1" dirty="0" smtClean="0">
                <a:cs typeface="Times New Roman" panose="02020603050405020304" pitchFamily="18" charset="0"/>
              </a:rPr>
              <a:t> is 10111, which is sent to the receiver. We examine five cases:</a:t>
            </a:r>
          </a:p>
          <a:p>
            <a:pPr algn="just"/>
            <a:endParaRPr lang="en-US" sz="2800" b="1" i="1" dirty="0" smtClean="0">
              <a:cs typeface="Times New Roman" panose="02020603050405020304" pitchFamily="18" charset="0"/>
            </a:endParaRPr>
          </a:p>
          <a:p>
            <a:r>
              <a:rPr lang="en-US" sz="2800" b="1" i="1" dirty="0" smtClean="0">
                <a:solidFill>
                  <a:srgbClr val="FF0000"/>
                </a:solidFill>
                <a:cs typeface="Times New Roman" panose="02020603050405020304" pitchFamily="18" charset="0"/>
              </a:rPr>
              <a:t>1.</a:t>
            </a:r>
            <a:r>
              <a:rPr lang="en-US" sz="2800" b="1" i="1" dirty="0" smtClean="0">
                <a:cs typeface="Times New Roman" panose="02020603050405020304" pitchFamily="18" charset="0"/>
              </a:rPr>
              <a:t>  No error occurs; the received </a:t>
            </a:r>
            <a:r>
              <a:rPr lang="en-US" sz="2800" b="1" i="1" dirty="0" err="1" smtClean="0">
                <a:cs typeface="Times New Roman" panose="02020603050405020304" pitchFamily="18" charset="0"/>
              </a:rPr>
              <a:t>codeword</a:t>
            </a:r>
            <a:r>
              <a:rPr lang="en-US" sz="2800" b="1" i="1" dirty="0" smtClean="0">
                <a:cs typeface="Times New Roman" panose="02020603050405020304" pitchFamily="18" charset="0"/>
              </a:rPr>
              <a:t> is 10111. The</a:t>
            </a:r>
            <a:br>
              <a:rPr lang="en-US" sz="2800" b="1" i="1" dirty="0" smtClean="0">
                <a:cs typeface="Times New Roman" panose="02020603050405020304" pitchFamily="18" charset="0"/>
              </a:rPr>
            </a:br>
            <a:r>
              <a:rPr lang="en-US" sz="2800" b="1" i="1" dirty="0" smtClean="0">
                <a:cs typeface="Times New Roman" panose="02020603050405020304" pitchFamily="18" charset="0"/>
              </a:rPr>
              <a:t>      syndrome is 0. The </a:t>
            </a:r>
            <a:r>
              <a:rPr lang="en-US" sz="2800" b="1" i="1" dirty="0" err="1" smtClean="0">
                <a:cs typeface="Times New Roman" panose="02020603050405020304" pitchFamily="18" charset="0"/>
              </a:rPr>
              <a:t>dataword</a:t>
            </a:r>
            <a:r>
              <a:rPr lang="en-US" sz="2800" b="1" i="1" dirty="0" smtClean="0">
                <a:cs typeface="Times New Roman" panose="02020603050405020304" pitchFamily="18" charset="0"/>
              </a:rPr>
              <a:t> 1011 is created.</a:t>
            </a:r>
          </a:p>
          <a:p>
            <a:r>
              <a:rPr lang="en-US" sz="2800" b="1" i="1" dirty="0" smtClean="0">
                <a:solidFill>
                  <a:srgbClr val="FF0000"/>
                </a:solidFill>
                <a:cs typeface="Times New Roman" panose="02020603050405020304" pitchFamily="18" charset="0"/>
              </a:rPr>
              <a:t>2.</a:t>
            </a:r>
            <a:r>
              <a:rPr lang="en-US" sz="2800" b="1" i="1" dirty="0" smtClean="0">
                <a:cs typeface="Times New Roman" panose="02020603050405020304" pitchFamily="18" charset="0"/>
              </a:rPr>
              <a:t>  One single-bit error changes a</a:t>
            </a:r>
            <a:r>
              <a:rPr lang="en-US" sz="2800" b="1" i="1" baseline="-14000" dirty="0" smtClean="0">
                <a:cs typeface="Times New Roman" panose="02020603050405020304" pitchFamily="18" charset="0"/>
              </a:rPr>
              <a:t>1 </a:t>
            </a:r>
            <a:r>
              <a:rPr lang="en-US" sz="2800" b="1" i="1" dirty="0" smtClean="0">
                <a:cs typeface="Times New Roman" panose="02020603050405020304" pitchFamily="18" charset="0"/>
              </a:rPr>
              <a:t>. The received</a:t>
            </a:r>
            <a:br>
              <a:rPr lang="en-US" sz="2800" b="1" i="1" dirty="0" smtClean="0">
                <a:cs typeface="Times New Roman" panose="02020603050405020304" pitchFamily="18" charset="0"/>
              </a:rPr>
            </a:br>
            <a:r>
              <a:rPr lang="en-US" sz="2800" b="1" i="1" dirty="0" smtClean="0">
                <a:cs typeface="Times New Roman" panose="02020603050405020304" pitchFamily="18" charset="0"/>
              </a:rPr>
              <a:t>     </a:t>
            </a:r>
            <a:r>
              <a:rPr lang="en-US" sz="2800" b="1" i="1" dirty="0" err="1" smtClean="0">
                <a:cs typeface="Times New Roman" panose="02020603050405020304" pitchFamily="18" charset="0"/>
              </a:rPr>
              <a:t>codeword</a:t>
            </a:r>
            <a:r>
              <a:rPr lang="en-US" sz="2800" b="1" i="1" dirty="0" smtClean="0">
                <a:cs typeface="Times New Roman" panose="02020603050405020304" pitchFamily="18" charset="0"/>
              </a:rPr>
              <a:t> is 10</a:t>
            </a:r>
            <a:r>
              <a:rPr lang="en-US" sz="2800" b="1" i="1" dirty="0" smtClean="0">
                <a:solidFill>
                  <a:srgbClr val="D90B00"/>
                </a:solidFill>
                <a:cs typeface="Times New Roman" panose="02020603050405020304" pitchFamily="18" charset="0"/>
              </a:rPr>
              <a:t>0</a:t>
            </a:r>
            <a:r>
              <a:rPr lang="en-US" sz="2800" b="1" i="1" dirty="0" smtClean="0">
                <a:cs typeface="Times New Roman" panose="02020603050405020304" pitchFamily="18" charset="0"/>
              </a:rPr>
              <a:t>11. The syndrome is 1. No </a:t>
            </a:r>
            <a:r>
              <a:rPr lang="en-US" sz="2800" b="1" i="1" dirty="0" err="1" smtClean="0">
                <a:cs typeface="Times New Roman" panose="02020603050405020304" pitchFamily="18" charset="0"/>
              </a:rPr>
              <a:t>dataword</a:t>
            </a:r>
            <a:r>
              <a:rPr lang="en-US" sz="2800" b="1" i="1" dirty="0" smtClean="0">
                <a:cs typeface="Times New Roman" panose="02020603050405020304" pitchFamily="18" charset="0"/>
              </a:rPr>
              <a:t/>
            </a:r>
            <a:br>
              <a:rPr lang="en-US" sz="2800" b="1" i="1" dirty="0" smtClean="0">
                <a:cs typeface="Times New Roman" panose="02020603050405020304" pitchFamily="18" charset="0"/>
              </a:rPr>
            </a:br>
            <a:r>
              <a:rPr lang="en-US" sz="2800" b="1" i="1" dirty="0" smtClean="0">
                <a:cs typeface="Times New Roman" panose="02020603050405020304" pitchFamily="18" charset="0"/>
              </a:rPr>
              <a:t>     is created.</a:t>
            </a:r>
          </a:p>
          <a:p>
            <a:r>
              <a:rPr lang="en-US" sz="2800" b="1" i="1" dirty="0" smtClean="0">
                <a:solidFill>
                  <a:srgbClr val="FF0000"/>
                </a:solidFill>
                <a:cs typeface="Times New Roman" panose="02020603050405020304" pitchFamily="18" charset="0"/>
              </a:rPr>
              <a:t>3.</a:t>
            </a:r>
            <a:r>
              <a:rPr lang="en-US" sz="2800" b="1" i="1" dirty="0" smtClean="0">
                <a:cs typeface="Times New Roman" panose="02020603050405020304" pitchFamily="18" charset="0"/>
              </a:rPr>
              <a:t> One single-bit error changes r</a:t>
            </a:r>
            <a:r>
              <a:rPr lang="en-US" sz="2800" b="1" i="1" baseline="-14000" dirty="0" smtClean="0">
                <a:cs typeface="Times New Roman" panose="02020603050405020304" pitchFamily="18" charset="0"/>
              </a:rPr>
              <a:t>0 </a:t>
            </a:r>
            <a:r>
              <a:rPr lang="en-US" sz="2800" b="1" i="1" dirty="0" smtClean="0">
                <a:cs typeface="Times New Roman" panose="02020603050405020304" pitchFamily="18" charset="0"/>
              </a:rPr>
              <a:t>. The received </a:t>
            </a:r>
            <a:r>
              <a:rPr lang="en-US" sz="2800" b="1" i="1" dirty="0" err="1" smtClean="0">
                <a:cs typeface="Times New Roman" panose="02020603050405020304" pitchFamily="18" charset="0"/>
              </a:rPr>
              <a:t>codeword</a:t>
            </a:r>
            <a:r>
              <a:rPr lang="en-US" sz="2800" b="1" i="1" dirty="0" smtClean="0">
                <a:cs typeface="Times New Roman" panose="02020603050405020304" pitchFamily="18" charset="0"/>
              </a:rPr>
              <a:t/>
            </a:r>
            <a:br>
              <a:rPr lang="en-US" sz="2800" b="1" i="1" dirty="0" smtClean="0">
                <a:cs typeface="Times New Roman" panose="02020603050405020304" pitchFamily="18" charset="0"/>
              </a:rPr>
            </a:br>
            <a:r>
              <a:rPr lang="en-US" sz="2800" b="1" i="1" dirty="0" smtClean="0">
                <a:cs typeface="Times New Roman" panose="02020603050405020304" pitchFamily="18" charset="0"/>
              </a:rPr>
              <a:t>     is 1011</a:t>
            </a:r>
            <a:r>
              <a:rPr lang="en-US" sz="2800" b="1" i="1" dirty="0" smtClean="0">
                <a:solidFill>
                  <a:srgbClr val="D90B00"/>
                </a:solidFill>
                <a:cs typeface="Times New Roman" panose="02020603050405020304" pitchFamily="18" charset="0"/>
              </a:rPr>
              <a:t>0</a:t>
            </a:r>
            <a:r>
              <a:rPr lang="en-US" sz="2800" b="1" i="1" dirty="0" smtClean="0">
                <a:cs typeface="Times New Roman" panose="02020603050405020304" pitchFamily="18" charset="0"/>
              </a:rPr>
              <a:t>. The syndrome is 1. No </a:t>
            </a:r>
            <a:r>
              <a:rPr lang="en-US" sz="2800" b="1" i="1" dirty="0" err="1" smtClean="0">
                <a:cs typeface="Times New Roman" panose="02020603050405020304" pitchFamily="18" charset="0"/>
              </a:rPr>
              <a:t>dataword</a:t>
            </a:r>
            <a:r>
              <a:rPr lang="en-US" sz="2800" b="1" i="1" dirty="0" smtClean="0">
                <a:cs typeface="Times New Roman" panose="02020603050405020304" pitchFamily="18" charset="0"/>
              </a:rPr>
              <a:t> is created. </a:t>
            </a:r>
            <a:endParaRPr lang="en-US" sz="2800" b="1" i="1" dirty="0">
              <a:cs typeface="Times New Roman" panose="02020603050405020304" pitchFamily="18" charset="0"/>
            </a:endParaRPr>
          </a:p>
        </p:txBody>
      </p:sp>
      <p:sp>
        <p:nvSpPr>
          <p:cNvPr id="23576" name="Rectangle 24"/>
          <p:cNvSpPr>
            <a:spLocks/>
          </p:cNvSpPr>
          <p:nvPr/>
        </p:nvSpPr>
        <p:spPr bwMode="auto">
          <a:xfrm>
            <a:off x="2667000" y="1"/>
            <a:ext cx="261257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3200" b="1" i="1">
                <a:solidFill>
                  <a:srgbClr val="FF0000"/>
                </a:solidFill>
                <a:cs typeface="Times New Roman" panose="02020603050405020304" pitchFamily="18" charset="0"/>
              </a:rPr>
              <a:t>Example 10.12</a:t>
            </a:r>
          </a:p>
        </p:txBody>
      </p:sp>
    </p:spTree>
    <p:extLst>
      <p:ext uri="{BB962C8B-B14F-4D97-AF65-F5344CB8AC3E}">
        <p14:creationId xmlns:p14="http://schemas.microsoft.com/office/powerpoint/2010/main" val="931493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p:cNvSpPr>
          <p:nvPr/>
        </p:nvSpPr>
        <p:spPr bwMode="auto">
          <a:xfrm>
            <a:off x="14478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b"/>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000" b="1">
                <a:solidFill>
                  <a:srgbClr val="1C1C1C"/>
                </a:solidFill>
                <a:latin typeface="Arial" panose="020B0604020202020204" pitchFamily="34" charset="0"/>
                <a:cs typeface="Arial" panose="020B0604020202020204" pitchFamily="34" charset="0"/>
                <a:sym typeface="Arial" panose="020B0604020202020204" pitchFamily="34" charset="0"/>
              </a:rPr>
              <a:t>10.</a:t>
            </a:r>
          </a:p>
        </p:txBody>
      </p:sp>
      <p:grpSp>
        <p:nvGrpSpPr>
          <p:cNvPr id="24578" name="Group 2"/>
          <p:cNvGrpSpPr>
            <a:grpSpLocks/>
          </p:cNvGrpSpPr>
          <p:nvPr/>
        </p:nvGrpSpPr>
        <p:grpSpPr bwMode="auto">
          <a:xfrm>
            <a:off x="1890713" y="107951"/>
            <a:ext cx="438150" cy="474663"/>
            <a:chOff x="0" y="0"/>
            <a:chExt cx="276" cy="299"/>
          </a:xfrm>
        </p:grpSpPr>
        <p:sp>
          <p:nvSpPr>
            <p:cNvPr id="24579" name="Rectangle 3"/>
            <p:cNvSpPr>
              <a:spLocks/>
            </p:cNvSpPr>
            <p:nvPr/>
          </p:nvSpPr>
          <p:spPr bwMode="auto">
            <a:xfrm>
              <a:off x="0" y="0"/>
              <a:ext cx="276" cy="299"/>
            </a:xfrm>
            <a:prstGeom prst="rect">
              <a:avLst/>
            </a:prstGeom>
            <a:solidFill>
              <a:srgbClr val="FFCF0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24580" name="Rectangle 4"/>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24581" name="Group 5"/>
          <p:cNvGrpSpPr>
            <a:grpSpLocks/>
          </p:cNvGrpSpPr>
          <p:nvPr/>
        </p:nvGrpSpPr>
        <p:grpSpPr bwMode="auto">
          <a:xfrm>
            <a:off x="2273301" y="107951"/>
            <a:ext cx="328613" cy="474663"/>
            <a:chOff x="0" y="0"/>
            <a:chExt cx="207" cy="299"/>
          </a:xfrm>
        </p:grpSpPr>
        <p:sp>
          <p:nvSpPr>
            <p:cNvPr id="24582"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24583" name="Rectangle 7"/>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24584" name="Group 8"/>
          <p:cNvGrpSpPr>
            <a:grpSpLocks/>
          </p:cNvGrpSpPr>
          <p:nvPr/>
        </p:nvGrpSpPr>
        <p:grpSpPr bwMode="auto">
          <a:xfrm>
            <a:off x="2014539" y="530226"/>
            <a:ext cx="422275" cy="474663"/>
            <a:chOff x="0" y="0"/>
            <a:chExt cx="266" cy="299"/>
          </a:xfrm>
        </p:grpSpPr>
        <p:sp>
          <p:nvSpPr>
            <p:cNvPr id="24585" name="Rectangle 9"/>
            <p:cNvSpPr>
              <a:spLocks/>
            </p:cNvSpPr>
            <p:nvPr/>
          </p:nvSpPr>
          <p:spPr bwMode="auto">
            <a:xfrm>
              <a:off x="0" y="0"/>
              <a:ext cx="266" cy="299"/>
            </a:xfrm>
            <a:prstGeom prst="rect">
              <a:avLst/>
            </a:prstGeom>
            <a:solidFill>
              <a:srgbClr val="3333C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24586" name="Rectangle 10"/>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24587" name="Group 11"/>
          <p:cNvGrpSpPr>
            <a:grpSpLocks/>
          </p:cNvGrpSpPr>
          <p:nvPr/>
        </p:nvGrpSpPr>
        <p:grpSpPr bwMode="auto">
          <a:xfrm>
            <a:off x="2384425" y="530226"/>
            <a:ext cx="368300" cy="474663"/>
            <a:chOff x="0" y="0"/>
            <a:chExt cx="232" cy="299"/>
          </a:xfrm>
        </p:grpSpPr>
        <p:sp>
          <p:nvSpPr>
            <p:cNvPr id="24588"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24589" name="Rectangle 13"/>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24590" name="Group 14"/>
          <p:cNvGrpSpPr>
            <a:grpSpLocks/>
          </p:cNvGrpSpPr>
          <p:nvPr/>
        </p:nvGrpSpPr>
        <p:grpSpPr bwMode="auto">
          <a:xfrm>
            <a:off x="1598614" y="457201"/>
            <a:ext cx="561975" cy="422275"/>
            <a:chOff x="0" y="0"/>
            <a:chExt cx="353" cy="266"/>
          </a:xfrm>
        </p:grpSpPr>
        <p:sp>
          <p:nvSpPr>
            <p:cNvPr id="24591"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24592" name="Rectangle 16"/>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24593" name="Group 17"/>
          <p:cNvGrpSpPr>
            <a:grpSpLocks/>
          </p:cNvGrpSpPr>
          <p:nvPr/>
        </p:nvGrpSpPr>
        <p:grpSpPr bwMode="auto">
          <a:xfrm>
            <a:off x="2235200" y="1"/>
            <a:ext cx="31750" cy="1052513"/>
            <a:chOff x="0" y="0"/>
            <a:chExt cx="20" cy="663"/>
          </a:xfrm>
        </p:grpSpPr>
        <p:sp>
          <p:nvSpPr>
            <p:cNvPr id="24594" name="Rectangle 18"/>
            <p:cNvSpPr>
              <a:spLocks/>
            </p:cNvSpPr>
            <p:nvPr/>
          </p:nvSpPr>
          <p:spPr bwMode="auto">
            <a:xfrm>
              <a:off x="0" y="0"/>
              <a:ext cx="20" cy="663"/>
            </a:xfrm>
            <a:prstGeom prst="rect">
              <a:avLst/>
            </a:prstGeom>
            <a:solidFill>
              <a:srgbClr val="1C1C1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24595" name="Rectangle 19"/>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24596" name="Group 20"/>
          <p:cNvGrpSpPr>
            <a:grpSpLocks/>
          </p:cNvGrpSpPr>
          <p:nvPr/>
        </p:nvGrpSpPr>
        <p:grpSpPr bwMode="auto">
          <a:xfrm>
            <a:off x="1966914" y="533401"/>
            <a:ext cx="8226425" cy="276225"/>
            <a:chOff x="0" y="0"/>
            <a:chExt cx="5182" cy="174"/>
          </a:xfrm>
        </p:grpSpPr>
        <p:sp>
          <p:nvSpPr>
            <p:cNvPr id="24597"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24598" name="Rectangle 22"/>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sp>
        <p:nvSpPr>
          <p:cNvPr id="24599" name="Rectangle 23"/>
          <p:cNvSpPr>
            <a:spLocks/>
          </p:cNvSpPr>
          <p:nvPr/>
        </p:nvSpPr>
        <p:spPr bwMode="auto">
          <a:xfrm>
            <a:off x="1751014" y="1143000"/>
            <a:ext cx="8764587"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800" b="1" i="1">
                <a:solidFill>
                  <a:srgbClr val="FF0000"/>
                </a:solidFill>
                <a:cs typeface="Times New Roman" panose="02020603050405020304" pitchFamily="18" charset="0"/>
              </a:rPr>
              <a:t>4</a:t>
            </a:r>
            <a:r>
              <a:rPr lang="en-US" sz="2800" b="1" i="1">
                <a:cs typeface="Times New Roman" panose="02020603050405020304" pitchFamily="18" charset="0"/>
              </a:rPr>
              <a:t>. An error changes r</a:t>
            </a:r>
            <a:r>
              <a:rPr lang="en-US" sz="2800" b="1" i="1" baseline="-14000">
                <a:cs typeface="Times New Roman" panose="02020603050405020304" pitchFamily="18" charset="0"/>
              </a:rPr>
              <a:t>0</a:t>
            </a:r>
            <a:r>
              <a:rPr lang="en-US" sz="2800" b="1" i="1">
                <a:cs typeface="Times New Roman" panose="02020603050405020304" pitchFamily="18" charset="0"/>
              </a:rPr>
              <a:t> and a second error changes a</a:t>
            </a:r>
            <a:r>
              <a:rPr lang="en-US" sz="2800" b="1" i="1" baseline="-14000">
                <a:cs typeface="Times New Roman" panose="02020603050405020304" pitchFamily="18" charset="0"/>
              </a:rPr>
              <a:t>3 </a:t>
            </a:r>
            <a:r>
              <a:rPr lang="en-US" sz="2800" b="1" i="1">
                <a:cs typeface="Times New Roman" panose="02020603050405020304" pitchFamily="18" charset="0"/>
              </a:rPr>
              <a:t>.</a:t>
            </a:r>
          </a:p>
          <a:p>
            <a:r>
              <a:rPr lang="en-US" sz="2800" b="1" i="1">
                <a:cs typeface="Times New Roman" panose="02020603050405020304" pitchFamily="18" charset="0"/>
              </a:rPr>
              <a:t>    The received codeword is </a:t>
            </a:r>
            <a:r>
              <a:rPr lang="en-US" sz="2800" b="1" i="1">
                <a:solidFill>
                  <a:srgbClr val="D90B00"/>
                </a:solidFill>
                <a:cs typeface="Times New Roman" panose="02020603050405020304" pitchFamily="18" charset="0"/>
              </a:rPr>
              <a:t>0</a:t>
            </a:r>
            <a:r>
              <a:rPr lang="en-US" sz="2800" b="1" i="1">
                <a:cs typeface="Times New Roman" panose="02020603050405020304" pitchFamily="18" charset="0"/>
              </a:rPr>
              <a:t>011</a:t>
            </a:r>
            <a:r>
              <a:rPr lang="en-US" sz="2800" b="1" i="1">
                <a:solidFill>
                  <a:srgbClr val="D90B00"/>
                </a:solidFill>
                <a:cs typeface="Times New Roman" panose="02020603050405020304" pitchFamily="18" charset="0"/>
              </a:rPr>
              <a:t>0</a:t>
            </a:r>
            <a:r>
              <a:rPr lang="en-US" sz="2800" b="1" i="1">
                <a:cs typeface="Times New Roman" panose="02020603050405020304" pitchFamily="18" charset="0"/>
              </a:rPr>
              <a:t>. The syndrome is 0.</a:t>
            </a:r>
            <a:br>
              <a:rPr lang="en-US" sz="2800" b="1" i="1">
                <a:cs typeface="Times New Roman" panose="02020603050405020304" pitchFamily="18" charset="0"/>
              </a:rPr>
            </a:br>
            <a:r>
              <a:rPr lang="en-US" sz="2800" b="1" i="1">
                <a:cs typeface="Times New Roman" panose="02020603050405020304" pitchFamily="18" charset="0"/>
              </a:rPr>
              <a:t>    The dataword 0011 is created at the receiver. Note that</a:t>
            </a:r>
          </a:p>
          <a:p>
            <a:r>
              <a:rPr lang="en-US" sz="2800" b="1" i="1">
                <a:cs typeface="Times New Roman" panose="02020603050405020304" pitchFamily="18" charset="0"/>
              </a:rPr>
              <a:t>    here the dataword is  wrongly created due to the</a:t>
            </a:r>
          </a:p>
          <a:p>
            <a:r>
              <a:rPr lang="en-US" sz="2800" b="1" i="1">
                <a:cs typeface="Times New Roman" panose="02020603050405020304" pitchFamily="18" charset="0"/>
              </a:rPr>
              <a:t>    syndrome value. </a:t>
            </a:r>
          </a:p>
          <a:p>
            <a:r>
              <a:rPr lang="en-US" sz="2800" b="1" i="1">
                <a:solidFill>
                  <a:srgbClr val="FF0000"/>
                </a:solidFill>
                <a:cs typeface="Times New Roman" panose="02020603050405020304" pitchFamily="18" charset="0"/>
              </a:rPr>
              <a:t>5</a:t>
            </a:r>
            <a:r>
              <a:rPr lang="en-US" sz="2800" b="1" i="1">
                <a:cs typeface="Times New Roman" panose="02020603050405020304" pitchFamily="18" charset="0"/>
              </a:rPr>
              <a:t>. Three bits—a</a:t>
            </a:r>
            <a:r>
              <a:rPr lang="en-US" sz="2800" b="1" i="1" baseline="-14000">
                <a:cs typeface="Times New Roman" panose="02020603050405020304" pitchFamily="18" charset="0"/>
              </a:rPr>
              <a:t>3</a:t>
            </a:r>
            <a:r>
              <a:rPr lang="en-US" sz="2800" b="1" i="1">
                <a:cs typeface="Times New Roman" panose="02020603050405020304" pitchFamily="18" charset="0"/>
              </a:rPr>
              <a:t>, a</a:t>
            </a:r>
            <a:r>
              <a:rPr lang="en-US" sz="2800" b="1" i="1" baseline="-14000">
                <a:cs typeface="Times New Roman" panose="02020603050405020304" pitchFamily="18" charset="0"/>
              </a:rPr>
              <a:t>2</a:t>
            </a:r>
            <a:r>
              <a:rPr lang="en-US" sz="2800" b="1" i="1">
                <a:cs typeface="Times New Roman" panose="02020603050405020304" pitchFamily="18" charset="0"/>
              </a:rPr>
              <a:t>, and a</a:t>
            </a:r>
            <a:r>
              <a:rPr lang="en-US" sz="2800" b="1" i="1" baseline="-14000">
                <a:cs typeface="Times New Roman" panose="02020603050405020304" pitchFamily="18" charset="0"/>
              </a:rPr>
              <a:t>1</a:t>
            </a:r>
            <a:r>
              <a:rPr lang="en-US" sz="2800" b="1" i="1">
                <a:cs typeface="Times New Roman" panose="02020603050405020304" pitchFamily="18" charset="0"/>
              </a:rPr>
              <a:t>—are changed by errors.</a:t>
            </a:r>
            <a:br>
              <a:rPr lang="en-US" sz="2800" b="1" i="1">
                <a:cs typeface="Times New Roman" panose="02020603050405020304" pitchFamily="18" charset="0"/>
              </a:rPr>
            </a:br>
            <a:r>
              <a:rPr lang="en-US" sz="2800" b="1" i="1">
                <a:cs typeface="Times New Roman" panose="02020603050405020304" pitchFamily="18" charset="0"/>
              </a:rPr>
              <a:t>    The received codeword is 01011. The syndrome is 1.</a:t>
            </a:r>
            <a:br>
              <a:rPr lang="en-US" sz="2800" b="1" i="1">
                <a:cs typeface="Times New Roman" panose="02020603050405020304" pitchFamily="18" charset="0"/>
              </a:rPr>
            </a:br>
            <a:r>
              <a:rPr lang="en-US" sz="2800" b="1" i="1">
                <a:cs typeface="Times New Roman" panose="02020603050405020304" pitchFamily="18" charset="0"/>
              </a:rPr>
              <a:t>    The dataword is not created. This shows that the simple</a:t>
            </a:r>
            <a:br>
              <a:rPr lang="en-US" sz="2800" b="1" i="1">
                <a:cs typeface="Times New Roman" panose="02020603050405020304" pitchFamily="18" charset="0"/>
              </a:rPr>
            </a:br>
            <a:r>
              <a:rPr lang="en-US" sz="2800" b="1" i="1">
                <a:cs typeface="Times New Roman" panose="02020603050405020304" pitchFamily="18" charset="0"/>
              </a:rPr>
              <a:t>    parity check, guaranteed to detect one single error, can</a:t>
            </a:r>
            <a:br>
              <a:rPr lang="en-US" sz="2800" b="1" i="1">
                <a:cs typeface="Times New Roman" panose="02020603050405020304" pitchFamily="18" charset="0"/>
              </a:rPr>
            </a:br>
            <a:r>
              <a:rPr lang="en-US" sz="2800" b="1" i="1">
                <a:cs typeface="Times New Roman" panose="02020603050405020304" pitchFamily="18" charset="0"/>
              </a:rPr>
              <a:t>    also find any odd number of errors.</a:t>
            </a:r>
          </a:p>
        </p:txBody>
      </p:sp>
      <p:sp>
        <p:nvSpPr>
          <p:cNvPr id="24600" name="Rectangle 24"/>
          <p:cNvSpPr>
            <a:spLocks/>
          </p:cNvSpPr>
          <p:nvPr/>
        </p:nvSpPr>
        <p:spPr bwMode="auto">
          <a:xfrm>
            <a:off x="2667000" y="1"/>
            <a:ext cx="477662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3200" b="1" i="1">
                <a:solidFill>
                  <a:srgbClr val="FF0000"/>
                </a:solidFill>
                <a:cs typeface="Times New Roman" panose="02020603050405020304" pitchFamily="18" charset="0"/>
              </a:rPr>
              <a:t>Example 10.12  (continued)</a:t>
            </a:r>
          </a:p>
        </p:txBody>
      </p:sp>
    </p:spTree>
    <p:extLst>
      <p:ext uri="{BB962C8B-B14F-4D97-AF65-F5344CB8AC3E}">
        <p14:creationId xmlns:p14="http://schemas.microsoft.com/office/powerpoint/2010/main" val="1818402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p:cNvSpPr>
          <p:nvPr/>
        </p:nvSpPr>
        <p:spPr bwMode="auto">
          <a:xfrm>
            <a:off x="14478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b"/>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000" b="1">
                <a:solidFill>
                  <a:srgbClr val="1C1C1C"/>
                </a:solidFill>
                <a:latin typeface="Arial" panose="020B0604020202020204" pitchFamily="34" charset="0"/>
                <a:cs typeface="Arial" panose="020B0604020202020204" pitchFamily="34" charset="0"/>
                <a:sym typeface="Arial" panose="020B0604020202020204" pitchFamily="34" charset="0"/>
              </a:rPr>
              <a:t>10.</a:t>
            </a:r>
          </a:p>
        </p:txBody>
      </p:sp>
      <p:grpSp>
        <p:nvGrpSpPr>
          <p:cNvPr id="25602" name="Group 2"/>
          <p:cNvGrpSpPr>
            <a:grpSpLocks/>
          </p:cNvGrpSpPr>
          <p:nvPr/>
        </p:nvGrpSpPr>
        <p:grpSpPr bwMode="auto">
          <a:xfrm>
            <a:off x="1890713" y="107951"/>
            <a:ext cx="438150" cy="474663"/>
            <a:chOff x="0" y="0"/>
            <a:chExt cx="276" cy="299"/>
          </a:xfrm>
        </p:grpSpPr>
        <p:sp>
          <p:nvSpPr>
            <p:cNvPr id="25603" name="Rectangle 3"/>
            <p:cNvSpPr>
              <a:spLocks/>
            </p:cNvSpPr>
            <p:nvPr/>
          </p:nvSpPr>
          <p:spPr bwMode="auto">
            <a:xfrm>
              <a:off x="0" y="0"/>
              <a:ext cx="276" cy="299"/>
            </a:xfrm>
            <a:prstGeom prst="rect">
              <a:avLst/>
            </a:prstGeom>
            <a:solidFill>
              <a:srgbClr val="FFCF0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25604" name="Rectangle 4"/>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25605" name="Group 5"/>
          <p:cNvGrpSpPr>
            <a:grpSpLocks/>
          </p:cNvGrpSpPr>
          <p:nvPr/>
        </p:nvGrpSpPr>
        <p:grpSpPr bwMode="auto">
          <a:xfrm>
            <a:off x="2273301" y="107951"/>
            <a:ext cx="328613" cy="474663"/>
            <a:chOff x="0" y="0"/>
            <a:chExt cx="207" cy="299"/>
          </a:xfrm>
        </p:grpSpPr>
        <p:sp>
          <p:nvSpPr>
            <p:cNvPr id="25606"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25607" name="Rectangle 7"/>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25608" name="Group 8"/>
          <p:cNvGrpSpPr>
            <a:grpSpLocks/>
          </p:cNvGrpSpPr>
          <p:nvPr/>
        </p:nvGrpSpPr>
        <p:grpSpPr bwMode="auto">
          <a:xfrm>
            <a:off x="2014539" y="530226"/>
            <a:ext cx="422275" cy="474663"/>
            <a:chOff x="0" y="0"/>
            <a:chExt cx="266" cy="299"/>
          </a:xfrm>
        </p:grpSpPr>
        <p:sp>
          <p:nvSpPr>
            <p:cNvPr id="25609" name="Rectangle 9"/>
            <p:cNvSpPr>
              <a:spLocks/>
            </p:cNvSpPr>
            <p:nvPr/>
          </p:nvSpPr>
          <p:spPr bwMode="auto">
            <a:xfrm>
              <a:off x="0" y="0"/>
              <a:ext cx="266" cy="299"/>
            </a:xfrm>
            <a:prstGeom prst="rect">
              <a:avLst/>
            </a:prstGeom>
            <a:solidFill>
              <a:srgbClr val="3333C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25610" name="Rectangle 10"/>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25611" name="Group 11"/>
          <p:cNvGrpSpPr>
            <a:grpSpLocks/>
          </p:cNvGrpSpPr>
          <p:nvPr/>
        </p:nvGrpSpPr>
        <p:grpSpPr bwMode="auto">
          <a:xfrm>
            <a:off x="2384425" y="530226"/>
            <a:ext cx="368300" cy="474663"/>
            <a:chOff x="0" y="0"/>
            <a:chExt cx="232" cy="299"/>
          </a:xfrm>
        </p:grpSpPr>
        <p:sp>
          <p:nvSpPr>
            <p:cNvPr id="25612"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25613" name="Rectangle 13"/>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25614" name="Group 14"/>
          <p:cNvGrpSpPr>
            <a:grpSpLocks/>
          </p:cNvGrpSpPr>
          <p:nvPr/>
        </p:nvGrpSpPr>
        <p:grpSpPr bwMode="auto">
          <a:xfrm>
            <a:off x="1598614" y="457201"/>
            <a:ext cx="561975" cy="422275"/>
            <a:chOff x="0" y="0"/>
            <a:chExt cx="353" cy="266"/>
          </a:xfrm>
        </p:grpSpPr>
        <p:sp>
          <p:nvSpPr>
            <p:cNvPr id="25615"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25616" name="Rectangle 16"/>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25617" name="Group 17"/>
          <p:cNvGrpSpPr>
            <a:grpSpLocks/>
          </p:cNvGrpSpPr>
          <p:nvPr/>
        </p:nvGrpSpPr>
        <p:grpSpPr bwMode="auto">
          <a:xfrm>
            <a:off x="2235200" y="1"/>
            <a:ext cx="31750" cy="1052513"/>
            <a:chOff x="0" y="0"/>
            <a:chExt cx="20" cy="663"/>
          </a:xfrm>
        </p:grpSpPr>
        <p:sp>
          <p:nvSpPr>
            <p:cNvPr id="25618" name="Rectangle 18"/>
            <p:cNvSpPr>
              <a:spLocks/>
            </p:cNvSpPr>
            <p:nvPr/>
          </p:nvSpPr>
          <p:spPr bwMode="auto">
            <a:xfrm>
              <a:off x="0" y="0"/>
              <a:ext cx="20" cy="663"/>
            </a:xfrm>
            <a:prstGeom prst="rect">
              <a:avLst/>
            </a:prstGeom>
            <a:solidFill>
              <a:srgbClr val="1C1C1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25619" name="Rectangle 19"/>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25620" name="Group 20"/>
          <p:cNvGrpSpPr>
            <a:grpSpLocks/>
          </p:cNvGrpSpPr>
          <p:nvPr/>
        </p:nvGrpSpPr>
        <p:grpSpPr bwMode="auto">
          <a:xfrm>
            <a:off x="1966914" y="533401"/>
            <a:ext cx="8226425" cy="276225"/>
            <a:chOff x="0" y="0"/>
            <a:chExt cx="5182" cy="174"/>
          </a:xfrm>
        </p:grpSpPr>
        <p:sp>
          <p:nvSpPr>
            <p:cNvPr id="25621"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25622" name="Rectangle 22"/>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sp>
        <p:nvSpPr>
          <p:cNvPr id="25623" name="Line 23"/>
          <p:cNvSpPr>
            <a:spLocks noChangeShapeType="1"/>
          </p:cNvSpPr>
          <p:nvPr/>
        </p:nvSpPr>
        <p:spPr bwMode="auto">
          <a:xfrm>
            <a:off x="1981200" y="2667000"/>
            <a:ext cx="8153400" cy="1588"/>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5624" name="Line 24"/>
          <p:cNvSpPr>
            <a:spLocks noChangeShapeType="1"/>
          </p:cNvSpPr>
          <p:nvPr/>
        </p:nvSpPr>
        <p:spPr bwMode="auto">
          <a:xfrm>
            <a:off x="1982788" y="3886200"/>
            <a:ext cx="8153400" cy="1588"/>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5625" name="Rectangle 25"/>
          <p:cNvSpPr>
            <a:spLocks/>
          </p:cNvSpPr>
          <p:nvPr/>
        </p:nvSpPr>
        <p:spPr bwMode="auto">
          <a:xfrm>
            <a:off x="2019300" y="2759075"/>
            <a:ext cx="8077200" cy="1028700"/>
          </a:xfrm>
          <a:prstGeom prst="rect">
            <a:avLst/>
          </a:prstGeom>
          <a:solidFill>
            <a:srgbClr val="99FF33"/>
          </a:solidFill>
          <a:ln>
            <a:noFill/>
          </a:ln>
          <a:extLst>
            <a:ext uri="{91240B29-F687-4F45-9708-019B960494DF}">
              <a14:hiddenLine xmlns:a14="http://schemas.microsoft.com/office/drawing/2010/main" w="76200">
                <a:solidFill>
                  <a:srgbClr val="3333CC"/>
                </a:solidFill>
                <a:miter lim="800000"/>
                <a:headEnd/>
                <a:tailEnd/>
              </a14:hiddenLine>
            </a:ext>
          </a:extLst>
        </p:spPr>
        <p:txBody>
          <a:bodyPr lIns="0" tIns="0" rIns="40639" bIns="0"/>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pPr algn="ctr"/>
            <a:r>
              <a:rPr lang="en-US" sz="3200" b="1">
                <a:latin typeface="Arial" panose="020B0604020202020204" pitchFamily="34" charset="0"/>
                <a:cs typeface="Arial" panose="020B0604020202020204" pitchFamily="34" charset="0"/>
                <a:sym typeface="Arial" panose="020B0604020202020204" pitchFamily="34" charset="0"/>
              </a:rPr>
              <a:t>A simple parity-check code can detect an odd number of errors.</a:t>
            </a:r>
          </a:p>
        </p:txBody>
      </p:sp>
      <p:grpSp>
        <p:nvGrpSpPr>
          <p:cNvPr id="25626" name="Group 26"/>
          <p:cNvGrpSpPr>
            <a:grpSpLocks/>
          </p:cNvGrpSpPr>
          <p:nvPr/>
        </p:nvGrpSpPr>
        <p:grpSpPr bwMode="auto">
          <a:xfrm>
            <a:off x="2057400" y="2024064"/>
            <a:ext cx="1143000" cy="566737"/>
            <a:chOff x="0" y="0"/>
            <a:chExt cx="720" cy="357"/>
          </a:xfrm>
        </p:grpSpPr>
        <p:pic>
          <p:nvPicPr>
            <p:cNvPr id="25627" name="Picture 2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5628" name="Rectangle 28"/>
            <p:cNvSpPr>
              <a:spLocks/>
            </p:cNvSpPr>
            <p:nvPr/>
          </p:nvSpPr>
          <p:spPr bwMode="auto">
            <a:xfrm>
              <a:off x="84" y="0"/>
              <a:ext cx="4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800" b="1" i="1">
                  <a:solidFill>
                    <a:srgbClr val="FF0000"/>
                  </a:solidFill>
                  <a:cs typeface="Times New Roman" panose="02020603050405020304" pitchFamily="18" charset="0"/>
                </a:rPr>
                <a:t>Note</a:t>
              </a:r>
            </a:p>
          </p:txBody>
        </p:sp>
      </p:grpSp>
    </p:spTree>
    <p:extLst>
      <p:ext uri="{BB962C8B-B14F-4D97-AF65-F5344CB8AC3E}">
        <p14:creationId xmlns:p14="http://schemas.microsoft.com/office/powerpoint/2010/main" val="1198194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r>
              <a:rPr lang="en-US"/>
              <a:t>Types of Errors</a:t>
            </a:r>
          </a:p>
        </p:txBody>
      </p:sp>
      <p:sp>
        <p:nvSpPr>
          <p:cNvPr id="399363" name="Rectangle 3"/>
          <p:cNvSpPr>
            <a:spLocks noGrp="1" noChangeArrowheads="1"/>
          </p:cNvSpPr>
          <p:nvPr>
            <p:ph type="body" idx="1"/>
          </p:nvPr>
        </p:nvSpPr>
        <p:spPr>
          <a:xfrm>
            <a:off x="1905000" y="1219200"/>
            <a:ext cx="8229600" cy="4953000"/>
          </a:xfrm>
        </p:spPr>
        <p:txBody>
          <a:bodyPr/>
          <a:lstStyle/>
          <a:p>
            <a:r>
              <a:rPr lang="en-US"/>
              <a:t>Single-bit errors</a:t>
            </a:r>
          </a:p>
          <a:p>
            <a:pPr lvl="1"/>
            <a:endParaRPr lang="en-US"/>
          </a:p>
          <a:p>
            <a:pPr lvl="1"/>
            <a:endParaRPr lang="en-US"/>
          </a:p>
          <a:p>
            <a:pPr lvl="1"/>
            <a:endParaRPr lang="en-US"/>
          </a:p>
          <a:p>
            <a:r>
              <a:rPr lang="en-US"/>
              <a:t>Burst errors</a:t>
            </a:r>
          </a:p>
        </p:txBody>
      </p:sp>
      <p:pic>
        <p:nvPicPr>
          <p:cNvPr id="399364" name="Picture 4"/>
          <p:cNvPicPr>
            <a:picLocks noChangeAspect="1" noChangeArrowheads="1"/>
          </p:cNvPicPr>
          <p:nvPr/>
        </p:nvPicPr>
        <p:blipFill>
          <a:blip r:embed="rId2" cstate="print"/>
          <a:srcRect/>
          <a:stretch>
            <a:fillRect/>
          </a:stretch>
        </p:blipFill>
        <p:spPr bwMode="auto">
          <a:xfrm>
            <a:off x="3162300" y="1690688"/>
            <a:ext cx="6400800" cy="1319213"/>
          </a:xfrm>
          <a:prstGeom prst="rect">
            <a:avLst/>
          </a:prstGeom>
          <a:noFill/>
          <a:ln w="9525">
            <a:noFill/>
            <a:miter lim="800000"/>
            <a:headEnd/>
            <a:tailEnd/>
          </a:ln>
          <a:effectLst/>
        </p:spPr>
      </p:pic>
      <p:pic>
        <p:nvPicPr>
          <p:cNvPr id="399365"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657600" y="3886200"/>
            <a:ext cx="5410200" cy="2611438"/>
          </a:xfrm>
          <a:prstGeom prst="rect">
            <a:avLst/>
          </a:prstGeom>
          <a:noFill/>
          <a:ln w="9525">
            <a:noFill/>
            <a:miter lim="800000"/>
            <a:headEnd/>
            <a:tailEnd/>
          </a:ln>
          <a:effectLst/>
        </p:spPr>
      </p:pic>
    </p:spTree>
    <p:extLst>
      <p:ext uri="{BB962C8B-B14F-4D97-AF65-F5344CB8AC3E}">
        <p14:creationId xmlns:p14="http://schemas.microsoft.com/office/powerpoint/2010/main" val="62002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6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936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93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p:cNvSpPr>
          <p:nvPr/>
        </p:nvSpPr>
        <p:spPr bwMode="auto">
          <a:xfrm>
            <a:off x="14478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b"/>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000" b="1">
                <a:solidFill>
                  <a:srgbClr val="1C1C1C"/>
                </a:solidFill>
                <a:latin typeface="Arial" panose="020B0604020202020204" pitchFamily="34" charset="0"/>
                <a:cs typeface="Arial" panose="020B0604020202020204" pitchFamily="34" charset="0"/>
                <a:sym typeface="Arial" panose="020B0604020202020204" pitchFamily="34" charset="0"/>
              </a:rPr>
              <a:t>10.</a:t>
            </a:r>
          </a:p>
        </p:txBody>
      </p:sp>
      <p:grpSp>
        <p:nvGrpSpPr>
          <p:cNvPr id="37890" name="Group 2"/>
          <p:cNvGrpSpPr>
            <a:grpSpLocks/>
          </p:cNvGrpSpPr>
          <p:nvPr/>
        </p:nvGrpSpPr>
        <p:grpSpPr bwMode="auto">
          <a:xfrm>
            <a:off x="1524000" y="0"/>
            <a:ext cx="9144000" cy="1371600"/>
            <a:chOff x="0" y="0"/>
            <a:chExt cx="5760" cy="864"/>
          </a:xfrm>
        </p:grpSpPr>
        <p:sp>
          <p:nvSpPr>
            <p:cNvPr id="37891" name="Rectangle 3"/>
            <p:cNvSpPr>
              <a:spLocks/>
            </p:cNvSpPr>
            <p:nvPr/>
          </p:nvSpPr>
          <p:spPr bwMode="auto">
            <a:xfrm>
              <a:off x="0" y="0"/>
              <a:ext cx="5760" cy="864"/>
            </a:xfrm>
            <a:prstGeom prst="rect">
              <a:avLst/>
            </a:prstGeom>
            <a:solidFill>
              <a:srgbClr val="33CCFF"/>
            </a:solidFill>
            <a:ln w="12700">
              <a:solidFill>
                <a:schemeClr val="tx1"/>
              </a:solidFill>
              <a:miter lim="800000"/>
              <a:headEnd/>
              <a:tailEnd/>
            </a:ln>
          </p:spPr>
          <p:txBody>
            <a:bodyPr lIns="0" tIns="0" rIns="0" bIns="0"/>
            <a:lstStyle/>
            <a:p>
              <a:endParaRPr lang="en-GB"/>
            </a:p>
          </p:txBody>
        </p:sp>
        <p:sp>
          <p:nvSpPr>
            <p:cNvPr id="37892" name="Rectangle 4"/>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sp>
        <p:nvSpPr>
          <p:cNvPr id="37893" name="Rectangle 5"/>
          <p:cNvSpPr>
            <a:spLocks/>
          </p:cNvSpPr>
          <p:nvPr/>
        </p:nvSpPr>
        <p:spPr bwMode="auto">
          <a:xfrm>
            <a:off x="1752601" y="406401"/>
            <a:ext cx="427809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3200" b="1">
                <a:effectLst>
                  <a:outerShdw blurRad="38100" dist="38100" dir="2700000" algn="tl">
                    <a:srgbClr val="C0C0C0"/>
                  </a:outerShdw>
                </a:effectLst>
                <a:latin typeface="Times" panose="02020603050405020304" pitchFamily="18" charset="0"/>
                <a:cs typeface="Times" panose="02020603050405020304" pitchFamily="18" charset="0"/>
                <a:sym typeface="Times" panose="02020603050405020304" pitchFamily="18" charset="0"/>
              </a:rPr>
              <a:t>10-4   CYCLIC CODES</a:t>
            </a:r>
          </a:p>
        </p:txBody>
      </p:sp>
      <p:sp>
        <p:nvSpPr>
          <p:cNvPr id="37894" name="Rectangle 6"/>
          <p:cNvSpPr>
            <a:spLocks/>
          </p:cNvSpPr>
          <p:nvPr/>
        </p:nvSpPr>
        <p:spPr bwMode="auto">
          <a:xfrm>
            <a:off x="1828800" y="1519238"/>
            <a:ext cx="82296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pPr algn="just"/>
            <a:r>
              <a:rPr lang="en-US" sz="2800" b="1" i="1">
                <a:solidFill>
                  <a:srgbClr val="FF0000"/>
                </a:solidFill>
                <a:effectLst>
                  <a:outerShdw blurRad="38100" dist="38100" dir="2700000" algn="tl">
                    <a:srgbClr val="C0C0C0"/>
                  </a:outerShdw>
                </a:effectLst>
                <a:cs typeface="Times New Roman" panose="02020603050405020304" pitchFamily="18" charset="0"/>
              </a:rPr>
              <a:t>Cyclic codes</a:t>
            </a:r>
            <a:r>
              <a:rPr lang="en-US" sz="2800" b="1" i="1">
                <a:effectLst>
                  <a:outerShdw blurRad="38100" dist="38100" dir="2700000" algn="tl">
                    <a:srgbClr val="C0C0C0"/>
                  </a:outerShdw>
                </a:effectLst>
                <a:cs typeface="Times New Roman" panose="02020603050405020304" pitchFamily="18" charset="0"/>
              </a:rPr>
              <a:t> are special linear block codes with one extra property. In a cyclic code, if a codeword is cyclically shifted (rotated), the result is another codeword.</a:t>
            </a:r>
          </a:p>
        </p:txBody>
      </p:sp>
      <p:sp>
        <p:nvSpPr>
          <p:cNvPr id="37895" name="Rectangle 7"/>
          <p:cNvSpPr>
            <a:spLocks/>
          </p:cNvSpPr>
          <p:nvPr/>
        </p:nvSpPr>
        <p:spPr bwMode="auto">
          <a:xfrm>
            <a:off x="1828800" y="3981450"/>
            <a:ext cx="6705600"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400" b="1" dirty="0">
                <a:solidFill>
                  <a:srgbClr val="0033CC"/>
                </a:solidFill>
                <a:cs typeface="Times New Roman" panose="02020603050405020304" pitchFamily="18" charset="0"/>
              </a:rPr>
              <a:t>Cyclic Redundancy </a:t>
            </a:r>
            <a:r>
              <a:rPr lang="en-US" sz="2400" b="1" dirty="0" smtClean="0">
                <a:solidFill>
                  <a:srgbClr val="0033CC"/>
                </a:solidFill>
                <a:cs typeface="Times New Roman" panose="02020603050405020304" pitchFamily="18" charset="0"/>
              </a:rPr>
              <a:t>Check</a:t>
            </a:r>
            <a:r>
              <a:rPr lang="en-US" sz="2400" b="1" dirty="0">
                <a:solidFill>
                  <a:srgbClr val="0033CC"/>
                </a:solidFill>
                <a:cs typeface="Times New Roman" panose="02020603050405020304" pitchFamily="18" charset="0"/>
              </a:rPr>
              <a:t/>
            </a:r>
            <a:br>
              <a:rPr lang="en-US" sz="2400" b="1" dirty="0">
                <a:solidFill>
                  <a:srgbClr val="0033CC"/>
                </a:solidFill>
                <a:cs typeface="Times New Roman" panose="02020603050405020304" pitchFamily="18" charset="0"/>
              </a:rPr>
            </a:br>
            <a:r>
              <a:rPr lang="en-US" sz="2400" b="1" dirty="0">
                <a:solidFill>
                  <a:srgbClr val="0033CC"/>
                </a:solidFill>
                <a:cs typeface="Times New Roman" panose="02020603050405020304" pitchFamily="18" charset="0"/>
              </a:rPr>
              <a:t>Polynomials</a:t>
            </a:r>
            <a:br>
              <a:rPr lang="en-US" sz="2400" b="1" dirty="0">
                <a:solidFill>
                  <a:srgbClr val="0033CC"/>
                </a:solidFill>
                <a:cs typeface="Times New Roman" panose="02020603050405020304" pitchFamily="18" charset="0"/>
              </a:rPr>
            </a:br>
            <a:endParaRPr lang="en-US" sz="2400" b="1" dirty="0">
              <a:solidFill>
                <a:srgbClr val="0033CC"/>
              </a:solidFill>
              <a:cs typeface="Times New Roman" panose="02020603050405020304" pitchFamily="18" charset="0"/>
            </a:endParaRPr>
          </a:p>
        </p:txBody>
      </p:sp>
      <p:sp>
        <p:nvSpPr>
          <p:cNvPr id="37896" name="Rectangle 8"/>
          <p:cNvSpPr>
            <a:spLocks/>
          </p:cNvSpPr>
          <p:nvPr/>
        </p:nvSpPr>
        <p:spPr bwMode="auto">
          <a:xfrm>
            <a:off x="1890714" y="3505200"/>
            <a:ext cx="476408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3333CC"/>
                </a:solidFill>
                <a:miter lim="800000"/>
                <a:headEnd/>
                <a:tailEnd/>
              </a14:hiddenLine>
            </a:ext>
          </a:extLst>
        </p:spPr>
        <p:txBody>
          <a:bodyPr wrap="none" lIns="0" tIns="0" rIns="40639" bIns="0">
            <a:spAutoFit/>
          </a:bodyPr>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pPr algn="ctr"/>
            <a:r>
              <a:rPr lang="en-US" sz="2800" b="1" i="1" u="sng">
                <a:solidFill>
                  <a:srgbClr val="FF0000"/>
                </a:solidFill>
                <a:effectLst>
                  <a:outerShdw blurRad="38100" dist="38100" dir="2700000" algn="tl">
                    <a:srgbClr val="C0C0C0"/>
                  </a:outerShdw>
                </a:effectLst>
                <a:cs typeface="Times New Roman" panose="02020603050405020304" pitchFamily="18" charset="0"/>
              </a:rPr>
              <a:t>Topics discussed in this section:</a:t>
            </a:r>
          </a:p>
        </p:txBody>
      </p:sp>
    </p:spTree>
    <p:extLst>
      <p:ext uri="{BB962C8B-B14F-4D97-AF65-F5344CB8AC3E}">
        <p14:creationId xmlns:p14="http://schemas.microsoft.com/office/powerpoint/2010/main" val="2118263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p:cNvSpPr>
          <p:nvPr/>
        </p:nvSpPr>
        <p:spPr bwMode="auto">
          <a:xfrm>
            <a:off x="14478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b"/>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000" b="1">
                <a:solidFill>
                  <a:srgbClr val="1C1C1C"/>
                </a:solidFill>
                <a:latin typeface="Arial" panose="020B0604020202020204" pitchFamily="34" charset="0"/>
                <a:cs typeface="Arial" panose="020B0604020202020204" pitchFamily="34" charset="0"/>
                <a:sym typeface="Arial" panose="020B0604020202020204" pitchFamily="34" charset="0"/>
              </a:rPr>
              <a:t>10.</a:t>
            </a:r>
          </a:p>
        </p:txBody>
      </p:sp>
      <p:sp>
        <p:nvSpPr>
          <p:cNvPr id="38914" name="Rectangle 2"/>
          <p:cNvSpPr>
            <a:spLocks/>
          </p:cNvSpPr>
          <p:nvPr/>
        </p:nvSpPr>
        <p:spPr bwMode="auto">
          <a:xfrm>
            <a:off x="2057400" y="685800"/>
            <a:ext cx="41683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400" b="1">
                <a:solidFill>
                  <a:srgbClr val="3333CC"/>
                </a:solidFill>
                <a:cs typeface="Times New Roman" panose="02020603050405020304" pitchFamily="18" charset="0"/>
              </a:rPr>
              <a:t>Table 10.6  </a:t>
            </a:r>
            <a:r>
              <a:rPr lang="en-US" sz="2000" b="1" i="1">
                <a:cs typeface="Times New Roman" panose="02020603050405020304" pitchFamily="18" charset="0"/>
              </a:rPr>
              <a:t>A CRC code with C(7, 4)</a:t>
            </a:r>
          </a:p>
        </p:txBody>
      </p:sp>
      <p:pic>
        <p:nvPicPr>
          <p:cNvPr id="38915"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2614" y="1201738"/>
            <a:ext cx="8739187"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160544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p:cNvSpPr>
          <p:nvPr/>
        </p:nvSpPr>
        <p:spPr bwMode="auto">
          <a:xfrm>
            <a:off x="14478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b"/>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000" b="1">
                <a:solidFill>
                  <a:srgbClr val="1C1C1C"/>
                </a:solidFill>
                <a:latin typeface="Arial" panose="020B0604020202020204" pitchFamily="34" charset="0"/>
                <a:cs typeface="Arial" panose="020B0604020202020204" pitchFamily="34" charset="0"/>
                <a:sym typeface="Arial" panose="020B0604020202020204" pitchFamily="34" charset="0"/>
              </a:rPr>
              <a:t>10.</a:t>
            </a:r>
          </a:p>
        </p:txBody>
      </p:sp>
      <p:sp>
        <p:nvSpPr>
          <p:cNvPr id="39938" name="Line 2"/>
          <p:cNvSpPr>
            <a:spLocks noChangeShapeType="1"/>
          </p:cNvSpPr>
          <p:nvPr/>
        </p:nvSpPr>
        <p:spPr bwMode="auto">
          <a:xfrm>
            <a:off x="1676400" y="152400"/>
            <a:ext cx="8763000" cy="158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9939" name="Line 3"/>
          <p:cNvSpPr>
            <a:spLocks noChangeShapeType="1"/>
          </p:cNvSpPr>
          <p:nvPr/>
        </p:nvSpPr>
        <p:spPr bwMode="auto">
          <a:xfrm>
            <a:off x="1676400" y="990600"/>
            <a:ext cx="8763000" cy="1588"/>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9940" name="Rectangle 4"/>
          <p:cNvSpPr>
            <a:spLocks/>
          </p:cNvSpPr>
          <p:nvPr/>
        </p:nvSpPr>
        <p:spPr bwMode="auto">
          <a:xfrm>
            <a:off x="1828800" y="381000"/>
            <a:ext cx="46412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400" b="1">
                <a:solidFill>
                  <a:srgbClr val="3333CC"/>
                </a:solidFill>
                <a:cs typeface="Times New Roman" panose="02020603050405020304" pitchFamily="18" charset="0"/>
              </a:rPr>
              <a:t>Figure 10.14  </a:t>
            </a:r>
            <a:r>
              <a:rPr lang="en-US" sz="2000" b="1" i="1">
                <a:cs typeface="Times New Roman" panose="02020603050405020304" pitchFamily="18" charset="0"/>
              </a:rPr>
              <a:t>CRC encoder and decoder</a:t>
            </a:r>
          </a:p>
        </p:txBody>
      </p:sp>
      <p:sp>
        <p:nvSpPr>
          <p:cNvPr id="39941" name="Line 5"/>
          <p:cNvSpPr>
            <a:spLocks noChangeShapeType="1"/>
          </p:cNvSpPr>
          <p:nvPr/>
        </p:nvSpPr>
        <p:spPr bwMode="auto">
          <a:xfrm>
            <a:off x="1676400" y="6324600"/>
            <a:ext cx="8763000" cy="158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GB"/>
          </a:p>
        </p:txBody>
      </p:sp>
      <p:pic>
        <p:nvPicPr>
          <p:cNvPr id="39942"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1" y="1557338"/>
            <a:ext cx="8355013" cy="438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2777289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p:cNvSpPr>
          <p:nvPr/>
        </p:nvSpPr>
        <p:spPr bwMode="auto">
          <a:xfrm>
            <a:off x="14478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b"/>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000" b="1">
                <a:solidFill>
                  <a:srgbClr val="1C1C1C"/>
                </a:solidFill>
                <a:latin typeface="Arial" panose="020B0604020202020204" pitchFamily="34" charset="0"/>
                <a:cs typeface="Arial" panose="020B0604020202020204" pitchFamily="34" charset="0"/>
                <a:sym typeface="Arial" panose="020B0604020202020204" pitchFamily="34" charset="0"/>
              </a:rPr>
              <a:t>10.</a:t>
            </a:r>
          </a:p>
        </p:txBody>
      </p:sp>
      <p:sp>
        <p:nvSpPr>
          <p:cNvPr id="40962" name="Line 2"/>
          <p:cNvSpPr>
            <a:spLocks noChangeShapeType="1"/>
          </p:cNvSpPr>
          <p:nvPr/>
        </p:nvSpPr>
        <p:spPr bwMode="auto">
          <a:xfrm>
            <a:off x="1676400" y="76200"/>
            <a:ext cx="8763000" cy="158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63" name="Line 3"/>
          <p:cNvSpPr>
            <a:spLocks noChangeShapeType="1"/>
          </p:cNvSpPr>
          <p:nvPr/>
        </p:nvSpPr>
        <p:spPr bwMode="auto">
          <a:xfrm>
            <a:off x="1676400" y="914400"/>
            <a:ext cx="8763000" cy="1588"/>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64" name="Rectangle 4"/>
          <p:cNvSpPr>
            <a:spLocks/>
          </p:cNvSpPr>
          <p:nvPr/>
        </p:nvSpPr>
        <p:spPr bwMode="auto">
          <a:xfrm>
            <a:off x="1828800" y="304800"/>
            <a:ext cx="45113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400" b="1">
                <a:solidFill>
                  <a:srgbClr val="3333CC"/>
                </a:solidFill>
                <a:cs typeface="Times New Roman" panose="02020603050405020304" pitchFamily="18" charset="0"/>
              </a:rPr>
              <a:t>Figure 10.15  </a:t>
            </a:r>
            <a:r>
              <a:rPr lang="en-US" sz="2000" b="1" i="1">
                <a:cs typeface="Times New Roman" panose="02020603050405020304" pitchFamily="18" charset="0"/>
              </a:rPr>
              <a:t>Division in CRC encoder</a:t>
            </a:r>
          </a:p>
        </p:txBody>
      </p:sp>
      <p:sp>
        <p:nvSpPr>
          <p:cNvPr id="40965" name="Line 5"/>
          <p:cNvSpPr>
            <a:spLocks noChangeShapeType="1"/>
          </p:cNvSpPr>
          <p:nvPr/>
        </p:nvSpPr>
        <p:spPr bwMode="auto">
          <a:xfrm>
            <a:off x="1676400" y="6324600"/>
            <a:ext cx="8763000" cy="158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GB"/>
          </a:p>
        </p:txBody>
      </p:sp>
      <p:pic>
        <p:nvPicPr>
          <p:cNvPr id="40966"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2626" y="1000126"/>
            <a:ext cx="4854575"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1957748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p:cNvSpPr>
          <p:nvPr/>
        </p:nvSpPr>
        <p:spPr bwMode="auto">
          <a:xfrm>
            <a:off x="14478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b"/>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000" b="1">
                <a:solidFill>
                  <a:srgbClr val="1C1C1C"/>
                </a:solidFill>
                <a:latin typeface="Arial" panose="020B0604020202020204" pitchFamily="34" charset="0"/>
                <a:cs typeface="Arial" panose="020B0604020202020204" pitchFamily="34" charset="0"/>
                <a:sym typeface="Arial" panose="020B0604020202020204" pitchFamily="34" charset="0"/>
              </a:rPr>
              <a:t>10.</a:t>
            </a:r>
          </a:p>
        </p:txBody>
      </p:sp>
      <p:sp>
        <p:nvSpPr>
          <p:cNvPr id="41986" name="Line 2"/>
          <p:cNvSpPr>
            <a:spLocks noChangeShapeType="1"/>
          </p:cNvSpPr>
          <p:nvPr/>
        </p:nvSpPr>
        <p:spPr bwMode="auto">
          <a:xfrm>
            <a:off x="1676400" y="533400"/>
            <a:ext cx="8763000" cy="158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987" name="Line 3"/>
          <p:cNvSpPr>
            <a:spLocks noChangeShapeType="1"/>
          </p:cNvSpPr>
          <p:nvPr/>
        </p:nvSpPr>
        <p:spPr bwMode="auto">
          <a:xfrm>
            <a:off x="1676400" y="1371600"/>
            <a:ext cx="8763000" cy="1588"/>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988" name="Rectangle 4"/>
          <p:cNvSpPr>
            <a:spLocks/>
          </p:cNvSpPr>
          <p:nvPr/>
        </p:nvSpPr>
        <p:spPr bwMode="auto">
          <a:xfrm>
            <a:off x="1828801" y="762000"/>
            <a:ext cx="63179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400" b="1">
                <a:solidFill>
                  <a:srgbClr val="3333CC"/>
                </a:solidFill>
                <a:cs typeface="Times New Roman" panose="02020603050405020304" pitchFamily="18" charset="0"/>
              </a:rPr>
              <a:t>Figure 10.16  </a:t>
            </a:r>
            <a:r>
              <a:rPr lang="en-US" sz="2000" b="1" i="1">
                <a:cs typeface="Times New Roman" panose="02020603050405020304" pitchFamily="18" charset="0"/>
              </a:rPr>
              <a:t>Division in the CRC decoder for two cases</a:t>
            </a:r>
          </a:p>
        </p:txBody>
      </p:sp>
      <p:sp>
        <p:nvSpPr>
          <p:cNvPr id="41989" name="Line 5"/>
          <p:cNvSpPr>
            <a:spLocks noChangeShapeType="1"/>
          </p:cNvSpPr>
          <p:nvPr/>
        </p:nvSpPr>
        <p:spPr bwMode="auto">
          <a:xfrm>
            <a:off x="1676400" y="6248400"/>
            <a:ext cx="8763000" cy="158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GB"/>
          </a:p>
        </p:txBody>
      </p:sp>
      <p:pic>
        <p:nvPicPr>
          <p:cNvPr id="41990"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7714" y="1550988"/>
            <a:ext cx="7659687" cy="454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391052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p:nvPr>
        </p:nvSpPr>
        <p:spPr bwMode="auto">
          <a:xfrm>
            <a:off x="2209800" y="609600"/>
            <a:ext cx="7772400" cy="1143000"/>
          </a:xfrm>
          <a:noFill/>
          <a:ln/>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t>Using Polynomials</a:t>
            </a:r>
          </a:p>
        </p:txBody>
      </p:sp>
      <p:sp>
        <p:nvSpPr>
          <p:cNvPr id="77827" name="Rectangle 3"/>
          <p:cNvSpPr>
            <a:spLocks noGrp="1"/>
          </p:cNvSpPr>
          <p:nvPr>
            <p:ph type="body" idx="1"/>
          </p:nvPr>
        </p:nvSpPr>
        <p:spPr bwMode="auto">
          <a:xfrm>
            <a:off x="2209800" y="1981200"/>
            <a:ext cx="7772400" cy="4114800"/>
          </a:xfrm>
          <a:noFill/>
          <a:ln/>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nSpc>
                <a:spcPct val="90000"/>
              </a:lnSpc>
            </a:pPr>
            <a:r>
              <a:rPr lang="en-US"/>
              <a:t>We can use a polynomial to represent a binary word.</a:t>
            </a:r>
          </a:p>
          <a:p>
            <a:pPr>
              <a:lnSpc>
                <a:spcPct val="90000"/>
              </a:lnSpc>
            </a:pPr>
            <a:r>
              <a:rPr lang="en-US"/>
              <a:t>Each bit from right to left is mapped onto a power term.</a:t>
            </a:r>
          </a:p>
          <a:p>
            <a:pPr>
              <a:lnSpc>
                <a:spcPct val="90000"/>
              </a:lnSpc>
            </a:pPr>
            <a:r>
              <a:rPr lang="en-US"/>
              <a:t>The rightmost bit represents the “0” power term. The bit next to it the “1” power term, etc.</a:t>
            </a:r>
          </a:p>
          <a:p>
            <a:pPr>
              <a:lnSpc>
                <a:spcPct val="90000"/>
              </a:lnSpc>
            </a:pPr>
            <a:r>
              <a:rPr lang="en-US"/>
              <a:t>If the bit is of value zero, the power term is deleted from the expression.</a:t>
            </a:r>
          </a:p>
        </p:txBody>
      </p:sp>
    </p:spTree>
    <p:extLst>
      <p:ext uri="{BB962C8B-B14F-4D97-AF65-F5344CB8AC3E}">
        <p14:creationId xmlns:p14="http://schemas.microsoft.com/office/powerpoint/2010/main" val="2718594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p:cNvSpPr>
          <p:nvPr/>
        </p:nvSpPr>
        <p:spPr bwMode="auto">
          <a:xfrm>
            <a:off x="14478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b"/>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000" b="1">
                <a:solidFill>
                  <a:srgbClr val="1C1C1C"/>
                </a:solidFill>
                <a:latin typeface="Arial" panose="020B0604020202020204" pitchFamily="34" charset="0"/>
                <a:cs typeface="Arial" panose="020B0604020202020204" pitchFamily="34" charset="0"/>
                <a:sym typeface="Arial" panose="020B0604020202020204" pitchFamily="34" charset="0"/>
              </a:rPr>
              <a:t>10.</a:t>
            </a:r>
          </a:p>
        </p:txBody>
      </p:sp>
      <p:sp>
        <p:nvSpPr>
          <p:cNvPr id="47106" name="Line 2"/>
          <p:cNvSpPr>
            <a:spLocks noChangeShapeType="1"/>
          </p:cNvSpPr>
          <p:nvPr/>
        </p:nvSpPr>
        <p:spPr bwMode="auto">
          <a:xfrm>
            <a:off x="1676400" y="533400"/>
            <a:ext cx="8763000" cy="158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07" name="Line 3"/>
          <p:cNvSpPr>
            <a:spLocks noChangeShapeType="1"/>
          </p:cNvSpPr>
          <p:nvPr/>
        </p:nvSpPr>
        <p:spPr bwMode="auto">
          <a:xfrm>
            <a:off x="1676400" y="1371600"/>
            <a:ext cx="8763000" cy="1588"/>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08" name="Rectangle 4"/>
          <p:cNvSpPr>
            <a:spLocks/>
          </p:cNvSpPr>
          <p:nvPr/>
        </p:nvSpPr>
        <p:spPr bwMode="auto">
          <a:xfrm>
            <a:off x="1828801" y="762000"/>
            <a:ext cx="62474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400" b="1">
                <a:solidFill>
                  <a:srgbClr val="3333CC"/>
                </a:solidFill>
                <a:cs typeface="Times New Roman" panose="02020603050405020304" pitchFamily="18" charset="0"/>
              </a:rPr>
              <a:t>Figure 10.21   </a:t>
            </a:r>
            <a:r>
              <a:rPr lang="en-US" sz="2400" b="1" i="1">
                <a:solidFill>
                  <a:srgbClr val="3333CC"/>
                </a:solidFill>
                <a:cs typeface="Times New Roman" panose="02020603050405020304" pitchFamily="18" charset="0"/>
              </a:rPr>
              <a:t>A</a:t>
            </a:r>
            <a:r>
              <a:rPr lang="en-US" sz="2400" b="1">
                <a:solidFill>
                  <a:srgbClr val="3333CC"/>
                </a:solidFill>
                <a:cs typeface="Times New Roman" panose="02020603050405020304" pitchFamily="18" charset="0"/>
              </a:rPr>
              <a:t> </a:t>
            </a:r>
            <a:r>
              <a:rPr lang="en-US" sz="2000" b="1" i="1">
                <a:cs typeface="Times New Roman" panose="02020603050405020304" pitchFamily="18" charset="0"/>
              </a:rPr>
              <a:t>polynomial to represent a binary word</a:t>
            </a:r>
          </a:p>
        </p:txBody>
      </p:sp>
      <p:sp>
        <p:nvSpPr>
          <p:cNvPr id="47109" name="Line 5"/>
          <p:cNvSpPr>
            <a:spLocks noChangeShapeType="1"/>
          </p:cNvSpPr>
          <p:nvPr/>
        </p:nvSpPr>
        <p:spPr bwMode="auto">
          <a:xfrm>
            <a:off x="1676400" y="6248400"/>
            <a:ext cx="8763000" cy="158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GB"/>
          </a:p>
        </p:txBody>
      </p:sp>
      <p:pic>
        <p:nvPicPr>
          <p:cNvPr id="47110"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1" y="2560638"/>
            <a:ext cx="8848725" cy="239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1079001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p:cNvSpPr>
          <p:nvPr/>
        </p:nvSpPr>
        <p:spPr bwMode="auto">
          <a:xfrm>
            <a:off x="14478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b"/>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000" b="1">
                <a:solidFill>
                  <a:srgbClr val="1C1C1C"/>
                </a:solidFill>
                <a:latin typeface="Arial" panose="020B0604020202020204" pitchFamily="34" charset="0"/>
                <a:cs typeface="Arial" panose="020B0604020202020204" pitchFamily="34" charset="0"/>
                <a:sym typeface="Arial" panose="020B0604020202020204" pitchFamily="34" charset="0"/>
              </a:rPr>
              <a:t>10.</a:t>
            </a:r>
          </a:p>
        </p:txBody>
      </p:sp>
      <p:sp>
        <p:nvSpPr>
          <p:cNvPr id="48130" name="Line 2"/>
          <p:cNvSpPr>
            <a:spLocks noChangeShapeType="1"/>
          </p:cNvSpPr>
          <p:nvPr/>
        </p:nvSpPr>
        <p:spPr bwMode="auto">
          <a:xfrm>
            <a:off x="1676400" y="152400"/>
            <a:ext cx="8763000" cy="158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8131" name="Line 3"/>
          <p:cNvSpPr>
            <a:spLocks noChangeShapeType="1"/>
          </p:cNvSpPr>
          <p:nvPr/>
        </p:nvSpPr>
        <p:spPr bwMode="auto">
          <a:xfrm>
            <a:off x="1676400" y="990600"/>
            <a:ext cx="8763000" cy="1588"/>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8132" name="Rectangle 4"/>
          <p:cNvSpPr>
            <a:spLocks/>
          </p:cNvSpPr>
          <p:nvPr/>
        </p:nvSpPr>
        <p:spPr bwMode="auto">
          <a:xfrm>
            <a:off x="1828801" y="381000"/>
            <a:ext cx="52631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400" b="1">
                <a:solidFill>
                  <a:srgbClr val="3333CC"/>
                </a:solidFill>
                <a:cs typeface="Times New Roman" panose="02020603050405020304" pitchFamily="18" charset="0"/>
              </a:rPr>
              <a:t>Figure 10.22  </a:t>
            </a:r>
            <a:r>
              <a:rPr lang="en-US" sz="2000" b="1" i="1">
                <a:cs typeface="Times New Roman" panose="02020603050405020304" pitchFamily="18" charset="0"/>
              </a:rPr>
              <a:t>CRC division using polynomials</a:t>
            </a:r>
          </a:p>
        </p:txBody>
      </p:sp>
      <p:sp>
        <p:nvSpPr>
          <p:cNvPr id="48133" name="Line 5"/>
          <p:cNvSpPr>
            <a:spLocks noChangeShapeType="1"/>
          </p:cNvSpPr>
          <p:nvPr/>
        </p:nvSpPr>
        <p:spPr bwMode="auto">
          <a:xfrm>
            <a:off x="1676400" y="6248400"/>
            <a:ext cx="8763000" cy="158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GB"/>
          </a:p>
        </p:txBody>
      </p:sp>
      <p:pic>
        <p:nvPicPr>
          <p:cNvPr id="48134"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0214" y="1524001"/>
            <a:ext cx="6097587"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282230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p:cNvSpPr>
          <p:nvPr/>
        </p:nvSpPr>
        <p:spPr bwMode="auto">
          <a:xfrm>
            <a:off x="14478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b"/>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000" b="1">
                <a:solidFill>
                  <a:srgbClr val="1C1C1C"/>
                </a:solidFill>
                <a:latin typeface="Arial" panose="020B0604020202020204" pitchFamily="34" charset="0"/>
                <a:cs typeface="Arial" panose="020B0604020202020204" pitchFamily="34" charset="0"/>
                <a:sym typeface="Arial" panose="020B0604020202020204" pitchFamily="34" charset="0"/>
              </a:rPr>
              <a:t>10.</a:t>
            </a:r>
          </a:p>
        </p:txBody>
      </p:sp>
      <p:grpSp>
        <p:nvGrpSpPr>
          <p:cNvPr id="63490" name="Group 2"/>
          <p:cNvGrpSpPr>
            <a:grpSpLocks/>
          </p:cNvGrpSpPr>
          <p:nvPr/>
        </p:nvGrpSpPr>
        <p:grpSpPr bwMode="auto">
          <a:xfrm>
            <a:off x="1524000" y="0"/>
            <a:ext cx="9144000" cy="1371600"/>
            <a:chOff x="0" y="0"/>
            <a:chExt cx="5760" cy="864"/>
          </a:xfrm>
        </p:grpSpPr>
        <p:sp>
          <p:nvSpPr>
            <p:cNvPr id="63491" name="Rectangle 3"/>
            <p:cNvSpPr>
              <a:spLocks/>
            </p:cNvSpPr>
            <p:nvPr/>
          </p:nvSpPr>
          <p:spPr bwMode="auto">
            <a:xfrm>
              <a:off x="0" y="0"/>
              <a:ext cx="5760" cy="864"/>
            </a:xfrm>
            <a:prstGeom prst="rect">
              <a:avLst/>
            </a:prstGeom>
            <a:solidFill>
              <a:srgbClr val="33CCFF"/>
            </a:solidFill>
            <a:ln w="12700">
              <a:solidFill>
                <a:schemeClr val="tx1"/>
              </a:solidFill>
              <a:miter lim="800000"/>
              <a:headEnd/>
              <a:tailEnd/>
            </a:ln>
          </p:spPr>
          <p:txBody>
            <a:bodyPr lIns="0" tIns="0" rIns="0" bIns="0"/>
            <a:lstStyle/>
            <a:p>
              <a:endParaRPr lang="en-GB"/>
            </a:p>
          </p:txBody>
        </p:sp>
        <p:sp>
          <p:nvSpPr>
            <p:cNvPr id="63492" name="Rectangle 4"/>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sp>
        <p:nvSpPr>
          <p:cNvPr id="63493" name="Rectangle 5"/>
          <p:cNvSpPr>
            <a:spLocks/>
          </p:cNvSpPr>
          <p:nvPr/>
        </p:nvSpPr>
        <p:spPr bwMode="auto">
          <a:xfrm>
            <a:off x="1752601" y="406401"/>
            <a:ext cx="355834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3200" b="1">
                <a:effectLst>
                  <a:outerShdw blurRad="38100" dist="38100" dir="2700000" algn="tl">
                    <a:srgbClr val="C0C0C0"/>
                  </a:outerShdw>
                </a:effectLst>
                <a:latin typeface="Times" panose="02020603050405020304" pitchFamily="18" charset="0"/>
                <a:cs typeface="Times" panose="02020603050405020304" pitchFamily="18" charset="0"/>
                <a:sym typeface="Times" panose="02020603050405020304" pitchFamily="18" charset="0"/>
              </a:rPr>
              <a:t>10-5   CHECKSUM</a:t>
            </a:r>
          </a:p>
        </p:txBody>
      </p:sp>
      <p:sp>
        <p:nvSpPr>
          <p:cNvPr id="63494" name="Rectangle 6"/>
          <p:cNvSpPr>
            <a:spLocks/>
          </p:cNvSpPr>
          <p:nvPr/>
        </p:nvSpPr>
        <p:spPr bwMode="auto">
          <a:xfrm>
            <a:off x="1676400" y="1576388"/>
            <a:ext cx="8229600"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pPr algn="just"/>
            <a:r>
              <a:rPr lang="en-US" sz="2800" b="1" i="1">
                <a:effectLst>
                  <a:outerShdw blurRad="38100" dist="38100" dir="2700000" algn="tl">
                    <a:srgbClr val="C0C0C0"/>
                  </a:outerShdw>
                </a:effectLst>
                <a:cs typeface="Times New Roman" panose="02020603050405020304" pitchFamily="18" charset="0"/>
              </a:rPr>
              <a:t>The last error detection method we discuss here is called the checksum. The checksum is used in the Internet by several protocols although not at the data link layer. However, we briefly discuss it here to complete our discussion on error checking</a:t>
            </a:r>
          </a:p>
        </p:txBody>
      </p:sp>
      <p:sp>
        <p:nvSpPr>
          <p:cNvPr id="63495" name="Rectangle 7"/>
          <p:cNvSpPr>
            <a:spLocks/>
          </p:cNvSpPr>
          <p:nvPr/>
        </p:nvSpPr>
        <p:spPr bwMode="auto">
          <a:xfrm>
            <a:off x="1676400" y="4679950"/>
            <a:ext cx="67056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400" b="1">
                <a:solidFill>
                  <a:srgbClr val="0033CC"/>
                </a:solidFill>
                <a:cs typeface="Times New Roman" panose="02020603050405020304" pitchFamily="18" charset="0"/>
              </a:rPr>
              <a:t>Idea</a:t>
            </a:r>
            <a:br>
              <a:rPr lang="en-US" sz="2400" b="1">
                <a:solidFill>
                  <a:srgbClr val="0033CC"/>
                </a:solidFill>
                <a:cs typeface="Times New Roman" panose="02020603050405020304" pitchFamily="18" charset="0"/>
              </a:rPr>
            </a:br>
            <a:r>
              <a:rPr lang="en-US" sz="2400" b="1">
                <a:solidFill>
                  <a:srgbClr val="0033CC"/>
                </a:solidFill>
                <a:cs typeface="Times New Roman" panose="02020603050405020304" pitchFamily="18" charset="0"/>
              </a:rPr>
              <a:t>One’s Complement</a:t>
            </a:r>
            <a:br>
              <a:rPr lang="en-US" sz="2400" b="1">
                <a:solidFill>
                  <a:srgbClr val="0033CC"/>
                </a:solidFill>
                <a:cs typeface="Times New Roman" panose="02020603050405020304" pitchFamily="18" charset="0"/>
              </a:rPr>
            </a:br>
            <a:r>
              <a:rPr lang="en-US" sz="2400" b="1">
                <a:solidFill>
                  <a:srgbClr val="0033CC"/>
                </a:solidFill>
                <a:cs typeface="Times New Roman" panose="02020603050405020304" pitchFamily="18" charset="0"/>
              </a:rPr>
              <a:t>Internet Checksum</a:t>
            </a:r>
          </a:p>
        </p:txBody>
      </p:sp>
      <p:sp>
        <p:nvSpPr>
          <p:cNvPr id="63496" name="Rectangle 8"/>
          <p:cNvSpPr>
            <a:spLocks/>
          </p:cNvSpPr>
          <p:nvPr/>
        </p:nvSpPr>
        <p:spPr bwMode="auto">
          <a:xfrm>
            <a:off x="1738314" y="4203700"/>
            <a:ext cx="476408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3333CC"/>
                </a:solidFill>
                <a:miter lim="800000"/>
                <a:headEnd/>
                <a:tailEnd/>
              </a14:hiddenLine>
            </a:ext>
          </a:extLst>
        </p:spPr>
        <p:txBody>
          <a:bodyPr wrap="none" lIns="0" tIns="0" rIns="40639" bIns="0">
            <a:spAutoFit/>
          </a:bodyPr>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pPr algn="ctr"/>
            <a:r>
              <a:rPr lang="en-US" sz="2800" b="1" i="1" u="sng">
                <a:solidFill>
                  <a:srgbClr val="FF0000"/>
                </a:solidFill>
                <a:effectLst>
                  <a:outerShdw blurRad="38100" dist="38100" dir="2700000" algn="tl">
                    <a:srgbClr val="C0C0C0"/>
                  </a:outerShdw>
                </a:effectLst>
                <a:cs typeface="Times New Roman" panose="02020603050405020304" pitchFamily="18" charset="0"/>
              </a:rPr>
              <a:t>Topics discussed in this section:</a:t>
            </a:r>
          </a:p>
        </p:txBody>
      </p:sp>
    </p:spTree>
    <p:extLst>
      <p:ext uri="{BB962C8B-B14F-4D97-AF65-F5344CB8AC3E}">
        <p14:creationId xmlns:p14="http://schemas.microsoft.com/office/powerpoint/2010/main" val="760563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
          <p:cNvSpPr>
            <a:spLocks/>
          </p:cNvSpPr>
          <p:nvPr/>
        </p:nvSpPr>
        <p:spPr bwMode="auto">
          <a:xfrm>
            <a:off x="14478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b"/>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000" b="1">
                <a:solidFill>
                  <a:srgbClr val="1C1C1C"/>
                </a:solidFill>
                <a:latin typeface="Arial" panose="020B0604020202020204" pitchFamily="34" charset="0"/>
                <a:cs typeface="Arial" panose="020B0604020202020204" pitchFamily="34" charset="0"/>
                <a:sym typeface="Arial" panose="020B0604020202020204" pitchFamily="34" charset="0"/>
              </a:rPr>
              <a:t>10.</a:t>
            </a:r>
          </a:p>
        </p:txBody>
      </p:sp>
      <p:grpSp>
        <p:nvGrpSpPr>
          <p:cNvPr id="64514" name="Group 2"/>
          <p:cNvGrpSpPr>
            <a:grpSpLocks/>
          </p:cNvGrpSpPr>
          <p:nvPr/>
        </p:nvGrpSpPr>
        <p:grpSpPr bwMode="auto">
          <a:xfrm>
            <a:off x="1890713" y="107951"/>
            <a:ext cx="438150" cy="474663"/>
            <a:chOff x="0" y="0"/>
            <a:chExt cx="276" cy="299"/>
          </a:xfrm>
        </p:grpSpPr>
        <p:sp>
          <p:nvSpPr>
            <p:cNvPr id="64515" name="Rectangle 3"/>
            <p:cNvSpPr>
              <a:spLocks/>
            </p:cNvSpPr>
            <p:nvPr/>
          </p:nvSpPr>
          <p:spPr bwMode="auto">
            <a:xfrm>
              <a:off x="0" y="0"/>
              <a:ext cx="276" cy="299"/>
            </a:xfrm>
            <a:prstGeom prst="rect">
              <a:avLst/>
            </a:prstGeom>
            <a:solidFill>
              <a:srgbClr val="FFCF0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4516" name="Rectangle 4"/>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64517" name="Group 5"/>
          <p:cNvGrpSpPr>
            <a:grpSpLocks/>
          </p:cNvGrpSpPr>
          <p:nvPr/>
        </p:nvGrpSpPr>
        <p:grpSpPr bwMode="auto">
          <a:xfrm>
            <a:off x="2273301" y="107951"/>
            <a:ext cx="328613" cy="474663"/>
            <a:chOff x="0" y="0"/>
            <a:chExt cx="207" cy="299"/>
          </a:xfrm>
        </p:grpSpPr>
        <p:sp>
          <p:nvSpPr>
            <p:cNvPr id="64518"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4519" name="Rectangle 7"/>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64520" name="Group 8"/>
          <p:cNvGrpSpPr>
            <a:grpSpLocks/>
          </p:cNvGrpSpPr>
          <p:nvPr/>
        </p:nvGrpSpPr>
        <p:grpSpPr bwMode="auto">
          <a:xfrm>
            <a:off x="2014539" y="530226"/>
            <a:ext cx="422275" cy="474663"/>
            <a:chOff x="0" y="0"/>
            <a:chExt cx="266" cy="299"/>
          </a:xfrm>
        </p:grpSpPr>
        <p:sp>
          <p:nvSpPr>
            <p:cNvPr id="64521" name="Rectangle 9"/>
            <p:cNvSpPr>
              <a:spLocks/>
            </p:cNvSpPr>
            <p:nvPr/>
          </p:nvSpPr>
          <p:spPr bwMode="auto">
            <a:xfrm>
              <a:off x="0" y="0"/>
              <a:ext cx="266" cy="299"/>
            </a:xfrm>
            <a:prstGeom prst="rect">
              <a:avLst/>
            </a:prstGeom>
            <a:solidFill>
              <a:srgbClr val="3333C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4522" name="Rectangle 10"/>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64523" name="Group 11"/>
          <p:cNvGrpSpPr>
            <a:grpSpLocks/>
          </p:cNvGrpSpPr>
          <p:nvPr/>
        </p:nvGrpSpPr>
        <p:grpSpPr bwMode="auto">
          <a:xfrm>
            <a:off x="2384425" y="530226"/>
            <a:ext cx="368300" cy="474663"/>
            <a:chOff x="0" y="0"/>
            <a:chExt cx="232" cy="299"/>
          </a:xfrm>
        </p:grpSpPr>
        <p:sp>
          <p:nvSpPr>
            <p:cNvPr id="64524"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4525" name="Rectangle 13"/>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64526" name="Group 14"/>
          <p:cNvGrpSpPr>
            <a:grpSpLocks/>
          </p:cNvGrpSpPr>
          <p:nvPr/>
        </p:nvGrpSpPr>
        <p:grpSpPr bwMode="auto">
          <a:xfrm>
            <a:off x="1598614" y="457201"/>
            <a:ext cx="561975" cy="422275"/>
            <a:chOff x="0" y="0"/>
            <a:chExt cx="353" cy="266"/>
          </a:xfrm>
        </p:grpSpPr>
        <p:sp>
          <p:nvSpPr>
            <p:cNvPr id="64527"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4528" name="Rectangle 16"/>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64529" name="Group 17"/>
          <p:cNvGrpSpPr>
            <a:grpSpLocks/>
          </p:cNvGrpSpPr>
          <p:nvPr/>
        </p:nvGrpSpPr>
        <p:grpSpPr bwMode="auto">
          <a:xfrm>
            <a:off x="2235200" y="1"/>
            <a:ext cx="31750" cy="1052513"/>
            <a:chOff x="0" y="0"/>
            <a:chExt cx="20" cy="663"/>
          </a:xfrm>
        </p:grpSpPr>
        <p:sp>
          <p:nvSpPr>
            <p:cNvPr id="64530" name="Rectangle 18"/>
            <p:cNvSpPr>
              <a:spLocks/>
            </p:cNvSpPr>
            <p:nvPr/>
          </p:nvSpPr>
          <p:spPr bwMode="auto">
            <a:xfrm>
              <a:off x="0" y="0"/>
              <a:ext cx="20" cy="663"/>
            </a:xfrm>
            <a:prstGeom prst="rect">
              <a:avLst/>
            </a:prstGeom>
            <a:solidFill>
              <a:srgbClr val="1C1C1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4531" name="Rectangle 19"/>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64532" name="Group 20"/>
          <p:cNvGrpSpPr>
            <a:grpSpLocks/>
          </p:cNvGrpSpPr>
          <p:nvPr/>
        </p:nvGrpSpPr>
        <p:grpSpPr bwMode="auto">
          <a:xfrm>
            <a:off x="1966914" y="533401"/>
            <a:ext cx="8226425" cy="276225"/>
            <a:chOff x="0" y="0"/>
            <a:chExt cx="5182" cy="174"/>
          </a:xfrm>
        </p:grpSpPr>
        <p:sp>
          <p:nvSpPr>
            <p:cNvPr id="64533"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4534" name="Rectangle 22"/>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sp>
        <p:nvSpPr>
          <p:cNvPr id="64535" name="Rectangle 23"/>
          <p:cNvSpPr>
            <a:spLocks/>
          </p:cNvSpPr>
          <p:nvPr/>
        </p:nvSpPr>
        <p:spPr bwMode="auto">
          <a:xfrm>
            <a:off x="1752600" y="1143000"/>
            <a:ext cx="8686800"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pPr algn="just"/>
            <a:r>
              <a:rPr lang="en-US" sz="2800" b="1" i="1">
                <a:cs typeface="Times New Roman" panose="02020603050405020304" pitchFamily="18" charset="0"/>
              </a:rPr>
              <a:t>Suppose our data is a list of five 4-bit numbers that we want to send to a destination. In addition to sending these numbers, we send the sum of the numbers. For example, if the set of numbers is (7, 11, 12, 0, 6), we send (7, 11, 12, 0, 6, </a:t>
            </a:r>
            <a:r>
              <a:rPr lang="en-US" sz="2800" b="1" i="1">
                <a:solidFill>
                  <a:srgbClr val="FF0000"/>
                </a:solidFill>
                <a:cs typeface="Times New Roman" panose="02020603050405020304" pitchFamily="18" charset="0"/>
              </a:rPr>
              <a:t>36</a:t>
            </a:r>
            <a:r>
              <a:rPr lang="en-US" sz="2800" b="1" i="1">
                <a:cs typeface="Times New Roman" panose="02020603050405020304" pitchFamily="18" charset="0"/>
              </a:rPr>
              <a:t>), where 36 is the sum of the original numbers. The receiver adds the five numbers and compares the result with the sum. If the two are the same, the receiver assumes no error, accepts the five numbers, and discards the sum. Otherwise, there is an error somewhere and the data are not accepted.</a:t>
            </a:r>
          </a:p>
        </p:txBody>
      </p:sp>
      <p:sp>
        <p:nvSpPr>
          <p:cNvPr id="64536" name="Rectangle 24"/>
          <p:cNvSpPr>
            <a:spLocks/>
          </p:cNvSpPr>
          <p:nvPr/>
        </p:nvSpPr>
        <p:spPr bwMode="auto">
          <a:xfrm>
            <a:off x="2667000" y="1"/>
            <a:ext cx="261257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3200" b="1" i="1">
                <a:solidFill>
                  <a:srgbClr val="FF0000"/>
                </a:solidFill>
                <a:cs typeface="Times New Roman" panose="02020603050405020304" pitchFamily="18" charset="0"/>
              </a:rPr>
              <a:t>Example 10.18</a:t>
            </a:r>
          </a:p>
        </p:txBody>
      </p:sp>
    </p:spTree>
    <p:extLst>
      <p:ext uri="{BB962C8B-B14F-4D97-AF65-F5344CB8AC3E}">
        <p14:creationId xmlns:p14="http://schemas.microsoft.com/office/powerpoint/2010/main" val="2653322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r>
              <a:rPr lang="en-US"/>
              <a:t>Redundancy</a:t>
            </a:r>
          </a:p>
        </p:txBody>
      </p:sp>
      <p:sp>
        <p:nvSpPr>
          <p:cNvPr id="400387" name="Rectangle 3"/>
          <p:cNvSpPr>
            <a:spLocks noGrp="1" noChangeArrowheads="1"/>
          </p:cNvSpPr>
          <p:nvPr>
            <p:ph type="body" idx="1"/>
          </p:nvPr>
        </p:nvSpPr>
        <p:spPr/>
        <p:txBody>
          <a:bodyPr/>
          <a:lstStyle/>
          <a:p>
            <a:r>
              <a:rPr lang="en-US"/>
              <a:t>To detect or correct errors, redundant bits of data must be added</a:t>
            </a:r>
          </a:p>
        </p:txBody>
      </p:sp>
      <p:pic>
        <p:nvPicPr>
          <p:cNvPr id="400388" name="Picture 4"/>
          <p:cNvPicPr>
            <a:picLocks noChangeAspect="1" noChangeArrowheads="1"/>
          </p:cNvPicPr>
          <p:nvPr/>
        </p:nvPicPr>
        <p:blipFill>
          <a:blip r:embed="rId2" cstate="print"/>
          <a:srcRect/>
          <a:stretch>
            <a:fillRect/>
          </a:stretch>
        </p:blipFill>
        <p:spPr bwMode="auto">
          <a:xfrm>
            <a:off x="2133601" y="2667001"/>
            <a:ext cx="7947025" cy="3205163"/>
          </a:xfrm>
          <a:prstGeom prst="rect">
            <a:avLst/>
          </a:prstGeom>
          <a:noFill/>
          <a:ln w="9525">
            <a:noFill/>
            <a:miter lim="800000"/>
            <a:headEnd/>
            <a:tailEnd/>
          </a:ln>
          <a:effectLst/>
        </p:spPr>
      </p:pic>
    </p:spTree>
    <p:extLst>
      <p:ext uri="{BB962C8B-B14F-4D97-AF65-F5344CB8AC3E}">
        <p14:creationId xmlns:p14="http://schemas.microsoft.com/office/powerpoint/2010/main" val="376219115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
          <p:cNvSpPr>
            <a:spLocks/>
          </p:cNvSpPr>
          <p:nvPr/>
        </p:nvSpPr>
        <p:spPr bwMode="auto">
          <a:xfrm>
            <a:off x="14478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b"/>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000" b="1">
                <a:solidFill>
                  <a:srgbClr val="1C1C1C"/>
                </a:solidFill>
                <a:latin typeface="Arial" panose="020B0604020202020204" pitchFamily="34" charset="0"/>
                <a:cs typeface="Arial" panose="020B0604020202020204" pitchFamily="34" charset="0"/>
                <a:sym typeface="Arial" panose="020B0604020202020204" pitchFamily="34" charset="0"/>
              </a:rPr>
              <a:t>10.</a:t>
            </a:r>
          </a:p>
        </p:txBody>
      </p:sp>
      <p:grpSp>
        <p:nvGrpSpPr>
          <p:cNvPr id="65538" name="Group 2"/>
          <p:cNvGrpSpPr>
            <a:grpSpLocks/>
          </p:cNvGrpSpPr>
          <p:nvPr/>
        </p:nvGrpSpPr>
        <p:grpSpPr bwMode="auto">
          <a:xfrm>
            <a:off x="1890713" y="107951"/>
            <a:ext cx="438150" cy="474663"/>
            <a:chOff x="0" y="0"/>
            <a:chExt cx="276" cy="299"/>
          </a:xfrm>
        </p:grpSpPr>
        <p:sp>
          <p:nvSpPr>
            <p:cNvPr id="65539" name="Rectangle 3"/>
            <p:cNvSpPr>
              <a:spLocks/>
            </p:cNvSpPr>
            <p:nvPr/>
          </p:nvSpPr>
          <p:spPr bwMode="auto">
            <a:xfrm>
              <a:off x="0" y="0"/>
              <a:ext cx="276" cy="299"/>
            </a:xfrm>
            <a:prstGeom prst="rect">
              <a:avLst/>
            </a:prstGeom>
            <a:solidFill>
              <a:srgbClr val="FFCF0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5540" name="Rectangle 4"/>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65541" name="Group 5"/>
          <p:cNvGrpSpPr>
            <a:grpSpLocks/>
          </p:cNvGrpSpPr>
          <p:nvPr/>
        </p:nvGrpSpPr>
        <p:grpSpPr bwMode="auto">
          <a:xfrm>
            <a:off x="2273301" y="107951"/>
            <a:ext cx="328613" cy="474663"/>
            <a:chOff x="0" y="0"/>
            <a:chExt cx="207" cy="299"/>
          </a:xfrm>
        </p:grpSpPr>
        <p:sp>
          <p:nvSpPr>
            <p:cNvPr id="65542"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5543" name="Rectangle 7"/>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65544" name="Group 8"/>
          <p:cNvGrpSpPr>
            <a:grpSpLocks/>
          </p:cNvGrpSpPr>
          <p:nvPr/>
        </p:nvGrpSpPr>
        <p:grpSpPr bwMode="auto">
          <a:xfrm>
            <a:off x="2014539" y="530226"/>
            <a:ext cx="422275" cy="474663"/>
            <a:chOff x="0" y="0"/>
            <a:chExt cx="266" cy="299"/>
          </a:xfrm>
        </p:grpSpPr>
        <p:sp>
          <p:nvSpPr>
            <p:cNvPr id="65545" name="Rectangle 9"/>
            <p:cNvSpPr>
              <a:spLocks/>
            </p:cNvSpPr>
            <p:nvPr/>
          </p:nvSpPr>
          <p:spPr bwMode="auto">
            <a:xfrm>
              <a:off x="0" y="0"/>
              <a:ext cx="266" cy="299"/>
            </a:xfrm>
            <a:prstGeom prst="rect">
              <a:avLst/>
            </a:prstGeom>
            <a:solidFill>
              <a:srgbClr val="3333C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5546" name="Rectangle 10"/>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65547" name="Group 11"/>
          <p:cNvGrpSpPr>
            <a:grpSpLocks/>
          </p:cNvGrpSpPr>
          <p:nvPr/>
        </p:nvGrpSpPr>
        <p:grpSpPr bwMode="auto">
          <a:xfrm>
            <a:off x="2384425" y="530226"/>
            <a:ext cx="368300" cy="474663"/>
            <a:chOff x="0" y="0"/>
            <a:chExt cx="232" cy="299"/>
          </a:xfrm>
        </p:grpSpPr>
        <p:sp>
          <p:nvSpPr>
            <p:cNvPr id="65548"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5549" name="Rectangle 13"/>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65550" name="Group 14"/>
          <p:cNvGrpSpPr>
            <a:grpSpLocks/>
          </p:cNvGrpSpPr>
          <p:nvPr/>
        </p:nvGrpSpPr>
        <p:grpSpPr bwMode="auto">
          <a:xfrm>
            <a:off x="1598614" y="457201"/>
            <a:ext cx="561975" cy="422275"/>
            <a:chOff x="0" y="0"/>
            <a:chExt cx="353" cy="266"/>
          </a:xfrm>
        </p:grpSpPr>
        <p:sp>
          <p:nvSpPr>
            <p:cNvPr id="65551"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5552" name="Rectangle 16"/>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65553" name="Group 17"/>
          <p:cNvGrpSpPr>
            <a:grpSpLocks/>
          </p:cNvGrpSpPr>
          <p:nvPr/>
        </p:nvGrpSpPr>
        <p:grpSpPr bwMode="auto">
          <a:xfrm>
            <a:off x="2235200" y="1"/>
            <a:ext cx="31750" cy="1052513"/>
            <a:chOff x="0" y="0"/>
            <a:chExt cx="20" cy="663"/>
          </a:xfrm>
        </p:grpSpPr>
        <p:sp>
          <p:nvSpPr>
            <p:cNvPr id="65554" name="Rectangle 18"/>
            <p:cNvSpPr>
              <a:spLocks/>
            </p:cNvSpPr>
            <p:nvPr/>
          </p:nvSpPr>
          <p:spPr bwMode="auto">
            <a:xfrm>
              <a:off x="0" y="0"/>
              <a:ext cx="20" cy="663"/>
            </a:xfrm>
            <a:prstGeom prst="rect">
              <a:avLst/>
            </a:prstGeom>
            <a:solidFill>
              <a:srgbClr val="1C1C1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5555" name="Rectangle 19"/>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65556" name="Group 20"/>
          <p:cNvGrpSpPr>
            <a:grpSpLocks/>
          </p:cNvGrpSpPr>
          <p:nvPr/>
        </p:nvGrpSpPr>
        <p:grpSpPr bwMode="auto">
          <a:xfrm>
            <a:off x="1966914" y="533401"/>
            <a:ext cx="8226425" cy="276225"/>
            <a:chOff x="0" y="0"/>
            <a:chExt cx="5182" cy="174"/>
          </a:xfrm>
        </p:grpSpPr>
        <p:sp>
          <p:nvSpPr>
            <p:cNvPr id="65557"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5558" name="Rectangle 22"/>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sp>
        <p:nvSpPr>
          <p:cNvPr id="65559" name="Rectangle 23"/>
          <p:cNvSpPr>
            <a:spLocks/>
          </p:cNvSpPr>
          <p:nvPr/>
        </p:nvSpPr>
        <p:spPr bwMode="auto">
          <a:xfrm>
            <a:off x="1752600" y="1143000"/>
            <a:ext cx="8686800"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pPr algn="just"/>
            <a:r>
              <a:rPr lang="en-US" sz="2800" b="1" i="1">
                <a:cs typeface="Times New Roman" panose="02020603050405020304" pitchFamily="18" charset="0"/>
              </a:rPr>
              <a:t>We can make the job of the receiver easier if we send the negative (complement) of the sum, called the </a:t>
            </a:r>
            <a:r>
              <a:rPr lang="en-US" sz="2800" b="1" i="1">
                <a:solidFill>
                  <a:srgbClr val="FF0000"/>
                </a:solidFill>
                <a:cs typeface="Times New Roman" panose="02020603050405020304" pitchFamily="18" charset="0"/>
              </a:rPr>
              <a:t>checksum</a:t>
            </a:r>
            <a:r>
              <a:rPr lang="en-US" sz="2800" b="1" i="1">
                <a:cs typeface="Times New Roman" panose="02020603050405020304" pitchFamily="18" charset="0"/>
              </a:rPr>
              <a:t>. In this case, we send (7, 11, 12, 0, 6, </a:t>
            </a:r>
            <a:r>
              <a:rPr lang="en-US" sz="2800" b="1" i="1">
                <a:solidFill>
                  <a:srgbClr val="FF0000"/>
                </a:solidFill>
                <a:cs typeface="Times New Roman" panose="02020603050405020304" pitchFamily="18" charset="0"/>
              </a:rPr>
              <a:t>−36</a:t>
            </a:r>
            <a:r>
              <a:rPr lang="en-US" sz="2800" b="1" i="1">
                <a:cs typeface="Times New Roman" panose="02020603050405020304" pitchFamily="18" charset="0"/>
              </a:rPr>
              <a:t>). The receiver can add all the numbers received (including the checksum). If the result is 0, it assumes no error; otherwise, there is an error.</a:t>
            </a:r>
          </a:p>
        </p:txBody>
      </p:sp>
      <p:sp>
        <p:nvSpPr>
          <p:cNvPr id="65560" name="Rectangle 24"/>
          <p:cNvSpPr>
            <a:spLocks/>
          </p:cNvSpPr>
          <p:nvPr/>
        </p:nvSpPr>
        <p:spPr bwMode="auto">
          <a:xfrm>
            <a:off x="2667000" y="1"/>
            <a:ext cx="261257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3200" b="1" i="1">
                <a:solidFill>
                  <a:srgbClr val="FF0000"/>
                </a:solidFill>
                <a:cs typeface="Times New Roman" panose="02020603050405020304" pitchFamily="18" charset="0"/>
              </a:rPr>
              <a:t>Example 10.19</a:t>
            </a:r>
          </a:p>
        </p:txBody>
      </p:sp>
    </p:spTree>
    <p:extLst>
      <p:ext uri="{BB962C8B-B14F-4D97-AF65-F5344CB8AC3E}">
        <p14:creationId xmlns:p14="http://schemas.microsoft.com/office/powerpoint/2010/main" val="4022649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1"/>
          <p:cNvSpPr>
            <a:spLocks/>
          </p:cNvSpPr>
          <p:nvPr/>
        </p:nvSpPr>
        <p:spPr bwMode="auto">
          <a:xfrm>
            <a:off x="14478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b"/>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000" b="1">
                <a:solidFill>
                  <a:srgbClr val="1C1C1C"/>
                </a:solidFill>
                <a:latin typeface="Arial" panose="020B0604020202020204" pitchFamily="34" charset="0"/>
                <a:cs typeface="Arial" panose="020B0604020202020204" pitchFamily="34" charset="0"/>
                <a:sym typeface="Arial" panose="020B0604020202020204" pitchFamily="34" charset="0"/>
              </a:rPr>
              <a:t>10.</a:t>
            </a:r>
          </a:p>
        </p:txBody>
      </p:sp>
      <p:grpSp>
        <p:nvGrpSpPr>
          <p:cNvPr id="66562" name="Group 2"/>
          <p:cNvGrpSpPr>
            <a:grpSpLocks/>
          </p:cNvGrpSpPr>
          <p:nvPr/>
        </p:nvGrpSpPr>
        <p:grpSpPr bwMode="auto">
          <a:xfrm>
            <a:off x="1890713" y="107951"/>
            <a:ext cx="438150" cy="474663"/>
            <a:chOff x="0" y="0"/>
            <a:chExt cx="276" cy="299"/>
          </a:xfrm>
        </p:grpSpPr>
        <p:sp>
          <p:nvSpPr>
            <p:cNvPr id="66563" name="Rectangle 3"/>
            <p:cNvSpPr>
              <a:spLocks/>
            </p:cNvSpPr>
            <p:nvPr/>
          </p:nvSpPr>
          <p:spPr bwMode="auto">
            <a:xfrm>
              <a:off x="0" y="0"/>
              <a:ext cx="276" cy="299"/>
            </a:xfrm>
            <a:prstGeom prst="rect">
              <a:avLst/>
            </a:prstGeom>
            <a:solidFill>
              <a:srgbClr val="FFCF0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6564" name="Rectangle 4"/>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66565" name="Group 5"/>
          <p:cNvGrpSpPr>
            <a:grpSpLocks/>
          </p:cNvGrpSpPr>
          <p:nvPr/>
        </p:nvGrpSpPr>
        <p:grpSpPr bwMode="auto">
          <a:xfrm>
            <a:off x="2273301" y="107951"/>
            <a:ext cx="328613" cy="474663"/>
            <a:chOff x="0" y="0"/>
            <a:chExt cx="207" cy="299"/>
          </a:xfrm>
        </p:grpSpPr>
        <p:sp>
          <p:nvSpPr>
            <p:cNvPr id="66566"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6567" name="Rectangle 7"/>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66568" name="Group 8"/>
          <p:cNvGrpSpPr>
            <a:grpSpLocks/>
          </p:cNvGrpSpPr>
          <p:nvPr/>
        </p:nvGrpSpPr>
        <p:grpSpPr bwMode="auto">
          <a:xfrm>
            <a:off x="2014539" y="530226"/>
            <a:ext cx="422275" cy="474663"/>
            <a:chOff x="0" y="0"/>
            <a:chExt cx="266" cy="299"/>
          </a:xfrm>
        </p:grpSpPr>
        <p:sp>
          <p:nvSpPr>
            <p:cNvPr id="66569" name="Rectangle 9"/>
            <p:cNvSpPr>
              <a:spLocks/>
            </p:cNvSpPr>
            <p:nvPr/>
          </p:nvSpPr>
          <p:spPr bwMode="auto">
            <a:xfrm>
              <a:off x="0" y="0"/>
              <a:ext cx="266" cy="299"/>
            </a:xfrm>
            <a:prstGeom prst="rect">
              <a:avLst/>
            </a:prstGeom>
            <a:solidFill>
              <a:srgbClr val="3333C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6570" name="Rectangle 10"/>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66571" name="Group 11"/>
          <p:cNvGrpSpPr>
            <a:grpSpLocks/>
          </p:cNvGrpSpPr>
          <p:nvPr/>
        </p:nvGrpSpPr>
        <p:grpSpPr bwMode="auto">
          <a:xfrm>
            <a:off x="2384425" y="530226"/>
            <a:ext cx="368300" cy="474663"/>
            <a:chOff x="0" y="0"/>
            <a:chExt cx="232" cy="299"/>
          </a:xfrm>
        </p:grpSpPr>
        <p:sp>
          <p:nvSpPr>
            <p:cNvPr id="66572"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6573" name="Rectangle 13"/>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66574" name="Group 14"/>
          <p:cNvGrpSpPr>
            <a:grpSpLocks/>
          </p:cNvGrpSpPr>
          <p:nvPr/>
        </p:nvGrpSpPr>
        <p:grpSpPr bwMode="auto">
          <a:xfrm>
            <a:off x="1598614" y="457201"/>
            <a:ext cx="561975" cy="422275"/>
            <a:chOff x="0" y="0"/>
            <a:chExt cx="353" cy="266"/>
          </a:xfrm>
        </p:grpSpPr>
        <p:sp>
          <p:nvSpPr>
            <p:cNvPr id="66575"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6576" name="Rectangle 16"/>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66577" name="Group 17"/>
          <p:cNvGrpSpPr>
            <a:grpSpLocks/>
          </p:cNvGrpSpPr>
          <p:nvPr/>
        </p:nvGrpSpPr>
        <p:grpSpPr bwMode="auto">
          <a:xfrm>
            <a:off x="2235200" y="1"/>
            <a:ext cx="31750" cy="1052513"/>
            <a:chOff x="0" y="0"/>
            <a:chExt cx="20" cy="663"/>
          </a:xfrm>
        </p:grpSpPr>
        <p:sp>
          <p:nvSpPr>
            <p:cNvPr id="66578" name="Rectangle 18"/>
            <p:cNvSpPr>
              <a:spLocks/>
            </p:cNvSpPr>
            <p:nvPr/>
          </p:nvSpPr>
          <p:spPr bwMode="auto">
            <a:xfrm>
              <a:off x="0" y="0"/>
              <a:ext cx="20" cy="663"/>
            </a:xfrm>
            <a:prstGeom prst="rect">
              <a:avLst/>
            </a:prstGeom>
            <a:solidFill>
              <a:srgbClr val="1C1C1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6579" name="Rectangle 19"/>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66580" name="Group 20"/>
          <p:cNvGrpSpPr>
            <a:grpSpLocks/>
          </p:cNvGrpSpPr>
          <p:nvPr/>
        </p:nvGrpSpPr>
        <p:grpSpPr bwMode="auto">
          <a:xfrm>
            <a:off x="1966914" y="533401"/>
            <a:ext cx="8226425" cy="276225"/>
            <a:chOff x="0" y="0"/>
            <a:chExt cx="5182" cy="174"/>
          </a:xfrm>
        </p:grpSpPr>
        <p:sp>
          <p:nvSpPr>
            <p:cNvPr id="66581"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6582" name="Rectangle 22"/>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sp>
        <p:nvSpPr>
          <p:cNvPr id="66583" name="Rectangle 23"/>
          <p:cNvSpPr>
            <a:spLocks/>
          </p:cNvSpPr>
          <p:nvPr/>
        </p:nvSpPr>
        <p:spPr bwMode="auto">
          <a:xfrm>
            <a:off x="1752600" y="1143000"/>
            <a:ext cx="83058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pPr algn="just"/>
            <a:r>
              <a:rPr lang="en-US" sz="2800" b="1" i="1">
                <a:cs typeface="Times New Roman" panose="02020603050405020304" pitchFamily="18" charset="0"/>
              </a:rPr>
              <a:t>How can we represent the number 21 in </a:t>
            </a:r>
            <a:r>
              <a:rPr lang="en-US" sz="2800" b="1" i="1">
                <a:solidFill>
                  <a:srgbClr val="FF0000"/>
                </a:solidFill>
                <a:cs typeface="Times New Roman" panose="02020603050405020304" pitchFamily="18" charset="0"/>
              </a:rPr>
              <a:t>one’s complement arithmetic</a:t>
            </a:r>
            <a:r>
              <a:rPr lang="en-US" sz="2800" b="1" i="1">
                <a:cs typeface="Times New Roman" panose="02020603050405020304" pitchFamily="18" charset="0"/>
              </a:rPr>
              <a:t> using only four bits?</a:t>
            </a:r>
          </a:p>
        </p:txBody>
      </p:sp>
      <p:sp>
        <p:nvSpPr>
          <p:cNvPr id="66584" name="Rectangle 24"/>
          <p:cNvSpPr>
            <a:spLocks/>
          </p:cNvSpPr>
          <p:nvPr/>
        </p:nvSpPr>
        <p:spPr bwMode="auto">
          <a:xfrm>
            <a:off x="1752600" y="3106739"/>
            <a:ext cx="86868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pPr algn="just"/>
            <a:r>
              <a:rPr lang="en-US" sz="2800" b="1" i="1">
                <a:solidFill>
                  <a:srgbClr val="FF0000"/>
                </a:solidFill>
                <a:cs typeface="Times New Roman" panose="02020603050405020304" pitchFamily="18" charset="0"/>
              </a:rPr>
              <a:t>Solution</a:t>
            </a:r>
          </a:p>
          <a:p>
            <a:pPr algn="just"/>
            <a:r>
              <a:rPr lang="en-US" sz="2800" b="1" i="1">
                <a:latin typeface="Times" panose="02020603050405020304" pitchFamily="18" charset="0"/>
                <a:cs typeface="Times" panose="02020603050405020304" pitchFamily="18" charset="0"/>
                <a:sym typeface="Times" panose="02020603050405020304" pitchFamily="18" charset="0"/>
              </a:rPr>
              <a:t>The number 21 in binary is 10101 (it needs five bits). We can wrap the leftmost bit and add it to the four rightmost bits. We have (0101 + 1) = 0110 or </a:t>
            </a:r>
            <a:r>
              <a:rPr lang="en-US" sz="2800" b="1" i="1">
                <a:solidFill>
                  <a:srgbClr val="FF0000"/>
                </a:solidFill>
                <a:latin typeface="Times" panose="02020603050405020304" pitchFamily="18" charset="0"/>
                <a:cs typeface="Times" panose="02020603050405020304" pitchFamily="18" charset="0"/>
                <a:sym typeface="Times" panose="02020603050405020304" pitchFamily="18" charset="0"/>
              </a:rPr>
              <a:t>6</a:t>
            </a:r>
            <a:r>
              <a:rPr lang="en-US" sz="2800" b="1" i="1">
                <a:latin typeface="Times" panose="02020603050405020304" pitchFamily="18" charset="0"/>
                <a:cs typeface="Times" panose="02020603050405020304" pitchFamily="18" charset="0"/>
                <a:sym typeface="Times" panose="02020603050405020304" pitchFamily="18" charset="0"/>
              </a:rPr>
              <a:t>.</a:t>
            </a:r>
          </a:p>
        </p:txBody>
      </p:sp>
      <p:sp>
        <p:nvSpPr>
          <p:cNvPr id="66585" name="Rectangle 25"/>
          <p:cNvSpPr>
            <a:spLocks/>
          </p:cNvSpPr>
          <p:nvPr/>
        </p:nvSpPr>
        <p:spPr bwMode="auto">
          <a:xfrm>
            <a:off x="2667000" y="1"/>
            <a:ext cx="261257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3200" b="1" i="1">
                <a:solidFill>
                  <a:srgbClr val="FF0000"/>
                </a:solidFill>
                <a:cs typeface="Times New Roman" panose="02020603050405020304" pitchFamily="18" charset="0"/>
              </a:rPr>
              <a:t>Example 10.20</a:t>
            </a:r>
          </a:p>
        </p:txBody>
      </p:sp>
    </p:spTree>
    <p:extLst>
      <p:ext uri="{BB962C8B-B14F-4D97-AF65-F5344CB8AC3E}">
        <p14:creationId xmlns:p14="http://schemas.microsoft.com/office/powerpoint/2010/main" val="1728009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1"/>
          <p:cNvSpPr>
            <a:spLocks/>
          </p:cNvSpPr>
          <p:nvPr/>
        </p:nvSpPr>
        <p:spPr bwMode="auto">
          <a:xfrm>
            <a:off x="14478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b"/>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000" b="1">
                <a:solidFill>
                  <a:srgbClr val="1C1C1C"/>
                </a:solidFill>
                <a:latin typeface="Arial" panose="020B0604020202020204" pitchFamily="34" charset="0"/>
                <a:cs typeface="Arial" panose="020B0604020202020204" pitchFamily="34" charset="0"/>
                <a:sym typeface="Arial" panose="020B0604020202020204" pitchFamily="34" charset="0"/>
              </a:rPr>
              <a:t>10.</a:t>
            </a:r>
          </a:p>
        </p:txBody>
      </p:sp>
      <p:grpSp>
        <p:nvGrpSpPr>
          <p:cNvPr id="67586" name="Group 2"/>
          <p:cNvGrpSpPr>
            <a:grpSpLocks/>
          </p:cNvGrpSpPr>
          <p:nvPr/>
        </p:nvGrpSpPr>
        <p:grpSpPr bwMode="auto">
          <a:xfrm>
            <a:off x="1890713" y="107951"/>
            <a:ext cx="438150" cy="474663"/>
            <a:chOff x="0" y="0"/>
            <a:chExt cx="276" cy="299"/>
          </a:xfrm>
        </p:grpSpPr>
        <p:sp>
          <p:nvSpPr>
            <p:cNvPr id="67587" name="Rectangle 3"/>
            <p:cNvSpPr>
              <a:spLocks/>
            </p:cNvSpPr>
            <p:nvPr/>
          </p:nvSpPr>
          <p:spPr bwMode="auto">
            <a:xfrm>
              <a:off x="0" y="0"/>
              <a:ext cx="276" cy="299"/>
            </a:xfrm>
            <a:prstGeom prst="rect">
              <a:avLst/>
            </a:prstGeom>
            <a:solidFill>
              <a:srgbClr val="FFCF0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7588" name="Rectangle 4"/>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67589" name="Group 5"/>
          <p:cNvGrpSpPr>
            <a:grpSpLocks/>
          </p:cNvGrpSpPr>
          <p:nvPr/>
        </p:nvGrpSpPr>
        <p:grpSpPr bwMode="auto">
          <a:xfrm>
            <a:off x="2273301" y="107951"/>
            <a:ext cx="328613" cy="474663"/>
            <a:chOff x="0" y="0"/>
            <a:chExt cx="207" cy="299"/>
          </a:xfrm>
        </p:grpSpPr>
        <p:sp>
          <p:nvSpPr>
            <p:cNvPr id="67590"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7591" name="Rectangle 7"/>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67592" name="Group 8"/>
          <p:cNvGrpSpPr>
            <a:grpSpLocks/>
          </p:cNvGrpSpPr>
          <p:nvPr/>
        </p:nvGrpSpPr>
        <p:grpSpPr bwMode="auto">
          <a:xfrm>
            <a:off x="2014539" y="530226"/>
            <a:ext cx="422275" cy="474663"/>
            <a:chOff x="0" y="0"/>
            <a:chExt cx="266" cy="299"/>
          </a:xfrm>
        </p:grpSpPr>
        <p:sp>
          <p:nvSpPr>
            <p:cNvPr id="67593" name="Rectangle 9"/>
            <p:cNvSpPr>
              <a:spLocks/>
            </p:cNvSpPr>
            <p:nvPr/>
          </p:nvSpPr>
          <p:spPr bwMode="auto">
            <a:xfrm>
              <a:off x="0" y="0"/>
              <a:ext cx="266" cy="299"/>
            </a:xfrm>
            <a:prstGeom prst="rect">
              <a:avLst/>
            </a:prstGeom>
            <a:solidFill>
              <a:srgbClr val="3333C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7594" name="Rectangle 10"/>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67595" name="Group 11"/>
          <p:cNvGrpSpPr>
            <a:grpSpLocks/>
          </p:cNvGrpSpPr>
          <p:nvPr/>
        </p:nvGrpSpPr>
        <p:grpSpPr bwMode="auto">
          <a:xfrm>
            <a:off x="2384425" y="530226"/>
            <a:ext cx="368300" cy="474663"/>
            <a:chOff x="0" y="0"/>
            <a:chExt cx="232" cy="299"/>
          </a:xfrm>
        </p:grpSpPr>
        <p:sp>
          <p:nvSpPr>
            <p:cNvPr id="67596"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7597" name="Rectangle 13"/>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67598" name="Group 14"/>
          <p:cNvGrpSpPr>
            <a:grpSpLocks/>
          </p:cNvGrpSpPr>
          <p:nvPr/>
        </p:nvGrpSpPr>
        <p:grpSpPr bwMode="auto">
          <a:xfrm>
            <a:off x="1598614" y="457201"/>
            <a:ext cx="561975" cy="422275"/>
            <a:chOff x="0" y="0"/>
            <a:chExt cx="353" cy="266"/>
          </a:xfrm>
        </p:grpSpPr>
        <p:sp>
          <p:nvSpPr>
            <p:cNvPr id="67599"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7600" name="Rectangle 16"/>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67601" name="Group 17"/>
          <p:cNvGrpSpPr>
            <a:grpSpLocks/>
          </p:cNvGrpSpPr>
          <p:nvPr/>
        </p:nvGrpSpPr>
        <p:grpSpPr bwMode="auto">
          <a:xfrm>
            <a:off x="2235200" y="1"/>
            <a:ext cx="31750" cy="1052513"/>
            <a:chOff x="0" y="0"/>
            <a:chExt cx="20" cy="663"/>
          </a:xfrm>
        </p:grpSpPr>
        <p:sp>
          <p:nvSpPr>
            <p:cNvPr id="67602" name="Rectangle 18"/>
            <p:cNvSpPr>
              <a:spLocks/>
            </p:cNvSpPr>
            <p:nvPr/>
          </p:nvSpPr>
          <p:spPr bwMode="auto">
            <a:xfrm>
              <a:off x="0" y="0"/>
              <a:ext cx="20" cy="663"/>
            </a:xfrm>
            <a:prstGeom prst="rect">
              <a:avLst/>
            </a:prstGeom>
            <a:solidFill>
              <a:srgbClr val="1C1C1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7603" name="Rectangle 19"/>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67604" name="Group 20"/>
          <p:cNvGrpSpPr>
            <a:grpSpLocks/>
          </p:cNvGrpSpPr>
          <p:nvPr/>
        </p:nvGrpSpPr>
        <p:grpSpPr bwMode="auto">
          <a:xfrm>
            <a:off x="1966914" y="533401"/>
            <a:ext cx="8226425" cy="276225"/>
            <a:chOff x="0" y="0"/>
            <a:chExt cx="5182" cy="174"/>
          </a:xfrm>
        </p:grpSpPr>
        <p:sp>
          <p:nvSpPr>
            <p:cNvPr id="67605"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7606" name="Rectangle 22"/>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sp>
        <p:nvSpPr>
          <p:cNvPr id="67607" name="Rectangle 23"/>
          <p:cNvSpPr>
            <a:spLocks/>
          </p:cNvSpPr>
          <p:nvPr/>
        </p:nvSpPr>
        <p:spPr bwMode="auto">
          <a:xfrm>
            <a:off x="1752600" y="1143000"/>
            <a:ext cx="84582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pPr algn="just"/>
            <a:r>
              <a:rPr lang="en-US" sz="2800" b="1" i="1">
                <a:cs typeface="Times New Roman" panose="02020603050405020304" pitchFamily="18" charset="0"/>
              </a:rPr>
              <a:t>How can we represent the number −6 in one’s complement arithmetic using only four bits?</a:t>
            </a:r>
          </a:p>
        </p:txBody>
      </p:sp>
      <p:sp>
        <p:nvSpPr>
          <p:cNvPr id="67608" name="Rectangle 24"/>
          <p:cNvSpPr>
            <a:spLocks/>
          </p:cNvSpPr>
          <p:nvPr/>
        </p:nvSpPr>
        <p:spPr bwMode="auto">
          <a:xfrm>
            <a:off x="1752600" y="2286000"/>
            <a:ext cx="8686800"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pPr algn="just"/>
            <a:r>
              <a:rPr lang="en-US" sz="2800" b="1" i="1">
                <a:solidFill>
                  <a:srgbClr val="FF0000"/>
                </a:solidFill>
                <a:cs typeface="Times New Roman" panose="02020603050405020304" pitchFamily="18" charset="0"/>
              </a:rPr>
              <a:t>Solution</a:t>
            </a:r>
          </a:p>
          <a:p>
            <a:pPr algn="just"/>
            <a:r>
              <a:rPr lang="en-US" sz="2800" b="1" i="1">
                <a:latin typeface="Times" panose="02020603050405020304" pitchFamily="18" charset="0"/>
                <a:cs typeface="Times" panose="02020603050405020304" pitchFamily="18" charset="0"/>
                <a:sym typeface="Times" panose="02020603050405020304" pitchFamily="18" charset="0"/>
              </a:rPr>
              <a:t>In one’s complement arithmetic, the negative or complement of a number is found by inverting all bits. Positive 6 is 0110; negative 6 is 1001. If we consider only unsigned numbers, this is 9. In other words, the complement of 6 is 9. Another way to find the complement of a number in one’s complement arithmetic is to subtract the number from 2</a:t>
            </a:r>
            <a:r>
              <a:rPr lang="en-US" sz="2800" b="1" i="1" baseline="30000">
                <a:latin typeface="Times" panose="02020603050405020304" pitchFamily="18" charset="0"/>
                <a:cs typeface="Times" panose="02020603050405020304" pitchFamily="18" charset="0"/>
                <a:sym typeface="Times" panose="02020603050405020304" pitchFamily="18" charset="0"/>
              </a:rPr>
              <a:t>n</a:t>
            </a:r>
            <a:r>
              <a:rPr lang="en-US" sz="2800" b="1" i="1">
                <a:latin typeface="Times" panose="02020603050405020304" pitchFamily="18" charset="0"/>
                <a:cs typeface="Times" panose="02020603050405020304" pitchFamily="18" charset="0"/>
                <a:sym typeface="Times" panose="02020603050405020304" pitchFamily="18" charset="0"/>
              </a:rPr>
              <a:t> − 1 (16 − 1 in this case).</a:t>
            </a:r>
          </a:p>
        </p:txBody>
      </p:sp>
      <p:sp>
        <p:nvSpPr>
          <p:cNvPr id="67609" name="Rectangle 25"/>
          <p:cNvSpPr>
            <a:spLocks/>
          </p:cNvSpPr>
          <p:nvPr/>
        </p:nvSpPr>
        <p:spPr bwMode="auto">
          <a:xfrm>
            <a:off x="2667000" y="1"/>
            <a:ext cx="261257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3200" b="1" i="1">
                <a:solidFill>
                  <a:srgbClr val="FF0000"/>
                </a:solidFill>
                <a:cs typeface="Times New Roman" panose="02020603050405020304" pitchFamily="18" charset="0"/>
              </a:rPr>
              <a:t>Example 10.21</a:t>
            </a:r>
          </a:p>
        </p:txBody>
      </p:sp>
    </p:spTree>
    <p:extLst>
      <p:ext uri="{BB962C8B-B14F-4D97-AF65-F5344CB8AC3E}">
        <p14:creationId xmlns:p14="http://schemas.microsoft.com/office/powerpoint/2010/main" val="61946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1"/>
          <p:cNvSpPr>
            <a:spLocks/>
          </p:cNvSpPr>
          <p:nvPr/>
        </p:nvSpPr>
        <p:spPr bwMode="auto">
          <a:xfrm>
            <a:off x="14478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b"/>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000" b="1">
                <a:solidFill>
                  <a:srgbClr val="1C1C1C"/>
                </a:solidFill>
                <a:latin typeface="Arial" panose="020B0604020202020204" pitchFamily="34" charset="0"/>
                <a:cs typeface="Arial" panose="020B0604020202020204" pitchFamily="34" charset="0"/>
                <a:sym typeface="Arial" panose="020B0604020202020204" pitchFamily="34" charset="0"/>
              </a:rPr>
              <a:t>10.</a:t>
            </a:r>
          </a:p>
        </p:txBody>
      </p:sp>
      <p:grpSp>
        <p:nvGrpSpPr>
          <p:cNvPr id="68610" name="Group 2"/>
          <p:cNvGrpSpPr>
            <a:grpSpLocks/>
          </p:cNvGrpSpPr>
          <p:nvPr/>
        </p:nvGrpSpPr>
        <p:grpSpPr bwMode="auto">
          <a:xfrm>
            <a:off x="1890713" y="107951"/>
            <a:ext cx="438150" cy="474663"/>
            <a:chOff x="0" y="0"/>
            <a:chExt cx="276" cy="299"/>
          </a:xfrm>
        </p:grpSpPr>
        <p:sp>
          <p:nvSpPr>
            <p:cNvPr id="68611" name="Rectangle 3"/>
            <p:cNvSpPr>
              <a:spLocks/>
            </p:cNvSpPr>
            <p:nvPr/>
          </p:nvSpPr>
          <p:spPr bwMode="auto">
            <a:xfrm>
              <a:off x="0" y="0"/>
              <a:ext cx="276" cy="299"/>
            </a:xfrm>
            <a:prstGeom prst="rect">
              <a:avLst/>
            </a:prstGeom>
            <a:solidFill>
              <a:srgbClr val="FFCF0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8612" name="Rectangle 4"/>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68613" name="Group 5"/>
          <p:cNvGrpSpPr>
            <a:grpSpLocks/>
          </p:cNvGrpSpPr>
          <p:nvPr/>
        </p:nvGrpSpPr>
        <p:grpSpPr bwMode="auto">
          <a:xfrm>
            <a:off x="2273301" y="107951"/>
            <a:ext cx="328613" cy="474663"/>
            <a:chOff x="0" y="0"/>
            <a:chExt cx="207" cy="299"/>
          </a:xfrm>
        </p:grpSpPr>
        <p:sp>
          <p:nvSpPr>
            <p:cNvPr id="68614"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8615" name="Rectangle 7"/>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68616" name="Group 8"/>
          <p:cNvGrpSpPr>
            <a:grpSpLocks/>
          </p:cNvGrpSpPr>
          <p:nvPr/>
        </p:nvGrpSpPr>
        <p:grpSpPr bwMode="auto">
          <a:xfrm>
            <a:off x="2014539" y="530226"/>
            <a:ext cx="422275" cy="474663"/>
            <a:chOff x="0" y="0"/>
            <a:chExt cx="266" cy="299"/>
          </a:xfrm>
        </p:grpSpPr>
        <p:sp>
          <p:nvSpPr>
            <p:cNvPr id="68617" name="Rectangle 9"/>
            <p:cNvSpPr>
              <a:spLocks/>
            </p:cNvSpPr>
            <p:nvPr/>
          </p:nvSpPr>
          <p:spPr bwMode="auto">
            <a:xfrm>
              <a:off x="0" y="0"/>
              <a:ext cx="266" cy="299"/>
            </a:xfrm>
            <a:prstGeom prst="rect">
              <a:avLst/>
            </a:prstGeom>
            <a:solidFill>
              <a:srgbClr val="3333C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8618" name="Rectangle 10"/>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68619" name="Group 11"/>
          <p:cNvGrpSpPr>
            <a:grpSpLocks/>
          </p:cNvGrpSpPr>
          <p:nvPr/>
        </p:nvGrpSpPr>
        <p:grpSpPr bwMode="auto">
          <a:xfrm>
            <a:off x="2384425" y="530226"/>
            <a:ext cx="368300" cy="474663"/>
            <a:chOff x="0" y="0"/>
            <a:chExt cx="232" cy="299"/>
          </a:xfrm>
        </p:grpSpPr>
        <p:sp>
          <p:nvSpPr>
            <p:cNvPr id="68620"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8621" name="Rectangle 13"/>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68622" name="Group 14"/>
          <p:cNvGrpSpPr>
            <a:grpSpLocks/>
          </p:cNvGrpSpPr>
          <p:nvPr/>
        </p:nvGrpSpPr>
        <p:grpSpPr bwMode="auto">
          <a:xfrm>
            <a:off x="1598614" y="457201"/>
            <a:ext cx="561975" cy="422275"/>
            <a:chOff x="0" y="0"/>
            <a:chExt cx="353" cy="266"/>
          </a:xfrm>
        </p:grpSpPr>
        <p:sp>
          <p:nvSpPr>
            <p:cNvPr id="68623"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8624" name="Rectangle 16"/>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68625" name="Group 17"/>
          <p:cNvGrpSpPr>
            <a:grpSpLocks/>
          </p:cNvGrpSpPr>
          <p:nvPr/>
        </p:nvGrpSpPr>
        <p:grpSpPr bwMode="auto">
          <a:xfrm>
            <a:off x="2235200" y="1"/>
            <a:ext cx="31750" cy="1052513"/>
            <a:chOff x="0" y="0"/>
            <a:chExt cx="20" cy="663"/>
          </a:xfrm>
        </p:grpSpPr>
        <p:sp>
          <p:nvSpPr>
            <p:cNvPr id="68626" name="Rectangle 18"/>
            <p:cNvSpPr>
              <a:spLocks/>
            </p:cNvSpPr>
            <p:nvPr/>
          </p:nvSpPr>
          <p:spPr bwMode="auto">
            <a:xfrm>
              <a:off x="0" y="0"/>
              <a:ext cx="20" cy="663"/>
            </a:xfrm>
            <a:prstGeom prst="rect">
              <a:avLst/>
            </a:prstGeom>
            <a:solidFill>
              <a:srgbClr val="1C1C1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8627" name="Rectangle 19"/>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68628" name="Group 20"/>
          <p:cNvGrpSpPr>
            <a:grpSpLocks/>
          </p:cNvGrpSpPr>
          <p:nvPr/>
        </p:nvGrpSpPr>
        <p:grpSpPr bwMode="auto">
          <a:xfrm>
            <a:off x="1966914" y="533401"/>
            <a:ext cx="8226425" cy="276225"/>
            <a:chOff x="0" y="0"/>
            <a:chExt cx="5182" cy="174"/>
          </a:xfrm>
        </p:grpSpPr>
        <p:sp>
          <p:nvSpPr>
            <p:cNvPr id="68629"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8630" name="Rectangle 22"/>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sp>
        <p:nvSpPr>
          <p:cNvPr id="68631" name="Rectangle 23"/>
          <p:cNvSpPr>
            <a:spLocks/>
          </p:cNvSpPr>
          <p:nvPr/>
        </p:nvSpPr>
        <p:spPr bwMode="auto">
          <a:xfrm>
            <a:off x="1752600" y="990600"/>
            <a:ext cx="8534400" cy="496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pPr algn="just"/>
            <a:r>
              <a:rPr lang="en-US" sz="2800" b="1" i="1">
                <a:cs typeface="Times New Roman" panose="02020603050405020304" pitchFamily="18" charset="0"/>
              </a:rPr>
              <a:t>Let us redo Exercise 10.19 using one’s complement arithmetic. Figure 10.24 shows the process at the sender and at the receiver. The sender initializes the checksum to 0 and adds all data items and the checksum (the checksum is considered as one data item and is shown in color). The result is 36. However, 36 cannot be expressed in 4 bits. The extra two bits are wrapped and added with the sum to create the wrapped sum value 6. In the figure, we have shown the details in binary. The sum is then complemented, resulting in the checksum value 9 (15 − 6 = 9). The sender now sends six data items to the receiver including the checksum 9. </a:t>
            </a:r>
          </a:p>
        </p:txBody>
      </p:sp>
      <p:sp>
        <p:nvSpPr>
          <p:cNvPr id="68632" name="Rectangle 24"/>
          <p:cNvSpPr>
            <a:spLocks/>
          </p:cNvSpPr>
          <p:nvPr/>
        </p:nvSpPr>
        <p:spPr bwMode="auto">
          <a:xfrm>
            <a:off x="2667000" y="1"/>
            <a:ext cx="261257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3200" b="1" i="1" dirty="0">
                <a:solidFill>
                  <a:srgbClr val="FF0000"/>
                </a:solidFill>
                <a:cs typeface="Times New Roman" panose="02020603050405020304" pitchFamily="18" charset="0"/>
              </a:rPr>
              <a:t>Example 10.22</a:t>
            </a:r>
          </a:p>
        </p:txBody>
      </p:sp>
    </p:spTree>
    <p:extLst>
      <p:ext uri="{BB962C8B-B14F-4D97-AF65-F5344CB8AC3E}">
        <p14:creationId xmlns:p14="http://schemas.microsoft.com/office/powerpoint/2010/main" val="1142113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
          <p:cNvSpPr>
            <a:spLocks/>
          </p:cNvSpPr>
          <p:nvPr/>
        </p:nvSpPr>
        <p:spPr bwMode="auto">
          <a:xfrm>
            <a:off x="14478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b"/>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000" b="1">
                <a:solidFill>
                  <a:srgbClr val="1C1C1C"/>
                </a:solidFill>
                <a:latin typeface="Arial" panose="020B0604020202020204" pitchFamily="34" charset="0"/>
                <a:cs typeface="Arial" panose="020B0604020202020204" pitchFamily="34" charset="0"/>
                <a:sym typeface="Arial" panose="020B0604020202020204" pitchFamily="34" charset="0"/>
              </a:rPr>
              <a:t>10.</a:t>
            </a:r>
          </a:p>
        </p:txBody>
      </p:sp>
      <p:grpSp>
        <p:nvGrpSpPr>
          <p:cNvPr id="69634" name="Group 2"/>
          <p:cNvGrpSpPr>
            <a:grpSpLocks/>
          </p:cNvGrpSpPr>
          <p:nvPr/>
        </p:nvGrpSpPr>
        <p:grpSpPr bwMode="auto">
          <a:xfrm>
            <a:off x="1890713" y="107951"/>
            <a:ext cx="438150" cy="474663"/>
            <a:chOff x="0" y="0"/>
            <a:chExt cx="276" cy="299"/>
          </a:xfrm>
        </p:grpSpPr>
        <p:sp>
          <p:nvSpPr>
            <p:cNvPr id="69635" name="Rectangle 3"/>
            <p:cNvSpPr>
              <a:spLocks/>
            </p:cNvSpPr>
            <p:nvPr/>
          </p:nvSpPr>
          <p:spPr bwMode="auto">
            <a:xfrm>
              <a:off x="0" y="0"/>
              <a:ext cx="276" cy="299"/>
            </a:xfrm>
            <a:prstGeom prst="rect">
              <a:avLst/>
            </a:prstGeom>
            <a:solidFill>
              <a:srgbClr val="FFCF0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9636" name="Rectangle 4"/>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69637" name="Group 5"/>
          <p:cNvGrpSpPr>
            <a:grpSpLocks/>
          </p:cNvGrpSpPr>
          <p:nvPr/>
        </p:nvGrpSpPr>
        <p:grpSpPr bwMode="auto">
          <a:xfrm>
            <a:off x="2273301" y="107951"/>
            <a:ext cx="328613" cy="474663"/>
            <a:chOff x="0" y="0"/>
            <a:chExt cx="207" cy="299"/>
          </a:xfrm>
        </p:grpSpPr>
        <p:sp>
          <p:nvSpPr>
            <p:cNvPr id="69638"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9639" name="Rectangle 7"/>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69640" name="Group 8"/>
          <p:cNvGrpSpPr>
            <a:grpSpLocks/>
          </p:cNvGrpSpPr>
          <p:nvPr/>
        </p:nvGrpSpPr>
        <p:grpSpPr bwMode="auto">
          <a:xfrm>
            <a:off x="2014539" y="530226"/>
            <a:ext cx="422275" cy="474663"/>
            <a:chOff x="0" y="0"/>
            <a:chExt cx="266" cy="299"/>
          </a:xfrm>
        </p:grpSpPr>
        <p:sp>
          <p:nvSpPr>
            <p:cNvPr id="69641" name="Rectangle 9"/>
            <p:cNvSpPr>
              <a:spLocks/>
            </p:cNvSpPr>
            <p:nvPr/>
          </p:nvSpPr>
          <p:spPr bwMode="auto">
            <a:xfrm>
              <a:off x="0" y="0"/>
              <a:ext cx="266" cy="299"/>
            </a:xfrm>
            <a:prstGeom prst="rect">
              <a:avLst/>
            </a:prstGeom>
            <a:solidFill>
              <a:srgbClr val="3333C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9642" name="Rectangle 10"/>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69643" name="Group 11"/>
          <p:cNvGrpSpPr>
            <a:grpSpLocks/>
          </p:cNvGrpSpPr>
          <p:nvPr/>
        </p:nvGrpSpPr>
        <p:grpSpPr bwMode="auto">
          <a:xfrm>
            <a:off x="2384425" y="530226"/>
            <a:ext cx="368300" cy="474663"/>
            <a:chOff x="0" y="0"/>
            <a:chExt cx="232" cy="299"/>
          </a:xfrm>
        </p:grpSpPr>
        <p:sp>
          <p:nvSpPr>
            <p:cNvPr id="69644"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9645" name="Rectangle 13"/>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69646" name="Group 14"/>
          <p:cNvGrpSpPr>
            <a:grpSpLocks/>
          </p:cNvGrpSpPr>
          <p:nvPr/>
        </p:nvGrpSpPr>
        <p:grpSpPr bwMode="auto">
          <a:xfrm>
            <a:off x="1598614" y="457201"/>
            <a:ext cx="561975" cy="422275"/>
            <a:chOff x="0" y="0"/>
            <a:chExt cx="353" cy="266"/>
          </a:xfrm>
        </p:grpSpPr>
        <p:sp>
          <p:nvSpPr>
            <p:cNvPr id="69647"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9648" name="Rectangle 16"/>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69649" name="Group 17"/>
          <p:cNvGrpSpPr>
            <a:grpSpLocks/>
          </p:cNvGrpSpPr>
          <p:nvPr/>
        </p:nvGrpSpPr>
        <p:grpSpPr bwMode="auto">
          <a:xfrm>
            <a:off x="2235200" y="1"/>
            <a:ext cx="31750" cy="1052513"/>
            <a:chOff x="0" y="0"/>
            <a:chExt cx="20" cy="663"/>
          </a:xfrm>
        </p:grpSpPr>
        <p:sp>
          <p:nvSpPr>
            <p:cNvPr id="69650" name="Rectangle 18"/>
            <p:cNvSpPr>
              <a:spLocks/>
            </p:cNvSpPr>
            <p:nvPr/>
          </p:nvSpPr>
          <p:spPr bwMode="auto">
            <a:xfrm>
              <a:off x="0" y="0"/>
              <a:ext cx="20" cy="663"/>
            </a:xfrm>
            <a:prstGeom prst="rect">
              <a:avLst/>
            </a:prstGeom>
            <a:solidFill>
              <a:srgbClr val="1C1C1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9651" name="Rectangle 19"/>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69652" name="Group 20"/>
          <p:cNvGrpSpPr>
            <a:grpSpLocks/>
          </p:cNvGrpSpPr>
          <p:nvPr/>
        </p:nvGrpSpPr>
        <p:grpSpPr bwMode="auto">
          <a:xfrm>
            <a:off x="1966914" y="533401"/>
            <a:ext cx="8226425" cy="276225"/>
            <a:chOff x="0" y="0"/>
            <a:chExt cx="5182" cy="174"/>
          </a:xfrm>
        </p:grpSpPr>
        <p:sp>
          <p:nvSpPr>
            <p:cNvPr id="69653"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9654" name="Rectangle 22"/>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sp>
        <p:nvSpPr>
          <p:cNvPr id="69655" name="Rectangle 23"/>
          <p:cNvSpPr>
            <a:spLocks/>
          </p:cNvSpPr>
          <p:nvPr/>
        </p:nvSpPr>
        <p:spPr bwMode="auto">
          <a:xfrm>
            <a:off x="1752600" y="1143000"/>
            <a:ext cx="8534400" cy="334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pPr algn="just"/>
            <a:r>
              <a:rPr lang="en-US" sz="2800" b="1" i="1">
                <a:cs typeface="Times New Roman" panose="02020603050405020304" pitchFamily="18" charset="0"/>
              </a:rPr>
              <a:t>The receiver follows the same procedure as the sender. It adds all data items (including the checksum); the result is 45. The sum is wrapped and becomes 15. The wrapped sum is complemented and becomes 0. Since the value of the checksum is 0, this means that the data is not corrupted. The receiver drops the checksum and keeps the other data items. If the checksum is not zero, the entire packet is dropped.</a:t>
            </a:r>
          </a:p>
        </p:txBody>
      </p:sp>
      <p:sp>
        <p:nvSpPr>
          <p:cNvPr id="69656" name="Rectangle 24"/>
          <p:cNvSpPr>
            <a:spLocks/>
          </p:cNvSpPr>
          <p:nvPr/>
        </p:nvSpPr>
        <p:spPr bwMode="auto">
          <a:xfrm>
            <a:off x="2665414" y="1"/>
            <a:ext cx="467403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3200" b="1" i="1">
                <a:solidFill>
                  <a:srgbClr val="FF0000"/>
                </a:solidFill>
                <a:cs typeface="Times New Roman" panose="02020603050405020304" pitchFamily="18" charset="0"/>
              </a:rPr>
              <a:t>Example 10.22 (continued)</a:t>
            </a:r>
          </a:p>
        </p:txBody>
      </p:sp>
    </p:spTree>
    <p:extLst>
      <p:ext uri="{BB962C8B-B14F-4D97-AF65-F5344CB8AC3E}">
        <p14:creationId xmlns:p14="http://schemas.microsoft.com/office/powerpoint/2010/main" val="670251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
          <p:cNvSpPr>
            <a:spLocks/>
          </p:cNvSpPr>
          <p:nvPr/>
        </p:nvSpPr>
        <p:spPr bwMode="auto">
          <a:xfrm>
            <a:off x="14478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b"/>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000" b="1">
                <a:solidFill>
                  <a:srgbClr val="1C1C1C"/>
                </a:solidFill>
                <a:latin typeface="Arial" panose="020B0604020202020204" pitchFamily="34" charset="0"/>
                <a:cs typeface="Arial" panose="020B0604020202020204" pitchFamily="34" charset="0"/>
                <a:sym typeface="Arial" panose="020B0604020202020204" pitchFamily="34" charset="0"/>
              </a:rPr>
              <a:t>10.</a:t>
            </a:r>
          </a:p>
        </p:txBody>
      </p:sp>
      <p:sp>
        <p:nvSpPr>
          <p:cNvPr id="70658" name="Line 2"/>
          <p:cNvSpPr>
            <a:spLocks noChangeShapeType="1"/>
          </p:cNvSpPr>
          <p:nvPr/>
        </p:nvSpPr>
        <p:spPr bwMode="auto">
          <a:xfrm>
            <a:off x="1676400" y="76200"/>
            <a:ext cx="8763000" cy="158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0659" name="Line 3"/>
          <p:cNvSpPr>
            <a:spLocks noChangeShapeType="1"/>
          </p:cNvSpPr>
          <p:nvPr/>
        </p:nvSpPr>
        <p:spPr bwMode="auto">
          <a:xfrm>
            <a:off x="1676400" y="914400"/>
            <a:ext cx="8763000" cy="1588"/>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0660" name="Rectangle 4"/>
          <p:cNvSpPr>
            <a:spLocks/>
          </p:cNvSpPr>
          <p:nvPr/>
        </p:nvSpPr>
        <p:spPr bwMode="auto">
          <a:xfrm>
            <a:off x="1828800" y="304800"/>
            <a:ext cx="34501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400" b="1">
                <a:solidFill>
                  <a:srgbClr val="3333CC"/>
                </a:solidFill>
                <a:cs typeface="Times New Roman" panose="02020603050405020304" pitchFamily="18" charset="0"/>
              </a:rPr>
              <a:t>Figure 10.24  </a:t>
            </a:r>
            <a:r>
              <a:rPr lang="en-US" sz="2000" b="1" i="1">
                <a:cs typeface="Times New Roman" panose="02020603050405020304" pitchFamily="18" charset="0"/>
              </a:rPr>
              <a:t>Example 10.22</a:t>
            </a:r>
          </a:p>
        </p:txBody>
      </p:sp>
      <p:sp>
        <p:nvSpPr>
          <p:cNvPr id="70661" name="Line 5"/>
          <p:cNvSpPr>
            <a:spLocks noChangeShapeType="1"/>
          </p:cNvSpPr>
          <p:nvPr/>
        </p:nvSpPr>
        <p:spPr bwMode="auto">
          <a:xfrm>
            <a:off x="1676400" y="6400800"/>
            <a:ext cx="8763000" cy="158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 name="TextBox 1"/>
          <p:cNvSpPr txBox="1"/>
          <p:nvPr/>
        </p:nvSpPr>
        <p:spPr>
          <a:xfrm>
            <a:off x="1207477" y="2989385"/>
            <a:ext cx="351692" cy="369332"/>
          </a:xfrm>
          <a:prstGeom prst="rect">
            <a:avLst/>
          </a:prstGeom>
          <a:noFill/>
        </p:spPr>
        <p:txBody>
          <a:bodyPr wrap="square" rtlCol="0">
            <a:spAutoFit/>
          </a:bodyPr>
          <a:lstStyle/>
          <a:p>
            <a:r>
              <a:rPr lang="en-GB" dirty="0" smtClean="0"/>
              <a:t>1</a:t>
            </a:r>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5047" y="1095049"/>
            <a:ext cx="7201905" cy="466790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2508" y="4941995"/>
            <a:ext cx="275009" cy="263051"/>
          </a:xfrm>
          <a:prstGeom prst="rect">
            <a:avLst/>
          </a:prstGeom>
        </p:spPr>
      </p:pic>
    </p:spTree>
    <p:extLst>
      <p:ext uri="{BB962C8B-B14F-4D97-AF65-F5344CB8AC3E}">
        <p14:creationId xmlns:p14="http://schemas.microsoft.com/office/powerpoint/2010/main" val="2103716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
          <p:cNvSpPr>
            <a:spLocks/>
          </p:cNvSpPr>
          <p:nvPr/>
        </p:nvSpPr>
        <p:spPr bwMode="auto">
          <a:xfrm>
            <a:off x="14478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b"/>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000" b="1">
                <a:solidFill>
                  <a:srgbClr val="1C1C1C"/>
                </a:solidFill>
                <a:latin typeface="Arial" panose="020B0604020202020204" pitchFamily="34" charset="0"/>
                <a:cs typeface="Arial" panose="020B0604020202020204" pitchFamily="34" charset="0"/>
                <a:sym typeface="Arial" panose="020B0604020202020204" pitchFamily="34" charset="0"/>
              </a:rPr>
              <a:t>10.</a:t>
            </a:r>
          </a:p>
        </p:txBody>
      </p:sp>
      <p:grpSp>
        <p:nvGrpSpPr>
          <p:cNvPr id="69634" name="Group 2"/>
          <p:cNvGrpSpPr>
            <a:grpSpLocks/>
          </p:cNvGrpSpPr>
          <p:nvPr/>
        </p:nvGrpSpPr>
        <p:grpSpPr bwMode="auto">
          <a:xfrm>
            <a:off x="1890713" y="107951"/>
            <a:ext cx="438150" cy="474663"/>
            <a:chOff x="0" y="0"/>
            <a:chExt cx="276" cy="299"/>
          </a:xfrm>
        </p:grpSpPr>
        <p:sp>
          <p:nvSpPr>
            <p:cNvPr id="69635" name="Rectangle 3"/>
            <p:cNvSpPr>
              <a:spLocks/>
            </p:cNvSpPr>
            <p:nvPr/>
          </p:nvSpPr>
          <p:spPr bwMode="auto">
            <a:xfrm>
              <a:off x="0" y="0"/>
              <a:ext cx="276" cy="299"/>
            </a:xfrm>
            <a:prstGeom prst="rect">
              <a:avLst/>
            </a:prstGeom>
            <a:solidFill>
              <a:srgbClr val="FFCF0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9636" name="Rectangle 4"/>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69637" name="Group 5"/>
          <p:cNvGrpSpPr>
            <a:grpSpLocks/>
          </p:cNvGrpSpPr>
          <p:nvPr/>
        </p:nvGrpSpPr>
        <p:grpSpPr bwMode="auto">
          <a:xfrm>
            <a:off x="2273301" y="107951"/>
            <a:ext cx="328613" cy="474663"/>
            <a:chOff x="0" y="0"/>
            <a:chExt cx="207" cy="299"/>
          </a:xfrm>
        </p:grpSpPr>
        <p:sp>
          <p:nvSpPr>
            <p:cNvPr id="69638"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9639" name="Rectangle 7"/>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69640" name="Group 8"/>
          <p:cNvGrpSpPr>
            <a:grpSpLocks/>
          </p:cNvGrpSpPr>
          <p:nvPr/>
        </p:nvGrpSpPr>
        <p:grpSpPr bwMode="auto">
          <a:xfrm>
            <a:off x="2014539" y="530226"/>
            <a:ext cx="422275" cy="474663"/>
            <a:chOff x="0" y="0"/>
            <a:chExt cx="266" cy="299"/>
          </a:xfrm>
        </p:grpSpPr>
        <p:sp>
          <p:nvSpPr>
            <p:cNvPr id="69641" name="Rectangle 9"/>
            <p:cNvSpPr>
              <a:spLocks/>
            </p:cNvSpPr>
            <p:nvPr/>
          </p:nvSpPr>
          <p:spPr bwMode="auto">
            <a:xfrm>
              <a:off x="0" y="0"/>
              <a:ext cx="266" cy="299"/>
            </a:xfrm>
            <a:prstGeom prst="rect">
              <a:avLst/>
            </a:prstGeom>
            <a:solidFill>
              <a:srgbClr val="3333C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9642" name="Rectangle 10"/>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69643" name="Group 11"/>
          <p:cNvGrpSpPr>
            <a:grpSpLocks/>
          </p:cNvGrpSpPr>
          <p:nvPr/>
        </p:nvGrpSpPr>
        <p:grpSpPr bwMode="auto">
          <a:xfrm>
            <a:off x="2384425" y="530226"/>
            <a:ext cx="368300" cy="474663"/>
            <a:chOff x="0" y="0"/>
            <a:chExt cx="232" cy="299"/>
          </a:xfrm>
        </p:grpSpPr>
        <p:sp>
          <p:nvSpPr>
            <p:cNvPr id="69644"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9645" name="Rectangle 13"/>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69646" name="Group 14"/>
          <p:cNvGrpSpPr>
            <a:grpSpLocks/>
          </p:cNvGrpSpPr>
          <p:nvPr/>
        </p:nvGrpSpPr>
        <p:grpSpPr bwMode="auto">
          <a:xfrm>
            <a:off x="1598614" y="457201"/>
            <a:ext cx="561975" cy="422275"/>
            <a:chOff x="0" y="0"/>
            <a:chExt cx="353" cy="266"/>
          </a:xfrm>
        </p:grpSpPr>
        <p:sp>
          <p:nvSpPr>
            <p:cNvPr id="69647"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9648" name="Rectangle 16"/>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69649" name="Group 17"/>
          <p:cNvGrpSpPr>
            <a:grpSpLocks/>
          </p:cNvGrpSpPr>
          <p:nvPr/>
        </p:nvGrpSpPr>
        <p:grpSpPr bwMode="auto">
          <a:xfrm>
            <a:off x="2235200" y="1"/>
            <a:ext cx="31750" cy="1052513"/>
            <a:chOff x="0" y="0"/>
            <a:chExt cx="20" cy="663"/>
          </a:xfrm>
        </p:grpSpPr>
        <p:sp>
          <p:nvSpPr>
            <p:cNvPr id="69650" name="Rectangle 18"/>
            <p:cNvSpPr>
              <a:spLocks/>
            </p:cNvSpPr>
            <p:nvPr/>
          </p:nvSpPr>
          <p:spPr bwMode="auto">
            <a:xfrm>
              <a:off x="0" y="0"/>
              <a:ext cx="20" cy="663"/>
            </a:xfrm>
            <a:prstGeom prst="rect">
              <a:avLst/>
            </a:prstGeom>
            <a:solidFill>
              <a:srgbClr val="1C1C1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9651" name="Rectangle 19"/>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69652" name="Group 20"/>
          <p:cNvGrpSpPr>
            <a:grpSpLocks/>
          </p:cNvGrpSpPr>
          <p:nvPr/>
        </p:nvGrpSpPr>
        <p:grpSpPr bwMode="auto">
          <a:xfrm>
            <a:off x="1966914" y="533401"/>
            <a:ext cx="8226425" cy="276225"/>
            <a:chOff x="0" y="0"/>
            <a:chExt cx="5182" cy="174"/>
          </a:xfrm>
        </p:grpSpPr>
        <p:sp>
          <p:nvSpPr>
            <p:cNvPr id="69653"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69654" name="Rectangle 22"/>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sp>
        <p:nvSpPr>
          <p:cNvPr id="69655" name="Rectangle 23"/>
          <p:cNvSpPr>
            <a:spLocks/>
          </p:cNvSpPr>
          <p:nvPr/>
        </p:nvSpPr>
        <p:spPr bwMode="auto">
          <a:xfrm>
            <a:off x="1820375" y="2468562"/>
            <a:ext cx="8534400" cy="334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GB" sz="2800" b="1" i="1" dirty="0" smtClean="0"/>
              <a:t>Traditionally</a:t>
            </a:r>
            <a:r>
              <a:rPr lang="en-GB" sz="2800" b="1" i="1" dirty="0"/>
              <a:t>, the Internet has used a 16-bit checksum. The sender and the receiver </a:t>
            </a:r>
            <a:r>
              <a:rPr lang="en-GB" sz="2800" b="1" i="1" dirty="0" smtClean="0"/>
              <a:t>follow the </a:t>
            </a:r>
            <a:r>
              <a:rPr lang="en-GB" sz="2800" b="1" i="1" dirty="0"/>
              <a:t>steps depicted </a:t>
            </a:r>
            <a:r>
              <a:rPr lang="en-GB" sz="2800" b="1" i="1" dirty="0" smtClean="0"/>
              <a:t>in below. </a:t>
            </a:r>
          </a:p>
          <a:p>
            <a:r>
              <a:rPr lang="en-GB" sz="2800" b="1" i="1" dirty="0" smtClean="0"/>
              <a:t>The </a:t>
            </a:r>
            <a:r>
              <a:rPr lang="en-GB" sz="2800" b="1" i="1" dirty="0"/>
              <a:t>sender or the receiver uses five steps.</a:t>
            </a:r>
            <a:endParaRPr lang="en-US" sz="2800" b="1" i="1" dirty="0"/>
          </a:p>
        </p:txBody>
      </p:sp>
      <p:sp>
        <p:nvSpPr>
          <p:cNvPr id="69656" name="Rectangle 24"/>
          <p:cNvSpPr>
            <a:spLocks/>
          </p:cNvSpPr>
          <p:nvPr/>
        </p:nvSpPr>
        <p:spPr bwMode="auto">
          <a:xfrm>
            <a:off x="2665414" y="1"/>
            <a:ext cx="3332321"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GB" sz="3200" b="1" i="1" dirty="0" smtClean="0">
                <a:solidFill>
                  <a:srgbClr val="FF0000"/>
                </a:solidFill>
                <a:cs typeface="Times New Roman" panose="02020603050405020304" pitchFamily="18" charset="0"/>
              </a:rPr>
              <a:t>Internet </a:t>
            </a:r>
            <a:r>
              <a:rPr lang="en-GB" sz="3200" b="1" i="1" dirty="0">
                <a:solidFill>
                  <a:srgbClr val="FF0000"/>
                </a:solidFill>
                <a:cs typeface="Times New Roman" panose="02020603050405020304" pitchFamily="18" charset="0"/>
              </a:rPr>
              <a:t>Checksum</a:t>
            </a:r>
          </a:p>
          <a:p>
            <a:endParaRPr lang="en-US" sz="3200" b="1" i="1" dirty="0">
              <a:solidFill>
                <a:srgbClr val="FF0000"/>
              </a:solidFill>
              <a:cs typeface="Times New Roman" panose="02020603050405020304" pitchFamily="18" charset="0"/>
            </a:endParaRPr>
          </a:p>
        </p:txBody>
      </p:sp>
    </p:spTree>
    <p:extLst>
      <p:ext uri="{BB962C8B-B14F-4D97-AF65-F5344CB8AC3E}">
        <p14:creationId xmlns:p14="http://schemas.microsoft.com/office/powerpoint/2010/main" val="4200190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p:cNvSpPr>
            <a:spLocks/>
          </p:cNvSpPr>
          <p:nvPr/>
        </p:nvSpPr>
        <p:spPr bwMode="auto">
          <a:xfrm>
            <a:off x="14478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b"/>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000" b="1">
                <a:solidFill>
                  <a:srgbClr val="1C1C1C"/>
                </a:solidFill>
                <a:latin typeface="Arial" panose="020B0604020202020204" pitchFamily="34" charset="0"/>
                <a:cs typeface="Arial" panose="020B0604020202020204" pitchFamily="34" charset="0"/>
                <a:sym typeface="Arial" panose="020B0604020202020204" pitchFamily="34" charset="0"/>
              </a:rPr>
              <a:t>10.</a:t>
            </a:r>
          </a:p>
        </p:txBody>
      </p:sp>
      <p:grpSp>
        <p:nvGrpSpPr>
          <p:cNvPr id="71682" name="Group 2"/>
          <p:cNvGrpSpPr>
            <a:grpSpLocks/>
          </p:cNvGrpSpPr>
          <p:nvPr/>
        </p:nvGrpSpPr>
        <p:grpSpPr bwMode="auto">
          <a:xfrm>
            <a:off x="1890713" y="107951"/>
            <a:ext cx="438150" cy="474663"/>
            <a:chOff x="0" y="0"/>
            <a:chExt cx="276" cy="299"/>
          </a:xfrm>
        </p:grpSpPr>
        <p:sp>
          <p:nvSpPr>
            <p:cNvPr id="71683" name="Rectangle 3"/>
            <p:cNvSpPr>
              <a:spLocks/>
            </p:cNvSpPr>
            <p:nvPr/>
          </p:nvSpPr>
          <p:spPr bwMode="auto">
            <a:xfrm>
              <a:off x="0" y="0"/>
              <a:ext cx="276" cy="299"/>
            </a:xfrm>
            <a:prstGeom prst="rect">
              <a:avLst/>
            </a:prstGeom>
            <a:solidFill>
              <a:srgbClr val="FFCF0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71684" name="Rectangle 4"/>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71685" name="Group 5"/>
          <p:cNvGrpSpPr>
            <a:grpSpLocks/>
          </p:cNvGrpSpPr>
          <p:nvPr/>
        </p:nvGrpSpPr>
        <p:grpSpPr bwMode="auto">
          <a:xfrm>
            <a:off x="2273301" y="107951"/>
            <a:ext cx="328613" cy="474663"/>
            <a:chOff x="0" y="0"/>
            <a:chExt cx="207" cy="299"/>
          </a:xfrm>
        </p:grpSpPr>
        <p:sp>
          <p:nvSpPr>
            <p:cNvPr id="71686"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71687" name="Rectangle 7"/>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71688" name="Group 8"/>
          <p:cNvGrpSpPr>
            <a:grpSpLocks/>
          </p:cNvGrpSpPr>
          <p:nvPr/>
        </p:nvGrpSpPr>
        <p:grpSpPr bwMode="auto">
          <a:xfrm>
            <a:off x="2014539" y="530226"/>
            <a:ext cx="422275" cy="474663"/>
            <a:chOff x="0" y="0"/>
            <a:chExt cx="266" cy="299"/>
          </a:xfrm>
        </p:grpSpPr>
        <p:sp>
          <p:nvSpPr>
            <p:cNvPr id="71689" name="Rectangle 9"/>
            <p:cNvSpPr>
              <a:spLocks/>
            </p:cNvSpPr>
            <p:nvPr/>
          </p:nvSpPr>
          <p:spPr bwMode="auto">
            <a:xfrm>
              <a:off x="0" y="0"/>
              <a:ext cx="266" cy="299"/>
            </a:xfrm>
            <a:prstGeom prst="rect">
              <a:avLst/>
            </a:prstGeom>
            <a:solidFill>
              <a:srgbClr val="3333C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71690" name="Rectangle 10"/>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71691" name="Group 11"/>
          <p:cNvGrpSpPr>
            <a:grpSpLocks/>
          </p:cNvGrpSpPr>
          <p:nvPr/>
        </p:nvGrpSpPr>
        <p:grpSpPr bwMode="auto">
          <a:xfrm>
            <a:off x="2384425" y="530226"/>
            <a:ext cx="368300" cy="474663"/>
            <a:chOff x="0" y="0"/>
            <a:chExt cx="232" cy="299"/>
          </a:xfrm>
        </p:grpSpPr>
        <p:sp>
          <p:nvSpPr>
            <p:cNvPr id="71692"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71693" name="Rectangle 13"/>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71694" name="Group 14"/>
          <p:cNvGrpSpPr>
            <a:grpSpLocks/>
          </p:cNvGrpSpPr>
          <p:nvPr/>
        </p:nvGrpSpPr>
        <p:grpSpPr bwMode="auto">
          <a:xfrm>
            <a:off x="1598614" y="457201"/>
            <a:ext cx="561975" cy="422275"/>
            <a:chOff x="0" y="0"/>
            <a:chExt cx="353" cy="266"/>
          </a:xfrm>
        </p:grpSpPr>
        <p:sp>
          <p:nvSpPr>
            <p:cNvPr id="71695"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71696" name="Rectangle 16"/>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71697" name="Group 17"/>
          <p:cNvGrpSpPr>
            <a:grpSpLocks/>
          </p:cNvGrpSpPr>
          <p:nvPr/>
        </p:nvGrpSpPr>
        <p:grpSpPr bwMode="auto">
          <a:xfrm>
            <a:off x="2235200" y="1"/>
            <a:ext cx="31750" cy="1052513"/>
            <a:chOff x="0" y="0"/>
            <a:chExt cx="20" cy="663"/>
          </a:xfrm>
        </p:grpSpPr>
        <p:sp>
          <p:nvSpPr>
            <p:cNvPr id="71698" name="Rectangle 18"/>
            <p:cNvSpPr>
              <a:spLocks/>
            </p:cNvSpPr>
            <p:nvPr/>
          </p:nvSpPr>
          <p:spPr bwMode="auto">
            <a:xfrm>
              <a:off x="0" y="0"/>
              <a:ext cx="20" cy="663"/>
            </a:xfrm>
            <a:prstGeom prst="rect">
              <a:avLst/>
            </a:prstGeom>
            <a:solidFill>
              <a:srgbClr val="1C1C1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71699" name="Rectangle 19"/>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71700" name="Group 20"/>
          <p:cNvGrpSpPr>
            <a:grpSpLocks/>
          </p:cNvGrpSpPr>
          <p:nvPr/>
        </p:nvGrpSpPr>
        <p:grpSpPr bwMode="auto">
          <a:xfrm>
            <a:off x="1966914" y="533401"/>
            <a:ext cx="8226425" cy="276225"/>
            <a:chOff x="0" y="0"/>
            <a:chExt cx="5182" cy="174"/>
          </a:xfrm>
        </p:grpSpPr>
        <p:sp>
          <p:nvSpPr>
            <p:cNvPr id="71701"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71702" name="Rectangle 22"/>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sp>
        <p:nvSpPr>
          <p:cNvPr id="71703" name="Line 23"/>
          <p:cNvSpPr>
            <a:spLocks noChangeShapeType="1"/>
          </p:cNvSpPr>
          <p:nvPr/>
        </p:nvSpPr>
        <p:spPr bwMode="auto">
          <a:xfrm>
            <a:off x="1981200" y="1828800"/>
            <a:ext cx="8153400" cy="1588"/>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1704" name="Line 24"/>
          <p:cNvSpPr>
            <a:spLocks noChangeShapeType="1"/>
          </p:cNvSpPr>
          <p:nvPr/>
        </p:nvSpPr>
        <p:spPr bwMode="auto">
          <a:xfrm>
            <a:off x="1982788" y="5562600"/>
            <a:ext cx="8153400" cy="1588"/>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1705" name="Rectangle 25"/>
          <p:cNvSpPr>
            <a:spLocks/>
          </p:cNvSpPr>
          <p:nvPr/>
        </p:nvSpPr>
        <p:spPr bwMode="auto">
          <a:xfrm>
            <a:off x="2019300" y="1892300"/>
            <a:ext cx="8077200" cy="3403600"/>
          </a:xfrm>
          <a:prstGeom prst="rect">
            <a:avLst/>
          </a:prstGeom>
          <a:solidFill>
            <a:srgbClr val="99FF33"/>
          </a:solidFill>
          <a:ln>
            <a:noFill/>
          </a:ln>
          <a:extLst>
            <a:ext uri="{91240B29-F687-4F45-9708-019B960494DF}">
              <a14:hiddenLine xmlns:a14="http://schemas.microsoft.com/office/drawing/2010/main" w="76200">
                <a:solidFill>
                  <a:srgbClr val="3333CC"/>
                </a:solidFill>
                <a:miter lim="800000"/>
                <a:headEnd/>
                <a:tailEnd/>
              </a14:hiddenLine>
            </a:ext>
          </a:extLst>
        </p:spPr>
        <p:txBody>
          <a:bodyPr lIns="0" tIns="0" rIns="40639" bIns="0"/>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3200" b="1">
                <a:latin typeface="Arial" panose="020B0604020202020204" pitchFamily="34" charset="0"/>
                <a:cs typeface="Arial" panose="020B0604020202020204" pitchFamily="34" charset="0"/>
                <a:sym typeface="Arial" panose="020B0604020202020204" pitchFamily="34" charset="0"/>
              </a:rPr>
              <a:t>Sender site:</a:t>
            </a:r>
          </a:p>
          <a:p>
            <a:r>
              <a:rPr lang="en-US" sz="2800" b="1">
                <a:solidFill>
                  <a:srgbClr val="FF0000"/>
                </a:solidFill>
                <a:latin typeface="Arial" panose="020B0604020202020204" pitchFamily="34" charset="0"/>
                <a:cs typeface="Arial" panose="020B0604020202020204" pitchFamily="34" charset="0"/>
                <a:sym typeface="Arial" panose="020B0604020202020204" pitchFamily="34" charset="0"/>
              </a:rPr>
              <a:t>1.</a:t>
            </a:r>
            <a:r>
              <a:rPr lang="en-US" sz="2800" b="1">
                <a:latin typeface="Arial" panose="020B0604020202020204" pitchFamily="34" charset="0"/>
                <a:cs typeface="Arial" panose="020B0604020202020204" pitchFamily="34" charset="0"/>
                <a:sym typeface="Arial" panose="020B0604020202020204" pitchFamily="34" charset="0"/>
              </a:rPr>
              <a:t> The message is divided into 16-bit words.</a:t>
            </a:r>
          </a:p>
          <a:p>
            <a:r>
              <a:rPr lang="en-US" sz="2800" b="1">
                <a:solidFill>
                  <a:srgbClr val="FF0000"/>
                </a:solidFill>
                <a:latin typeface="Arial" panose="020B0604020202020204" pitchFamily="34" charset="0"/>
                <a:cs typeface="Arial" panose="020B0604020202020204" pitchFamily="34" charset="0"/>
                <a:sym typeface="Arial" panose="020B0604020202020204" pitchFamily="34" charset="0"/>
              </a:rPr>
              <a:t>2.</a:t>
            </a:r>
            <a:r>
              <a:rPr lang="en-US" sz="2800" b="1">
                <a:latin typeface="Arial" panose="020B0604020202020204" pitchFamily="34" charset="0"/>
                <a:cs typeface="Arial" panose="020B0604020202020204" pitchFamily="34" charset="0"/>
                <a:sym typeface="Arial" panose="020B0604020202020204" pitchFamily="34" charset="0"/>
              </a:rPr>
              <a:t> The value of the checksum word is set to 0.</a:t>
            </a:r>
          </a:p>
          <a:p>
            <a:r>
              <a:rPr lang="en-US" sz="2800" b="1">
                <a:solidFill>
                  <a:srgbClr val="FF0000"/>
                </a:solidFill>
                <a:latin typeface="Arial" panose="020B0604020202020204" pitchFamily="34" charset="0"/>
                <a:cs typeface="Arial" panose="020B0604020202020204" pitchFamily="34" charset="0"/>
                <a:sym typeface="Arial" panose="020B0604020202020204" pitchFamily="34" charset="0"/>
              </a:rPr>
              <a:t>3.</a:t>
            </a:r>
            <a:r>
              <a:rPr lang="en-US" sz="2800" b="1">
                <a:latin typeface="Arial" panose="020B0604020202020204" pitchFamily="34" charset="0"/>
                <a:cs typeface="Arial" panose="020B0604020202020204" pitchFamily="34" charset="0"/>
                <a:sym typeface="Arial" panose="020B0604020202020204" pitchFamily="34" charset="0"/>
              </a:rPr>
              <a:t> All words including the checksum are</a:t>
            </a:r>
            <a:br>
              <a:rPr lang="en-US" sz="2800" b="1">
                <a:latin typeface="Arial" panose="020B0604020202020204" pitchFamily="34" charset="0"/>
                <a:cs typeface="Arial" panose="020B0604020202020204" pitchFamily="34" charset="0"/>
                <a:sym typeface="Arial" panose="020B0604020202020204" pitchFamily="34" charset="0"/>
              </a:rPr>
            </a:br>
            <a:r>
              <a:rPr lang="en-US" sz="2800" b="1">
                <a:latin typeface="Arial" panose="020B0604020202020204" pitchFamily="34" charset="0"/>
                <a:cs typeface="Arial" panose="020B0604020202020204" pitchFamily="34" charset="0"/>
                <a:sym typeface="Arial" panose="020B0604020202020204" pitchFamily="34" charset="0"/>
              </a:rPr>
              <a:t>    added using one’s complement addition.</a:t>
            </a:r>
          </a:p>
          <a:p>
            <a:r>
              <a:rPr lang="en-US" sz="2800" b="1">
                <a:solidFill>
                  <a:srgbClr val="FF0000"/>
                </a:solidFill>
                <a:latin typeface="Arial" panose="020B0604020202020204" pitchFamily="34" charset="0"/>
                <a:cs typeface="Arial" panose="020B0604020202020204" pitchFamily="34" charset="0"/>
                <a:sym typeface="Arial" panose="020B0604020202020204" pitchFamily="34" charset="0"/>
              </a:rPr>
              <a:t>4.</a:t>
            </a:r>
            <a:r>
              <a:rPr lang="en-US" sz="2800" b="1">
                <a:latin typeface="Arial" panose="020B0604020202020204" pitchFamily="34" charset="0"/>
                <a:cs typeface="Arial" panose="020B0604020202020204" pitchFamily="34" charset="0"/>
                <a:sym typeface="Arial" panose="020B0604020202020204" pitchFamily="34" charset="0"/>
              </a:rPr>
              <a:t> The sum is complemented and becomes the</a:t>
            </a:r>
            <a:br>
              <a:rPr lang="en-US" sz="2800" b="1">
                <a:latin typeface="Arial" panose="020B0604020202020204" pitchFamily="34" charset="0"/>
                <a:cs typeface="Arial" panose="020B0604020202020204" pitchFamily="34" charset="0"/>
                <a:sym typeface="Arial" panose="020B0604020202020204" pitchFamily="34" charset="0"/>
              </a:rPr>
            </a:br>
            <a:r>
              <a:rPr lang="en-US" sz="2800" b="1">
                <a:latin typeface="Arial" panose="020B0604020202020204" pitchFamily="34" charset="0"/>
                <a:cs typeface="Arial" panose="020B0604020202020204" pitchFamily="34" charset="0"/>
                <a:sym typeface="Arial" panose="020B0604020202020204" pitchFamily="34" charset="0"/>
              </a:rPr>
              <a:t>     checksum.</a:t>
            </a:r>
          </a:p>
          <a:p>
            <a:r>
              <a:rPr lang="en-US" sz="2800" b="1">
                <a:solidFill>
                  <a:srgbClr val="FF0000"/>
                </a:solidFill>
                <a:latin typeface="Arial" panose="020B0604020202020204" pitchFamily="34" charset="0"/>
                <a:cs typeface="Arial" panose="020B0604020202020204" pitchFamily="34" charset="0"/>
                <a:sym typeface="Arial" panose="020B0604020202020204" pitchFamily="34" charset="0"/>
              </a:rPr>
              <a:t>5.</a:t>
            </a:r>
            <a:r>
              <a:rPr lang="en-US" sz="2800" b="1">
                <a:latin typeface="Arial" panose="020B0604020202020204" pitchFamily="34" charset="0"/>
                <a:cs typeface="Arial" panose="020B0604020202020204" pitchFamily="34" charset="0"/>
                <a:sym typeface="Arial" panose="020B0604020202020204" pitchFamily="34" charset="0"/>
              </a:rPr>
              <a:t> The checksum is sent with the data.</a:t>
            </a:r>
          </a:p>
        </p:txBody>
      </p:sp>
      <p:grpSp>
        <p:nvGrpSpPr>
          <p:cNvPr id="71706" name="Group 26"/>
          <p:cNvGrpSpPr>
            <a:grpSpLocks/>
          </p:cNvGrpSpPr>
          <p:nvPr/>
        </p:nvGrpSpPr>
        <p:grpSpPr bwMode="auto">
          <a:xfrm>
            <a:off x="2057400" y="1185864"/>
            <a:ext cx="1143000" cy="566737"/>
            <a:chOff x="0" y="0"/>
            <a:chExt cx="720" cy="357"/>
          </a:xfrm>
        </p:grpSpPr>
        <p:pic>
          <p:nvPicPr>
            <p:cNvPr id="71707" name="Picture 2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71708" name="Rectangle 28"/>
            <p:cNvSpPr>
              <a:spLocks/>
            </p:cNvSpPr>
            <p:nvPr/>
          </p:nvSpPr>
          <p:spPr bwMode="auto">
            <a:xfrm>
              <a:off x="84" y="0"/>
              <a:ext cx="4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800" b="1" i="1">
                  <a:solidFill>
                    <a:srgbClr val="FF0000"/>
                  </a:solidFill>
                  <a:cs typeface="Times New Roman" panose="02020603050405020304" pitchFamily="18" charset="0"/>
                </a:rPr>
                <a:t>Note</a:t>
              </a:r>
            </a:p>
          </p:txBody>
        </p:sp>
      </p:grpSp>
    </p:spTree>
    <p:extLst>
      <p:ext uri="{BB962C8B-B14F-4D97-AF65-F5344CB8AC3E}">
        <p14:creationId xmlns:p14="http://schemas.microsoft.com/office/powerpoint/2010/main" val="712520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p:cNvSpPr>
          <p:nvPr/>
        </p:nvSpPr>
        <p:spPr bwMode="auto">
          <a:xfrm>
            <a:off x="14478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b"/>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000" b="1">
                <a:solidFill>
                  <a:srgbClr val="1C1C1C"/>
                </a:solidFill>
                <a:latin typeface="Arial" panose="020B0604020202020204" pitchFamily="34" charset="0"/>
                <a:cs typeface="Arial" panose="020B0604020202020204" pitchFamily="34" charset="0"/>
                <a:sym typeface="Arial" panose="020B0604020202020204" pitchFamily="34" charset="0"/>
              </a:rPr>
              <a:t>10.</a:t>
            </a:r>
          </a:p>
        </p:txBody>
      </p:sp>
      <p:grpSp>
        <p:nvGrpSpPr>
          <p:cNvPr id="72706" name="Group 2"/>
          <p:cNvGrpSpPr>
            <a:grpSpLocks/>
          </p:cNvGrpSpPr>
          <p:nvPr/>
        </p:nvGrpSpPr>
        <p:grpSpPr bwMode="auto">
          <a:xfrm>
            <a:off x="1890713" y="107951"/>
            <a:ext cx="438150" cy="474663"/>
            <a:chOff x="0" y="0"/>
            <a:chExt cx="276" cy="299"/>
          </a:xfrm>
        </p:grpSpPr>
        <p:sp>
          <p:nvSpPr>
            <p:cNvPr id="72707" name="Rectangle 3"/>
            <p:cNvSpPr>
              <a:spLocks/>
            </p:cNvSpPr>
            <p:nvPr/>
          </p:nvSpPr>
          <p:spPr bwMode="auto">
            <a:xfrm>
              <a:off x="0" y="0"/>
              <a:ext cx="276" cy="299"/>
            </a:xfrm>
            <a:prstGeom prst="rect">
              <a:avLst/>
            </a:prstGeom>
            <a:solidFill>
              <a:srgbClr val="FFCF0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72708" name="Rectangle 4"/>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72709" name="Group 5"/>
          <p:cNvGrpSpPr>
            <a:grpSpLocks/>
          </p:cNvGrpSpPr>
          <p:nvPr/>
        </p:nvGrpSpPr>
        <p:grpSpPr bwMode="auto">
          <a:xfrm>
            <a:off x="2273301" y="107951"/>
            <a:ext cx="328613" cy="474663"/>
            <a:chOff x="0" y="0"/>
            <a:chExt cx="207" cy="299"/>
          </a:xfrm>
        </p:grpSpPr>
        <p:sp>
          <p:nvSpPr>
            <p:cNvPr id="72710"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72711" name="Rectangle 7"/>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72712" name="Group 8"/>
          <p:cNvGrpSpPr>
            <a:grpSpLocks/>
          </p:cNvGrpSpPr>
          <p:nvPr/>
        </p:nvGrpSpPr>
        <p:grpSpPr bwMode="auto">
          <a:xfrm>
            <a:off x="2014539" y="530226"/>
            <a:ext cx="422275" cy="474663"/>
            <a:chOff x="0" y="0"/>
            <a:chExt cx="266" cy="299"/>
          </a:xfrm>
        </p:grpSpPr>
        <p:sp>
          <p:nvSpPr>
            <p:cNvPr id="72713" name="Rectangle 9"/>
            <p:cNvSpPr>
              <a:spLocks/>
            </p:cNvSpPr>
            <p:nvPr/>
          </p:nvSpPr>
          <p:spPr bwMode="auto">
            <a:xfrm>
              <a:off x="0" y="0"/>
              <a:ext cx="266" cy="299"/>
            </a:xfrm>
            <a:prstGeom prst="rect">
              <a:avLst/>
            </a:prstGeom>
            <a:solidFill>
              <a:srgbClr val="3333C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72714" name="Rectangle 10"/>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72715" name="Group 11"/>
          <p:cNvGrpSpPr>
            <a:grpSpLocks/>
          </p:cNvGrpSpPr>
          <p:nvPr/>
        </p:nvGrpSpPr>
        <p:grpSpPr bwMode="auto">
          <a:xfrm>
            <a:off x="2384425" y="530226"/>
            <a:ext cx="368300" cy="474663"/>
            <a:chOff x="0" y="0"/>
            <a:chExt cx="232" cy="299"/>
          </a:xfrm>
        </p:grpSpPr>
        <p:sp>
          <p:nvSpPr>
            <p:cNvPr id="72716"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72717" name="Rectangle 13"/>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72718" name="Group 14"/>
          <p:cNvGrpSpPr>
            <a:grpSpLocks/>
          </p:cNvGrpSpPr>
          <p:nvPr/>
        </p:nvGrpSpPr>
        <p:grpSpPr bwMode="auto">
          <a:xfrm>
            <a:off x="1598614" y="457201"/>
            <a:ext cx="561975" cy="422275"/>
            <a:chOff x="0" y="0"/>
            <a:chExt cx="353" cy="266"/>
          </a:xfrm>
        </p:grpSpPr>
        <p:sp>
          <p:nvSpPr>
            <p:cNvPr id="72719"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72720" name="Rectangle 16"/>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72721" name="Group 17"/>
          <p:cNvGrpSpPr>
            <a:grpSpLocks/>
          </p:cNvGrpSpPr>
          <p:nvPr/>
        </p:nvGrpSpPr>
        <p:grpSpPr bwMode="auto">
          <a:xfrm>
            <a:off x="2235200" y="1"/>
            <a:ext cx="31750" cy="1052513"/>
            <a:chOff x="0" y="0"/>
            <a:chExt cx="20" cy="663"/>
          </a:xfrm>
        </p:grpSpPr>
        <p:sp>
          <p:nvSpPr>
            <p:cNvPr id="72722" name="Rectangle 18"/>
            <p:cNvSpPr>
              <a:spLocks/>
            </p:cNvSpPr>
            <p:nvPr/>
          </p:nvSpPr>
          <p:spPr bwMode="auto">
            <a:xfrm>
              <a:off x="0" y="0"/>
              <a:ext cx="20" cy="663"/>
            </a:xfrm>
            <a:prstGeom prst="rect">
              <a:avLst/>
            </a:prstGeom>
            <a:solidFill>
              <a:srgbClr val="1C1C1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72723" name="Rectangle 19"/>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grpSp>
        <p:nvGrpSpPr>
          <p:cNvPr id="72724" name="Group 20"/>
          <p:cNvGrpSpPr>
            <a:grpSpLocks/>
          </p:cNvGrpSpPr>
          <p:nvPr/>
        </p:nvGrpSpPr>
        <p:grpSpPr bwMode="auto">
          <a:xfrm>
            <a:off x="1966914" y="533401"/>
            <a:ext cx="8226425" cy="276225"/>
            <a:chOff x="0" y="0"/>
            <a:chExt cx="5182" cy="174"/>
          </a:xfrm>
        </p:grpSpPr>
        <p:sp>
          <p:nvSpPr>
            <p:cNvPr id="72725"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GB"/>
            </a:p>
          </p:txBody>
        </p:sp>
        <p:sp>
          <p:nvSpPr>
            <p:cNvPr id="72726" name="Rectangle 22"/>
            <p:cNvSpPr>
              <a:spLocks/>
            </p:cNvSpPr>
            <p:nvPr/>
          </p:nvSpPr>
          <p:spPr bwMode="auto">
            <a:xfrm>
              <a:off x="0" y="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GB"/>
            </a:p>
          </p:txBody>
        </p:sp>
      </p:grpSp>
      <p:sp>
        <p:nvSpPr>
          <p:cNvPr id="72727" name="Line 23"/>
          <p:cNvSpPr>
            <a:spLocks noChangeShapeType="1"/>
          </p:cNvSpPr>
          <p:nvPr/>
        </p:nvSpPr>
        <p:spPr bwMode="auto">
          <a:xfrm>
            <a:off x="1981200" y="1828800"/>
            <a:ext cx="8153400" cy="1588"/>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28" name="Line 24"/>
          <p:cNvSpPr>
            <a:spLocks noChangeShapeType="1"/>
          </p:cNvSpPr>
          <p:nvPr/>
        </p:nvSpPr>
        <p:spPr bwMode="auto">
          <a:xfrm>
            <a:off x="1982788" y="6019800"/>
            <a:ext cx="8153400" cy="1588"/>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29" name="Rectangle 25"/>
          <p:cNvSpPr>
            <a:spLocks/>
          </p:cNvSpPr>
          <p:nvPr/>
        </p:nvSpPr>
        <p:spPr bwMode="auto">
          <a:xfrm>
            <a:off x="2019300" y="1920875"/>
            <a:ext cx="8077200" cy="3810000"/>
          </a:xfrm>
          <a:prstGeom prst="rect">
            <a:avLst/>
          </a:prstGeom>
          <a:solidFill>
            <a:srgbClr val="99FF33"/>
          </a:solidFill>
          <a:ln>
            <a:noFill/>
          </a:ln>
          <a:extLst>
            <a:ext uri="{91240B29-F687-4F45-9708-019B960494DF}">
              <a14:hiddenLine xmlns:a14="http://schemas.microsoft.com/office/drawing/2010/main" w="76200">
                <a:solidFill>
                  <a:srgbClr val="3333CC"/>
                </a:solidFill>
                <a:miter lim="800000"/>
                <a:headEnd/>
                <a:tailEnd/>
              </a14:hiddenLine>
            </a:ext>
          </a:extLst>
        </p:spPr>
        <p:txBody>
          <a:bodyPr lIns="0" tIns="0" rIns="40639" bIns="0"/>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3200" b="1">
                <a:latin typeface="Arial" panose="020B0604020202020204" pitchFamily="34" charset="0"/>
                <a:cs typeface="Arial" panose="020B0604020202020204" pitchFamily="34" charset="0"/>
                <a:sym typeface="Arial" panose="020B0604020202020204" pitchFamily="34" charset="0"/>
              </a:rPr>
              <a:t>Receiver site:</a:t>
            </a:r>
          </a:p>
          <a:p>
            <a:r>
              <a:rPr lang="en-US" sz="2800" b="1">
                <a:solidFill>
                  <a:srgbClr val="FF0000"/>
                </a:solidFill>
                <a:latin typeface="Arial" panose="020B0604020202020204" pitchFamily="34" charset="0"/>
                <a:cs typeface="Arial" panose="020B0604020202020204" pitchFamily="34" charset="0"/>
                <a:sym typeface="Arial" panose="020B0604020202020204" pitchFamily="34" charset="0"/>
              </a:rPr>
              <a:t>1.</a:t>
            </a:r>
            <a:r>
              <a:rPr lang="en-US" sz="2800" b="1">
                <a:latin typeface="Arial" panose="020B0604020202020204" pitchFamily="34" charset="0"/>
                <a:cs typeface="Arial" panose="020B0604020202020204" pitchFamily="34" charset="0"/>
                <a:sym typeface="Arial" panose="020B0604020202020204" pitchFamily="34" charset="0"/>
              </a:rPr>
              <a:t> The message (including checksum) is</a:t>
            </a:r>
            <a:br>
              <a:rPr lang="en-US" sz="2800" b="1">
                <a:latin typeface="Arial" panose="020B0604020202020204" pitchFamily="34" charset="0"/>
                <a:cs typeface="Arial" panose="020B0604020202020204" pitchFamily="34" charset="0"/>
                <a:sym typeface="Arial" panose="020B0604020202020204" pitchFamily="34" charset="0"/>
              </a:rPr>
            </a:br>
            <a:r>
              <a:rPr lang="en-US" sz="2800" b="1">
                <a:latin typeface="Arial" panose="020B0604020202020204" pitchFamily="34" charset="0"/>
                <a:cs typeface="Arial" panose="020B0604020202020204" pitchFamily="34" charset="0"/>
                <a:sym typeface="Arial" panose="020B0604020202020204" pitchFamily="34" charset="0"/>
              </a:rPr>
              <a:t>    divided into 16-bit words.</a:t>
            </a:r>
          </a:p>
          <a:p>
            <a:r>
              <a:rPr lang="en-US" sz="2800" b="1">
                <a:solidFill>
                  <a:srgbClr val="FF0000"/>
                </a:solidFill>
                <a:latin typeface="Arial" panose="020B0604020202020204" pitchFamily="34" charset="0"/>
                <a:cs typeface="Arial" panose="020B0604020202020204" pitchFamily="34" charset="0"/>
                <a:sym typeface="Arial" panose="020B0604020202020204" pitchFamily="34" charset="0"/>
              </a:rPr>
              <a:t>2.</a:t>
            </a:r>
            <a:r>
              <a:rPr lang="en-US" sz="2800" b="1">
                <a:latin typeface="Arial" panose="020B0604020202020204" pitchFamily="34" charset="0"/>
                <a:cs typeface="Arial" panose="020B0604020202020204" pitchFamily="34" charset="0"/>
                <a:sym typeface="Arial" panose="020B0604020202020204" pitchFamily="34" charset="0"/>
              </a:rPr>
              <a:t> All words are added using one’s</a:t>
            </a:r>
            <a:br>
              <a:rPr lang="en-US" sz="2800" b="1">
                <a:latin typeface="Arial" panose="020B0604020202020204" pitchFamily="34" charset="0"/>
                <a:cs typeface="Arial" panose="020B0604020202020204" pitchFamily="34" charset="0"/>
                <a:sym typeface="Arial" panose="020B0604020202020204" pitchFamily="34" charset="0"/>
              </a:rPr>
            </a:br>
            <a:r>
              <a:rPr lang="en-US" sz="2800" b="1">
                <a:latin typeface="Arial" panose="020B0604020202020204" pitchFamily="34" charset="0"/>
                <a:cs typeface="Arial" panose="020B0604020202020204" pitchFamily="34" charset="0"/>
                <a:sym typeface="Arial" panose="020B0604020202020204" pitchFamily="34" charset="0"/>
              </a:rPr>
              <a:t>    complement addition.</a:t>
            </a:r>
          </a:p>
          <a:p>
            <a:r>
              <a:rPr lang="en-US" sz="2800" b="1">
                <a:solidFill>
                  <a:srgbClr val="FF0000"/>
                </a:solidFill>
                <a:latin typeface="Arial" panose="020B0604020202020204" pitchFamily="34" charset="0"/>
                <a:cs typeface="Arial" panose="020B0604020202020204" pitchFamily="34" charset="0"/>
                <a:sym typeface="Arial" panose="020B0604020202020204" pitchFamily="34" charset="0"/>
              </a:rPr>
              <a:t>3.</a:t>
            </a:r>
            <a:r>
              <a:rPr lang="en-US" sz="2800" b="1">
                <a:latin typeface="Arial" panose="020B0604020202020204" pitchFamily="34" charset="0"/>
                <a:cs typeface="Arial" panose="020B0604020202020204" pitchFamily="34" charset="0"/>
                <a:sym typeface="Arial" panose="020B0604020202020204" pitchFamily="34" charset="0"/>
              </a:rPr>
              <a:t> The sum is complemented and becomes the</a:t>
            </a:r>
            <a:br>
              <a:rPr lang="en-US" sz="2800" b="1">
                <a:latin typeface="Arial" panose="020B0604020202020204" pitchFamily="34" charset="0"/>
                <a:cs typeface="Arial" panose="020B0604020202020204" pitchFamily="34" charset="0"/>
                <a:sym typeface="Arial" panose="020B0604020202020204" pitchFamily="34" charset="0"/>
              </a:rPr>
            </a:br>
            <a:r>
              <a:rPr lang="en-US" sz="2800" b="1">
                <a:latin typeface="Arial" panose="020B0604020202020204" pitchFamily="34" charset="0"/>
                <a:cs typeface="Arial" panose="020B0604020202020204" pitchFamily="34" charset="0"/>
                <a:sym typeface="Arial" panose="020B0604020202020204" pitchFamily="34" charset="0"/>
              </a:rPr>
              <a:t>    new checksum.</a:t>
            </a:r>
          </a:p>
          <a:p>
            <a:r>
              <a:rPr lang="en-US" sz="2800" b="1">
                <a:solidFill>
                  <a:srgbClr val="FF0000"/>
                </a:solidFill>
                <a:latin typeface="Arial" panose="020B0604020202020204" pitchFamily="34" charset="0"/>
                <a:cs typeface="Arial" panose="020B0604020202020204" pitchFamily="34" charset="0"/>
                <a:sym typeface="Arial" panose="020B0604020202020204" pitchFamily="34" charset="0"/>
              </a:rPr>
              <a:t>4.</a:t>
            </a:r>
            <a:r>
              <a:rPr lang="en-US" sz="2800" b="1">
                <a:latin typeface="Arial" panose="020B0604020202020204" pitchFamily="34" charset="0"/>
                <a:cs typeface="Arial" panose="020B0604020202020204" pitchFamily="34" charset="0"/>
                <a:sym typeface="Arial" panose="020B0604020202020204" pitchFamily="34" charset="0"/>
              </a:rPr>
              <a:t> If the value of checksum is 0, the message</a:t>
            </a:r>
            <a:br>
              <a:rPr lang="en-US" sz="2800" b="1">
                <a:latin typeface="Arial" panose="020B0604020202020204" pitchFamily="34" charset="0"/>
                <a:cs typeface="Arial" panose="020B0604020202020204" pitchFamily="34" charset="0"/>
                <a:sym typeface="Arial" panose="020B0604020202020204" pitchFamily="34" charset="0"/>
              </a:rPr>
            </a:br>
            <a:r>
              <a:rPr lang="en-US" sz="2800" b="1">
                <a:latin typeface="Arial" panose="020B0604020202020204" pitchFamily="34" charset="0"/>
                <a:cs typeface="Arial" panose="020B0604020202020204" pitchFamily="34" charset="0"/>
                <a:sym typeface="Arial" panose="020B0604020202020204" pitchFamily="34" charset="0"/>
              </a:rPr>
              <a:t>    is accepted; otherwise, it is rejected.</a:t>
            </a:r>
          </a:p>
        </p:txBody>
      </p:sp>
      <p:grpSp>
        <p:nvGrpSpPr>
          <p:cNvPr id="72730" name="Group 26"/>
          <p:cNvGrpSpPr>
            <a:grpSpLocks/>
          </p:cNvGrpSpPr>
          <p:nvPr/>
        </p:nvGrpSpPr>
        <p:grpSpPr bwMode="auto">
          <a:xfrm>
            <a:off x="2057400" y="1185864"/>
            <a:ext cx="1143000" cy="566737"/>
            <a:chOff x="0" y="0"/>
            <a:chExt cx="720" cy="357"/>
          </a:xfrm>
        </p:grpSpPr>
        <p:pic>
          <p:nvPicPr>
            <p:cNvPr id="72731" name="Picture 2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72732" name="Rectangle 28"/>
            <p:cNvSpPr>
              <a:spLocks/>
            </p:cNvSpPr>
            <p:nvPr/>
          </p:nvSpPr>
          <p:spPr bwMode="auto">
            <a:xfrm>
              <a:off x="84" y="0"/>
              <a:ext cx="4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r>
                <a:rPr lang="en-US" sz="2800" b="1" i="1">
                  <a:solidFill>
                    <a:srgbClr val="FF0000"/>
                  </a:solidFill>
                  <a:cs typeface="Times New Roman" panose="02020603050405020304" pitchFamily="18" charset="0"/>
                </a:rPr>
                <a:t>Note</a:t>
              </a:r>
            </a:p>
          </p:txBody>
        </p:sp>
      </p:grpSp>
    </p:spTree>
    <p:extLst>
      <p:ext uri="{BB962C8B-B14F-4D97-AF65-F5344CB8AC3E}">
        <p14:creationId xmlns:p14="http://schemas.microsoft.com/office/powerpoint/2010/main" val="2156932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dirty="0" smtClean="0"/>
              <a:t>Book Reference</a:t>
            </a:r>
          </a:p>
        </p:txBody>
      </p:sp>
      <p:sp>
        <p:nvSpPr>
          <p:cNvPr id="13315" name="Rectangle 3"/>
          <p:cNvSpPr>
            <a:spLocks noGrp="1" noChangeArrowheads="1"/>
          </p:cNvSpPr>
          <p:nvPr>
            <p:ph type="body" idx="1"/>
          </p:nvPr>
        </p:nvSpPr>
        <p:spPr/>
        <p:txBody>
          <a:bodyPr>
            <a:normAutofit/>
          </a:bodyPr>
          <a:lstStyle/>
          <a:p>
            <a:pPr algn="just"/>
            <a:r>
              <a:rPr lang="en-GB" dirty="0"/>
              <a:t>Data Communications and Networking 5th </a:t>
            </a:r>
            <a:r>
              <a:rPr lang="en-GB" dirty="0" smtClean="0"/>
              <a:t>Edition- </a:t>
            </a:r>
            <a:r>
              <a:rPr lang="en-GB" dirty="0" err="1" smtClean="0"/>
              <a:t>Behrouz</a:t>
            </a:r>
            <a:r>
              <a:rPr lang="en-GB" dirty="0" smtClean="0"/>
              <a:t> </a:t>
            </a:r>
            <a:r>
              <a:rPr lang="en-GB" dirty="0"/>
              <a:t>A. </a:t>
            </a:r>
            <a:r>
              <a:rPr lang="en-GB" dirty="0" err="1"/>
              <a:t>Forouzan</a:t>
            </a:r>
            <a:endParaRPr lang="en-GB" dirty="0" smtClean="0"/>
          </a:p>
        </p:txBody>
      </p:sp>
    </p:spTree>
    <p:extLst>
      <p:ext uri="{BB962C8B-B14F-4D97-AF65-F5344CB8AC3E}">
        <p14:creationId xmlns:p14="http://schemas.microsoft.com/office/powerpoint/2010/main" val="20281889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r>
              <a:rPr lang="en-US" dirty="0" smtClean="0"/>
              <a:t>Detection VS Correction</a:t>
            </a:r>
            <a:endParaRPr lang="en-US" dirty="0"/>
          </a:p>
        </p:txBody>
      </p:sp>
      <p:sp>
        <p:nvSpPr>
          <p:cNvPr id="400387" name="Rectangle 3"/>
          <p:cNvSpPr>
            <a:spLocks noGrp="1" noChangeArrowheads="1"/>
          </p:cNvSpPr>
          <p:nvPr>
            <p:ph type="body" idx="1"/>
          </p:nvPr>
        </p:nvSpPr>
        <p:spPr/>
        <p:txBody>
          <a:bodyPr>
            <a:normAutofit lnSpcReduction="10000"/>
          </a:bodyPr>
          <a:lstStyle/>
          <a:p>
            <a:pPr algn="just"/>
            <a:r>
              <a:rPr lang="en-GB" dirty="0"/>
              <a:t>In error detection, we are only looking to see if any error has occurred. The answer is a simple yes or no. We are </a:t>
            </a:r>
            <a:r>
              <a:rPr lang="en-GB" dirty="0" smtClean="0"/>
              <a:t>not even interested </a:t>
            </a:r>
            <a:r>
              <a:rPr lang="en-GB" dirty="0"/>
              <a:t>in the number of corrupted bits. A single-bit error is the same for us as a burst error. </a:t>
            </a:r>
          </a:p>
          <a:p>
            <a:pPr algn="just"/>
            <a:r>
              <a:rPr lang="en-GB" dirty="0"/>
              <a:t>In error correction, we need to know the exact number of bits that are corrupted and, more importantly, their location in the message. The number of errors and the size of the message are important factors. If we need to correct a single error in an 8-bit data unit, we need to consider eight possible error locations; if we need to correct two errors in a data unit of the same size, we need to consider 28 (permutation of 8 by 2) possibilities. You can imagine the receiver’s difficulty in finding 10 errors in a data unit of 1000 bits.</a:t>
            </a:r>
            <a:endParaRPr lang="en-US" dirty="0"/>
          </a:p>
        </p:txBody>
      </p:sp>
    </p:spTree>
    <p:extLst>
      <p:ext uri="{BB962C8B-B14F-4D97-AF65-F5344CB8AC3E}">
        <p14:creationId xmlns:p14="http://schemas.microsoft.com/office/powerpoint/2010/main" val="17324503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r>
              <a:rPr lang="en-US"/>
              <a:t>Coding</a:t>
            </a:r>
          </a:p>
        </p:txBody>
      </p:sp>
      <p:sp>
        <p:nvSpPr>
          <p:cNvPr id="401411" name="Rectangle 3"/>
          <p:cNvSpPr>
            <a:spLocks noGrp="1" noChangeArrowheads="1"/>
          </p:cNvSpPr>
          <p:nvPr>
            <p:ph type="body" idx="1"/>
          </p:nvPr>
        </p:nvSpPr>
        <p:spPr/>
        <p:txBody>
          <a:bodyPr/>
          <a:lstStyle/>
          <a:p>
            <a:r>
              <a:rPr lang="en-US"/>
              <a:t>Process of adding redundancy for error detection or correction</a:t>
            </a:r>
          </a:p>
          <a:p>
            <a:r>
              <a:rPr lang="en-US"/>
              <a:t>Two types:</a:t>
            </a:r>
          </a:p>
          <a:p>
            <a:pPr lvl="1"/>
            <a:r>
              <a:rPr lang="en-US"/>
              <a:t>Block codes</a:t>
            </a:r>
          </a:p>
          <a:p>
            <a:pPr lvl="2"/>
            <a:r>
              <a:rPr lang="en-US"/>
              <a:t>Divides the data to be sent into a set of blocks</a:t>
            </a:r>
          </a:p>
          <a:p>
            <a:pPr lvl="2"/>
            <a:r>
              <a:rPr lang="en-US"/>
              <a:t>Extra information attached to each block</a:t>
            </a:r>
          </a:p>
          <a:p>
            <a:pPr lvl="2"/>
            <a:r>
              <a:rPr lang="en-US"/>
              <a:t>Memoryless</a:t>
            </a:r>
          </a:p>
          <a:p>
            <a:pPr lvl="1"/>
            <a:r>
              <a:rPr lang="en-US"/>
              <a:t>Convolutional codes</a:t>
            </a:r>
          </a:p>
          <a:p>
            <a:pPr lvl="2"/>
            <a:r>
              <a:rPr lang="en-US"/>
              <a:t>Treats data as a series of bits, and computes a code over a continuous series</a:t>
            </a:r>
          </a:p>
          <a:p>
            <a:pPr lvl="2"/>
            <a:r>
              <a:rPr lang="en-US"/>
              <a:t>The code computed for a set of bits depends on the current and previous input</a:t>
            </a:r>
          </a:p>
        </p:txBody>
      </p:sp>
    </p:spTree>
    <p:extLst>
      <p:ext uri="{BB962C8B-B14F-4D97-AF65-F5344CB8AC3E}">
        <p14:creationId xmlns:p14="http://schemas.microsoft.com/office/powerpoint/2010/main" val="40098448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en-US"/>
              <a:t>XOR Operation</a:t>
            </a:r>
          </a:p>
        </p:txBody>
      </p:sp>
      <p:sp>
        <p:nvSpPr>
          <p:cNvPr id="402435" name="Rectangle 3"/>
          <p:cNvSpPr>
            <a:spLocks noGrp="1" noChangeArrowheads="1"/>
          </p:cNvSpPr>
          <p:nvPr>
            <p:ph type="body" idx="1"/>
          </p:nvPr>
        </p:nvSpPr>
        <p:spPr/>
        <p:txBody>
          <a:bodyPr/>
          <a:lstStyle/>
          <a:p>
            <a:r>
              <a:rPr lang="en-US" dirty="0"/>
              <a:t>Main operation for computing error detection/correction codes</a:t>
            </a:r>
          </a:p>
          <a:p>
            <a:r>
              <a:rPr lang="en-US" dirty="0"/>
              <a:t>Similar to modulo-2 addition</a:t>
            </a:r>
          </a:p>
        </p:txBody>
      </p:sp>
      <p:pic>
        <p:nvPicPr>
          <p:cNvPr id="402436" name="Picture 4"/>
          <p:cNvPicPr>
            <a:picLocks noChangeAspect="1" noChangeArrowheads="1"/>
          </p:cNvPicPr>
          <p:nvPr/>
        </p:nvPicPr>
        <p:blipFill>
          <a:blip r:embed="rId2" cstate="print"/>
          <a:srcRect/>
          <a:stretch>
            <a:fillRect/>
          </a:stretch>
        </p:blipFill>
        <p:spPr bwMode="auto">
          <a:xfrm>
            <a:off x="2514600" y="3276600"/>
            <a:ext cx="7380288" cy="1804988"/>
          </a:xfrm>
          <a:prstGeom prst="rect">
            <a:avLst/>
          </a:prstGeom>
          <a:noFill/>
          <a:ln w="9525">
            <a:noFill/>
            <a:miter lim="800000"/>
            <a:headEnd/>
            <a:tailEnd/>
          </a:ln>
          <a:effectLst/>
        </p:spPr>
      </p:pic>
    </p:spTree>
    <p:extLst>
      <p:ext uri="{BB962C8B-B14F-4D97-AF65-F5344CB8AC3E}">
        <p14:creationId xmlns:p14="http://schemas.microsoft.com/office/powerpoint/2010/main" val="36546012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effectLst>
                <a:outerShdw blurRad="38100" dist="38100" dir="2700000" algn="tl">
                  <a:srgbClr val="FFFFFF"/>
                </a:outerShdw>
              </a:effectLst>
              <a:latin typeface="Times New Roman" panose="02020603050405020304" pitchFamily="18" charset="0"/>
            </a:endParaRPr>
          </a:p>
        </p:txBody>
      </p:sp>
      <p:sp>
        <p:nvSpPr>
          <p:cNvPr id="858115" name="Text Box 3"/>
          <p:cNvSpPr txBox="1">
            <a:spLocks noChangeArrowheads="1"/>
          </p:cNvSpPr>
          <p:nvPr/>
        </p:nvSpPr>
        <p:spPr bwMode="auto">
          <a:xfrm>
            <a:off x="1752600" y="406400"/>
            <a:ext cx="25186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effectLst>
                  <a:outerShdw blurRad="38100" dist="38100" dir="2700000" algn="tl">
                    <a:srgbClr val="C0C0C0"/>
                  </a:outerShdw>
                </a:effectLst>
                <a:latin typeface="Times" panose="02020603050405020304" pitchFamily="18" charset="0"/>
              </a:rPr>
              <a:t>10-2   BLOCK CODING</a:t>
            </a:r>
          </a:p>
        </p:txBody>
      </p:sp>
      <p:sp>
        <p:nvSpPr>
          <p:cNvPr id="28677"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sz="1800">
              <a:latin typeface="Times New Roman" panose="02020603050405020304" pitchFamily="18" charset="0"/>
            </a:endParaRPr>
          </a:p>
        </p:txBody>
      </p:sp>
      <p:sp>
        <p:nvSpPr>
          <p:cNvPr id="858117" name="Rectangle 5"/>
          <p:cNvSpPr>
            <a:spLocks noChangeArrowheads="1"/>
          </p:cNvSpPr>
          <p:nvPr/>
        </p:nvSpPr>
        <p:spPr bwMode="auto">
          <a:xfrm>
            <a:off x="1828800" y="1377951"/>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sz="2800" i="1">
                <a:effectLst>
                  <a:outerShdw blurRad="38100" dist="38100" dir="2700000" algn="tl">
                    <a:srgbClr val="C0C0C0"/>
                  </a:outerShdw>
                </a:effectLst>
                <a:latin typeface="Times New Roman" panose="02020603050405020304" pitchFamily="18" charset="0"/>
              </a:rPr>
              <a:t>In block coding, we divide our message into blocks, each of k bits, called </a:t>
            </a:r>
            <a:r>
              <a:rPr lang="en-US" sz="2800" i="1">
                <a:solidFill>
                  <a:schemeClr val="hlink"/>
                </a:solidFill>
                <a:effectLst>
                  <a:outerShdw blurRad="38100" dist="38100" dir="2700000" algn="tl">
                    <a:srgbClr val="C0C0C0"/>
                  </a:outerShdw>
                </a:effectLst>
                <a:latin typeface="Times New Roman" panose="02020603050405020304" pitchFamily="18" charset="0"/>
              </a:rPr>
              <a:t>datawords</a:t>
            </a:r>
            <a:r>
              <a:rPr lang="en-US" sz="2800" i="1">
                <a:effectLst>
                  <a:outerShdw blurRad="38100" dist="38100" dir="2700000" algn="tl">
                    <a:srgbClr val="C0C0C0"/>
                  </a:outerShdw>
                </a:effectLst>
                <a:latin typeface="Times New Roman" panose="02020603050405020304" pitchFamily="18" charset="0"/>
              </a:rPr>
              <a:t>. We add r redundant bits to each block to make the length n = k + r. The resulting n-bit blocks are called </a:t>
            </a:r>
            <a:r>
              <a:rPr lang="en-US" sz="2800" i="1">
                <a:solidFill>
                  <a:schemeClr val="hlink"/>
                </a:solidFill>
                <a:effectLst>
                  <a:outerShdw blurRad="38100" dist="38100" dir="2700000" algn="tl">
                    <a:srgbClr val="C0C0C0"/>
                  </a:outerShdw>
                </a:effectLst>
                <a:latin typeface="Times New Roman" panose="02020603050405020304" pitchFamily="18" charset="0"/>
              </a:rPr>
              <a:t>codewords</a:t>
            </a:r>
            <a:r>
              <a:rPr lang="en-US" sz="2800" i="1">
                <a:effectLst>
                  <a:outerShdw blurRad="38100" dist="38100" dir="2700000" algn="tl">
                    <a:srgbClr val="C0C0C0"/>
                  </a:outerShdw>
                </a:effectLst>
                <a:latin typeface="Times New Roman" panose="02020603050405020304" pitchFamily="18" charset="0"/>
              </a:rPr>
              <a:t>.</a:t>
            </a:r>
          </a:p>
        </p:txBody>
      </p:sp>
      <p:sp>
        <p:nvSpPr>
          <p:cNvPr id="28679" name="Rectangle 6"/>
          <p:cNvSpPr>
            <a:spLocks noChangeArrowheads="1"/>
          </p:cNvSpPr>
          <p:nvPr/>
        </p:nvSpPr>
        <p:spPr bwMode="auto">
          <a:xfrm>
            <a:off x="1676400" y="4679950"/>
            <a:ext cx="6705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buClr>
                <a:schemeClr val="tx1"/>
              </a:buClr>
              <a:buSzPct val="117000"/>
              <a:buFont typeface="Wingdings" panose="05000000000000000000" pitchFamily="2" charset="2"/>
              <a:buNone/>
            </a:pPr>
            <a:r>
              <a:rPr lang="en-US" sz="2400">
                <a:solidFill>
                  <a:srgbClr val="0033CC"/>
                </a:solidFill>
                <a:latin typeface="Times New Roman" panose="02020603050405020304" pitchFamily="18" charset="0"/>
              </a:rPr>
              <a:t>Error Detection</a:t>
            </a:r>
            <a:r>
              <a:rPr lang="fr-FR" sz="2400">
                <a:solidFill>
                  <a:srgbClr val="0033CC"/>
                </a:solidFill>
                <a:latin typeface="Times New Roman" panose="02020603050405020304" pitchFamily="18" charset="0"/>
              </a:rPr>
              <a:t/>
            </a:r>
            <a:br>
              <a:rPr lang="fr-FR" sz="2400">
                <a:solidFill>
                  <a:srgbClr val="0033CC"/>
                </a:solidFill>
                <a:latin typeface="Times New Roman" panose="02020603050405020304" pitchFamily="18" charset="0"/>
              </a:rPr>
            </a:br>
            <a:r>
              <a:rPr lang="fr-FR" sz="2400">
                <a:solidFill>
                  <a:srgbClr val="0033CC"/>
                </a:solidFill>
                <a:latin typeface="Times New Roman" panose="02020603050405020304" pitchFamily="18" charset="0"/>
              </a:rPr>
              <a:t>Error Correction</a:t>
            </a:r>
            <a:br>
              <a:rPr lang="fr-FR" sz="2400">
                <a:solidFill>
                  <a:srgbClr val="0033CC"/>
                </a:solidFill>
                <a:latin typeface="Times New Roman" panose="02020603050405020304" pitchFamily="18" charset="0"/>
              </a:rPr>
            </a:br>
            <a:r>
              <a:rPr lang="fr-FR" sz="2400">
                <a:solidFill>
                  <a:srgbClr val="0033CC"/>
                </a:solidFill>
                <a:latin typeface="Times New Roman" panose="02020603050405020304" pitchFamily="18" charset="0"/>
              </a:rPr>
              <a:t>Hamming Distance</a:t>
            </a:r>
          </a:p>
          <a:p>
            <a:pPr>
              <a:buClr>
                <a:schemeClr val="tx1"/>
              </a:buClr>
              <a:buSzPct val="117000"/>
              <a:buFont typeface="Wingdings" panose="05000000000000000000" pitchFamily="2" charset="2"/>
              <a:buNone/>
            </a:pPr>
            <a:r>
              <a:rPr lang="en-US" sz="2400">
                <a:solidFill>
                  <a:srgbClr val="0033CC"/>
                </a:solidFill>
                <a:latin typeface="Times New Roman" panose="02020603050405020304" pitchFamily="18" charset="0"/>
              </a:rPr>
              <a:t>Minimum Hamming Distance</a:t>
            </a:r>
          </a:p>
        </p:txBody>
      </p:sp>
      <p:sp>
        <p:nvSpPr>
          <p:cNvPr id="858119" name="Text Box 7"/>
          <p:cNvSpPr txBox="1">
            <a:spLocks noChangeArrowheads="1"/>
          </p:cNvSpPr>
          <p:nvPr/>
        </p:nvSpPr>
        <p:spPr bwMode="auto">
          <a:xfrm>
            <a:off x="1687514" y="4203701"/>
            <a:ext cx="4867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extLst>
      <p:ext uri="{BB962C8B-B14F-4D97-AF65-F5344CB8AC3E}">
        <p14:creationId xmlns:p14="http://schemas.microsoft.com/office/powerpoint/2010/main" val="4789586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1672</TotalTime>
  <Words>2303</Words>
  <Application>Microsoft Office PowerPoint</Application>
  <PresentationFormat>Widescreen</PresentationFormat>
  <Paragraphs>278</Paragraphs>
  <Slides>59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Arial</vt:lpstr>
      <vt:lpstr>Calibri</vt:lpstr>
      <vt:lpstr>Calibri Light</vt:lpstr>
      <vt:lpstr>Tahoma</vt:lpstr>
      <vt:lpstr>Times</vt:lpstr>
      <vt:lpstr>Times New Roman</vt:lpstr>
      <vt:lpstr>Wingdings</vt:lpstr>
      <vt:lpstr>Office Theme</vt:lpstr>
      <vt:lpstr>Error Detection  and  Correction</vt:lpstr>
      <vt:lpstr>Outline</vt:lpstr>
      <vt:lpstr>Data Link Layer</vt:lpstr>
      <vt:lpstr>Types of Errors</vt:lpstr>
      <vt:lpstr>Redundancy</vt:lpstr>
      <vt:lpstr>Detection VS Correction</vt:lpstr>
      <vt:lpstr>Coding</vt:lpstr>
      <vt:lpstr>XOR Operation</vt:lpstr>
      <vt:lpstr>PowerPoint Presentation</vt:lpstr>
      <vt:lpstr>PowerPoint Presentation</vt:lpstr>
      <vt:lpstr>PowerPoint Presentation</vt:lpstr>
      <vt:lpstr>Example: 4B/5B Block Coding</vt:lpstr>
      <vt:lpstr>Error Detection</vt:lpstr>
      <vt:lpstr>PowerPoint Presentation</vt:lpstr>
      <vt:lpstr>PowerPoint Presentation</vt:lpstr>
      <vt:lpstr>PowerPoint Presentation</vt:lpstr>
      <vt:lpstr>PowerPoint Presentation</vt:lpstr>
      <vt:lpstr>Hamming Distance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Common Detection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Using Polynomials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Book 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and Overview</dc:title>
  <dc:creator>Windows User</dc:creator>
  <cp:lastModifiedBy>Windows User</cp:lastModifiedBy>
  <cp:revision>201</cp:revision>
  <dcterms:created xsi:type="dcterms:W3CDTF">2021-04-18T19:29:56Z</dcterms:created>
  <dcterms:modified xsi:type="dcterms:W3CDTF">2022-09-02T20:22:18Z</dcterms:modified>
</cp:coreProperties>
</file>