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411" r:id="rId2"/>
    <p:sldId id="330" r:id="rId3"/>
    <p:sldId id="347" r:id="rId4"/>
    <p:sldId id="348" r:id="rId5"/>
    <p:sldId id="349" r:id="rId6"/>
    <p:sldId id="350" r:id="rId7"/>
    <p:sldId id="351" r:id="rId8"/>
    <p:sldId id="414" r:id="rId9"/>
    <p:sldId id="415" r:id="rId10"/>
    <p:sldId id="416" r:id="rId11"/>
    <p:sldId id="355" r:id="rId12"/>
    <p:sldId id="412" r:id="rId13"/>
    <p:sldId id="356" r:id="rId14"/>
    <p:sldId id="357" r:id="rId15"/>
    <p:sldId id="363" r:id="rId16"/>
    <p:sldId id="364" r:id="rId17"/>
    <p:sldId id="408" r:id="rId18"/>
    <p:sldId id="366" r:id="rId19"/>
    <p:sldId id="403" r:id="rId20"/>
    <p:sldId id="373" r:id="rId21"/>
    <p:sldId id="374" r:id="rId22"/>
    <p:sldId id="392" r:id="rId23"/>
    <p:sldId id="413" r:id="rId24"/>
    <p:sldId id="417" r:id="rId25"/>
    <p:sldId id="331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6" autoAdjust="0"/>
    <p:restoredTop sz="81061" autoAdjust="0"/>
  </p:normalViewPr>
  <p:slideViewPr>
    <p:cSldViewPr snapToGrid="0">
      <p:cViewPr varScale="1">
        <p:scale>
          <a:sx n="57" d="100"/>
          <a:sy n="57" d="100"/>
        </p:scale>
        <p:origin x="10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6DADB-B6F5-4DB8-8E84-25D3745263D0}" type="doc">
      <dgm:prSet loTypeId="urn:microsoft.com/office/officeart/2009/3/layout/IncreasingArrows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13215-9101-40C7-8CA3-F56DC3E5CF1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anchor="t"/>
        <a:lstStyle/>
        <a:p>
          <a:pPr algn="l" rtl="0"/>
          <a:r>
            <a:rPr lang="en-US" b="1" dirty="0">
              <a:latin typeface="Agency FB" panose="020B0503020202020204" pitchFamily="34" charset="0"/>
            </a:rPr>
            <a:t>CSE-309</a:t>
          </a:r>
          <a:br>
            <a:rPr lang="en-US" b="1" dirty="0">
              <a:latin typeface="Agency FB" panose="020B0503020202020204" pitchFamily="34" charset="0"/>
            </a:rPr>
          </a:br>
          <a:r>
            <a:rPr lang="en-US" b="1" dirty="0">
              <a:latin typeface="Agency FB" panose="020B0503020202020204" pitchFamily="34" charset="0"/>
            </a:rPr>
            <a:t>Operating Systems</a:t>
          </a:r>
          <a:endParaRPr lang="en-US" dirty="0">
            <a:latin typeface="Agency FB" panose="020B0503020202020204" pitchFamily="34" charset="0"/>
          </a:endParaRPr>
        </a:p>
      </dgm:t>
    </dgm:pt>
    <dgm:pt modelId="{543E8255-49B9-4908-895B-27203C0D1714}" type="parTrans" cxnId="{52D02809-FE4A-4350-8A5D-A73F4BF890C1}">
      <dgm:prSet/>
      <dgm:spPr/>
      <dgm:t>
        <a:bodyPr/>
        <a:lstStyle/>
        <a:p>
          <a:endParaRPr lang="en-US"/>
        </a:p>
      </dgm:t>
    </dgm:pt>
    <dgm:pt modelId="{8275DA76-58EF-4FF5-A402-73DC13450938}" type="sibTrans" cxnId="{52D02809-FE4A-4350-8A5D-A73F4BF890C1}">
      <dgm:prSet/>
      <dgm:spPr/>
      <dgm:t>
        <a:bodyPr/>
        <a:lstStyle/>
        <a:p>
          <a:endParaRPr lang="en-US"/>
        </a:p>
      </dgm:t>
    </dgm:pt>
    <dgm:pt modelId="{F49AAE13-7329-4ADD-B2A5-D723B32B7C4D}">
      <dgm:prSet custT="1"/>
      <dgm:spPr/>
      <dgm:t>
        <a:bodyPr anchor="ctr"/>
        <a:lstStyle/>
        <a:p>
          <a:pPr algn="ctr"/>
          <a:r>
            <a:rPr lang="en-US" sz="2800" dirty="0">
              <a:latin typeface="Bodoni MT" panose="02070603080606020203" pitchFamily="18" charset="0"/>
            </a:rPr>
            <a:t>Mohammad Shariful Islam</a:t>
          </a:r>
        </a:p>
      </dgm:t>
    </dgm:pt>
    <dgm:pt modelId="{12871587-8A36-4578-9672-7117A3F26C70}" type="parTrans" cxnId="{39896DC0-B901-419E-BFCA-A5B4CB7B5B1B}">
      <dgm:prSet/>
      <dgm:spPr/>
      <dgm:t>
        <a:bodyPr/>
        <a:lstStyle/>
        <a:p>
          <a:endParaRPr lang="en-US"/>
        </a:p>
      </dgm:t>
    </dgm:pt>
    <dgm:pt modelId="{819C34E5-851B-4AFC-9738-259411289CDD}" type="sibTrans" cxnId="{39896DC0-B901-419E-BFCA-A5B4CB7B5B1B}">
      <dgm:prSet/>
      <dgm:spPr/>
      <dgm:t>
        <a:bodyPr/>
        <a:lstStyle/>
        <a:p>
          <a:endParaRPr lang="en-US"/>
        </a:p>
      </dgm:t>
    </dgm:pt>
    <dgm:pt modelId="{EA771762-7265-46F0-87D6-8F329A6DBB60}">
      <dgm:prSet custT="1"/>
      <dgm:spPr/>
      <dgm:t>
        <a:bodyPr anchor="ctr"/>
        <a:lstStyle/>
        <a:p>
          <a:pPr algn="ctr"/>
          <a:r>
            <a:rPr lang="en-US" sz="2800" dirty="0">
              <a:latin typeface="Bodoni MT" panose="02070603080606020203" pitchFamily="18" charset="0"/>
            </a:rPr>
            <a:t>Lecturer, Department of CSE</a:t>
          </a:r>
        </a:p>
      </dgm:t>
    </dgm:pt>
    <dgm:pt modelId="{B1AFF2C8-615A-4B55-9EEC-8F93885B5A48}" type="parTrans" cxnId="{E509B76B-9286-45B2-9684-6389153CEBEA}">
      <dgm:prSet/>
      <dgm:spPr/>
      <dgm:t>
        <a:bodyPr/>
        <a:lstStyle/>
        <a:p>
          <a:endParaRPr lang="en-US"/>
        </a:p>
      </dgm:t>
    </dgm:pt>
    <dgm:pt modelId="{F4676181-B4F7-4326-B0D3-32BE37D8867A}" type="sibTrans" cxnId="{E509B76B-9286-45B2-9684-6389153CEBEA}">
      <dgm:prSet/>
      <dgm:spPr/>
      <dgm:t>
        <a:bodyPr/>
        <a:lstStyle/>
        <a:p>
          <a:endParaRPr lang="en-US"/>
        </a:p>
      </dgm:t>
    </dgm:pt>
    <dgm:pt modelId="{89EE5533-4E99-4E2A-9BFC-DDA96DFD1AC3}">
      <dgm:prSet custT="1"/>
      <dgm:spPr/>
      <dgm:t>
        <a:bodyPr anchor="ctr"/>
        <a:lstStyle/>
        <a:p>
          <a:pPr algn="ctr"/>
          <a:r>
            <a:rPr lang="en-US" sz="2800" dirty="0">
              <a:latin typeface="Bodoni MT" panose="02070603080606020203" pitchFamily="18" charset="0"/>
            </a:rPr>
            <a:t>Mobile: 01747612143</a:t>
          </a:r>
        </a:p>
      </dgm:t>
    </dgm:pt>
    <dgm:pt modelId="{D0BDD0D3-6EC1-4ABB-83E3-B0A5EF53BE86}" type="parTrans" cxnId="{4CCC89FF-D1B6-4707-ACFE-E5C18A3D0512}">
      <dgm:prSet/>
      <dgm:spPr/>
      <dgm:t>
        <a:bodyPr/>
        <a:lstStyle/>
        <a:p>
          <a:endParaRPr lang="en-US"/>
        </a:p>
      </dgm:t>
    </dgm:pt>
    <dgm:pt modelId="{D96661B2-C86A-458A-B226-C5079438A708}" type="sibTrans" cxnId="{4CCC89FF-D1B6-4707-ACFE-E5C18A3D0512}">
      <dgm:prSet/>
      <dgm:spPr/>
      <dgm:t>
        <a:bodyPr/>
        <a:lstStyle/>
        <a:p>
          <a:endParaRPr lang="en-US"/>
        </a:p>
      </dgm:t>
    </dgm:pt>
    <dgm:pt modelId="{0E240500-871D-44C5-8ADD-A49FD79ACD4E}">
      <dgm:prSet custT="1"/>
      <dgm:spPr/>
      <dgm:t>
        <a:bodyPr anchor="ctr"/>
        <a:lstStyle/>
        <a:p>
          <a:pPr algn="ctr"/>
          <a:r>
            <a:rPr lang="en-US" sz="2800" dirty="0">
              <a:latin typeface="Bodoni MT" panose="02070603080606020203" pitchFamily="18" charset="0"/>
            </a:rPr>
            <a:t>Email: sharifulruhan@gmail.com</a:t>
          </a:r>
        </a:p>
      </dgm:t>
    </dgm:pt>
    <dgm:pt modelId="{B236B823-27ED-4E83-8E94-0AAF7A9EEC3F}" type="parTrans" cxnId="{3B5B401E-FBC7-4112-842D-D5DBCA0C0850}">
      <dgm:prSet/>
      <dgm:spPr/>
      <dgm:t>
        <a:bodyPr/>
        <a:lstStyle/>
        <a:p>
          <a:endParaRPr lang="en-US"/>
        </a:p>
      </dgm:t>
    </dgm:pt>
    <dgm:pt modelId="{F6C20CB5-B9FF-493C-8748-111A0723E58D}" type="sibTrans" cxnId="{3B5B401E-FBC7-4112-842D-D5DBCA0C0850}">
      <dgm:prSet/>
      <dgm:spPr/>
      <dgm:t>
        <a:bodyPr/>
        <a:lstStyle/>
        <a:p>
          <a:endParaRPr lang="en-US"/>
        </a:p>
      </dgm:t>
    </dgm:pt>
    <dgm:pt modelId="{9367FD0E-8FC3-4A3C-9D67-DC598BD7FFBD}" type="pres">
      <dgm:prSet presAssocID="{ED26DADB-B6F5-4DB8-8E84-25D3745263D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557ED9C-954E-416C-AB54-2CA90698E843}" type="pres">
      <dgm:prSet presAssocID="{3B713215-9101-40C7-8CA3-F56DC3E5CF1C}" presName="parentText1" presStyleLbl="node1" presStyleIdx="0" presStyleCnt="1" custScaleY="186632">
        <dgm:presLayoutVars>
          <dgm:chMax/>
          <dgm:chPref val="3"/>
          <dgm:bulletEnabled val="1"/>
        </dgm:presLayoutVars>
      </dgm:prSet>
      <dgm:spPr/>
    </dgm:pt>
    <dgm:pt modelId="{6EECD217-897D-473D-A517-C2F45142E38B}" type="pres">
      <dgm:prSet presAssocID="{3B713215-9101-40C7-8CA3-F56DC3E5CF1C}" presName="childText1" presStyleLbl="solidAlignAcc1" presStyleIdx="0" presStyleCnt="1" custScaleX="86978" custScaleY="84219">
        <dgm:presLayoutVars>
          <dgm:chMax val="0"/>
          <dgm:chPref val="0"/>
          <dgm:bulletEnabled val="1"/>
        </dgm:presLayoutVars>
      </dgm:prSet>
      <dgm:spPr/>
    </dgm:pt>
  </dgm:ptLst>
  <dgm:cxnLst>
    <dgm:cxn modelId="{52D02809-FE4A-4350-8A5D-A73F4BF890C1}" srcId="{ED26DADB-B6F5-4DB8-8E84-25D3745263D0}" destId="{3B713215-9101-40C7-8CA3-F56DC3E5CF1C}" srcOrd="0" destOrd="0" parTransId="{543E8255-49B9-4908-895B-27203C0D1714}" sibTransId="{8275DA76-58EF-4FF5-A402-73DC13450938}"/>
    <dgm:cxn modelId="{3B5B401E-FBC7-4112-842D-D5DBCA0C0850}" srcId="{3B713215-9101-40C7-8CA3-F56DC3E5CF1C}" destId="{0E240500-871D-44C5-8ADD-A49FD79ACD4E}" srcOrd="3" destOrd="0" parTransId="{B236B823-27ED-4E83-8E94-0AAF7A9EEC3F}" sibTransId="{F6C20CB5-B9FF-493C-8748-111A0723E58D}"/>
    <dgm:cxn modelId="{A09AE13B-01AA-466F-BBE3-7038C55B1E1B}" type="presOf" srcId="{0E240500-871D-44C5-8ADD-A49FD79ACD4E}" destId="{6EECD217-897D-473D-A517-C2F45142E38B}" srcOrd="0" destOrd="3" presId="urn:microsoft.com/office/officeart/2009/3/layout/IncreasingArrowsProcess"/>
    <dgm:cxn modelId="{E509B76B-9286-45B2-9684-6389153CEBEA}" srcId="{3B713215-9101-40C7-8CA3-F56DC3E5CF1C}" destId="{EA771762-7265-46F0-87D6-8F329A6DBB60}" srcOrd="1" destOrd="0" parTransId="{B1AFF2C8-615A-4B55-9EEC-8F93885B5A48}" sibTransId="{F4676181-B4F7-4326-B0D3-32BE37D8867A}"/>
    <dgm:cxn modelId="{6EFD964E-FD5C-4CB0-92AE-714691EE8EE8}" type="presOf" srcId="{EA771762-7265-46F0-87D6-8F329A6DBB60}" destId="{6EECD217-897D-473D-A517-C2F45142E38B}" srcOrd="0" destOrd="1" presId="urn:microsoft.com/office/officeart/2009/3/layout/IncreasingArrowsProcess"/>
    <dgm:cxn modelId="{FD5BF757-5382-46EE-8198-7BC3AD2809FF}" type="presOf" srcId="{3B713215-9101-40C7-8CA3-F56DC3E5CF1C}" destId="{8557ED9C-954E-416C-AB54-2CA90698E843}" srcOrd="0" destOrd="0" presId="urn:microsoft.com/office/officeart/2009/3/layout/IncreasingArrowsProcess"/>
    <dgm:cxn modelId="{3B37D097-A8BE-457A-902D-043D608F2294}" type="presOf" srcId="{89EE5533-4E99-4E2A-9BFC-DDA96DFD1AC3}" destId="{6EECD217-897D-473D-A517-C2F45142E38B}" srcOrd="0" destOrd="2" presId="urn:microsoft.com/office/officeart/2009/3/layout/IncreasingArrowsProcess"/>
    <dgm:cxn modelId="{D1DF2CC0-9243-4A82-8B7D-385EE8ECCC63}" type="presOf" srcId="{F49AAE13-7329-4ADD-B2A5-D723B32B7C4D}" destId="{6EECD217-897D-473D-A517-C2F45142E38B}" srcOrd="0" destOrd="0" presId="urn:microsoft.com/office/officeart/2009/3/layout/IncreasingArrowsProcess"/>
    <dgm:cxn modelId="{39896DC0-B901-419E-BFCA-A5B4CB7B5B1B}" srcId="{3B713215-9101-40C7-8CA3-F56DC3E5CF1C}" destId="{F49AAE13-7329-4ADD-B2A5-D723B32B7C4D}" srcOrd="0" destOrd="0" parTransId="{12871587-8A36-4578-9672-7117A3F26C70}" sibTransId="{819C34E5-851B-4AFC-9738-259411289CDD}"/>
    <dgm:cxn modelId="{4CCC89FF-D1B6-4707-ACFE-E5C18A3D0512}" srcId="{3B713215-9101-40C7-8CA3-F56DC3E5CF1C}" destId="{89EE5533-4E99-4E2A-9BFC-DDA96DFD1AC3}" srcOrd="2" destOrd="0" parTransId="{D0BDD0D3-6EC1-4ABB-83E3-B0A5EF53BE86}" sibTransId="{D96661B2-C86A-458A-B226-C5079438A708}"/>
    <dgm:cxn modelId="{C138F1FF-DC02-4E7D-81E9-F04020D4B4BB}" type="presOf" srcId="{ED26DADB-B6F5-4DB8-8E84-25D3745263D0}" destId="{9367FD0E-8FC3-4A3C-9D67-DC598BD7FFBD}" srcOrd="0" destOrd="0" presId="urn:microsoft.com/office/officeart/2009/3/layout/IncreasingArrowsProcess"/>
    <dgm:cxn modelId="{978E1AFA-A78F-41B0-BFEA-6F328E0E1581}" type="presParOf" srcId="{9367FD0E-8FC3-4A3C-9D67-DC598BD7FFBD}" destId="{8557ED9C-954E-416C-AB54-2CA90698E843}" srcOrd="0" destOrd="0" presId="urn:microsoft.com/office/officeart/2009/3/layout/IncreasingArrowsProcess"/>
    <dgm:cxn modelId="{45BB6BEA-AD2C-4506-9217-6C0BC98BC95D}" type="presParOf" srcId="{9367FD0E-8FC3-4A3C-9D67-DC598BD7FFBD}" destId="{6EECD217-897D-473D-A517-C2F45142E38B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7ED9C-954E-416C-AB54-2CA90698E843}">
      <dsp:nvSpPr>
        <dsp:cNvPr id="0" name=""/>
        <dsp:cNvSpPr/>
      </dsp:nvSpPr>
      <dsp:spPr>
        <a:xfrm>
          <a:off x="346903" y="-136305"/>
          <a:ext cx="8450193" cy="2296859"/>
        </a:xfrm>
        <a:prstGeom prst="rightArrow">
          <a:avLst>
            <a:gd name="adj1" fmla="val 5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0" tIns="114300" rIns="254000" bIns="195372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gency FB" panose="020B0503020202020204" pitchFamily="34" charset="0"/>
            </a:rPr>
            <a:t>CSE-309</a:t>
          </a:r>
          <a:br>
            <a:rPr lang="en-US" sz="3000" b="1" kern="1200" dirty="0">
              <a:latin typeface="Agency FB" panose="020B0503020202020204" pitchFamily="34" charset="0"/>
            </a:rPr>
          </a:br>
          <a:r>
            <a:rPr lang="en-US" sz="3000" b="1" kern="1200" dirty="0">
              <a:latin typeface="Agency FB" panose="020B0503020202020204" pitchFamily="34" charset="0"/>
            </a:rPr>
            <a:t>Operating Systems</a:t>
          </a:r>
          <a:endParaRPr lang="en-US" sz="3000" kern="1200" dirty="0">
            <a:latin typeface="Agency FB" panose="020B0503020202020204" pitchFamily="34" charset="0"/>
          </a:endParaRPr>
        </a:p>
      </dsp:txBody>
      <dsp:txXfrm>
        <a:off x="346903" y="437910"/>
        <a:ext cx="7875978" cy="1148429"/>
      </dsp:txXfrm>
    </dsp:sp>
    <dsp:sp modelId="{6EECD217-897D-473D-A517-C2F45142E38B}">
      <dsp:nvSpPr>
        <dsp:cNvPr id="0" name=""/>
        <dsp:cNvSpPr/>
      </dsp:nvSpPr>
      <dsp:spPr>
        <a:xfrm>
          <a:off x="855335" y="1610156"/>
          <a:ext cx="6791958" cy="2780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doni MT" panose="02070603080606020203" pitchFamily="18" charset="0"/>
            </a:rPr>
            <a:t>Mohammad Shariful Islam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doni MT" panose="02070603080606020203" pitchFamily="18" charset="0"/>
            </a:rPr>
            <a:t>Lecturer, Department of CSE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doni MT" panose="02070603080606020203" pitchFamily="18" charset="0"/>
            </a:rPr>
            <a:t>Mobile: 01747612143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doni MT" panose="02070603080606020203" pitchFamily="18" charset="0"/>
            </a:rPr>
            <a:t>Email: sharifulruhan@gmail.com</a:t>
          </a:r>
        </a:p>
      </dsp:txBody>
      <dsp:txXfrm>
        <a:off x="855335" y="1610156"/>
        <a:ext cx="6791958" cy="278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2551F3-2C72-49FB-A6CD-2A7052F6B5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D352A0-7CEE-4212-B11D-13FE211881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36B77E7-198D-47F9-899E-42BB9AE1C1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20EE571-4C9A-4499-BD31-CFBD98F337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anose="020B0604020202020204" pitchFamily="34" charset="0"/>
              </a:defRPr>
            </a:lvl1pPr>
          </a:lstStyle>
          <a:p>
            <a:fld id="{5B2A2F89-0A29-44C8-BDCC-FA979CC44D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7E856D4-1170-4539-9C6E-A9E1754097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0C9FF9-5137-4444-82CD-30D7F25F48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DBF37DCC-6F19-4186-B6F5-2F48B0CF0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CE25964-68BF-4E04-9C4E-155A914348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7366308-A9B1-4484-8EF2-E74271560B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50C9853-91C2-4382-81CB-FDF4C58EF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fld id="{74792A7F-3529-4641-8009-1D7FB18B7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18F31F3-EB15-40A1-AF49-6A939730B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178C4A-1435-45E7-877E-768C8B6FEC6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9731087-D91B-438E-9977-9AB6467C6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AFCC7D5-0339-4501-BA85-74969A04A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3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8968998-D25B-43B4-9327-8C1FED741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F68C7F2-225E-4BC2-BF7F-B937B58B0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8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B68CB99-DAEA-4446-BF3E-3A8D25FC0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81B161E-3E70-4609-BCF0-C9842645E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A5AE065-6A1A-41C1-A8DB-DC28F9B8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AFA9FF6-3659-40BA-81B3-ED0D43A70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2241B1F-2A78-4BE5-A7E1-99D7CE4F9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250FA76-B1CD-45BE-9D08-D51915B41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AAE3FAE-0347-4918-A1CB-995F0E5B64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C300593-D455-47C6-8D19-54C875CC1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DEBC74A-43F8-44A2-A826-A2DE3230E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1372F7C-4A75-4393-958C-E0EB95AC0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EEF0F4-C766-4954-84BC-BE0A50F3B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90E55F5-3D79-4ED3-9B7C-B58B189D0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26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7D338B5-56D1-425A-87C1-49BDB55FD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FA9F6AD-7AA4-4A50-831D-A262647E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22E9FE-0013-49D3-B787-F845B9FD1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AB52301-081E-4530-B980-D158EE1FB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46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22E9FE-0013-49D3-B787-F845B9FD1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AB52301-081E-4530-B980-D158EE1FB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E447AC-4137-4B58-92BC-9A3E4F190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E41DDAC-A0DD-470B-B79B-2A9BD016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66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722E9FE-0013-49D3-B787-F845B9FD1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AB52301-081E-4530-B980-D158EE1FB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80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969F480-B225-4503-881E-77C8E1029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6E5623-288E-464E-AC89-0C4B11E9601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B019DC4-1DB1-457B-9FAE-7FACAE20C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56DBD944-5225-4187-A995-18E0730DA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4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2CBBF05-963E-4C65-96C7-B7E6E84CB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7BFF48E-2702-4941-B0A8-94BE2DDB5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FAEF125-9566-4F33-B4DA-61D545D3C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E662A82-5DC5-48B2-AF7A-E20ACEB8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C17530C-0156-4975-A5F1-F5732FD6E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B470511-DD37-4F65-AC9D-2482EC58E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3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67BD5EE-011D-46D5-9B9D-1999B154F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C9B6DDF-F834-44B3-90BE-5C04D6047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974C4DF-DA45-455A-A06F-195185131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07178B3-F9DD-4B62-935A-236691797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3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974C4DF-DA45-455A-A06F-195185131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07178B3-F9DD-4B62-935A-236691797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9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E0B291A-0057-47B3-A3DC-51231CF11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0620D93-82F7-4CB1-B012-34259767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6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19AC877-78F3-4A87-9E24-FFB96BB67B4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0DB5378-4737-4F74-8041-A96C8607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4E300D6-71D2-4797-8D50-107F89CB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0500972-A9A0-49FD-99E8-B656841F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F6FD8E4-63A0-4044-950B-3339D5D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64ADED6-1D24-49CA-8895-47A67D0E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Edit9on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E455DAFA-FA04-46C6-B961-4995958C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A5B2EC84-0E2D-4F94-A89C-22BD2480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6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72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1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23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5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7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8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6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B5FE7E47-A3C1-49DA-B322-49DADF0D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2EBBD6A-28CF-434B-BF9F-AF07065E0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995004-FB33-4A2D-A7AE-E02408189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2D7689-C756-40A5-ABF0-A85360A7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F340AD70-8803-4D9D-9227-F661532B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ED352E8-B793-4514-B246-05CDDD4A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55B7BC-60CD-443D-B6BE-4F606034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FF40801F-686E-4296-8DC8-0318630A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1.</a:t>
            </a:r>
            <a:fld id="{6B7FF6A8-FE15-4FF0-BB80-696DF7739DB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43A8526F-D93B-4775-9590-D711C54D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6D11C251-BFCA-4C61-91D1-9F7C89B5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FE43D1A-3B97-4B1F-8283-A5EFD5D8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FF23-32E9-4959-8B14-65714B8EE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CAD707-FBE2-45D8-A595-85C22CF75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389686"/>
              </p:ext>
            </p:extLst>
          </p:nvPr>
        </p:nvGraphicFramePr>
        <p:xfrm>
          <a:off x="0" y="1749425"/>
          <a:ext cx="9144000" cy="425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89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6545CA2-04A4-4AF4-9ED6-AB336AE67B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Classification of Operating System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B3994E9-3F4C-416D-BBB6-A8DAEA9CDA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16390"/>
            <a:ext cx="8447649" cy="482521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can also be classified as:-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User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:-They are popularly associated with Desktop operating system which run on standalone systems where no user accounts are required.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DOS.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User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:-Provides regulated access for a number of users by maintaining a database of known users. Refers to computer systems that support two or more simultaneous users.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Unix, Microsoft Windows NT.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1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2167A2-A1A9-415A-BEDC-7D5C5F405D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A66338C-837D-416B-82F2-4D42682674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51994"/>
            <a:ext cx="788035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F0EC9-561C-4B88-B48C-45D24FED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36" y="2875797"/>
            <a:ext cx="2179045" cy="2666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CE4A8-E6CC-4A5E-8B67-3F330D131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267" y="2893798"/>
            <a:ext cx="3017433" cy="2386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98BBC-D3CE-41F3-82DE-C8D3CBAE09BC}"/>
              </a:ext>
            </a:extLst>
          </p:cNvPr>
          <p:cNvSpPr txBox="1"/>
          <p:nvPr/>
        </p:nvSpPr>
        <p:spPr>
          <a:xfrm>
            <a:off x="5008728" y="5280313"/>
            <a:ext cx="342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 kernel connects the application software to the hardware of a computer.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2167A2-A1A9-415A-BEDC-7D5C5F405D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Kernel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A66338C-837D-416B-82F2-4D42682674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9063" y="923999"/>
            <a:ext cx="8461717" cy="5533072"/>
          </a:xfrm>
        </p:spPr>
        <p:txBody>
          <a:bodyPr/>
          <a:lstStyle/>
          <a:p>
            <a:pPr algn="just"/>
            <a:r>
              <a:rPr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program running at all times on the computer</a:t>
            </a:r>
            <a:r>
              <a:rPr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ja-JP"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computer program which is the central module of an operating system (OS). It loads first (after the bootloader), and it remains in main memory.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the rest of start-up as well as input/output requests from software, translating them into data-processing instructions for the central processing unit.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handles memory and peripherals like keyboards, monitors, printers, and speakers.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kernels: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microkernel, which only contains basic functionality;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monolithic kernel, which contains many device drivers.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user never interacts directly with the kernel. It runs behind the scenes and cannot be seen.</a:t>
            </a:r>
          </a:p>
          <a:p>
            <a:pPr marL="457200" lvl="1" indent="0" algn="just"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5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06FEF48-BB05-4E5C-8F4E-58989D3BB9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Computer System Organization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D55C2E3-4A1E-43A2-8AEF-D340409DA7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900112"/>
            <a:ext cx="8755673" cy="4530725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Computer-system Organization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CPUs, device controllers connect through common bus providing access to shared memory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 of CPUs and devices competing for memory cycles.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F821EA98-CADF-41D2-ACD3-DAFE1EE3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3165474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52923E2-2D5B-44B8-BA83-B81189323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Computer-System Operation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A304109-7754-4063-A338-AEAFF91A51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008893"/>
            <a:ext cx="8229600" cy="4530725"/>
          </a:xfrm>
        </p:spPr>
        <p:txBody>
          <a:bodyPr/>
          <a:lstStyle/>
          <a:p>
            <a:r>
              <a:rPr lang="en-US" altLang="en-US" sz="2400" dirty="0"/>
              <a:t>I/O devices and the CPU can execute concurrently</a:t>
            </a:r>
            <a:endParaRPr lang="en-US" altLang="en-US" sz="1000" dirty="0"/>
          </a:p>
          <a:p>
            <a:r>
              <a:rPr lang="en-US" altLang="en-US" sz="2400" dirty="0"/>
              <a:t>Each device controller is in charge of a particular device type</a:t>
            </a:r>
            <a:endParaRPr lang="en-US" altLang="en-US" sz="1000" dirty="0"/>
          </a:p>
          <a:p>
            <a:r>
              <a:rPr lang="en-US" altLang="en-US" sz="2400" dirty="0"/>
              <a:t>Each device controller has a local buffer</a:t>
            </a:r>
            <a:endParaRPr lang="en-US" altLang="en-US" sz="1000" dirty="0"/>
          </a:p>
          <a:p>
            <a:r>
              <a:rPr lang="en-US" altLang="en-US" sz="2400" dirty="0"/>
              <a:t>CPU moves data from/to main memory to/from local buffers</a:t>
            </a:r>
            <a:endParaRPr lang="en-US" altLang="en-US" sz="1000" dirty="0"/>
          </a:p>
          <a:p>
            <a:r>
              <a:rPr lang="en-US" altLang="en-US" sz="2400" dirty="0"/>
              <a:t>I/O is from the device to local buffer of controller</a:t>
            </a:r>
            <a:endParaRPr lang="en-US" altLang="en-US" sz="1000" dirty="0"/>
          </a:p>
          <a:p>
            <a:r>
              <a:rPr lang="en-US" altLang="en-US" sz="2400" dirty="0"/>
              <a:t>Device controller informs CPU that it has finished its operation by causing an </a:t>
            </a:r>
            <a:r>
              <a:rPr lang="en-US" altLang="en-US" sz="2400" dirty="0">
                <a:solidFill>
                  <a:srgbClr val="0000FF"/>
                </a:solidFill>
              </a:rPr>
              <a:t>interrupt.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2BD032-81D2-40E3-8844-6ACFD8228B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Structure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76C67F7-A159-4663-8D6F-73AE94BFD5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8149" y="899088"/>
            <a:ext cx="8661106" cy="5403238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– only storage media that the CPU can access directly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– extension of main memory that provides large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disks – rigid metal or glass platters covered with magnetic recording material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surface is logically divided into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subdivided into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logical interaction between the device and the computer </a:t>
            </a:r>
          </a:p>
          <a:p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Solid-state disks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faster than hard disks, nonvolatile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technologies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Becoming more popular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8FDA39-671C-4B52-9C6F-E07FA5ED25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Hierarchy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3558AF-C545-4DF9-8F82-DCB1E363F7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2893" y="938067"/>
            <a:ext cx="8203907" cy="5195447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systems organized in hierarchy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</a:p>
          <a:p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copying information into faster storage system; main memory can be viewed as a cache for secondary storage</a:t>
            </a:r>
          </a:p>
          <a:p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device controller to manage I/O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EC3BC4-3D1F-4842-B4C9-736E185A0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22531" name="Picture 3" descr="C:\Users\as668\Desktop\1_04.jpg">
            <a:extLst>
              <a:ext uri="{FF2B5EF4-FFF2-40B4-BE49-F238E27FC236}">
                <a16:creationId xmlns:a16="http://schemas.microsoft.com/office/drawing/2014/main" id="{F8E355EA-0071-4650-AEE4-2DC2C7CD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19847"/>
            <a:ext cx="6618849" cy="550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24C2EA1-0960-4918-BC4D-1C51BA0F97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Caching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7D21E9C-3E0A-44D9-B459-305F8D477C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665913" cy="4910137"/>
          </a:xfrm>
        </p:spPr>
        <p:txBody>
          <a:bodyPr/>
          <a:lstStyle/>
          <a:p>
            <a:r>
              <a:rPr lang="en-US" altLang="en-US"/>
              <a:t>Important principle, performed at many levels in a computer (in hardware, operating system, software)</a:t>
            </a:r>
            <a:endParaRPr lang="en-US" altLang="en-US" sz="800"/>
          </a:p>
          <a:p>
            <a:r>
              <a:rPr lang="en-US" altLang="en-US"/>
              <a:t>Information in use copied from slower to faster storage temporarily</a:t>
            </a:r>
            <a:endParaRPr lang="en-US" altLang="en-US" sz="800"/>
          </a:p>
          <a:p>
            <a:r>
              <a:rPr lang="en-US" altLang="en-US"/>
              <a:t>Faster storage (cache) checked first to determine if information is there</a:t>
            </a:r>
          </a:p>
          <a:p>
            <a:pPr lvl="1"/>
            <a:r>
              <a:rPr lang="en-US" altLang="en-US"/>
              <a:t>If it is, information used directly from the cache (fast)</a:t>
            </a:r>
          </a:p>
          <a:p>
            <a:pPr lvl="1"/>
            <a:r>
              <a:rPr lang="en-US" altLang="en-US"/>
              <a:t>If not, data copied to cache and used there</a:t>
            </a:r>
            <a:endParaRPr lang="en-US" altLang="en-US" sz="800"/>
          </a:p>
          <a:p>
            <a:r>
              <a:rPr lang="en-US" altLang="en-US"/>
              <a:t>Cache smaller than storage being cached</a:t>
            </a:r>
          </a:p>
          <a:p>
            <a:pPr lvl="1"/>
            <a:r>
              <a:rPr lang="en-US" altLang="en-US"/>
              <a:t>Cache management important design problem</a:t>
            </a:r>
          </a:p>
          <a:p>
            <a:pPr lvl="1"/>
            <a:r>
              <a:rPr lang="en-US" altLang="en-US"/>
              <a:t>Cache size and replacement policy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C20CAB-8894-41B2-961E-40806C56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166688"/>
            <a:ext cx="7666037" cy="576262"/>
          </a:xfrm>
        </p:spPr>
        <p:txBody>
          <a:bodyPr/>
          <a:lstStyle/>
          <a:p>
            <a:pPr eaLnBrk="1" hangingPunct="1"/>
            <a:r>
              <a:rPr lang="en-US" altLang="en-US"/>
              <a:t>Direct Memory Access Structure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8337BFB-E8F7-4BC8-887D-6B3471CFF3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208713" cy="4530725"/>
          </a:xfrm>
        </p:spPr>
        <p:txBody>
          <a:bodyPr/>
          <a:lstStyle/>
          <a:p>
            <a:r>
              <a:rPr lang="en-US" altLang="en-US"/>
              <a:t>Used for high-speed I/O devices able to transmit information at close to memory speeds</a:t>
            </a:r>
          </a:p>
          <a:p>
            <a:r>
              <a:rPr lang="en-US" altLang="en-US"/>
              <a:t>Device controller transfers blocks of data from buffer storage directly to main memory without CPU intervention</a:t>
            </a:r>
          </a:p>
          <a:p>
            <a:r>
              <a:rPr lang="en-US" altLang="en-US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4681283-7F79-4103-A01D-BB8827F815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795" y="177831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E81F815-EBF9-4667-A88B-7A73AFCDFB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666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Operating System Structure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B0364F1-C6B8-4198-8DB9-71E71E238E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3192" y="877228"/>
            <a:ext cx="8373183" cy="55939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needed for efficiency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job selected and run via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Timesharing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logical extension in which CPU switches jobs so frequently that users can interact with each job while it is running, creating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at least one program executing in memory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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If processes don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’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 fit in memory, </a:t>
            </a:r>
            <a:r>
              <a:rPr lang="en-US" altLang="ja-JP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swapping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Virtual memory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84370A5-05CB-4C19-8E74-E8A85523E9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53F701C5-3452-4370-9881-E7E8219E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1230313"/>
            <a:ext cx="2814637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D0FED1-1E50-4FC5-A217-F867DDB28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2663" y="127000"/>
            <a:ext cx="7704137" cy="576263"/>
          </a:xfrm>
        </p:spPr>
        <p:txBody>
          <a:bodyPr/>
          <a:lstStyle/>
          <a:p>
            <a:r>
              <a:rPr lang="en-US" altLang="en-US" sz="2800"/>
              <a:t>Open-Source Operating Systems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ADA3C70-C861-4D4E-93E6-02E3B2687A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4758" y="994337"/>
            <a:ext cx="8232042" cy="5082906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made available in source-code format rather than just binary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closed-source</a:t>
            </a:r>
            <a:endParaRPr lang="en-US" altLang="en-US" sz="1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to the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protection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Rights Management (DRM)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by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Foundation (FSF)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has </a:t>
            </a:r>
            <a:r>
              <a:rPr lang="ja-JP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ja-JP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Public License (GPL)</a:t>
            </a:r>
            <a:endParaRPr lang="en-US" altLang="en-US" sz="1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GNU/Linux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BSD UNIX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(including core of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OS 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many more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VMM like VMware Player (Free on Windows),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(open source and free on many platforms 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http://www.virtualbox.com)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 run guest operating systems for exploration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D0FED1-1E50-4FC5-A217-F867DDB28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2663" y="127000"/>
            <a:ext cx="7704137" cy="576263"/>
          </a:xfrm>
        </p:spPr>
        <p:txBody>
          <a:bodyPr/>
          <a:lstStyle/>
          <a:p>
            <a:r>
              <a:rPr lang="en-US" altLang="en-US" sz="2800" dirty="0"/>
              <a:t>Memory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ADA3C70-C861-4D4E-93E6-02E3B2687A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186613" cy="4530725"/>
          </a:xfrm>
        </p:spPr>
        <p:txBody>
          <a:bodyPr/>
          <a:lstStyle/>
          <a:p>
            <a:r>
              <a:rPr lang="en-US" altLang="en-US" dirty="0"/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4676F-B67C-471A-9605-98DCD9EC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1828800"/>
            <a:ext cx="2900149" cy="2729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0C7B-FA63-4578-A929-19A5890E9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56" y="1642397"/>
            <a:ext cx="3693283" cy="31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D0FED1-1E50-4FC5-A217-F867DDB28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2663" y="127000"/>
            <a:ext cx="7704137" cy="576263"/>
          </a:xfrm>
        </p:spPr>
        <p:txBody>
          <a:bodyPr/>
          <a:lstStyle/>
          <a:p>
            <a:r>
              <a:rPr lang="en-US" altLang="en-US" sz="2800" dirty="0">
                <a:solidFill>
                  <a:srgbClr val="00B050"/>
                </a:solidFill>
              </a:rPr>
              <a:t>Questions? 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ADA3C70-C861-4D4E-93E6-02E3B2687A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783" y="892704"/>
            <a:ext cx="8083550" cy="5135563"/>
          </a:xfrm>
        </p:spPr>
        <p:txBody>
          <a:bodyPr/>
          <a:lstStyle/>
          <a:p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Operating System? </a:t>
            </a:r>
          </a:p>
          <a:p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goals of an operating system?</a:t>
            </a:r>
          </a:p>
          <a:p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OS is required in computer system? </a:t>
            </a:r>
          </a:p>
          <a:p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Computer System Components.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functions of Operating System?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of Operating System based on user. 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Kernel with types.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computer system organization and operation.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short note on timesharing and multiprogramming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3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D1BBB-E413-4958-B031-02B848BFA3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DAE5FF-7D84-4D4C-B2C2-F95BE5A71C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5B6914-5A84-48FB-874D-DDF5EF3C7D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What Operating Systems Do</a:t>
            </a:r>
          </a:p>
          <a:p>
            <a:r>
              <a:rPr lang="en-US" altLang="en-US"/>
              <a:t>Computer-System Organization</a:t>
            </a:r>
          </a:p>
          <a:p>
            <a:r>
              <a:rPr lang="en-US" altLang="en-US"/>
              <a:t>Computer-System Architecture</a:t>
            </a:r>
          </a:p>
          <a:p>
            <a:r>
              <a:rPr lang="en-US" altLang="en-US"/>
              <a:t>Operating-System Structure</a:t>
            </a:r>
          </a:p>
          <a:p>
            <a:r>
              <a:rPr lang="en-US" altLang="en-US"/>
              <a:t>Operating-System Operations</a:t>
            </a:r>
          </a:p>
          <a:p>
            <a:r>
              <a:rPr lang="en-US" altLang="en-US"/>
              <a:t>Process Management</a:t>
            </a:r>
          </a:p>
          <a:p>
            <a:r>
              <a:rPr lang="en-US" altLang="en-US"/>
              <a:t>Memory Management</a:t>
            </a:r>
          </a:p>
          <a:p>
            <a:r>
              <a:rPr lang="en-US" altLang="en-US"/>
              <a:t>Storage Management</a:t>
            </a:r>
          </a:p>
          <a:p>
            <a:r>
              <a:rPr lang="en-US" altLang="en-US"/>
              <a:t>Protection and Security</a:t>
            </a:r>
          </a:p>
          <a:p>
            <a:r>
              <a:rPr lang="en-US" altLang="en-US"/>
              <a:t>Kernel Data Structures</a:t>
            </a:r>
          </a:p>
          <a:p>
            <a:r>
              <a:rPr lang="en-US" altLang="en-US"/>
              <a:t>Computing Environments</a:t>
            </a:r>
          </a:p>
          <a:p>
            <a:r>
              <a:rPr lang="en-US" altLang="en-US"/>
              <a:t>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7482D82-66E0-4808-961F-CE87642C2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1A78CB-7895-4A02-BA76-AEA8DE3F0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492875" cy="4530725"/>
          </a:xfrm>
        </p:spPr>
        <p:txBody>
          <a:bodyPr/>
          <a:lstStyle/>
          <a:p>
            <a:r>
              <a:rPr lang="en-US" altLang="en-US"/>
              <a:t>To describe the basic organization of computer systems</a:t>
            </a:r>
          </a:p>
          <a:p>
            <a:r>
              <a:rPr lang="en-US" altLang="en-US"/>
              <a:t>To provide a grand tour of the major components of operating systems</a:t>
            </a:r>
          </a:p>
          <a:p>
            <a:r>
              <a:rPr lang="en-US" altLang="en-US"/>
              <a:t>To give an overview of the many types of computing environments</a:t>
            </a:r>
          </a:p>
          <a:p>
            <a:r>
              <a:rPr lang="en-US" altLang="en-US"/>
              <a:t>To explore several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FCF2AD-1B00-4B77-A25E-3716037715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DE1EB1-0DE3-4B1E-B529-CA53EA36A3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505" y="1268413"/>
            <a:ext cx="7526533" cy="415925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that acts as an intermediary between a user of a computer and the computer hardware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goals: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user programs and make solving user problems easier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computer system convenient to use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computer hardware in an efficient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FB89567-CBED-4F19-A378-75422A9A90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Computer System Components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E5BE6A2-2292-4F83-AF89-CA4F3A5F5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9828" y="993897"/>
            <a:ext cx="8482818" cy="5195888"/>
          </a:xfrm>
        </p:spPr>
        <p:txBody>
          <a:bodyPr/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can be divided into four components:</a:t>
            </a:r>
          </a:p>
          <a:p>
            <a:pPr lvl="1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– provides basic computing resources</a:t>
            </a:r>
          </a:p>
          <a:p>
            <a:pPr lvl="2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CPU, memory, I/O devices</a:t>
            </a:r>
          </a:p>
          <a:p>
            <a:pPr lvl="1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lvl="2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and coordinates use of hardware among various applications and users</a:t>
            </a:r>
          </a:p>
          <a:p>
            <a:pPr lvl="1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programs – define the ways in which the system resources are used to solve the computing problems of the users</a:t>
            </a:r>
          </a:p>
          <a:p>
            <a:pPr lvl="2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processors, compilers, web browsers, database systems, video games</a:t>
            </a:r>
          </a:p>
          <a:p>
            <a:pPr lvl="1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lvl="2"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 machines, other computers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FA5AEE2-345B-42C7-A598-C87B6CFC05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1206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B050"/>
                </a:solidFill>
              </a:rPr>
              <a:t>Four Components of a Computer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2EF95486-9A7E-4D9F-A2BA-8D4FD503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6545CA2-04A4-4AF4-9ED6-AB336AE67B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Functions of Operating System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B3994E9-3F4C-416D-BBB6-A8DAEA9CDA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08892"/>
            <a:ext cx="8117058" cy="5040215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functions of Operating system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module of operating system software performs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function: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Process management module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care of creation and deletion of processes, and providing mechanisms for synchronization and communication among processes.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Memory management module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care of allocation and de-allocation of memory space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programs in need of this resources.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It takes care of file-related activities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organization storage, retrieval, naming, sharing, and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files.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5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6545CA2-04A4-4AF4-9ED6-AB336AE67B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Functions of Operating System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B3994E9-3F4C-416D-BBB6-A8DAEA9CDA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303826"/>
            <a:ext cx="8112467" cy="4530725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(4).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:- Security module protects the resources and information of a computer system against  destruction and unauthorized access.</a:t>
            </a:r>
          </a:p>
          <a:p>
            <a:pPr marL="0" indent="0">
              <a:lnSpc>
                <a:spcPts val="3200"/>
              </a:lnSpc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(5).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 interpretation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:- Command interpretation module takes care of interpreting user commands, and directing system resources to process the commands.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68565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10192</TotalTime>
  <Words>1180</Words>
  <Application>Microsoft Office PowerPoint</Application>
  <PresentationFormat>On-screen Show (4:3)</PresentationFormat>
  <Paragraphs>148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Agency FB</vt:lpstr>
      <vt:lpstr>Arial</vt:lpstr>
      <vt:lpstr>Bodoni MT</vt:lpstr>
      <vt:lpstr>Helvetica</vt:lpstr>
      <vt:lpstr>Monotype Sorts</vt:lpstr>
      <vt:lpstr>Times New Roman</vt:lpstr>
      <vt:lpstr>Verdana</vt:lpstr>
      <vt:lpstr>Webdings</vt:lpstr>
      <vt:lpstr>os-8</vt:lpstr>
      <vt:lpstr>PowerPoint Presentation</vt:lpstr>
      <vt:lpstr>Chapter 1:  Introduction</vt:lpstr>
      <vt:lpstr>Chapter 1: Introduction</vt:lpstr>
      <vt:lpstr>Objectives</vt:lpstr>
      <vt:lpstr>What is an Operating System?</vt:lpstr>
      <vt:lpstr>Computer System Components</vt:lpstr>
      <vt:lpstr>Four Components of a Computer System</vt:lpstr>
      <vt:lpstr>Functions of Operating System </vt:lpstr>
      <vt:lpstr>Functions of Operating System </vt:lpstr>
      <vt:lpstr>Classification of Operating System </vt:lpstr>
      <vt:lpstr>Computer Startup</vt:lpstr>
      <vt:lpstr>Kernel</vt:lpstr>
      <vt:lpstr>Computer System Organization</vt:lpstr>
      <vt:lpstr>Computer-System Operation</vt:lpstr>
      <vt:lpstr>Storage Structure</vt:lpstr>
      <vt:lpstr>Storage Hierarchy</vt:lpstr>
      <vt:lpstr>Storage-Device Hierarchy</vt:lpstr>
      <vt:lpstr>Caching</vt:lpstr>
      <vt:lpstr>Direct Memory Access Structure</vt:lpstr>
      <vt:lpstr>Operating System Structure</vt:lpstr>
      <vt:lpstr>Memory Layout for Multiprogrammed System</vt:lpstr>
      <vt:lpstr>Open-Source Operating Systems</vt:lpstr>
      <vt:lpstr>Memory</vt:lpstr>
      <vt:lpstr>Questions? </vt:lpstr>
      <vt:lpstr>End of Chapter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MSI</cp:lastModifiedBy>
  <cp:revision>212</cp:revision>
  <cp:lastPrinted>2001-06-14T13:58:17Z</cp:lastPrinted>
  <dcterms:created xsi:type="dcterms:W3CDTF">2011-01-13T23:43:38Z</dcterms:created>
  <dcterms:modified xsi:type="dcterms:W3CDTF">2019-10-16T12:06:15Z</dcterms:modified>
</cp:coreProperties>
</file>