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1"/>
  </p:notesMasterIdLst>
  <p:handoutMasterIdLst>
    <p:handoutMasterId r:id="rId32"/>
  </p:handoutMasterIdLst>
  <p:sldIdLst>
    <p:sldId id="411" r:id="rId2"/>
    <p:sldId id="330" r:id="rId3"/>
    <p:sldId id="275" r:id="rId4"/>
    <p:sldId id="287" r:id="rId5"/>
    <p:sldId id="277" r:id="rId6"/>
    <p:sldId id="332" r:id="rId7"/>
    <p:sldId id="288" r:id="rId8"/>
    <p:sldId id="336" r:id="rId9"/>
    <p:sldId id="348" r:id="rId10"/>
    <p:sldId id="366" r:id="rId11"/>
    <p:sldId id="279" r:id="rId12"/>
    <p:sldId id="290" r:id="rId13"/>
    <p:sldId id="294" r:id="rId14"/>
    <p:sldId id="293" r:id="rId15"/>
    <p:sldId id="280" r:id="rId16"/>
    <p:sldId id="349" r:id="rId17"/>
    <p:sldId id="343" r:id="rId18"/>
    <p:sldId id="339" r:id="rId19"/>
    <p:sldId id="335" r:id="rId20"/>
    <p:sldId id="298" r:id="rId21"/>
    <p:sldId id="302" r:id="rId22"/>
    <p:sldId id="329" r:id="rId23"/>
    <p:sldId id="351" r:id="rId24"/>
    <p:sldId id="306" r:id="rId25"/>
    <p:sldId id="342" r:id="rId26"/>
    <p:sldId id="361" r:id="rId27"/>
    <p:sldId id="286" r:id="rId28"/>
    <p:sldId id="412" r:id="rId29"/>
    <p:sldId id="331" r:id="rId3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6" autoAdjust="0"/>
    <p:restoredTop sz="94291" autoAdjust="0"/>
  </p:normalViewPr>
  <p:slideViewPr>
    <p:cSldViewPr snapToGrid="0">
      <p:cViewPr varScale="1">
        <p:scale>
          <a:sx n="70" d="100"/>
          <a:sy n="70" d="100"/>
        </p:scale>
        <p:origin x="186"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6DADB-B6F5-4DB8-8E84-25D3745263D0}" type="doc">
      <dgm:prSet loTypeId="urn:microsoft.com/office/officeart/2009/3/layout/IncreasingArrowsProcess" loCatId="process" qsTypeId="urn:microsoft.com/office/officeart/2005/8/quickstyle/simple2" qsCatId="simple" csTypeId="urn:microsoft.com/office/officeart/2005/8/colors/accent1_2" csCatId="accent1" phldr="1"/>
      <dgm:spPr/>
      <dgm:t>
        <a:bodyPr/>
        <a:lstStyle/>
        <a:p>
          <a:endParaRPr lang="en-US"/>
        </a:p>
      </dgm:t>
    </dgm:pt>
    <dgm:pt modelId="{3B713215-9101-40C7-8CA3-F56DC3E5CF1C}">
      <dgm:prSet>
        <dgm:style>
          <a:lnRef idx="1">
            <a:schemeClr val="accent1"/>
          </a:lnRef>
          <a:fillRef idx="2">
            <a:schemeClr val="accent1"/>
          </a:fillRef>
          <a:effectRef idx="1">
            <a:schemeClr val="accent1"/>
          </a:effectRef>
          <a:fontRef idx="minor">
            <a:schemeClr val="dk1"/>
          </a:fontRef>
        </dgm:style>
      </dgm:prSet>
      <dgm:spPr/>
      <dgm:t>
        <a:bodyPr anchor="t"/>
        <a:lstStyle/>
        <a:p>
          <a:pPr algn="l" rtl="0"/>
          <a:r>
            <a:rPr lang="en-US" b="1" dirty="0">
              <a:latin typeface="Agency FB" panose="020B0503020202020204" pitchFamily="34" charset="0"/>
            </a:rPr>
            <a:t>CSE-309</a:t>
          </a:r>
          <a:br>
            <a:rPr lang="en-US" b="1" dirty="0">
              <a:latin typeface="Agency FB" panose="020B0503020202020204" pitchFamily="34" charset="0"/>
            </a:rPr>
          </a:br>
          <a:r>
            <a:rPr lang="en-US" b="1" dirty="0">
              <a:latin typeface="Agency FB" panose="020B0503020202020204" pitchFamily="34" charset="0"/>
            </a:rPr>
            <a:t>Operating Systems</a:t>
          </a:r>
          <a:endParaRPr lang="en-US" dirty="0">
            <a:latin typeface="Agency FB" panose="020B0503020202020204" pitchFamily="34" charset="0"/>
          </a:endParaRPr>
        </a:p>
      </dgm:t>
    </dgm:pt>
    <dgm:pt modelId="{543E8255-49B9-4908-895B-27203C0D1714}" type="parTrans" cxnId="{52D02809-FE4A-4350-8A5D-A73F4BF890C1}">
      <dgm:prSet/>
      <dgm:spPr/>
      <dgm:t>
        <a:bodyPr/>
        <a:lstStyle/>
        <a:p>
          <a:endParaRPr lang="en-US"/>
        </a:p>
      </dgm:t>
    </dgm:pt>
    <dgm:pt modelId="{8275DA76-58EF-4FF5-A402-73DC13450938}" type="sibTrans" cxnId="{52D02809-FE4A-4350-8A5D-A73F4BF890C1}">
      <dgm:prSet/>
      <dgm:spPr/>
      <dgm:t>
        <a:bodyPr/>
        <a:lstStyle/>
        <a:p>
          <a:endParaRPr lang="en-US"/>
        </a:p>
      </dgm:t>
    </dgm:pt>
    <dgm:pt modelId="{F49AAE13-7329-4ADD-B2A5-D723B32B7C4D}">
      <dgm:prSet custT="1"/>
      <dgm:spPr/>
      <dgm:t>
        <a:bodyPr anchor="ctr"/>
        <a:lstStyle/>
        <a:p>
          <a:pPr algn="ctr"/>
          <a:r>
            <a:rPr lang="en-US" sz="2800" dirty="0">
              <a:latin typeface="Bodoni MT" panose="02070603080606020203" pitchFamily="18" charset="0"/>
            </a:rPr>
            <a:t>Mohammad Shariful Islam</a:t>
          </a:r>
        </a:p>
      </dgm:t>
    </dgm:pt>
    <dgm:pt modelId="{12871587-8A36-4578-9672-7117A3F26C70}" type="parTrans" cxnId="{39896DC0-B901-419E-BFCA-A5B4CB7B5B1B}">
      <dgm:prSet/>
      <dgm:spPr/>
      <dgm:t>
        <a:bodyPr/>
        <a:lstStyle/>
        <a:p>
          <a:endParaRPr lang="en-US"/>
        </a:p>
      </dgm:t>
    </dgm:pt>
    <dgm:pt modelId="{819C34E5-851B-4AFC-9738-259411289CDD}" type="sibTrans" cxnId="{39896DC0-B901-419E-BFCA-A5B4CB7B5B1B}">
      <dgm:prSet/>
      <dgm:spPr/>
      <dgm:t>
        <a:bodyPr/>
        <a:lstStyle/>
        <a:p>
          <a:endParaRPr lang="en-US"/>
        </a:p>
      </dgm:t>
    </dgm:pt>
    <dgm:pt modelId="{EA771762-7265-46F0-87D6-8F329A6DBB60}">
      <dgm:prSet custT="1"/>
      <dgm:spPr/>
      <dgm:t>
        <a:bodyPr anchor="ctr"/>
        <a:lstStyle/>
        <a:p>
          <a:pPr algn="ctr"/>
          <a:r>
            <a:rPr lang="en-US" sz="2800" dirty="0">
              <a:latin typeface="Bodoni MT" panose="02070603080606020203" pitchFamily="18" charset="0"/>
            </a:rPr>
            <a:t>Lecturer, Department of CSE</a:t>
          </a:r>
        </a:p>
      </dgm:t>
    </dgm:pt>
    <dgm:pt modelId="{B1AFF2C8-615A-4B55-9EEC-8F93885B5A48}" type="parTrans" cxnId="{E509B76B-9286-45B2-9684-6389153CEBEA}">
      <dgm:prSet/>
      <dgm:spPr/>
      <dgm:t>
        <a:bodyPr/>
        <a:lstStyle/>
        <a:p>
          <a:endParaRPr lang="en-US"/>
        </a:p>
      </dgm:t>
    </dgm:pt>
    <dgm:pt modelId="{F4676181-B4F7-4326-B0D3-32BE37D8867A}" type="sibTrans" cxnId="{E509B76B-9286-45B2-9684-6389153CEBEA}">
      <dgm:prSet/>
      <dgm:spPr/>
      <dgm:t>
        <a:bodyPr/>
        <a:lstStyle/>
        <a:p>
          <a:endParaRPr lang="en-US"/>
        </a:p>
      </dgm:t>
    </dgm:pt>
    <dgm:pt modelId="{89EE5533-4E99-4E2A-9BFC-DDA96DFD1AC3}">
      <dgm:prSet custT="1"/>
      <dgm:spPr/>
      <dgm:t>
        <a:bodyPr anchor="ctr"/>
        <a:lstStyle/>
        <a:p>
          <a:pPr algn="ctr"/>
          <a:r>
            <a:rPr lang="en-US" sz="2800" dirty="0">
              <a:latin typeface="Bodoni MT" panose="02070603080606020203" pitchFamily="18" charset="0"/>
            </a:rPr>
            <a:t>Mobile: 01747612143</a:t>
          </a:r>
        </a:p>
      </dgm:t>
    </dgm:pt>
    <dgm:pt modelId="{D0BDD0D3-6EC1-4ABB-83E3-B0A5EF53BE86}" type="parTrans" cxnId="{4CCC89FF-D1B6-4707-ACFE-E5C18A3D0512}">
      <dgm:prSet/>
      <dgm:spPr/>
      <dgm:t>
        <a:bodyPr/>
        <a:lstStyle/>
        <a:p>
          <a:endParaRPr lang="en-US"/>
        </a:p>
      </dgm:t>
    </dgm:pt>
    <dgm:pt modelId="{D96661B2-C86A-458A-B226-C5079438A708}" type="sibTrans" cxnId="{4CCC89FF-D1B6-4707-ACFE-E5C18A3D0512}">
      <dgm:prSet/>
      <dgm:spPr/>
      <dgm:t>
        <a:bodyPr/>
        <a:lstStyle/>
        <a:p>
          <a:endParaRPr lang="en-US"/>
        </a:p>
      </dgm:t>
    </dgm:pt>
    <dgm:pt modelId="{0E240500-871D-44C5-8ADD-A49FD79ACD4E}">
      <dgm:prSet custT="1"/>
      <dgm:spPr/>
      <dgm:t>
        <a:bodyPr anchor="ctr"/>
        <a:lstStyle/>
        <a:p>
          <a:pPr algn="ctr"/>
          <a:r>
            <a:rPr lang="en-US" sz="2800" dirty="0">
              <a:latin typeface="Bodoni MT" panose="02070603080606020203" pitchFamily="18" charset="0"/>
            </a:rPr>
            <a:t>Email: sharifulruhan@gmail.com</a:t>
          </a:r>
        </a:p>
      </dgm:t>
    </dgm:pt>
    <dgm:pt modelId="{B236B823-27ED-4E83-8E94-0AAF7A9EEC3F}" type="parTrans" cxnId="{3B5B401E-FBC7-4112-842D-D5DBCA0C0850}">
      <dgm:prSet/>
      <dgm:spPr/>
      <dgm:t>
        <a:bodyPr/>
        <a:lstStyle/>
        <a:p>
          <a:endParaRPr lang="en-US"/>
        </a:p>
      </dgm:t>
    </dgm:pt>
    <dgm:pt modelId="{F6C20CB5-B9FF-493C-8748-111A0723E58D}" type="sibTrans" cxnId="{3B5B401E-FBC7-4112-842D-D5DBCA0C0850}">
      <dgm:prSet/>
      <dgm:spPr/>
      <dgm:t>
        <a:bodyPr/>
        <a:lstStyle/>
        <a:p>
          <a:endParaRPr lang="en-US"/>
        </a:p>
      </dgm:t>
    </dgm:pt>
    <dgm:pt modelId="{9367FD0E-8FC3-4A3C-9D67-DC598BD7FFBD}" type="pres">
      <dgm:prSet presAssocID="{ED26DADB-B6F5-4DB8-8E84-25D3745263D0}" presName="Name0" presStyleCnt="0">
        <dgm:presLayoutVars>
          <dgm:chMax val="5"/>
          <dgm:chPref val="5"/>
          <dgm:dir/>
          <dgm:animLvl val="lvl"/>
        </dgm:presLayoutVars>
      </dgm:prSet>
      <dgm:spPr/>
    </dgm:pt>
    <dgm:pt modelId="{8557ED9C-954E-416C-AB54-2CA90698E843}" type="pres">
      <dgm:prSet presAssocID="{3B713215-9101-40C7-8CA3-F56DC3E5CF1C}" presName="parentText1" presStyleLbl="node1" presStyleIdx="0" presStyleCnt="1" custScaleY="186632">
        <dgm:presLayoutVars>
          <dgm:chMax/>
          <dgm:chPref val="3"/>
          <dgm:bulletEnabled val="1"/>
        </dgm:presLayoutVars>
      </dgm:prSet>
      <dgm:spPr/>
    </dgm:pt>
    <dgm:pt modelId="{6EECD217-897D-473D-A517-C2F45142E38B}" type="pres">
      <dgm:prSet presAssocID="{3B713215-9101-40C7-8CA3-F56DC3E5CF1C}" presName="childText1" presStyleLbl="solidAlignAcc1" presStyleIdx="0" presStyleCnt="1" custScaleX="86978" custScaleY="84219">
        <dgm:presLayoutVars>
          <dgm:chMax val="0"/>
          <dgm:chPref val="0"/>
          <dgm:bulletEnabled val="1"/>
        </dgm:presLayoutVars>
      </dgm:prSet>
      <dgm:spPr/>
    </dgm:pt>
  </dgm:ptLst>
  <dgm:cxnLst>
    <dgm:cxn modelId="{52D02809-FE4A-4350-8A5D-A73F4BF890C1}" srcId="{ED26DADB-B6F5-4DB8-8E84-25D3745263D0}" destId="{3B713215-9101-40C7-8CA3-F56DC3E5CF1C}" srcOrd="0" destOrd="0" parTransId="{543E8255-49B9-4908-895B-27203C0D1714}" sibTransId="{8275DA76-58EF-4FF5-A402-73DC13450938}"/>
    <dgm:cxn modelId="{3B5B401E-FBC7-4112-842D-D5DBCA0C0850}" srcId="{3B713215-9101-40C7-8CA3-F56DC3E5CF1C}" destId="{0E240500-871D-44C5-8ADD-A49FD79ACD4E}" srcOrd="3" destOrd="0" parTransId="{B236B823-27ED-4E83-8E94-0AAF7A9EEC3F}" sibTransId="{F6C20CB5-B9FF-493C-8748-111A0723E58D}"/>
    <dgm:cxn modelId="{A09AE13B-01AA-466F-BBE3-7038C55B1E1B}" type="presOf" srcId="{0E240500-871D-44C5-8ADD-A49FD79ACD4E}" destId="{6EECD217-897D-473D-A517-C2F45142E38B}" srcOrd="0" destOrd="3" presId="urn:microsoft.com/office/officeart/2009/3/layout/IncreasingArrowsProcess"/>
    <dgm:cxn modelId="{E509B76B-9286-45B2-9684-6389153CEBEA}" srcId="{3B713215-9101-40C7-8CA3-F56DC3E5CF1C}" destId="{EA771762-7265-46F0-87D6-8F329A6DBB60}" srcOrd="1" destOrd="0" parTransId="{B1AFF2C8-615A-4B55-9EEC-8F93885B5A48}" sibTransId="{F4676181-B4F7-4326-B0D3-32BE37D8867A}"/>
    <dgm:cxn modelId="{6EFD964E-FD5C-4CB0-92AE-714691EE8EE8}" type="presOf" srcId="{EA771762-7265-46F0-87D6-8F329A6DBB60}" destId="{6EECD217-897D-473D-A517-C2F45142E38B}" srcOrd="0" destOrd="1" presId="urn:microsoft.com/office/officeart/2009/3/layout/IncreasingArrowsProcess"/>
    <dgm:cxn modelId="{FD5BF757-5382-46EE-8198-7BC3AD2809FF}" type="presOf" srcId="{3B713215-9101-40C7-8CA3-F56DC3E5CF1C}" destId="{8557ED9C-954E-416C-AB54-2CA90698E843}" srcOrd="0" destOrd="0" presId="urn:microsoft.com/office/officeart/2009/3/layout/IncreasingArrowsProcess"/>
    <dgm:cxn modelId="{3B37D097-A8BE-457A-902D-043D608F2294}" type="presOf" srcId="{89EE5533-4E99-4E2A-9BFC-DDA96DFD1AC3}" destId="{6EECD217-897D-473D-A517-C2F45142E38B}" srcOrd="0" destOrd="2" presId="urn:microsoft.com/office/officeart/2009/3/layout/IncreasingArrowsProcess"/>
    <dgm:cxn modelId="{D1DF2CC0-9243-4A82-8B7D-385EE8ECCC63}" type="presOf" srcId="{F49AAE13-7329-4ADD-B2A5-D723B32B7C4D}" destId="{6EECD217-897D-473D-A517-C2F45142E38B}" srcOrd="0" destOrd="0" presId="urn:microsoft.com/office/officeart/2009/3/layout/IncreasingArrowsProcess"/>
    <dgm:cxn modelId="{39896DC0-B901-419E-BFCA-A5B4CB7B5B1B}" srcId="{3B713215-9101-40C7-8CA3-F56DC3E5CF1C}" destId="{F49AAE13-7329-4ADD-B2A5-D723B32B7C4D}" srcOrd="0" destOrd="0" parTransId="{12871587-8A36-4578-9672-7117A3F26C70}" sibTransId="{819C34E5-851B-4AFC-9738-259411289CDD}"/>
    <dgm:cxn modelId="{4CCC89FF-D1B6-4707-ACFE-E5C18A3D0512}" srcId="{3B713215-9101-40C7-8CA3-F56DC3E5CF1C}" destId="{89EE5533-4E99-4E2A-9BFC-DDA96DFD1AC3}" srcOrd="2" destOrd="0" parTransId="{D0BDD0D3-6EC1-4ABB-83E3-B0A5EF53BE86}" sibTransId="{D96661B2-C86A-458A-B226-C5079438A708}"/>
    <dgm:cxn modelId="{C138F1FF-DC02-4E7D-81E9-F04020D4B4BB}" type="presOf" srcId="{ED26DADB-B6F5-4DB8-8E84-25D3745263D0}" destId="{9367FD0E-8FC3-4A3C-9D67-DC598BD7FFBD}" srcOrd="0" destOrd="0" presId="urn:microsoft.com/office/officeart/2009/3/layout/IncreasingArrowsProcess"/>
    <dgm:cxn modelId="{978E1AFA-A78F-41B0-BFEA-6F328E0E1581}" type="presParOf" srcId="{9367FD0E-8FC3-4A3C-9D67-DC598BD7FFBD}" destId="{8557ED9C-954E-416C-AB54-2CA90698E843}" srcOrd="0" destOrd="0" presId="urn:microsoft.com/office/officeart/2009/3/layout/IncreasingArrowsProcess"/>
    <dgm:cxn modelId="{45BB6BEA-AD2C-4506-9217-6C0BC98BC95D}" type="presParOf" srcId="{9367FD0E-8FC3-4A3C-9D67-DC598BD7FFBD}" destId="{6EECD217-897D-473D-A517-C2F45142E38B}" srcOrd="1"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7ED9C-954E-416C-AB54-2CA90698E843}">
      <dsp:nvSpPr>
        <dsp:cNvPr id="0" name=""/>
        <dsp:cNvSpPr/>
      </dsp:nvSpPr>
      <dsp:spPr>
        <a:xfrm>
          <a:off x="346903" y="-136305"/>
          <a:ext cx="8450193" cy="2296859"/>
        </a:xfrm>
        <a:prstGeom prst="rightArrow">
          <a:avLst>
            <a:gd name="adj1" fmla="val 50000"/>
            <a:gd name="adj2" fmla="val 5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4300" tIns="114300" rIns="254000" bIns="195372" numCol="1" spcCol="1270" anchor="t" anchorCtr="0">
          <a:noAutofit/>
        </a:bodyPr>
        <a:lstStyle/>
        <a:p>
          <a:pPr marL="0" lvl="0" indent="0" algn="l" defTabSz="1333500" rtl="0">
            <a:lnSpc>
              <a:spcPct val="90000"/>
            </a:lnSpc>
            <a:spcBef>
              <a:spcPct val="0"/>
            </a:spcBef>
            <a:spcAft>
              <a:spcPct val="35000"/>
            </a:spcAft>
            <a:buNone/>
          </a:pPr>
          <a:r>
            <a:rPr lang="en-US" sz="3000" b="1" kern="1200" dirty="0">
              <a:latin typeface="Agency FB" panose="020B0503020202020204" pitchFamily="34" charset="0"/>
            </a:rPr>
            <a:t>CSE-309</a:t>
          </a:r>
          <a:br>
            <a:rPr lang="en-US" sz="3000" b="1" kern="1200" dirty="0">
              <a:latin typeface="Agency FB" panose="020B0503020202020204" pitchFamily="34" charset="0"/>
            </a:rPr>
          </a:br>
          <a:r>
            <a:rPr lang="en-US" sz="3000" b="1" kern="1200" dirty="0">
              <a:latin typeface="Agency FB" panose="020B0503020202020204" pitchFamily="34" charset="0"/>
            </a:rPr>
            <a:t>Operating Systems</a:t>
          </a:r>
          <a:endParaRPr lang="en-US" sz="3000" kern="1200" dirty="0">
            <a:latin typeface="Agency FB" panose="020B0503020202020204" pitchFamily="34" charset="0"/>
          </a:endParaRPr>
        </a:p>
      </dsp:txBody>
      <dsp:txXfrm>
        <a:off x="346903" y="437910"/>
        <a:ext cx="7875978" cy="1148429"/>
      </dsp:txXfrm>
    </dsp:sp>
    <dsp:sp modelId="{6EECD217-897D-473D-A517-C2F45142E38B}">
      <dsp:nvSpPr>
        <dsp:cNvPr id="0" name=""/>
        <dsp:cNvSpPr/>
      </dsp:nvSpPr>
      <dsp:spPr>
        <a:xfrm>
          <a:off x="855335" y="1610156"/>
          <a:ext cx="6791958" cy="278017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odoni MT" panose="02070603080606020203" pitchFamily="18" charset="0"/>
            </a:rPr>
            <a:t>Mohammad Shariful Islam</a:t>
          </a:r>
        </a:p>
        <a:p>
          <a:pPr marL="0" lvl="0" indent="0" algn="ctr" defTabSz="1244600">
            <a:lnSpc>
              <a:spcPct val="90000"/>
            </a:lnSpc>
            <a:spcBef>
              <a:spcPct val="0"/>
            </a:spcBef>
            <a:spcAft>
              <a:spcPct val="35000"/>
            </a:spcAft>
            <a:buNone/>
          </a:pPr>
          <a:r>
            <a:rPr lang="en-US" sz="2800" kern="1200" dirty="0">
              <a:latin typeface="Bodoni MT" panose="02070603080606020203" pitchFamily="18" charset="0"/>
            </a:rPr>
            <a:t>Lecturer, Department of CSE</a:t>
          </a:r>
        </a:p>
        <a:p>
          <a:pPr marL="0" lvl="0" indent="0" algn="ctr" defTabSz="1244600">
            <a:lnSpc>
              <a:spcPct val="90000"/>
            </a:lnSpc>
            <a:spcBef>
              <a:spcPct val="0"/>
            </a:spcBef>
            <a:spcAft>
              <a:spcPct val="35000"/>
            </a:spcAft>
            <a:buNone/>
          </a:pPr>
          <a:r>
            <a:rPr lang="en-US" sz="2800" kern="1200" dirty="0">
              <a:latin typeface="Bodoni MT" panose="02070603080606020203" pitchFamily="18" charset="0"/>
            </a:rPr>
            <a:t>Mobile: 01747612143</a:t>
          </a:r>
        </a:p>
        <a:p>
          <a:pPr marL="0" lvl="0" indent="0" algn="ctr" defTabSz="1244600">
            <a:lnSpc>
              <a:spcPct val="90000"/>
            </a:lnSpc>
            <a:spcBef>
              <a:spcPct val="0"/>
            </a:spcBef>
            <a:spcAft>
              <a:spcPct val="35000"/>
            </a:spcAft>
            <a:buNone/>
          </a:pPr>
          <a:r>
            <a:rPr lang="en-US" sz="2800" kern="1200" dirty="0">
              <a:latin typeface="Bodoni MT" panose="02070603080606020203" pitchFamily="18" charset="0"/>
            </a:rPr>
            <a:t>Email: sharifulruhan@gmail.com</a:t>
          </a:r>
        </a:p>
      </dsp:txBody>
      <dsp:txXfrm>
        <a:off x="855335" y="1610156"/>
        <a:ext cx="6791958" cy="2780172"/>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045F5C1-623B-494C-8D0B-56AEED87F0C7}"/>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1690809C-C596-4CF4-B345-88F30607A68A}"/>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A98593E6-5016-43F5-BB6B-233593FE7A8A}"/>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DC5CFB76-CFF0-40DE-A94C-CD59768E13DB}"/>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5A117FF2-2A05-4BA7-9D4A-88BE8B64F18C}" type="slidenum">
              <a:rPr lang="en-US" altLang="en-US"/>
              <a:pPr/>
              <a:t>‹#›</a:t>
            </a:fld>
            <a:endParaRPr lang="en-US" altLang="en-US"/>
          </a:p>
        </p:txBody>
      </p:sp>
    </p:spTree>
    <p:extLst>
      <p:ext uri="{BB962C8B-B14F-4D97-AF65-F5344CB8AC3E}">
        <p14:creationId xmlns:p14="http://schemas.microsoft.com/office/powerpoint/2010/main" val="1458860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5A7460-A329-4CE0-B195-BD1260901666}"/>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9C72CF2-B66F-4F51-B0C9-47381C9DAE05}"/>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a:extLst>
              <a:ext uri="{FF2B5EF4-FFF2-40B4-BE49-F238E27FC236}">
                <a16:creationId xmlns:a16="http://schemas.microsoft.com/office/drawing/2014/main" id="{C78AF96B-1F5B-4E89-8954-9560B7B4E584}"/>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D29A6A7-4A89-4608-8411-B5E5FB3D9187}"/>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C8E9BF5-77DC-4CC9-A654-9F1BB9EF6E0C}"/>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5AD64CC9-638C-4AE8-BD8A-B0726EFF6C48}"/>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47A997E3-17B2-4204-A3BE-42A53F8C0B10}" type="slidenum">
              <a:rPr lang="en-US" altLang="en-US"/>
              <a:pPr/>
              <a:t>‹#›</a:t>
            </a:fld>
            <a:endParaRPr lang="en-US" altLang="en-US"/>
          </a:p>
        </p:txBody>
      </p:sp>
    </p:spTree>
    <p:extLst>
      <p:ext uri="{BB962C8B-B14F-4D97-AF65-F5344CB8AC3E}">
        <p14:creationId xmlns:p14="http://schemas.microsoft.com/office/powerpoint/2010/main" val="3676297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freedesktop.org/wiki/GUI/" TargetMode="External"/><Relationship Id="rId3" Type="http://schemas.openxmlformats.org/officeDocument/2006/relationships/hyperlink" Target="https://secure.freedesktop.org/write/www/ikiwiki.cgi?do=create&amp;from=User_interface&amp;page=touchscreen" TargetMode="External"/><Relationship Id="rId7" Type="http://schemas.openxmlformats.org/officeDocument/2006/relationships/hyperlink" Target="https://secure.freedesktop.org/write/www/ikiwiki.cgi?do=create&amp;from=User_interface&amp;page=Graphical_user_interfac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secure.freedesktop.org/write/www/ikiwiki.cgi?do=create&amp;from=User_interface&amp;page=Batch" TargetMode="External"/><Relationship Id="rId5" Type="http://schemas.openxmlformats.org/officeDocument/2006/relationships/hyperlink" Target="https://secure.freedesktop.org/write/www/ikiwiki.cgi?do=create&amp;from=User_interface&amp;page=command" TargetMode="External"/><Relationship Id="rId4" Type="http://schemas.openxmlformats.org/officeDocument/2006/relationships/hyperlink" Target="https://secure.freedesktop.org/write/www/ikiwiki.cgi?do=create&amp;from=User_interface&amp;page=Command-line" TargetMode="External"/><Relationship Id="rId9" Type="http://schemas.openxmlformats.org/officeDocument/2006/relationships/hyperlink" Target="https://secure.freedesktop.org/write/www/ikiwiki.cgi?do=create&amp;from=User_interface&amp;page=web_brows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8F9F2A6-9291-4C60-83A3-47D55BD6D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3CD29A-11D2-4AFC-952E-9E8381C2FD30}"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F164A2A8-45D7-4E77-B652-DEAC22E916E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C8A36CC-6D86-41FB-8695-3CDD3E9EBA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746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8C1AF32-38D3-4C46-B5F5-C5A867EB0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D6B3F8-C3E7-44B6-8576-F45A5AF38281}"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9AE68EE7-9B2C-41E5-A127-CA1CFA580FDB}"/>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6F1B8B2-531A-4FCA-B508-540C26FC4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dirty="0"/>
              <a:t>A system call is a way for programs to </a:t>
            </a:r>
            <a:r>
              <a:rPr lang="en-US" sz="2800" b="1" dirty="0"/>
              <a:t>interact with the operating system</a:t>
            </a:r>
            <a:r>
              <a:rPr lang="en-US" sz="2800" dirty="0"/>
              <a:t>. </a:t>
            </a:r>
          </a:p>
          <a:p>
            <a:r>
              <a:rPr lang="en-US" sz="2800" dirty="0"/>
              <a:t>A computer program makes a system call when it makes a request to the operating system’s kernel. </a:t>
            </a:r>
          </a:p>
          <a:p>
            <a:r>
              <a:rPr lang="en-US" sz="2800" dirty="0"/>
              <a:t>System call </a:t>
            </a:r>
            <a:r>
              <a:rPr lang="en-US" sz="2800" b="1" dirty="0"/>
              <a:t>provides</a:t>
            </a:r>
            <a:r>
              <a:rPr lang="en-US" sz="2800" dirty="0"/>
              <a:t> the services of the operating system to the user programs via Application Program Interface(API). </a:t>
            </a: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191938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CA5F9C8-FDFE-475C-94A9-4F6416246B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9D47ED-D2CB-43D4-97C8-C021A0644C0D}"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749D34CE-C64F-4EAC-A323-8E0BA0F4B9EA}"/>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F1F59F0-C20D-4B01-BDB6-630E943B4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151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6221D309-03DF-41F2-A882-ECC5A09720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4C5288-F6E5-4413-AACC-90EBF8732310}"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1F97C908-F958-4805-88EC-C08CE5EACC84}"/>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64BBBB4-E349-407F-A96A-2291E1CF9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3561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C55E0399-7FBB-410A-911D-2630D9FD8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DE249E-DD5D-4094-811B-702EB9FC73BE}"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5C4D8C20-2DD1-452B-9510-275B19B39D6A}"/>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CB39334B-32DC-41CD-9523-67EBDCE132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950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32C2E48-2C2F-434C-9BFB-FE8C43BEDA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067220-19C1-4667-9B46-7725F5B910F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C4D3DBAD-9DC9-40C1-B619-A94B88E320EA}"/>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AD53D7C-A797-4EAF-9E1E-A1FEFA7771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2441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F67C86B-C19B-482E-BC70-5302A8EFA4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F24DD9-E88F-44ED-8674-14B3439E9B54}"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C034B3AC-8C03-4535-A8AC-14660CAE071C}"/>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7158353-B907-4FD5-8375-C2924F883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151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2AFA3D5-A3E8-41B3-8B1E-C2A60D8034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D3424E9-6A6B-4C0D-B78E-0350A7030D84}"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38649951-1466-40F0-8098-C24FF62E4AF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3F40CF06-52CE-4E8C-91DE-FFDFC662D5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85019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50D8448-5281-4731-9466-F28DBF126450}"/>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9C9CA2BB-25EF-45DA-84E9-97694B5D01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01079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85A02C5-649B-4A48-BD19-8EDA0D9785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89FF45-7396-4C00-8996-763F93BA5247}"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555283F4-1F2C-42B4-B812-43C160A5590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2E63B4E-A7A7-4693-80AA-F30A4DB73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9827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745F1A6-B971-4294-A0CA-BC92A7BBB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ACFF9A-8AB3-47BC-98F2-FB3DA9A4C7D5}"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18D6174A-3103-4584-AF15-AC7CC6907122}"/>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9E809DE2-30D2-4015-ACAF-B76E4CAF37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8608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EF22BAF-6FC1-4BDD-B643-0B8D126C44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74B88-8886-4CF7-B2D9-A0E9F23614EF}"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8AABD195-76A0-41DD-B553-D2236608623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7B5CAF3-4105-4B3A-A7D1-88D196FC5F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5253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E8C2345-E00D-46EA-89BB-302C6D273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CACDF6-6388-4116-9A32-C0425ACC7980}"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87043" name="Rectangle 2">
            <a:extLst>
              <a:ext uri="{FF2B5EF4-FFF2-40B4-BE49-F238E27FC236}">
                <a16:creationId xmlns:a16="http://schemas.microsoft.com/office/drawing/2014/main" id="{FFD2DFC2-2970-48C5-AC02-CB6C162D31B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E8127EA-112E-46CD-8D8A-864D071355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205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4C3A686-123D-4824-8FCF-166BCE5A9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AF9C80-A9DE-4171-9D71-279D0565B3FD}"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630F151F-AD43-42CA-AE91-5932A2332BC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F8C3270B-BA39-4E84-A47C-4A80925FE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6016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24A3C2F-23B8-4416-B9D9-8B8495802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EFE574-BCD7-4B2F-B0AD-46E7EA922744}"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89091" name="Rectangle 2">
            <a:extLst>
              <a:ext uri="{FF2B5EF4-FFF2-40B4-BE49-F238E27FC236}">
                <a16:creationId xmlns:a16="http://schemas.microsoft.com/office/drawing/2014/main" id="{371D3E8B-5D72-445F-8B09-B87FD37FF1D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DF86F90-0C7A-437D-AD69-A0ABE1442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1860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985A635-A1B4-4EC8-A488-187936325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2BF301-F48B-4238-B77C-1922593AB682}"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F6D881A5-000B-4D0F-B939-4CAB10B550F5}"/>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D258268-C1AE-4984-BE28-3172D66ABD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5587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F63220A-93C1-4170-AD7A-8D790A636255}"/>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07B6ED34-2532-43B4-ADC8-210CB3034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201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A6997EB-89CD-461E-8527-F6E4D0C1C4A0}"/>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3C0BB542-0E33-42F6-9498-7D0582347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6992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09DC701-E9B0-4B4F-841F-4613EFB7B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A4587F-4F70-4EAA-856F-2CB2A96E3C3C}"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4DB827F4-942F-4FB1-B30C-2AC5BDBF99A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EB4C3E93-A9BC-41C4-8E36-5D97232BB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952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09DC701-E9B0-4B4F-841F-4613EFB7B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A4587F-4F70-4EAA-856F-2CB2A96E3C3C}"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4DB827F4-942F-4FB1-B30C-2AC5BDBF99A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EB4C3E93-A9BC-41C4-8E36-5D97232BB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34338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3882FA77-63CF-4BB4-BBFE-52CFFF912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427541-514C-409C-BF9F-D427D5B30E4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E922C950-F4E1-4B5D-A535-A4F01F030EA6}"/>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9C994CF-87B7-4D9B-A9E5-76BD087A21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948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1D46074-D3B2-4EB6-A600-FB88AFA10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744C33-094C-4484-9704-E5A61F32DED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9E3F0B57-D3B1-410E-96B0-D12D8D721BC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13DCB96-BE00-48B3-909C-9884ABE05B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493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2315D88-F9CC-40F2-A2A6-A7FAB9C7D0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2D48251-921E-42D4-8241-D8FE484EFDE5}"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E444111D-97D5-4FDF-B4BF-C97E2CB72F0B}"/>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3963166-5092-4234-97EB-50EECAC0A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1" dirty="0"/>
              <a:t>1….</a:t>
            </a:r>
            <a:r>
              <a:rPr lang="en-US" b="1" dirty="0"/>
              <a:t>User interfaces in computing</a:t>
            </a:r>
          </a:p>
          <a:p>
            <a:r>
              <a:rPr lang="en-US" dirty="0"/>
              <a:t>In computer science and human-computer interaction, the </a:t>
            </a:r>
            <a:r>
              <a:rPr lang="en-US" i="1" dirty="0"/>
              <a:t>user interface (of a computer program)</a:t>
            </a:r>
            <a:r>
              <a:rPr lang="en-US" dirty="0"/>
              <a:t> refers to the graphical, textual and auditory information the program presents to the user, and the control sequences (such as keystrokes with the computer keyboard, movements of the computer mouse, and selections with the </a:t>
            </a:r>
            <a:r>
              <a:rPr lang="en-US" dirty="0">
                <a:hlinkClick r:id="rId3"/>
              </a:rPr>
              <a:t>?</a:t>
            </a:r>
            <a:r>
              <a:rPr lang="en-US" dirty="0"/>
              <a:t>touchscreen) the user employs to control the program. </a:t>
            </a:r>
          </a:p>
          <a:p>
            <a:r>
              <a:rPr lang="en-US" b="1" dirty="0"/>
              <a:t>Types</a:t>
            </a:r>
          </a:p>
          <a:p>
            <a:r>
              <a:rPr lang="en-US" dirty="0"/>
              <a:t>Currently (as of 2005) the following types of user interface are the most common: </a:t>
            </a:r>
          </a:p>
          <a:p>
            <a:r>
              <a:rPr lang="en-US" b="1" dirty="0">
                <a:hlinkClick r:id="rId4"/>
              </a:rPr>
              <a:t>?</a:t>
            </a:r>
            <a:r>
              <a:rPr lang="en-US" b="1" dirty="0"/>
              <a:t>Command-line interfaces</a:t>
            </a:r>
            <a:r>
              <a:rPr lang="en-US" dirty="0"/>
              <a:t>, where the user provides the input by typing a </a:t>
            </a:r>
            <a:r>
              <a:rPr lang="en-US" dirty="0">
                <a:hlinkClick r:id="rId5"/>
              </a:rPr>
              <a:t>?</a:t>
            </a:r>
            <a:r>
              <a:rPr lang="en-US" dirty="0"/>
              <a:t>command string with the computer keyboard and the system provide output by printing text on the computer monitor. Used for system administration tasks etc. </a:t>
            </a:r>
          </a:p>
          <a:p>
            <a:r>
              <a:rPr lang="en-US" b="1" dirty="0">
                <a:hlinkClick r:id="rId6"/>
              </a:rPr>
              <a:t>?</a:t>
            </a:r>
            <a:r>
              <a:rPr lang="en-US" b="1" dirty="0"/>
              <a:t>Batch interfaces</a:t>
            </a:r>
            <a:r>
              <a:rPr lang="en-US" dirty="0"/>
              <a:t> are non-interactive user interfaces, where the user specifies all the details of the </a:t>
            </a:r>
            <a:r>
              <a:rPr lang="en-US" i="1" dirty="0"/>
              <a:t>batch job</a:t>
            </a:r>
            <a:r>
              <a:rPr lang="en-US" dirty="0"/>
              <a:t> in advance to batch processing, and receives the output when all the processing is done. The computer does not prompt for further input after the processing has started. </a:t>
            </a:r>
          </a:p>
          <a:p>
            <a:r>
              <a:rPr lang="en-US" b="1" dirty="0">
                <a:hlinkClick r:id="rId7"/>
              </a:rPr>
              <a:t>?</a:t>
            </a:r>
            <a:r>
              <a:rPr lang="en-US" b="1" dirty="0"/>
              <a:t>Graphical user interfaces</a:t>
            </a:r>
            <a:r>
              <a:rPr lang="en-US" dirty="0"/>
              <a:t> </a:t>
            </a:r>
            <a:r>
              <a:rPr lang="en-US" dirty="0">
                <a:solidFill>
                  <a:srgbClr val="7030A0"/>
                </a:solidFill>
              </a:rPr>
              <a:t>(</a:t>
            </a:r>
            <a:r>
              <a:rPr lang="en-US" b="1" dirty="0">
                <a:solidFill>
                  <a:srgbClr val="7030A0"/>
                </a:solidFill>
                <a:hlinkClick r:id="rId8">
                  <a:extLst>
                    <a:ext uri="{A12FA001-AC4F-418D-AE19-62706E023703}">
                      <ahyp:hlinkClr xmlns:ahyp="http://schemas.microsoft.com/office/drawing/2018/hyperlinkcolor" val="tx"/>
                    </a:ext>
                  </a:extLst>
                </a:hlinkClick>
              </a:rPr>
              <a:t>GUI</a:t>
            </a:r>
            <a:r>
              <a:rPr lang="en-US" dirty="0">
                <a:solidFill>
                  <a:srgbClr val="7030A0"/>
                </a:solidFill>
              </a:rPr>
              <a:t>), </a:t>
            </a:r>
            <a:r>
              <a:rPr lang="en-US" dirty="0"/>
              <a:t>which accept input via devices such as computer keyboard and mouse and provide articulated [graphical] output on the [computer monitor]. There are at least two different principles widely used in GUI design: object-oriented interfaces and application]] oriented interfaces. </a:t>
            </a:r>
          </a:p>
          <a:p>
            <a:r>
              <a:rPr lang="en-US" b="1" dirty="0"/>
              <a:t>Web-based user interfaces</a:t>
            </a:r>
            <a:r>
              <a:rPr lang="en-US" dirty="0"/>
              <a:t>, which accept input and provide output by generating web pages which are transported via the Internet and viewed by the user using a </a:t>
            </a:r>
            <a:r>
              <a:rPr lang="en-US" dirty="0">
                <a:hlinkClick r:id="rId9"/>
              </a:rPr>
              <a:t>?</a:t>
            </a:r>
            <a:r>
              <a:rPr lang="en-US" dirty="0"/>
              <a:t>web browser program. </a:t>
            </a:r>
          </a:p>
          <a:p>
            <a:endParaRPr lang="en-US" altLang="en-US" dirty="0">
              <a:latin typeface="Times New Roman" panose="02020603050405020304" pitchFamily="18" charset="0"/>
            </a:endParaRPr>
          </a:p>
          <a:p>
            <a:r>
              <a:rPr lang="en-US" b="1" i="1" dirty="0"/>
              <a:t>2….</a:t>
            </a:r>
            <a:r>
              <a:rPr lang="en-US" dirty="0"/>
              <a:t>A </a:t>
            </a:r>
            <a:r>
              <a:rPr lang="en-US" b="1" i="1" u="sng" dirty="0"/>
              <a:t>batch job </a:t>
            </a:r>
            <a:r>
              <a:rPr lang="en-US" dirty="0"/>
              <a:t>can be completed without user intervention. For example, consider a telephone billing application that reads phone call records from the enterprise information systems and generates a monthly bill for each account. Since this application does not require any user interaction, it can run as a batch job.</a:t>
            </a:r>
          </a:p>
          <a:p>
            <a:endParaRPr lang="en-US" altLang="en-US" dirty="0">
              <a:latin typeface="Times New Roman" panose="02020603050405020304" pitchFamily="18" charset="0"/>
            </a:endParaRPr>
          </a:p>
          <a:p>
            <a:r>
              <a:rPr lang="en-US" altLang="en-US" b="1" dirty="0">
                <a:latin typeface="Times New Roman" panose="02020603050405020304" pitchFamily="18" charset="0"/>
              </a:rPr>
              <a:t>3…. </a:t>
            </a:r>
            <a:r>
              <a:rPr lang="en-US" b="1" i="1" dirty="0"/>
              <a:t>Batch processing </a:t>
            </a:r>
            <a:r>
              <a:rPr lang="en-US" dirty="0"/>
              <a:t>is where the processing happens of blocks of data that have already been stored over a period of time. For example, processing all the transaction that have been performed by a major financial firm in a week. This data contains millions of records for a day that can be stored as a file or record etc. This particular file will undergo processing at the end of the day for various analysis that firm wants to do. Obviously it will take large amount of time for that file to be processed.</a:t>
            </a:r>
            <a:endParaRPr lang="en-US" altLang="en-US" b="1" dirty="0">
              <a:latin typeface="Times New Roman" panose="02020603050405020304" pitchFamily="18" charset="0"/>
            </a:endParaRPr>
          </a:p>
        </p:txBody>
      </p:sp>
    </p:spTree>
    <p:extLst>
      <p:ext uri="{BB962C8B-B14F-4D97-AF65-F5344CB8AC3E}">
        <p14:creationId xmlns:p14="http://schemas.microsoft.com/office/powerpoint/2010/main" val="76133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5357813-83B0-4A60-8322-DB3BF3594E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CD959-073E-4F90-BB69-BBF536B5C577}"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6904E7D2-5B5A-469B-92FF-BA568201B74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FDFF2B0-051E-4985-B33C-88174A81B8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3289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9DC60BA-2D2F-465B-B195-CA0CBE6E0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34B4D3-C990-4AF3-9EC6-515AED1E58BF}"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13791B15-CEE6-4CCF-A351-8261E5457B1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799C101-7744-4DC6-940F-07ECE2B147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242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4C5138-C686-4E68-A2AA-9903C21E4BC6}"/>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6FBEFDC-051A-40D5-BE53-7DE12D8E5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153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91A948D-D74D-4310-BF78-6DD2E9205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2641D3-FE7A-4590-8056-7CE14CB24E5F}"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A3F9F1E3-731F-419D-AED7-B55F50F68C0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410DA6DF-C790-4118-8E89-FB11895BD1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726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EE9E7E8-B8D9-4EC1-B90A-04182A44D0DC}"/>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87BDA675-B227-4576-9242-E59FCE3E94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2823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8E3701C6-F443-42C0-9720-ACA5F430D6F0}"/>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719A989-58E8-4AE6-9C52-E0E575A52D7F}"/>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5" name="Rectangle 5">
              <a:extLst>
                <a:ext uri="{FF2B5EF4-FFF2-40B4-BE49-F238E27FC236}">
                  <a16:creationId xmlns:a16="http://schemas.microsoft.com/office/drawing/2014/main" id="{417D56EC-1D0C-4E06-9AB8-52B7903D502C}"/>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6" name="Rectangle 6">
              <a:extLst>
                <a:ext uri="{FF2B5EF4-FFF2-40B4-BE49-F238E27FC236}">
                  <a16:creationId xmlns:a16="http://schemas.microsoft.com/office/drawing/2014/main" id="{618F4FF2-192C-404C-BE71-ABFC71CEED2D}"/>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7" name="Text Box 7">
            <a:extLst>
              <a:ext uri="{FF2B5EF4-FFF2-40B4-BE49-F238E27FC236}">
                <a16:creationId xmlns:a16="http://schemas.microsoft.com/office/drawing/2014/main" id="{7E6D90DF-0AEC-4D63-9611-DADC03841804}"/>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84" charset="0"/>
              </a:rPr>
              <a:t>Silberschatz, Galvin and Gagne ©2013</a:t>
            </a:r>
          </a:p>
        </p:txBody>
      </p:sp>
      <p:sp>
        <p:nvSpPr>
          <p:cNvPr id="8" name="Text Box 8">
            <a:extLst>
              <a:ext uri="{FF2B5EF4-FFF2-40B4-BE49-F238E27FC236}">
                <a16:creationId xmlns:a16="http://schemas.microsoft.com/office/drawing/2014/main" id="{FE52E014-1D3A-4A77-8CAF-1F8D6D568B9E}"/>
              </a:ext>
            </a:extLst>
          </p:cNvPr>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84" charset="0"/>
              </a:rPr>
              <a:t>Operating System Concepts – 9</a:t>
            </a:r>
            <a:r>
              <a:rPr lang="en-US" sz="1000" b="1" baseline="30000">
                <a:solidFill>
                  <a:srgbClr val="336699"/>
                </a:solidFill>
                <a:latin typeface="Helvetica" pitchFamily="-84" charset="0"/>
              </a:rPr>
              <a:t>th</a:t>
            </a:r>
            <a:r>
              <a:rPr lang="en-US" sz="1000" b="1">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25BDB090-740E-4E14-ABA9-A20E0CCC7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FA5F3FB4-1050-47B4-8B9F-B1F43894334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56148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07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96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77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901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69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503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405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37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063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406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B3B8AAC3-5A4A-4B07-A06D-8226F2B6DC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F3B3788-3FCB-45B6-8221-669639D3752B}"/>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F3E4FA-01F2-4C7C-93B0-2D4FB85BBD01}"/>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FE6293C-CC8F-4398-AE88-49D4DA6D1510}"/>
              </a:ext>
            </a:extLst>
          </p:cNvPr>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a:extLst>
              <a:ext uri="{FF2B5EF4-FFF2-40B4-BE49-F238E27FC236}">
                <a16:creationId xmlns:a16="http://schemas.microsoft.com/office/drawing/2014/main" id="{9D18FDB9-23FB-4B3D-978E-7305AD0EE8CC}"/>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B71C2DF6-08E6-423D-A916-1AD06D7ED510}"/>
              </a:ext>
            </a:extLst>
          </p:cNvPr>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a:extLst>
              <a:ext uri="{FF2B5EF4-FFF2-40B4-BE49-F238E27FC236}">
                <a16:creationId xmlns:a16="http://schemas.microsoft.com/office/drawing/2014/main" id="{B695399C-8E00-4CE0-8743-7BDED7BA4267}"/>
              </a:ext>
            </a:extLst>
          </p:cNvPr>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51561" name="Text Box 9">
            <a:extLst>
              <a:ext uri="{FF2B5EF4-FFF2-40B4-BE49-F238E27FC236}">
                <a16:creationId xmlns:a16="http://schemas.microsoft.com/office/drawing/2014/main" id="{591E6511-91C5-4E79-ACBF-10A6950AE44D}"/>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2.</a:t>
            </a:r>
            <a:fld id="{390E1420-FA4A-4C4A-8F3B-C09B62FDB144}"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a:extLst>
              <a:ext uri="{FF2B5EF4-FFF2-40B4-BE49-F238E27FC236}">
                <a16:creationId xmlns:a16="http://schemas.microsoft.com/office/drawing/2014/main" id="{F73BD416-35A7-4F85-B5E2-0F1BA9AE606B}"/>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84" charset="0"/>
              </a:rPr>
              <a:t>Silberschatz, Galvin and Gagne ©2013</a:t>
            </a:r>
          </a:p>
        </p:txBody>
      </p:sp>
      <p:sp>
        <p:nvSpPr>
          <p:cNvPr id="151563" name="Text Box 11">
            <a:extLst>
              <a:ext uri="{FF2B5EF4-FFF2-40B4-BE49-F238E27FC236}">
                <a16:creationId xmlns:a16="http://schemas.microsoft.com/office/drawing/2014/main" id="{E618E292-A9B4-4591-9731-209685BB12EB}"/>
              </a:ext>
            </a:extLst>
          </p:cNvPr>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84" charset="0"/>
              </a:rPr>
              <a:t>Operating System Concepts – 9</a:t>
            </a:r>
            <a:r>
              <a:rPr lang="en-US" sz="1000" b="1" baseline="30000">
                <a:solidFill>
                  <a:srgbClr val="006699"/>
                </a:solidFill>
                <a:latin typeface="Helvetica" pitchFamily="-84" charset="0"/>
              </a:rPr>
              <a:t>th</a:t>
            </a:r>
            <a:r>
              <a:rPr 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801344CD-4E5D-452A-A4B6-072DF8645D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5"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FF23-32E9-4959-8B14-65714B8EE6DD}"/>
              </a:ext>
            </a:extLst>
          </p:cNvPr>
          <p:cNvSpPr>
            <a:spLocks noGrp="1"/>
          </p:cNvSpPr>
          <p:nvPr>
            <p:ph type="ctrTitle"/>
          </p:nvPr>
        </p:nvSpPr>
        <p:spPr/>
        <p:txBody>
          <a:bodyPr/>
          <a:lstStyle/>
          <a:p>
            <a:endParaRPr lang="en-US" dirty="0"/>
          </a:p>
        </p:txBody>
      </p:sp>
      <p:graphicFrame>
        <p:nvGraphicFramePr>
          <p:cNvPr id="3" name="Diagram 2">
            <a:extLst>
              <a:ext uri="{FF2B5EF4-FFF2-40B4-BE49-F238E27FC236}">
                <a16:creationId xmlns:a16="http://schemas.microsoft.com/office/drawing/2014/main" id="{0ECAD707-FBE2-45D8-A595-85C22CF75DA0}"/>
              </a:ext>
            </a:extLst>
          </p:cNvPr>
          <p:cNvGraphicFramePr/>
          <p:nvPr/>
        </p:nvGraphicFramePr>
        <p:xfrm>
          <a:off x="0" y="1749425"/>
          <a:ext cx="9144000" cy="4254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89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18D823F-98E2-4E64-9098-4E91AB6650C1}"/>
              </a:ext>
            </a:extLst>
          </p:cNvPr>
          <p:cNvSpPr>
            <a:spLocks noGrp="1"/>
          </p:cNvSpPr>
          <p:nvPr>
            <p:ph type="title"/>
          </p:nvPr>
        </p:nvSpPr>
        <p:spPr>
          <a:xfrm>
            <a:off x="457200" y="198438"/>
            <a:ext cx="8229600" cy="576262"/>
          </a:xfrm>
        </p:spPr>
        <p:txBody>
          <a:bodyPr/>
          <a:lstStyle/>
          <a:p>
            <a:pPr eaLnBrk="1" hangingPunct="1"/>
            <a:r>
              <a:rPr lang="en-US" altLang="en-US"/>
              <a:t>The Mac OS X GUI</a:t>
            </a:r>
          </a:p>
        </p:txBody>
      </p:sp>
      <p:pic>
        <p:nvPicPr>
          <p:cNvPr id="14339" name="Picture 4" descr="2">
            <a:extLst>
              <a:ext uri="{FF2B5EF4-FFF2-40B4-BE49-F238E27FC236}">
                <a16:creationId xmlns:a16="http://schemas.microsoft.com/office/drawing/2014/main" id="{BBD7FA69-CA29-4316-A469-86335A181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71" y="774700"/>
            <a:ext cx="8080029" cy="623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D9D7144-2FDF-49EC-809D-140F65B68CE1}"/>
              </a:ext>
            </a:extLst>
          </p:cNvPr>
          <p:cNvSpPr>
            <a:spLocks noGrp="1" noChangeArrowheads="1"/>
          </p:cNvSpPr>
          <p:nvPr>
            <p:ph type="title"/>
          </p:nvPr>
        </p:nvSpPr>
        <p:spPr>
          <a:xfrm>
            <a:off x="457200" y="155575"/>
            <a:ext cx="8229600" cy="576263"/>
          </a:xfrm>
        </p:spPr>
        <p:txBody>
          <a:bodyPr/>
          <a:lstStyle/>
          <a:p>
            <a:pPr eaLnBrk="1" hangingPunct="1"/>
            <a:r>
              <a:rPr lang="en-US" altLang="en-US" dirty="0">
                <a:solidFill>
                  <a:srgbClr val="00B050"/>
                </a:solidFill>
              </a:rPr>
              <a:t>System Calls</a:t>
            </a:r>
          </a:p>
        </p:txBody>
      </p:sp>
      <p:sp>
        <p:nvSpPr>
          <p:cNvPr id="15363" name="Rectangle 3">
            <a:extLst>
              <a:ext uri="{FF2B5EF4-FFF2-40B4-BE49-F238E27FC236}">
                <a16:creationId xmlns:a16="http://schemas.microsoft.com/office/drawing/2014/main" id="{52632A59-C62E-4BDB-9A2E-CDF19A61701A}"/>
              </a:ext>
            </a:extLst>
          </p:cNvPr>
          <p:cNvSpPr>
            <a:spLocks noGrp="1" noChangeArrowheads="1"/>
          </p:cNvSpPr>
          <p:nvPr>
            <p:ph type="body" idx="1"/>
          </p:nvPr>
        </p:nvSpPr>
        <p:spPr>
          <a:xfrm>
            <a:off x="180699" y="811350"/>
            <a:ext cx="8605492" cy="5460742"/>
          </a:xfrm>
        </p:spPr>
        <p:txBody>
          <a:bodyPr/>
          <a:lstStyle/>
          <a:p>
            <a:pPr algn="just">
              <a:lnSpc>
                <a:spcPct val="90000"/>
              </a:lnSpc>
            </a:pPr>
            <a:r>
              <a:rPr lang="en-US" sz="2300" dirty="0">
                <a:latin typeface="Times New Roman" panose="02020603050405020304" pitchFamily="18" charset="0"/>
                <a:cs typeface="Times New Roman" panose="02020603050405020304" pitchFamily="18" charset="0"/>
              </a:rPr>
              <a:t>As we know that for performing any operation as user must have to specify the operation which he wants to operate on the computer. </a:t>
            </a:r>
          </a:p>
          <a:p>
            <a:pPr algn="just">
              <a:lnSpc>
                <a:spcPct val="90000"/>
              </a:lnSpc>
            </a:pPr>
            <a:r>
              <a:rPr lang="en-US" sz="2300" dirty="0">
                <a:latin typeface="Times New Roman" panose="02020603050405020304" pitchFamily="18" charset="0"/>
                <a:cs typeface="Times New Roman" panose="02020603050405020304" pitchFamily="18" charset="0"/>
              </a:rPr>
              <a:t>We can say that for performing any operation a user must have to request for a service from the system. </a:t>
            </a:r>
          </a:p>
          <a:p>
            <a:pPr algn="just">
              <a:lnSpc>
                <a:spcPct val="90000"/>
              </a:lnSpc>
            </a:pPr>
            <a:r>
              <a:rPr lang="en-US" sz="2300" dirty="0">
                <a:latin typeface="Times New Roman" panose="02020603050405020304" pitchFamily="18" charset="0"/>
                <a:cs typeface="Times New Roman" panose="02020603050405020304" pitchFamily="18" charset="0"/>
              </a:rPr>
              <a:t>For making any request a user will prepare a special call. </a:t>
            </a:r>
          </a:p>
          <a:p>
            <a:pPr algn="just">
              <a:lnSpc>
                <a:spcPct val="90000"/>
              </a:lnSpc>
            </a:pPr>
            <a:r>
              <a:rPr lang="en-US" sz="2300" dirty="0">
                <a:solidFill>
                  <a:srgbClr val="CC6600"/>
                </a:solidFill>
                <a:latin typeface="Times New Roman" panose="02020603050405020304" pitchFamily="18" charset="0"/>
                <a:cs typeface="Times New Roman" panose="02020603050405020304" pitchFamily="18" charset="0"/>
              </a:rPr>
              <a:t>The system call is the request for running any program and for performing any operation on the system. </a:t>
            </a:r>
          </a:p>
          <a:p>
            <a:pPr algn="just">
              <a:lnSpc>
                <a:spcPct val="90000"/>
              </a:lnSpc>
            </a:pPr>
            <a:r>
              <a:rPr lang="en-US" sz="2300" dirty="0">
                <a:latin typeface="Times New Roman" panose="02020603050405020304" pitchFamily="18" charset="0"/>
                <a:cs typeface="Times New Roman" panose="02020603050405020304" pitchFamily="18" charset="0"/>
              </a:rPr>
              <a:t>When a user first time starts the system then the </a:t>
            </a:r>
            <a:r>
              <a:rPr lang="en-US" sz="2300" b="1" dirty="0">
                <a:latin typeface="Times New Roman" panose="02020603050405020304" pitchFamily="18" charset="0"/>
                <a:cs typeface="Times New Roman" panose="02020603050405020304" pitchFamily="18" charset="0"/>
              </a:rPr>
              <a:t>system is in the user mode and when he request for a service then the user mode will be converted into the kernel mode</a:t>
            </a:r>
            <a:r>
              <a:rPr lang="en-US" sz="2300" dirty="0">
                <a:latin typeface="Times New Roman" panose="02020603050405020304" pitchFamily="18" charset="0"/>
                <a:cs typeface="Times New Roman" panose="02020603050405020304" pitchFamily="18" charset="0"/>
              </a:rPr>
              <a:t> which just listen the request of the user and process the request and display the results those are produced after the processing. </a:t>
            </a:r>
          </a:p>
          <a:p>
            <a:pPr algn="just">
              <a:lnSpc>
                <a:spcPct val="90000"/>
              </a:lnSpc>
            </a:pPr>
            <a:r>
              <a:rPr lang="en-US" sz="2300" dirty="0">
                <a:latin typeface="Times New Roman" panose="02020603050405020304" pitchFamily="18" charset="0"/>
                <a:cs typeface="Times New Roman" panose="02020603050405020304" pitchFamily="18" charset="0"/>
              </a:rPr>
              <a:t>When a user request for opening any folder or when a moves his mouse on the screen, then this is called as the system call which he is using for performing any operation. </a:t>
            </a:r>
            <a:endParaRPr lang="en-US" altLang="en-US" sz="2300" dirty="0">
              <a:latin typeface="Times New Roman" panose="02020603050405020304" pitchFamily="18" charset="0"/>
              <a:cs typeface="Times New Roman" panose="02020603050405020304" pitchFamily="18" charset="0"/>
            </a:endParaRPr>
          </a:p>
          <a:p>
            <a:pPr marL="0" indent="0" algn="just">
              <a:lnSpc>
                <a:spcPct val="90000"/>
              </a:lnSpc>
              <a:buNone/>
            </a:pPr>
            <a:endParaRPr lang="en-US" alt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22BD260-FAFE-4FED-81BA-20A2326D51FF}"/>
              </a:ext>
            </a:extLst>
          </p:cNvPr>
          <p:cNvSpPr>
            <a:spLocks noGrp="1" noChangeArrowheads="1"/>
          </p:cNvSpPr>
          <p:nvPr>
            <p:ph type="title"/>
          </p:nvPr>
        </p:nvSpPr>
        <p:spPr>
          <a:xfrm>
            <a:off x="457200" y="214313"/>
            <a:ext cx="8229600" cy="576262"/>
          </a:xfrm>
        </p:spPr>
        <p:txBody>
          <a:bodyPr/>
          <a:lstStyle/>
          <a:p>
            <a:pPr eaLnBrk="1" hangingPunct="1"/>
            <a:r>
              <a:rPr lang="en-US" altLang="en-US" dirty="0">
                <a:solidFill>
                  <a:srgbClr val="00B050"/>
                </a:solidFill>
              </a:rPr>
              <a:t>Example of System Calls</a:t>
            </a:r>
          </a:p>
        </p:txBody>
      </p:sp>
      <p:sp>
        <p:nvSpPr>
          <p:cNvPr id="16387" name="Rectangle 5">
            <a:extLst>
              <a:ext uri="{FF2B5EF4-FFF2-40B4-BE49-F238E27FC236}">
                <a16:creationId xmlns:a16="http://schemas.microsoft.com/office/drawing/2014/main" id="{8BB6C443-A7E7-47D4-976C-3D711B7C9C75}"/>
              </a:ext>
            </a:extLst>
          </p:cNvPr>
          <p:cNvSpPr>
            <a:spLocks noGrp="1" noChangeArrowheads="1"/>
          </p:cNvSpPr>
          <p:nvPr>
            <p:ph type="body" idx="1"/>
          </p:nvPr>
        </p:nvSpPr>
        <p:spPr>
          <a:xfrm>
            <a:off x="457200" y="941940"/>
            <a:ext cx="8229600" cy="4530725"/>
          </a:xfrm>
        </p:spPr>
        <p:txBody>
          <a:bodyPr/>
          <a:lstStyle/>
          <a:p>
            <a:pPr algn="just">
              <a:lnSpc>
                <a:spcPct val="90000"/>
              </a:lnSpc>
            </a:pPr>
            <a:r>
              <a:rPr lang="en-US" sz="2800" dirty="0">
                <a:latin typeface="Times New Roman" panose="02020603050405020304" pitchFamily="18" charset="0"/>
                <a:cs typeface="Times New Roman" panose="02020603050405020304" pitchFamily="18" charset="0"/>
              </a:rPr>
              <a:t>System calls (or syscalls) are function calls made from user space programs into the kernel requesting for some service.</a:t>
            </a:r>
          </a:p>
          <a:p>
            <a:pPr algn="just">
              <a:lnSpc>
                <a:spcPct val="90000"/>
              </a:lnSpc>
            </a:pPr>
            <a:r>
              <a:rPr lang="en-US" sz="2800" dirty="0">
                <a:latin typeface="Times New Roman" panose="02020603050405020304" pitchFamily="18" charset="0"/>
                <a:cs typeface="Times New Roman" panose="02020603050405020304" pitchFamily="18" charset="0"/>
              </a:rPr>
              <a:t>Examples: Open( ), read( ), write( ), fork( ), lseek( ), clone( ), wait( ), etc..</a:t>
            </a:r>
          </a:p>
          <a:p>
            <a:pPr algn="just">
              <a:lnSpc>
                <a:spcPct val="90000"/>
              </a:lnSpc>
            </a:pPr>
            <a:r>
              <a:rPr lang="en-US" altLang="en-US" sz="2800" dirty="0">
                <a:latin typeface="Times New Roman" panose="02020603050405020304" pitchFamily="18" charset="0"/>
                <a:cs typeface="Times New Roman" panose="02020603050405020304" pitchFamily="18" charset="0"/>
              </a:rPr>
              <a:t>Three most common APIs are Win32 API for Windows, POSIX API for POSIX-based systems (including virtually all versions of UNIX, Linux, and Mac OS X), and Java API for the Java virtual machine (JVM)</a:t>
            </a:r>
          </a:p>
          <a:p>
            <a:pPr algn="just">
              <a:lnSpc>
                <a:spcPct val="90000"/>
              </a:lnSpc>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5EBFAD4-0F35-4B7C-A2A8-419C6F53CBF2}"/>
              </a:ext>
            </a:extLst>
          </p:cNvPr>
          <p:cNvSpPr>
            <a:spLocks noGrp="1" noChangeArrowheads="1"/>
          </p:cNvSpPr>
          <p:nvPr>
            <p:ph type="title"/>
          </p:nvPr>
        </p:nvSpPr>
        <p:spPr>
          <a:xfrm>
            <a:off x="473075" y="198438"/>
            <a:ext cx="8229600" cy="576262"/>
          </a:xfrm>
        </p:spPr>
        <p:txBody>
          <a:bodyPr/>
          <a:lstStyle/>
          <a:p>
            <a:pPr eaLnBrk="1" hangingPunct="1"/>
            <a:r>
              <a:rPr lang="en-US" altLang="en-US"/>
              <a:t>System Call Implementation</a:t>
            </a:r>
          </a:p>
        </p:txBody>
      </p:sp>
      <p:sp>
        <p:nvSpPr>
          <p:cNvPr id="18435" name="Rectangle 3">
            <a:extLst>
              <a:ext uri="{FF2B5EF4-FFF2-40B4-BE49-F238E27FC236}">
                <a16:creationId xmlns:a16="http://schemas.microsoft.com/office/drawing/2014/main" id="{716E5278-3A00-4DE4-85C9-6F69218B02E3}"/>
              </a:ext>
            </a:extLst>
          </p:cNvPr>
          <p:cNvSpPr>
            <a:spLocks noGrp="1" noChangeArrowheads="1"/>
          </p:cNvSpPr>
          <p:nvPr>
            <p:ph type="body" idx="1"/>
          </p:nvPr>
        </p:nvSpPr>
        <p:spPr>
          <a:xfrm>
            <a:off x="473075" y="902183"/>
            <a:ext cx="8087829" cy="5246826"/>
          </a:xfrm>
        </p:spPr>
        <p:txBody>
          <a:bodyPr/>
          <a:lstStyle/>
          <a:p>
            <a:r>
              <a:rPr lang="en-US" altLang="en-US" sz="2200" dirty="0">
                <a:latin typeface="Times New Roman" panose="02020603050405020304" pitchFamily="18" charset="0"/>
                <a:cs typeface="Times New Roman" panose="02020603050405020304" pitchFamily="18" charset="0"/>
              </a:rPr>
              <a:t>Typically, a number associated with each system call</a:t>
            </a:r>
          </a:p>
          <a:p>
            <a:pPr lvl="1"/>
            <a:r>
              <a:rPr lang="en-US" altLang="en-US" sz="2200" b="1" dirty="0">
                <a:solidFill>
                  <a:srgbClr val="3366FF"/>
                </a:solidFill>
                <a:latin typeface="Times New Roman" panose="02020603050405020304" pitchFamily="18" charset="0"/>
                <a:cs typeface="Times New Roman" panose="02020603050405020304" pitchFamily="18" charset="0"/>
              </a:rPr>
              <a:t>System-call interface </a:t>
            </a:r>
            <a:r>
              <a:rPr lang="en-US" altLang="en-US" sz="2200" dirty="0">
                <a:latin typeface="Times New Roman" panose="02020603050405020304" pitchFamily="18" charset="0"/>
                <a:cs typeface="Times New Roman" panose="02020603050405020304" pitchFamily="18" charset="0"/>
              </a:rPr>
              <a:t>maintains a table indexed according to these numbers</a:t>
            </a:r>
          </a:p>
          <a:p>
            <a:r>
              <a:rPr lang="en-US" altLang="en-US" sz="2200" dirty="0">
                <a:latin typeface="Times New Roman" panose="02020603050405020304" pitchFamily="18" charset="0"/>
                <a:cs typeface="Times New Roman" panose="02020603050405020304" pitchFamily="18" charset="0"/>
              </a:rPr>
              <a:t>The system call interface invokes  the intended system call in OS kernel and returns status of the system call and any return values</a:t>
            </a:r>
          </a:p>
          <a:p>
            <a:r>
              <a:rPr lang="en-US" altLang="en-US" sz="2200" dirty="0">
                <a:latin typeface="Times New Roman" panose="02020603050405020304" pitchFamily="18" charset="0"/>
                <a:cs typeface="Times New Roman" panose="02020603050405020304" pitchFamily="18" charset="0"/>
              </a:rPr>
              <a:t>The caller need know nothing about how the system call is implemented</a:t>
            </a:r>
          </a:p>
          <a:p>
            <a:pPr lvl="1"/>
            <a:r>
              <a:rPr lang="en-US" altLang="en-US" sz="2200" dirty="0">
                <a:latin typeface="Times New Roman" panose="02020603050405020304" pitchFamily="18" charset="0"/>
                <a:cs typeface="Times New Roman" panose="02020603050405020304" pitchFamily="18" charset="0"/>
              </a:rPr>
              <a:t>Just needs to obey API and understand what OS will do as a result call</a:t>
            </a:r>
          </a:p>
          <a:p>
            <a:pPr lvl="1"/>
            <a:r>
              <a:rPr lang="en-US" altLang="en-US" sz="2200" dirty="0">
                <a:latin typeface="Times New Roman" panose="02020603050405020304" pitchFamily="18" charset="0"/>
                <a:cs typeface="Times New Roman" panose="02020603050405020304" pitchFamily="18" charset="0"/>
              </a:rPr>
              <a:t>Most details of  OS interface hidden from programmer by API  </a:t>
            </a:r>
          </a:p>
          <a:p>
            <a:pPr lvl="2"/>
            <a:r>
              <a:rPr lang="en-US" altLang="en-US" sz="2200" dirty="0">
                <a:latin typeface="Times New Roman" panose="02020603050405020304" pitchFamily="18" charset="0"/>
                <a:cs typeface="Times New Roman" panose="02020603050405020304" pitchFamily="18" charset="0"/>
              </a:rPr>
              <a:t>Managed by run-time support library (set of functions built into libraries included with compiler)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4DA8134-0825-43A6-9A5D-78A75822C72A}"/>
              </a:ext>
            </a:extLst>
          </p:cNvPr>
          <p:cNvSpPr>
            <a:spLocks noGrp="1" noChangeArrowheads="1"/>
          </p:cNvSpPr>
          <p:nvPr>
            <p:ph type="title"/>
          </p:nvPr>
        </p:nvSpPr>
        <p:spPr>
          <a:xfrm>
            <a:off x="920750" y="182563"/>
            <a:ext cx="8229600" cy="576262"/>
          </a:xfrm>
        </p:spPr>
        <p:txBody>
          <a:bodyPr/>
          <a:lstStyle/>
          <a:p>
            <a:pPr eaLnBrk="1" hangingPunct="1"/>
            <a:r>
              <a:rPr lang="en-US" altLang="en-US" dirty="0">
                <a:solidFill>
                  <a:srgbClr val="00B050"/>
                </a:solidFill>
              </a:rPr>
              <a:t>API – System Call – OS Relationship</a:t>
            </a:r>
          </a:p>
        </p:txBody>
      </p:sp>
      <p:pic>
        <p:nvPicPr>
          <p:cNvPr id="19459" name="Picture 5" descr="2">
            <a:extLst>
              <a:ext uri="{FF2B5EF4-FFF2-40B4-BE49-F238E27FC236}">
                <a16:creationId xmlns:a16="http://schemas.microsoft.com/office/drawing/2014/main" id="{ECEE499E-D942-45C8-9FD2-4EF9BB92A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84" y="1014758"/>
            <a:ext cx="8512036" cy="521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05BABDC-51E8-4E18-AF33-989F51907F33}"/>
              </a:ext>
            </a:extLst>
          </p:cNvPr>
          <p:cNvSpPr>
            <a:spLocks noGrp="1" noChangeArrowheads="1"/>
          </p:cNvSpPr>
          <p:nvPr>
            <p:ph type="title"/>
          </p:nvPr>
        </p:nvSpPr>
        <p:spPr>
          <a:xfrm>
            <a:off x="473075" y="214313"/>
            <a:ext cx="8229600" cy="576262"/>
          </a:xfrm>
        </p:spPr>
        <p:txBody>
          <a:bodyPr/>
          <a:lstStyle/>
          <a:p>
            <a:pPr eaLnBrk="1" hangingPunct="1"/>
            <a:r>
              <a:rPr lang="en-US" altLang="en-US" dirty="0">
                <a:solidFill>
                  <a:srgbClr val="00B050"/>
                </a:solidFill>
              </a:rPr>
              <a:t>Types of System Calls</a:t>
            </a:r>
          </a:p>
        </p:txBody>
      </p:sp>
      <p:sp>
        <p:nvSpPr>
          <p:cNvPr id="22531" name="Rectangle 4">
            <a:extLst>
              <a:ext uri="{FF2B5EF4-FFF2-40B4-BE49-F238E27FC236}">
                <a16:creationId xmlns:a16="http://schemas.microsoft.com/office/drawing/2014/main" id="{C4AC6750-19D0-4FA4-A454-236B8D001813}"/>
              </a:ext>
            </a:extLst>
          </p:cNvPr>
          <p:cNvSpPr>
            <a:spLocks noGrp="1" noChangeArrowheads="1"/>
          </p:cNvSpPr>
          <p:nvPr>
            <p:ph type="body" idx="1"/>
          </p:nvPr>
        </p:nvSpPr>
        <p:spPr>
          <a:xfrm>
            <a:off x="441325" y="886447"/>
            <a:ext cx="8450884" cy="5236057"/>
          </a:xfrm>
        </p:spPr>
        <p:txBody>
          <a:bodyPr/>
          <a:lstStyle/>
          <a:p>
            <a:pPr algn="just"/>
            <a:r>
              <a:rPr lang="en-US" altLang="en-US" sz="2200" dirty="0">
                <a:solidFill>
                  <a:srgbClr val="7030A0"/>
                </a:solidFill>
                <a:latin typeface="Times New Roman" panose="02020603050405020304" pitchFamily="18" charset="0"/>
                <a:cs typeface="Times New Roman" panose="02020603050405020304" pitchFamily="18" charset="0"/>
              </a:rPr>
              <a:t>Process control</a:t>
            </a:r>
          </a:p>
          <a:p>
            <a:pPr lvl="1" algn="just"/>
            <a:r>
              <a:rPr lang="en-US" altLang="en-US" sz="2200" dirty="0">
                <a:latin typeface="Times New Roman" panose="02020603050405020304" pitchFamily="18" charset="0"/>
                <a:cs typeface="Times New Roman" panose="02020603050405020304" pitchFamily="18" charset="0"/>
              </a:rPr>
              <a:t>create process, terminate process</a:t>
            </a:r>
          </a:p>
          <a:p>
            <a:pPr lvl="1" algn="just"/>
            <a:r>
              <a:rPr lang="en-US" altLang="en-US" sz="2200" dirty="0">
                <a:latin typeface="Times New Roman" panose="02020603050405020304" pitchFamily="18" charset="0"/>
                <a:cs typeface="Times New Roman" panose="02020603050405020304" pitchFamily="18" charset="0"/>
              </a:rPr>
              <a:t>end, abort</a:t>
            </a:r>
          </a:p>
          <a:p>
            <a:pPr lvl="1" algn="just"/>
            <a:r>
              <a:rPr lang="en-US" altLang="en-US" sz="2200" dirty="0">
                <a:latin typeface="Times New Roman" panose="02020603050405020304" pitchFamily="18" charset="0"/>
                <a:cs typeface="Times New Roman" panose="02020603050405020304" pitchFamily="18" charset="0"/>
              </a:rPr>
              <a:t>load, execute</a:t>
            </a:r>
          </a:p>
          <a:p>
            <a:pPr lvl="1" algn="just"/>
            <a:r>
              <a:rPr lang="en-US" altLang="en-US" sz="2200" dirty="0">
                <a:latin typeface="Times New Roman" panose="02020603050405020304" pitchFamily="18" charset="0"/>
                <a:cs typeface="Times New Roman" panose="02020603050405020304" pitchFamily="18" charset="0"/>
              </a:rPr>
              <a:t>get process attributes, set process attributes</a:t>
            </a:r>
          </a:p>
          <a:p>
            <a:pPr lvl="1" algn="just"/>
            <a:r>
              <a:rPr lang="en-US" altLang="en-US" sz="2200" dirty="0">
                <a:latin typeface="Times New Roman" panose="02020603050405020304" pitchFamily="18" charset="0"/>
                <a:cs typeface="Times New Roman" panose="02020603050405020304" pitchFamily="18" charset="0"/>
              </a:rPr>
              <a:t>wait for time</a:t>
            </a:r>
          </a:p>
          <a:p>
            <a:pPr lvl="1" algn="just"/>
            <a:r>
              <a:rPr lang="en-US" altLang="en-US" sz="2200" dirty="0">
                <a:latin typeface="Times New Roman" panose="02020603050405020304" pitchFamily="18" charset="0"/>
                <a:cs typeface="Times New Roman" panose="02020603050405020304" pitchFamily="18" charset="0"/>
              </a:rPr>
              <a:t>wait event, signal event</a:t>
            </a:r>
          </a:p>
          <a:p>
            <a:pPr lvl="1" algn="just"/>
            <a:r>
              <a:rPr lang="en-US" altLang="en-US" sz="2200" dirty="0">
                <a:latin typeface="Times New Roman" panose="02020603050405020304" pitchFamily="18" charset="0"/>
                <a:cs typeface="Times New Roman" panose="02020603050405020304" pitchFamily="18" charset="0"/>
              </a:rPr>
              <a:t>allocate and free memory</a:t>
            </a:r>
          </a:p>
          <a:p>
            <a:pPr lvl="1" algn="just"/>
            <a:r>
              <a:rPr lang="en-US" altLang="en-US" sz="2200" dirty="0">
                <a:latin typeface="Times New Roman" panose="02020603050405020304" pitchFamily="18" charset="0"/>
                <a:cs typeface="Times New Roman" panose="02020603050405020304" pitchFamily="18" charset="0"/>
              </a:rPr>
              <a:t>Dump memory if error</a:t>
            </a:r>
          </a:p>
          <a:p>
            <a:pPr lvl="1" algn="just"/>
            <a:r>
              <a:rPr lang="en-US" altLang="en-US" sz="2200" b="1" dirty="0">
                <a:solidFill>
                  <a:srgbClr val="3366FF"/>
                </a:solidFill>
                <a:latin typeface="Times New Roman" panose="02020603050405020304" pitchFamily="18" charset="0"/>
                <a:cs typeface="Times New Roman" panose="02020603050405020304" pitchFamily="18" charset="0"/>
              </a:rPr>
              <a:t>Debugger</a:t>
            </a:r>
            <a:r>
              <a:rPr lang="en-US" altLang="en-US" sz="2200" dirty="0">
                <a:latin typeface="Times New Roman" panose="02020603050405020304" pitchFamily="18" charset="0"/>
                <a:cs typeface="Times New Roman" panose="02020603050405020304" pitchFamily="18" charset="0"/>
              </a:rPr>
              <a:t> for determining </a:t>
            </a:r>
            <a:r>
              <a:rPr lang="en-US" altLang="en-US" sz="2200" b="1" dirty="0">
                <a:solidFill>
                  <a:srgbClr val="3366FF"/>
                </a:solidFill>
                <a:latin typeface="Times New Roman" panose="02020603050405020304" pitchFamily="18" charset="0"/>
                <a:cs typeface="Times New Roman" panose="02020603050405020304" pitchFamily="18" charset="0"/>
              </a:rPr>
              <a:t>bugs, single step </a:t>
            </a:r>
            <a:r>
              <a:rPr lang="en-US" altLang="en-US" sz="2200" dirty="0">
                <a:latin typeface="Times New Roman" panose="02020603050405020304" pitchFamily="18" charset="0"/>
                <a:cs typeface="Times New Roman" panose="02020603050405020304" pitchFamily="18" charset="0"/>
              </a:rPr>
              <a:t>execution</a:t>
            </a:r>
          </a:p>
          <a:p>
            <a:pPr lvl="1" algn="just"/>
            <a:r>
              <a:rPr lang="en-US" altLang="en-US" sz="2200" b="1" dirty="0">
                <a:solidFill>
                  <a:srgbClr val="3366FF"/>
                </a:solidFill>
                <a:latin typeface="Times New Roman" panose="02020603050405020304" pitchFamily="18" charset="0"/>
                <a:cs typeface="Times New Roman" panose="02020603050405020304" pitchFamily="18" charset="0"/>
              </a:rPr>
              <a:t>Locks</a:t>
            </a:r>
            <a:r>
              <a:rPr lang="en-US" altLang="en-US" sz="2200" dirty="0">
                <a:latin typeface="Times New Roman" panose="02020603050405020304" pitchFamily="18" charset="0"/>
                <a:cs typeface="Times New Roman" panose="02020603050405020304" pitchFamily="18" charset="0"/>
              </a:rPr>
              <a:t> for managing access to shared data between processes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05B5DA-1DE3-4DAF-B7C5-286478689F4A}"/>
              </a:ext>
            </a:extLst>
          </p:cNvPr>
          <p:cNvSpPr>
            <a:spLocks noGrp="1" noChangeArrowheads="1"/>
          </p:cNvSpPr>
          <p:nvPr>
            <p:ph type="title"/>
          </p:nvPr>
        </p:nvSpPr>
        <p:spPr>
          <a:xfrm>
            <a:off x="457200" y="198438"/>
            <a:ext cx="8229600" cy="576262"/>
          </a:xfrm>
        </p:spPr>
        <p:txBody>
          <a:bodyPr/>
          <a:lstStyle/>
          <a:p>
            <a:pPr eaLnBrk="1" hangingPunct="1"/>
            <a:r>
              <a:rPr lang="en-US" altLang="en-US" dirty="0">
                <a:solidFill>
                  <a:srgbClr val="00B050"/>
                </a:solidFill>
              </a:rPr>
              <a:t>Types of System Calls</a:t>
            </a:r>
          </a:p>
        </p:txBody>
      </p:sp>
      <p:sp>
        <p:nvSpPr>
          <p:cNvPr id="23555" name="Rectangle 4">
            <a:extLst>
              <a:ext uri="{FF2B5EF4-FFF2-40B4-BE49-F238E27FC236}">
                <a16:creationId xmlns:a16="http://schemas.microsoft.com/office/drawing/2014/main" id="{23FE945A-2B45-4AE9-96E0-ECFF504C2FB8}"/>
              </a:ext>
            </a:extLst>
          </p:cNvPr>
          <p:cNvSpPr>
            <a:spLocks noGrp="1" noChangeArrowheads="1"/>
          </p:cNvSpPr>
          <p:nvPr>
            <p:ph type="body" idx="1"/>
          </p:nvPr>
        </p:nvSpPr>
        <p:spPr>
          <a:xfrm>
            <a:off x="457200" y="915436"/>
            <a:ext cx="8229600" cy="4530725"/>
          </a:xfrm>
        </p:spPr>
        <p:txBody>
          <a:bodyPr/>
          <a:lstStyle/>
          <a:p>
            <a:pPr algn="just"/>
            <a:r>
              <a:rPr lang="en-US" altLang="en-US" sz="2400" dirty="0">
                <a:solidFill>
                  <a:srgbClr val="7030A0"/>
                </a:solidFill>
                <a:latin typeface="Times New Roman" panose="02020603050405020304" pitchFamily="18" charset="0"/>
                <a:cs typeface="Times New Roman" panose="02020603050405020304" pitchFamily="18" charset="0"/>
              </a:rPr>
              <a:t>File management</a:t>
            </a:r>
          </a:p>
          <a:p>
            <a:pPr lvl="1" algn="just"/>
            <a:r>
              <a:rPr lang="en-US" altLang="en-US" sz="2400" dirty="0">
                <a:latin typeface="Times New Roman" panose="02020603050405020304" pitchFamily="18" charset="0"/>
                <a:cs typeface="Times New Roman" panose="02020603050405020304" pitchFamily="18" charset="0"/>
              </a:rPr>
              <a:t>create file, delete file</a:t>
            </a:r>
          </a:p>
          <a:p>
            <a:pPr lvl="1" algn="just"/>
            <a:r>
              <a:rPr lang="en-US" altLang="en-US" sz="2400" dirty="0">
                <a:latin typeface="Times New Roman" panose="02020603050405020304" pitchFamily="18" charset="0"/>
                <a:cs typeface="Times New Roman" panose="02020603050405020304" pitchFamily="18" charset="0"/>
              </a:rPr>
              <a:t>open, close file</a:t>
            </a:r>
          </a:p>
          <a:p>
            <a:pPr lvl="1" algn="just"/>
            <a:r>
              <a:rPr lang="en-US" altLang="en-US" sz="2400" dirty="0">
                <a:latin typeface="Times New Roman" panose="02020603050405020304" pitchFamily="18" charset="0"/>
                <a:cs typeface="Times New Roman" panose="02020603050405020304" pitchFamily="18" charset="0"/>
              </a:rPr>
              <a:t>read, write, reposition</a:t>
            </a:r>
          </a:p>
          <a:p>
            <a:pPr lvl="1" algn="just"/>
            <a:r>
              <a:rPr lang="en-US" altLang="en-US" sz="2400" dirty="0">
                <a:latin typeface="Times New Roman" panose="02020603050405020304" pitchFamily="18" charset="0"/>
                <a:cs typeface="Times New Roman" panose="02020603050405020304" pitchFamily="18" charset="0"/>
              </a:rPr>
              <a:t>get and set file attributes</a:t>
            </a:r>
          </a:p>
          <a:p>
            <a:pPr algn="just"/>
            <a:r>
              <a:rPr lang="en-US" altLang="en-US" sz="2400" dirty="0">
                <a:solidFill>
                  <a:srgbClr val="7030A0"/>
                </a:solidFill>
                <a:latin typeface="Times New Roman" panose="02020603050405020304" pitchFamily="18" charset="0"/>
                <a:cs typeface="Times New Roman" panose="02020603050405020304" pitchFamily="18" charset="0"/>
              </a:rPr>
              <a:t>Device management</a:t>
            </a:r>
          </a:p>
          <a:p>
            <a:pPr lvl="1" algn="just"/>
            <a:r>
              <a:rPr lang="en-US" altLang="en-US" sz="2400" dirty="0">
                <a:latin typeface="Times New Roman" panose="02020603050405020304" pitchFamily="18" charset="0"/>
                <a:cs typeface="Times New Roman" panose="02020603050405020304" pitchFamily="18" charset="0"/>
              </a:rPr>
              <a:t>request device, release device</a:t>
            </a:r>
          </a:p>
          <a:p>
            <a:pPr lvl="1" algn="just"/>
            <a:r>
              <a:rPr lang="en-US" altLang="en-US" sz="2400" dirty="0">
                <a:latin typeface="Times New Roman" panose="02020603050405020304" pitchFamily="18" charset="0"/>
                <a:cs typeface="Times New Roman" panose="02020603050405020304" pitchFamily="18" charset="0"/>
              </a:rPr>
              <a:t>read, write, reposition</a:t>
            </a:r>
          </a:p>
          <a:p>
            <a:pPr lvl="1" algn="just"/>
            <a:r>
              <a:rPr lang="en-US" altLang="en-US" sz="2400" dirty="0">
                <a:latin typeface="Times New Roman" panose="02020603050405020304" pitchFamily="18" charset="0"/>
                <a:cs typeface="Times New Roman" panose="02020603050405020304" pitchFamily="18" charset="0"/>
              </a:rPr>
              <a:t>get device attributes, set device attributes</a:t>
            </a:r>
          </a:p>
          <a:p>
            <a:pPr lvl="1" algn="just"/>
            <a:r>
              <a:rPr lang="en-US" altLang="en-US" sz="2400" dirty="0">
                <a:latin typeface="Times New Roman" panose="02020603050405020304" pitchFamily="18" charset="0"/>
                <a:cs typeface="Times New Roman" panose="02020603050405020304" pitchFamily="18" charset="0"/>
              </a:rPr>
              <a:t>logically attach or detach devices</a:t>
            </a:r>
          </a:p>
          <a:p>
            <a:pPr lvl="1" algn="just"/>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0FC834-732C-407D-A538-C3B3C2E8D1D1}"/>
              </a:ext>
            </a:extLst>
          </p:cNvPr>
          <p:cNvSpPr>
            <a:spLocks noGrp="1" noChangeArrowheads="1"/>
          </p:cNvSpPr>
          <p:nvPr>
            <p:ph type="title"/>
          </p:nvPr>
        </p:nvSpPr>
        <p:spPr>
          <a:xfrm>
            <a:off x="536575" y="198438"/>
            <a:ext cx="8229600" cy="576262"/>
          </a:xfrm>
        </p:spPr>
        <p:txBody>
          <a:bodyPr/>
          <a:lstStyle/>
          <a:p>
            <a:pPr eaLnBrk="1" hangingPunct="1"/>
            <a:r>
              <a:rPr lang="en-US" altLang="en-US" dirty="0">
                <a:solidFill>
                  <a:srgbClr val="00B050"/>
                </a:solidFill>
              </a:rPr>
              <a:t>Types of System Calls (Cont.)</a:t>
            </a:r>
          </a:p>
        </p:txBody>
      </p:sp>
      <p:sp>
        <p:nvSpPr>
          <p:cNvPr id="24579" name="Rectangle 4">
            <a:extLst>
              <a:ext uri="{FF2B5EF4-FFF2-40B4-BE49-F238E27FC236}">
                <a16:creationId xmlns:a16="http://schemas.microsoft.com/office/drawing/2014/main" id="{A99DE3AB-0C8F-4C4B-9C21-C087E693AFE5}"/>
              </a:ext>
            </a:extLst>
          </p:cNvPr>
          <p:cNvSpPr>
            <a:spLocks noGrp="1" noChangeArrowheads="1"/>
          </p:cNvSpPr>
          <p:nvPr>
            <p:ph type="body" idx="1"/>
          </p:nvPr>
        </p:nvSpPr>
        <p:spPr>
          <a:xfrm>
            <a:off x="422137" y="875681"/>
            <a:ext cx="8344038" cy="5405851"/>
          </a:xfrm>
        </p:spPr>
        <p:txBody>
          <a:bodyPr/>
          <a:lstStyle/>
          <a:p>
            <a:pPr algn="just"/>
            <a:r>
              <a:rPr lang="en-US" altLang="en-US" sz="1700" dirty="0">
                <a:solidFill>
                  <a:srgbClr val="7030A0"/>
                </a:solidFill>
                <a:latin typeface="Times New Roman" panose="02020603050405020304" pitchFamily="18" charset="0"/>
                <a:cs typeface="Times New Roman" panose="02020603050405020304" pitchFamily="18" charset="0"/>
              </a:rPr>
              <a:t>Information maintenance</a:t>
            </a:r>
          </a:p>
          <a:p>
            <a:pPr lvl="1" algn="just"/>
            <a:r>
              <a:rPr lang="en-US" altLang="en-US" sz="1700" dirty="0">
                <a:latin typeface="Times New Roman" panose="02020603050405020304" pitchFamily="18" charset="0"/>
                <a:cs typeface="Times New Roman" panose="02020603050405020304" pitchFamily="18" charset="0"/>
              </a:rPr>
              <a:t>get time or date, set time or date</a:t>
            </a:r>
          </a:p>
          <a:p>
            <a:pPr lvl="1" algn="just"/>
            <a:r>
              <a:rPr lang="en-US" altLang="en-US" sz="1700" dirty="0">
                <a:latin typeface="Times New Roman" panose="02020603050405020304" pitchFamily="18" charset="0"/>
                <a:cs typeface="Times New Roman" panose="02020603050405020304" pitchFamily="18" charset="0"/>
              </a:rPr>
              <a:t>get system data, set system data</a:t>
            </a:r>
          </a:p>
          <a:p>
            <a:pPr lvl="1" algn="just"/>
            <a:r>
              <a:rPr lang="en-US" altLang="en-US" sz="1700" dirty="0">
                <a:latin typeface="Times New Roman" panose="02020603050405020304" pitchFamily="18" charset="0"/>
                <a:cs typeface="Times New Roman" panose="02020603050405020304" pitchFamily="18" charset="0"/>
              </a:rPr>
              <a:t>get and set process, file, or device attributes</a:t>
            </a:r>
          </a:p>
          <a:p>
            <a:pPr algn="just"/>
            <a:r>
              <a:rPr lang="en-US" altLang="en-US" sz="1700" dirty="0">
                <a:solidFill>
                  <a:srgbClr val="7030A0"/>
                </a:solidFill>
                <a:latin typeface="Times New Roman" panose="02020603050405020304" pitchFamily="18" charset="0"/>
                <a:cs typeface="Times New Roman" panose="02020603050405020304" pitchFamily="18" charset="0"/>
              </a:rPr>
              <a:t>Communications</a:t>
            </a:r>
          </a:p>
          <a:p>
            <a:pPr lvl="1" algn="just"/>
            <a:r>
              <a:rPr lang="en-US" altLang="en-US" sz="1700" dirty="0">
                <a:latin typeface="Times New Roman" panose="02020603050405020304" pitchFamily="18" charset="0"/>
                <a:cs typeface="Times New Roman" panose="02020603050405020304" pitchFamily="18" charset="0"/>
              </a:rPr>
              <a:t>create, delete communication connection</a:t>
            </a:r>
          </a:p>
          <a:p>
            <a:pPr lvl="1" algn="just"/>
            <a:r>
              <a:rPr lang="en-US" altLang="en-US" sz="1700" dirty="0">
                <a:latin typeface="Times New Roman" panose="02020603050405020304" pitchFamily="18" charset="0"/>
                <a:cs typeface="Times New Roman" panose="02020603050405020304" pitchFamily="18" charset="0"/>
              </a:rPr>
              <a:t>send, receive messages if </a:t>
            </a:r>
            <a:r>
              <a:rPr lang="en-US" altLang="en-US" sz="1700" b="1" dirty="0">
                <a:solidFill>
                  <a:srgbClr val="3366FF"/>
                </a:solidFill>
                <a:latin typeface="Times New Roman" panose="02020603050405020304" pitchFamily="18" charset="0"/>
                <a:cs typeface="Times New Roman" panose="02020603050405020304" pitchFamily="18" charset="0"/>
              </a:rPr>
              <a:t>message passing model </a:t>
            </a:r>
            <a:r>
              <a:rPr lang="en-US" altLang="en-US" sz="1700" dirty="0">
                <a:latin typeface="Times New Roman" panose="02020603050405020304" pitchFamily="18" charset="0"/>
                <a:cs typeface="Times New Roman" panose="02020603050405020304" pitchFamily="18" charset="0"/>
              </a:rPr>
              <a:t>to </a:t>
            </a:r>
            <a:r>
              <a:rPr lang="en-US" altLang="en-US" sz="1700" b="1" dirty="0">
                <a:solidFill>
                  <a:srgbClr val="3366FF"/>
                </a:solidFill>
                <a:latin typeface="Times New Roman" panose="02020603050405020304" pitchFamily="18" charset="0"/>
                <a:cs typeface="Times New Roman" panose="02020603050405020304" pitchFamily="18" charset="0"/>
              </a:rPr>
              <a:t>host name</a:t>
            </a:r>
            <a:r>
              <a:rPr lang="en-US" altLang="en-US" sz="1700" dirty="0">
                <a:latin typeface="Times New Roman" panose="02020603050405020304" pitchFamily="18" charset="0"/>
                <a:cs typeface="Times New Roman" panose="02020603050405020304" pitchFamily="18" charset="0"/>
              </a:rPr>
              <a:t> or </a:t>
            </a:r>
            <a:r>
              <a:rPr lang="en-US" altLang="en-US" sz="1700" b="1" dirty="0">
                <a:solidFill>
                  <a:srgbClr val="3366FF"/>
                </a:solidFill>
                <a:latin typeface="Times New Roman" panose="02020603050405020304" pitchFamily="18" charset="0"/>
                <a:cs typeface="Times New Roman" panose="02020603050405020304" pitchFamily="18" charset="0"/>
              </a:rPr>
              <a:t>process name</a:t>
            </a:r>
          </a:p>
          <a:p>
            <a:pPr lvl="2" algn="just"/>
            <a:r>
              <a:rPr lang="en-US" altLang="en-US" sz="1700" dirty="0">
                <a:latin typeface="Times New Roman" panose="02020603050405020304" pitchFamily="18" charset="0"/>
                <a:cs typeface="Times New Roman" panose="02020603050405020304" pitchFamily="18" charset="0"/>
              </a:rPr>
              <a:t>From</a:t>
            </a:r>
            <a:r>
              <a:rPr lang="en-US" altLang="en-US" sz="1700" b="1" dirty="0">
                <a:solidFill>
                  <a:srgbClr val="3366FF"/>
                </a:solidFill>
                <a:latin typeface="Times New Roman" panose="02020603050405020304" pitchFamily="18" charset="0"/>
                <a:cs typeface="Times New Roman" panose="02020603050405020304" pitchFamily="18" charset="0"/>
              </a:rPr>
              <a:t> client </a:t>
            </a:r>
            <a:r>
              <a:rPr lang="en-US" altLang="en-US" sz="1700" dirty="0">
                <a:latin typeface="Times New Roman" panose="02020603050405020304" pitchFamily="18" charset="0"/>
                <a:cs typeface="Times New Roman" panose="02020603050405020304" pitchFamily="18" charset="0"/>
              </a:rPr>
              <a:t>to</a:t>
            </a:r>
            <a:r>
              <a:rPr lang="en-US" altLang="en-US" sz="1700" b="1" dirty="0">
                <a:solidFill>
                  <a:srgbClr val="3366FF"/>
                </a:solidFill>
                <a:latin typeface="Times New Roman" panose="02020603050405020304" pitchFamily="18" charset="0"/>
                <a:cs typeface="Times New Roman" panose="02020603050405020304" pitchFamily="18" charset="0"/>
              </a:rPr>
              <a:t> server</a:t>
            </a:r>
          </a:p>
          <a:p>
            <a:pPr lvl="1" algn="just"/>
            <a:r>
              <a:rPr lang="en-US" altLang="en-US" sz="1700" b="1" dirty="0">
                <a:solidFill>
                  <a:srgbClr val="3366FF"/>
                </a:solidFill>
                <a:latin typeface="Times New Roman" panose="02020603050405020304" pitchFamily="18" charset="0"/>
                <a:cs typeface="Times New Roman" panose="02020603050405020304" pitchFamily="18" charset="0"/>
              </a:rPr>
              <a:t>Shared-memory model </a:t>
            </a:r>
            <a:r>
              <a:rPr lang="en-US" altLang="en-US" sz="1700" dirty="0">
                <a:latin typeface="Times New Roman" panose="02020603050405020304" pitchFamily="18" charset="0"/>
                <a:cs typeface="Times New Roman" panose="02020603050405020304" pitchFamily="18" charset="0"/>
              </a:rPr>
              <a:t>create and gain access to memory regions</a:t>
            </a:r>
          </a:p>
          <a:p>
            <a:pPr lvl="1" algn="just"/>
            <a:r>
              <a:rPr lang="en-US" altLang="en-US" sz="1700" dirty="0">
                <a:latin typeface="Times New Roman" panose="02020603050405020304" pitchFamily="18" charset="0"/>
                <a:cs typeface="Times New Roman" panose="02020603050405020304" pitchFamily="18" charset="0"/>
              </a:rPr>
              <a:t>transfer status information</a:t>
            </a:r>
          </a:p>
          <a:p>
            <a:pPr lvl="1" algn="just"/>
            <a:r>
              <a:rPr lang="en-US" altLang="en-US" sz="1700" dirty="0">
                <a:latin typeface="Times New Roman" panose="02020603050405020304" pitchFamily="18" charset="0"/>
                <a:cs typeface="Times New Roman" panose="02020603050405020304" pitchFamily="18" charset="0"/>
              </a:rPr>
              <a:t>attach and detach remote devices</a:t>
            </a:r>
            <a:endParaRPr lang="en-US" altLang="en-US" sz="1700" dirty="0">
              <a:solidFill>
                <a:srgbClr val="7030A0"/>
              </a:solidFill>
              <a:latin typeface="Times New Roman" panose="02020603050405020304" pitchFamily="18" charset="0"/>
              <a:cs typeface="Times New Roman" panose="02020603050405020304" pitchFamily="18" charset="0"/>
            </a:endParaRPr>
          </a:p>
          <a:p>
            <a:r>
              <a:rPr lang="en-US" altLang="en-US" sz="1700" dirty="0">
                <a:solidFill>
                  <a:srgbClr val="7030A0"/>
                </a:solidFill>
                <a:latin typeface="Times New Roman" panose="02020603050405020304" pitchFamily="18" charset="0"/>
                <a:cs typeface="Times New Roman" panose="02020603050405020304" pitchFamily="18" charset="0"/>
              </a:rPr>
              <a:t>Protection</a:t>
            </a:r>
          </a:p>
          <a:p>
            <a:pPr lvl="1"/>
            <a:r>
              <a:rPr lang="en-US" altLang="en-US" sz="1700" dirty="0">
                <a:latin typeface="Times New Roman" panose="02020603050405020304" pitchFamily="18" charset="0"/>
                <a:cs typeface="Times New Roman" panose="02020603050405020304" pitchFamily="18" charset="0"/>
              </a:rPr>
              <a:t>Control access to resources</a:t>
            </a:r>
          </a:p>
          <a:p>
            <a:pPr lvl="1"/>
            <a:r>
              <a:rPr lang="en-US" altLang="en-US" sz="1700" dirty="0">
                <a:latin typeface="Times New Roman" panose="02020603050405020304" pitchFamily="18" charset="0"/>
                <a:cs typeface="Times New Roman" panose="02020603050405020304" pitchFamily="18" charset="0"/>
              </a:rPr>
              <a:t>Get and set permissions</a:t>
            </a:r>
          </a:p>
          <a:p>
            <a:pPr lvl="1"/>
            <a:r>
              <a:rPr lang="en-US" altLang="en-US" sz="1700" dirty="0">
                <a:latin typeface="Times New Roman" panose="02020603050405020304" pitchFamily="18" charset="0"/>
                <a:cs typeface="Times New Roman" panose="02020603050405020304" pitchFamily="18" charset="0"/>
              </a:rPr>
              <a:t>Allow and deny user access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098EAAF-7402-4773-93E7-F35A0F4F0C9E}"/>
              </a:ext>
            </a:extLst>
          </p:cNvPr>
          <p:cNvSpPr>
            <a:spLocks noGrp="1"/>
          </p:cNvSpPr>
          <p:nvPr>
            <p:ph type="title"/>
          </p:nvPr>
        </p:nvSpPr>
        <p:spPr>
          <a:xfrm>
            <a:off x="1179513" y="106363"/>
            <a:ext cx="7648575" cy="576262"/>
          </a:xfrm>
        </p:spPr>
        <p:txBody>
          <a:bodyPr/>
          <a:lstStyle/>
          <a:p>
            <a:pPr eaLnBrk="1" hangingPunct="1"/>
            <a:r>
              <a:rPr lang="en-US" altLang="en-US" sz="2400" dirty="0">
                <a:solidFill>
                  <a:srgbClr val="00B050"/>
                </a:solidFill>
              </a:rPr>
              <a:t>Examples of Windows and  Unix System Calls</a:t>
            </a:r>
          </a:p>
        </p:txBody>
      </p:sp>
      <p:pic>
        <p:nvPicPr>
          <p:cNvPr id="26627" name="Picture 6" descr="OS8-p61">
            <a:extLst>
              <a:ext uri="{FF2B5EF4-FFF2-40B4-BE49-F238E27FC236}">
                <a16:creationId xmlns:a16="http://schemas.microsoft.com/office/drawing/2014/main" id="{6EC61D7E-1578-478E-9D7D-841F5A06E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35" y="872020"/>
            <a:ext cx="7545248" cy="571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F9B72FE-8117-4014-9EED-A935FE441654}"/>
              </a:ext>
            </a:extLst>
          </p:cNvPr>
          <p:cNvSpPr>
            <a:spLocks noGrp="1" noChangeArrowheads="1"/>
          </p:cNvSpPr>
          <p:nvPr>
            <p:ph type="title"/>
          </p:nvPr>
        </p:nvSpPr>
        <p:spPr>
          <a:xfrm>
            <a:off x="457200" y="184150"/>
            <a:ext cx="8229600" cy="576263"/>
          </a:xfrm>
        </p:spPr>
        <p:txBody>
          <a:bodyPr/>
          <a:lstStyle/>
          <a:p>
            <a:pPr eaLnBrk="1" hangingPunct="1"/>
            <a:r>
              <a:rPr lang="en-US" altLang="en-US"/>
              <a:t>Standard C Library Example</a:t>
            </a:r>
          </a:p>
        </p:txBody>
      </p:sp>
      <p:sp>
        <p:nvSpPr>
          <p:cNvPr id="27651" name="Rectangle 3">
            <a:extLst>
              <a:ext uri="{FF2B5EF4-FFF2-40B4-BE49-F238E27FC236}">
                <a16:creationId xmlns:a16="http://schemas.microsoft.com/office/drawing/2014/main" id="{528AAFD0-286D-4971-94ED-1A90147FCF55}"/>
              </a:ext>
            </a:extLst>
          </p:cNvPr>
          <p:cNvSpPr>
            <a:spLocks noGrp="1" noChangeArrowheads="1"/>
          </p:cNvSpPr>
          <p:nvPr>
            <p:ph type="body" idx="1"/>
          </p:nvPr>
        </p:nvSpPr>
        <p:spPr>
          <a:xfrm>
            <a:off x="768350" y="1173163"/>
            <a:ext cx="7642225" cy="5078412"/>
          </a:xfrm>
        </p:spPr>
        <p:txBody>
          <a:bodyPr/>
          <a:lstStyle/>
          <a:p>
            <a:r>
              <a:rPr lang="en-US" altLang="en-US"/>
              <a:t>C program invoking printf() library call, which calls write() system call</a:t>
            </a:r>
          </a:p>
        </p:txBody>
      </p:sp>
      <p:pic>
        <p:nvPicPr>
          <p:cNvPr id="27652" name="Picture 1" descr="Screen Shot 2012-12-01 at 1.12.03 PM.png">
            <a:extLst>
              <a:ext uri="{FF2B5EF4-FFF2-40B4-BE49-F238E27FC236}">
                <a16:creationId xmlns:a16="http://schemas.microsoft.com/office/drawing/2014/main" id="{DA1442AE-F64D-4D7B-A0CF-0290837CC7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84A2FF1E-9D9A-4975-AC51-5D886E1887C9}"/>
              </a:ext>
            </a:extLst>
          </p:cNvPr>
          <p:cNvSpPr>
            <a:spLocks noGrp="1" noChangeArrowheads="1"/>
          </p:cNvSpPr>
          <p:nvPr>
            <p:ph type="ctrTitle"/>
          </p:nvPr>
        </p:nvSpPr>
        <p:spPr>
          <a:xfrm>
            <a:off x="371475" y="1386840"/>
            <a:ext cx="8458200" cy="1549718"/>
          </a:xfrm>
          <a:noFill/>
        </p:spPr>
        <p:txBody>
          <a:bodyPr/>
          <a:lstStyle/>
          <a:p>
            <a:pPr eaLnBrk="1" hangingPunct="1"/>
            <a:r>
              <a:rPr lang="en-US" altLang="en-US" dirty="0"/>
              <a:t>Chapter 2:  </a:t>
            </a:r>
            <a:br>
              <a:rPr lang="en-US" altLang="en-US" dirty="0"/>
            </a:br>
            <a:r>
              <a:rPr lang="en-US" altLang="en-US" dirty="0"/>
              <a:t>Operating-System Structures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2DA710B-B873-4FC9-8BA2-8A2C6740A193}"/>
              </a:ext>
            </a:extLst>
          </p:cNvPr>
          <p:cNvSpPr>
            <a:spLocks noGrp="1" noChangeArrowheads="1"/>
          </p:cNvSpPr>
          <p:nvPr>
            <p:ph type="title"/>
          </p:nvPr>
        </p:nvSpPr>
        <p:spPr>
          <a:xfrm>
            <a:off x="457200" y="152400"/>
            <a:ext cx="8229600" cy="576263"/>
          </a:xfrm>
        </p:spPr>
        <p:txBody>
          <a:bodyPr/>
          <a:lstStyle/>
          <a:p>
            <a:pPr eaLnBrk="1" hangingPunct="1"/>
            <a:r>
              <a:rPr lang="en-US" altLang="en-US" dirty="0">
                <a:solidFill>
                  <a:srgbClr val="00B050"/>
                </a:solidFill>
              </a:rPr>
              <a:t>System Programs</a:t>
            </a:r>
          </a:p>
        </p:txBody>
      </p:sp>
      <p:sp>
        <p:nvSpPr>
          <p:cNvPr id="30723" name="Rectangle 3">
            <a:extLst>
              <a:ext uri="{FF2B5EF4-FFF2-40B4-BE49-F238E27FC236}">
                <a16:creationId xmlns:a16="http://schemas.microsoft.com/office/drawing/2014/main" id="{D00BF897-4E75-493E-BA8C-2EA463A7D9B9}"/>
              </a:ext>
            </a:extLst>
          </p:cNvPr>
          <p:cNvSpPr>
            <a:spLocks noGrp="1" noChangeArrowheads="1"/>
          </p:cNvSpPr>
          <p:nvPr>
            <p:ph type="body" idx="1"/>
          </p:nvPr>
        </p:nvSpPr>
        <p:spPr>
          <a:xfrm>
            <a:off x="457199" y="897076"/>
            <a:ext cx="8229599" cy="4683125"/>
          </a:xfrm>
        </p:spPr>
        <p:txBody>
          <a:bodyPr/>
          <a:lstStyle/>
          <a:p>
            <a:pPr algn="just"/>
            <a:r>
              <a:rPr lang="en-US" altLang="en-US" sz="2000" dirty="0">
                <a:latin typeface="Times New Roman" panose="02020603050405020304" pitchFamily="18" charset="0"/>
                <a:cs typeface="Times New Roman" panose="02020603050405020304" pitchFamily="18" charset="0"/>
              </a:rPr>
              <a:t>System programs provide a convenient environment for </a:t>
            </a:r>
            <a:r>
              <a:rPr lang="en-US" altLang="en-US" sz="2000" dirty="0">
                <a:solidFill>
                  <a:srgbClr val="7030A0"/>
                </a:solidFill>
                <a:latin typeface="Times New Roman" panose="02020603050405020304" pitchFamily="18" charset="0"/>
                <a:cs typeface="Times New Roman" panose="02020603050405020304" pitchFamily="18" charset="0"/>
              </a:rPr>
              <a:t>program development and execution</a:t>
            </a:r>
            <a:r>
              <a:rPr lang="en-US" altLang="en-US" sz="2000" dirty="0">
                <a:latin typeface="Times New Roman" panose="02020603050405020304" pitchFamily="18" charset="0"/>
                <a:cs typeface="Times New Roman" panose="02020603050405020304" pitchFamily="18" charset="0"/>
              </a:rPr>
              <a:t>.  They can be divided into:</a:t>
            </a:r>
          </a:p>
          <a:p>
            <a:pPr lvl="1" algn="just"/>
            <a:r>
              <a:rPr lang="en-US" altLang="en-US" sz="2000" dirty="0">
                <a:latin typeface="Times New Roman" panose="02020603050405020304" pitchFamily="18" charset="0"/>
                <a:cs typeface="Times New Roman" panose="02020603050405020304" pitchFamily="18" charset="0"/>
              </a:rPr>
              <a:t>File manipulation </a:t>
            </a:r>
          </a:p>
          <a:p>
            <a:pPr lvl="1" algn="just"/>
            <a:r>
              <a:rPr lang="en-US" altLang="en-US" sz="2000" dirty="0">
                <a:latin typeface="Times New Roman" panose="02020603050405020304" pitchFamily="18" charset="0"/>
                <a:cs typeface="Times New Roman" panose="02020603050405020304" pitchFamily="18" charset="0"/>
              </a:rPr>
              <a:t>Status information sometimes stored in a File modification</a:t>
            </a:r>
          </a:p>
          <a:p>
            <a:pPr lvl="1" algn="just"/>
            <a:r>
              <a:rPr lang="en-US" altLang="en-US" sz="2000" dirty="0">
                <a:latin typeface="Times New Roman" panose="02020603050405020304" pitchFamily="18" charset="0"/>
                <a:cs typeface="Times New Roman" panose="02020603050405020304" pitchFamily="18" charset="0"/>
              </a:rPr>
              <a:t>Programming language support</a:t>
            </a:r>
          </a:p>
          <a:p>
            <a:pPr lvl="1" algn="just"/>
            <a:r>
              <a:rPr lang="en-US" altLang="en-US" sz="2000" dirty="0">
                <a:latin typeface="Times New Roman" panose="02020603050405020304" pitchFamily="18" charset="0"/>
                <a:cs typeface="Times New Roman" panose="02020603050405020304" pitchFamily="18" charset="0"/>
              </a:rPr>
              <a:t>Program loading and execution</a:t>
            </a:r>
          </a:p>
          <a:p>
            <a:pPr lvl="1" algn="just"/>
            <a:r>
              <a:rPr lang="en-US" altLang="en-US" sz="2000" dirty="0">
                <a:latin typeface="Times New Roman" panose="02020603050405020304" pitchFamily="18" charset="0"/>
                <a:cs typeface="Times New Roman" panose="02020603050405020304" pitchFamily="18" charset="0"/>
              </a:rPr>
              <a:t>Communications</a:t>
            </a:r>
          </a:p>
          <a:p>
            <a:pPr lvl="1" algn="just"/>
            <a:r>
              <a:rPr lang="en-US" altLang="en-US" sz="2000" dirty="0">
                <a:latin typeface="Times New Roman" panose="02020603050405020304" pitchFamily="18" charset="0"/>
                <a:cs typeface="Times New Roman" panose="02020603050405020304" pitchFamily="18" charset="0"/>
              </a:rPr>
              <a:t>Background services</a:t>
            </a:r>
          </a:p>
          <a:p>
            <a:pPr lvl="1" algn="just"/>
            <a:r>
              <a:rPr lang="en-US" altLang="en-US" sz="2000" dirty="0">
                <a:latin typeface="Times New Roman" panose="02020603050405020304" pitchFamily="18" charset="0"/>
                <a:cs typeface="Times New Roman" panose="02020603050405020304" pitchFamily="18" charset="0"/>
              </a:rPr>
              <a:t>Application programs</a:t>
            </a:r>
          </a:p>
          <a:p>
            <a:pPr algn="just"/>
            <a:r>
              <a:rPr lang="en-US" altLang="en-US" sz="2000" dirty="0">
                <a:latin typeface="Times New Roman" panose="02020603050405020304" pitchFamily="18" charset="0"/>
                <a:cs typeface="Times New Roman" panose="02020603050405020304" pitchFamily="18" charset="0"/>
              </a:rPr>
              <a:t>Most users</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view of the operation system is defined by system programs, not the actual system calls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F75A5A-A059-46E4-9725-708F9CFC8204}"/>
              </a:ext>
            </a:extLst>
          </p:cNvPr>
          <p:cNvSpPr>
            <a:spLocks noGrp="1" noChangeArrowheads="1"/>
          </p:cNvSpPr>
          <p:nvPr>
            <p:ph type="title"/>
          </p:nvPr>
        </p:nvSpPr>
        <p:spPr>
          <a:xfrm>
            <a:off x="457200" y="198438"/>
            <a:ext cx="8229600" cy="576262"/>
          </a:xfrm>
        </p:spPr>
        <p:txBody>
          <a:bodyPr/>
          <a:lstStyle/>
          <a:p>
            <a:pPr eaLnBrk="1" hangingPunct="1"/>
            <a:r>
              <a:rPr lang="en-US" altLang="en-US"/>
              <a:t>System Programs</a:t>
            </a:r>
          </a:p>
        </p:txBody>
      </p:sp>
      <p:sp>
        <p:nvSpPr>
          <p:cNvPr id="31747" name="Rectangle 3">
            <a:extLst>
              <a:ext uri="{FF2B5EF4-FFF2-40B4-BE49-F238E27FC236}">
                <a16:creationId xmlns:a16="http://schemas.microsoft.com/office/drawing/2014/main" id="{29FAA0CB-AA96-4DD1-91A1-6609D237D796}"/>
              </a:ext>
            </a:extLst>
          </p:cNvPr>
          <p:cNvSpPr>
            <a:spLocks noGrp="1" noChangeArrowheads="1"/>
          </p:cNvSpPr>
          <p:nvPr>
            <p:ph type="body" idx="1"/>
          </p:nvPr>
        </p:nvSpPr>
        <p:spPr>
          <a:xfrm>
            <a:off x="806450" y="1092200"/>
            <a:ext cx="7359650" cy="5027613"/>
          </a:xfrm>
          <a:noFill/>
        </p:spPr>
        <p:txBody>
          <a:bodyPr/>
          <a:lstStyle/>
          <a:p>
            <a:pPr>
              <a:lnSpc>
                <a:spcPct val="90000"/>
              </a:lnSpc>
            </a:pPr>
            <a:r>
              <a:rPr lang="en-US" altLang="en-US"/>
              <a:t>Provide a convenient environment for program development and execution</a:t>
            </a:r>
          </a:p>
          <a:p>
            <a:pPr lvl="1">
              <a:lnSpc>
                <a:spcPct val="90000"/>
              </a:lnSpc>
            </a:pPr>
            <a:r>
              <a:rPr lang="en-US" altLang="en-US"/>
              <a:t>Some of them are simply user interfaces to system calls; others are considerably more complex</a:t>
            </a:r>
          </a:p>
          <a:p>
            <a:pPr lvl="1">
              <a:lnSpc>
                <a:spcPct val="90000"/>
              </a:lnSpc>
            </a:pPr>
            <a:endParaRPr lang="en-US" altLang="en-US" sz="800"/>
          </a:p>
          <a:p>
            <a:pPr>
              <a:lnSpc>
                <a:spcPct val="90000"/>
              </a:lnSpc>
            </a:pPr>
            <a:r>
              <a:rPr lang="en-US" altLang="en-US" b="1"/>
              <a:t>File management </a:t>
            </a:r>
            <a:r>
              <a:rPr lang="en-US" altLang="en-US"/>
              <a:t>- Create, delete, copy, rename, print, dump, list, and generally manipulate files and directories</a:t>
            </a:r>
          </a:p>
          <a:p>
            <a:pPr>
              <a:lnSpc>
                <a:spcPct val="90000"/>
              </a:lnSpc>
            </a:pPr>
            <a:endParaRPr lang="en-US" altLang="en-US" sz="800"/>
          </a:p>
          <a:p>
            <a:pPr>
              <a:lnSpc>
                <a:spcPct val="90000"/>
              </a:lnSpc>
            </a:pPr>
            <a:r>
              <a:rPr lang="en-US" altLang="en-US" b="1"/>
              <a:t>Status information</a:t>
            </a:r>
          </a:p>
          <a:p>
            <a:pPr lvl="1">
              <a:lnSpc>
                <a:spcPct val="90000"/>
              </a:lnSpc>
            </a:pPr>
            <a:r>
              <a:rPr lang="en-US" altLang="en-US"/>
              <a:t>Some ask the system for info - date, time, amount of available memory, disk space, number of users</a:t>
            </a:r>
          </a:p>
          <a:p>
            <a:pPr lvl="1">
              <a:lnSpc>
                <a:spcPct val="90000"/>
              </a:lnSpc>
            </a:pPr>
            <a:r>
              <a:rPr lang="en-US" altLang="en-US"/>
              <a:t>Others provide detailed performance, logging, and debugging information</a:t>
            </a:r>
          </a:p>
          <a:p>
            <a:pPr lvl="1">
              <a:lnSpc>
                <a:spcPct val="90000"/>
              </a:lnSpc>
            </a:pPr>
            <a:r>
              <a:rPr lang="en-US" altLang="en-US"/>
              <a:t>Typically, these programs format and print the output to the terminal or other output devices</a:t>
            </a:r>
          </a:p>
          <a:p>
            <a:pPr lvl="1">
              <a:lnSpc>
                <a:spcPct val="90000"/>
              </a:lnSpc>
            </a:pPr>
            <a:r>
              <a:rPr lang="en-US" altLang="en-US"/>
              <a:t>Some systems implement  a </a:t>
            </a:r>
            <a:r>
              <a:rPr lang="en-US" altLang="en-US" b="1">
                <a:solidFill>
                  <a:srgbClr val="3366FF"/>
                </a:solidFill>
              </a:rPr>
              <a:t>registry</a:t>
            </a:r>
            <a:r>
              <a:rPr lang="en-US" altLang="en-US"/>
              <a:t> - used to store and retrieve configuration information</a:t>
            </a:r>
          </a:p>
          <a:p>
            <a:pPr>
              <a:lnSpc>
                <a:spcPct val="90000"/>
              </a:lnSpc>
              <a:buFont typeface="Monotype Sorts" pitchFamily="-84" charset="2"/>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8F8E592-ACEB-4A72-BB36-A70713BCEF2E}"/>
              </a:ext>
            </a:extLst>
          </p:cNvPr>
          <p:cNvSpPr>
            <a:spLocks noGrp="1" noChangeArrowheads="1"/>
          </p:cNvSpPr>
          <p:nvPr>
            <p:ph type="title"/>
          </p:nvPr>
        </p:nvSpPr>
        <p:spPr>
          <a:xfrm>
            <a:off x="1019175" y="198438"/>
            <a:ext cx="7667625" cy="576262"/>
          </a:xfrm>
        </p:spPr>
        <p:txBody>
          <a:bodyPr/>
          <a:lstStyle/>
          <a:p>
            <a:pPr eaLnBrk="1" hangingPunct="1"/>
            <a:r>
              <a:rPr lang="en-US" altLang="en-US"/>
              <a:t>System Programs (Cont.)</a:t>
            </a:r>
          </a:p>
        </p:txBody>
      </p:sp>
      <p:sp>
        <p:nvSpPr>
          <p:cNvPr id="32771" name="Rectangle 3">
            <a:extLst>
              <a:ext uri="{FF2B5EF4-FFF2-40B4-BE49-F238E27FC236}">
                <a16:creationId xmlns:a16="http://schemas.microsoft.com/office/drawing/2014/main" id="{739B7DA8-B07E-482B-9C81-79C213A9AC60}"/>
              </a:ext>
            </a:extLst>
          </p:cNvPr>
          <p:cNvSpPr>
            <a:spLocks noGrp="1" noChangeArrowheads="1"/>
          </p:cNvSpPr>
          <p:nvPr>
            <p:ph type="body" idx="1"/>
          </p:nvPr>
        </p:nvSpPr>
        <p:spPr>
          <a:xfrm>
            <a:off x="854075" y="1122363"/>
            <a:ext cx="7138988" cy="5187950"/>
          </a:xfrm>
        </p:spPr>
        <p:txBody>
          <a:bodyPr/>
          <a:lstStyle/>
          <a:p>
            <a:pPr>
              <a:lnSpc>
                <a:spcPct val="90000"/>
              </a:lnSpc>
            </a:pPr>
            <a:r>
              <a:rPr lang="en-US" altLang="en-US" b="1"/>
              <a:t>File modification</a:t>
            </a:r>
          </a:p>
          <a:p>
            <a:pPr lvl="1">
              <a:lnSpc>
                <a:spcPct val="90000"/>
              </a:lnSpc>
            </a:pPr>
            <a:r>
              <a:rPr lang="en-US" altLang="en-US"/>
              <a:t>Text editors to create and modify files</a:t>
            </a:r>
          </a:p>
          <a:p>
            <a:pPr lvl="1">
              <a:lnSpc>
                <a:spcPct val="90000"/>
              </a:lnSpc>
            </a:pPr>
            <a:r>
              <a:rPr lang="en-US" altLang="en-US"/>
              <a:t>Special commands to search contents of files or perform transformations of the text</a:t>
            </a:r>
            <a:endParaRPr lang="en-US" altLang="en-US" sz="800"/>
          </a:p>
          <a:p>
            <a:pPr>
              <a:lnSpc>
                <a:spcPct val="90000"/>
              </a:lnSpc>
            </a:pPr>
            <a:r>
              <a:rPr lang="en-US" altLang="en-US" b="1"/>
              <a:t>Programming-language support </a:t>
            </a:r>
            <a:r>
              <a:rPr lang="en-US" altLang="en-US"/>
              <a:t>- Compilers, assemblers, debuggers and interpreters sometimes provided</a:t>
            </a:r>
            <a:endParaRPr lang="en-US" altLang="en-US" sz="800"/>
          </a:p>
          <a:p>
            <a:pPr>
              <a:lnSpc>
                <a:spcPct val="90000"/>
              </a:lnSpc>
            </a:pPr>
            <a:r>
              <a:rPr lang="en-US" altLang="en-US" b="1"/>
              <a:t>Program loading and execution</a:t>
            </a:r>
            <a:r>
              <a:rPr lang="en-US" altLang="en-US"/>
              <a:t>- Absolute loaders, relocatable loaders, linkage editors, and overlay-loaders, debugging systems for higher-level and machine language</a:t>
            </a:r>
            <a:endParaRPr lang="en-US" altLang="en-US" sz="800"/>
          </a:p>
          <a:p>
            <a:pPr>
              <a:lnSpc>
                <a:spcPct val="90000"/>
              </a:lnSpc>
            </a:pPr>
            <a:r>
              <a:rPr lang="en-US" altLang="en-US" b="1"/>
              <a:t>Communications</a:t>
            </a:r>
            <a:r>
              <a:rPr lang="en-US" altLang="en-US"/>
              <a:t> - Provide the mechanism for creating virtual connections among processes, users, and computer systems</a:t>
            </a:r>
          </a:p>
          <a:p>
            <a:pPr lvl="1">
              <a:lnSpc>
                <a:spcPct val="90000"/>
              </a:lnSpc>
            </a:pPr>
            <a:r>
              <a:rPr lang="en-US" altLang="en-US"/>
              <a:t>Allow users to send messages to one another</a:t>
            </a:r>
            <a:r>
              <a:rPr lang="ja-JP" altLang="en-US"/>
              <a:t>’</a:t>
            </a:r>
            <a:r>
              <a:rPr lang="en-US" altLang="ja-JP"/>
              <a:t>s screens, browse web pages, send electronic-mail messages, log in remotely, transfer files from one machine to another</a:t>
            </a:r>
          </a:p>
          <a:p>
            <a:pPr>
              <a:lnSpc>
                <a:spcPct val="90000"/>
              </a:lnSpc>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21948C-824D-4414-A615-9333153F0E5A}"/>
              </a:ext>
            </a:extLst>
          </p:cNvPr>
          <p:cNvSpPr>
            <a:spLocks noGrp="1" noChangeArrowheads="1"/>
          </p:cNvSpPr>
          <p:nvPr>
            <p:ph type="title"/>
          </p:nvPr>
        </p:nvSpPr>
        <p:spPr>
          <a:xfrm>
            <a:off x="1019175" y="198438"/>
            <a:ext cx="7667625" cy="576262"/>
          </a:xfrm>
        </p:spPr>
        <p:txBody>
          <a:bodyPr/>
          <a:lstStyle/>
          <a:p>
            <a:pPr eaLnBrk="1" hangingPunct="1"/>
            <a:r>
              <a:rPr lang="en-US" altLang="en-US"/>
              <a:t>System Programs (Cont.)</a:t>
            </a:r>
          </a:p>
        </p:txBody>
      </p:sp>
      <p:sp>
        <p:nvSpPr>
          <p:cNvPr id="33795" name="Rectangle 3">
            <a:extLst>
              <a:ext uri="{FF2B5EF4-FFF2-40B4-BE49-F238E27FC236}">
                <a16:creationId xmlns:a16="http://schemas.microsoft.com/office/drawing/2014/main" id="{89D1EC80-5F77-43E3-A077-7C7780598264}"/>
              </a:ext>
            </a:extLst>
          </p:cNvPr>
          <p:cNvSpPr>
            <a:spLocks noGrp="1" noChangeArrowheads="1"/>
          </p:cNvSpPr>
          <p:nvPr>
            <p:ph type="body" idx="1"/>
          </p:nvPr>
        </p:nvSpPr>
        <p:spPr>
          <a:xfrm>
            <a:off x="806450" y="1108075"/>
            <a:ext cx="7675563" cy="5187950"/>
          </a:xfrm>
        </p:spPr>
        <p:txBody>
          <a:bodyPr/>
          <a:lstStyle/>
          <a:p>
            <a:pPr>
              <a:lnSpc>
                <a:spcPct val="90000"/>
              </a:lnSpc>
            </a:pPr>
            <a:r>
              <a:rPr lang="en-US" altLang="en-US" b="1"/>
              <a:t>Background Services</a:t>
            </a:r>
          </a:p>
          <a:p>
            <a:pPr lvl="1">
              <a:lnSpc>
                <a:spcPct val="90000"/>
              </a:lnSpc>
            </a:pPr>
            <a:r>
              <a:rPr lang="en-US" altLang="en-US"/>
              <a:t>Launch at boot time</a:t>
            </a:r>
          </a:p>
          <a:p>
            <a:pPr lvl="2">
              <a:lnSpc>
                <a:spcPct val="90000"/>
              </a:lnSpc>
            </a:pPr>
            <a:r>
              <a:rPr lang="en-US" altLang="en-US"/>
              <a:t>Some for system startup, then terminate</a:t>
            </a:r>
          </a:p>
          <a:p>
            <a:pPr lvl="2">
              <a:lnSpc>
                <a:spcPct val="90000"/>
              </a:lnSpc>
            </a:pPr>
            <a:r>
              <a:rPr lang="en-US" altLang="en-US"/>
              <a:t>Some from system boot to shutdown</a:t>
            </a:r>
          </a:p>
          <a:p>
            <a:pPr lvl="1">
              <a:lnSpc>
                <a:spcPct val="90000"/>
              </a:lnSpc>
            </a:pPr>
            <a:r>
              <a:rPr lang="en-US" altLang="en-US"/>
              <a:t>Provide facilities like disk checking, process scheduling, error logging, printing</a:t>
            </a:r>
          </a:p>
          <a:p>
            <a:pPr lvl="1">
              <a:lnSpc>
                <a:spcPct val="90000"/>
              </a:lnSpc>
            </a:pPr>
            <a:r>
              <a:rPr lang="en-US" altLang="en-US"/>
              <a:t>Run in user context not kernel context</a:t>
            </a:r>
          </a:p>
          <a:p>
            <a:pPr lvl="1">
              <a:lnSpc>
                <a:spcPct val="90000"/>
              </a:lnSpc>
            </a:pPr>
            <a:r>
              <a:rPr lang="en-US" altLang="en-US"/>
              <a:t>Known as </a:t>
            </a:r>
            <a:r>
              <a:rPr lang="en-US" altLang="en-US" b="1">
                <a:solidFill>
                  <a:srgbClr val="3366FF"/>
                </a:solidFill>
              </a:rPr>
              <a:t>services</a:t>
            </a:r>
            <a:r>
              <a:rPr lang="en-US" altLang="en-US"/>
              <a:t>, </a:t>
            </a:r>
            <a:r>
              <a:rPr lang="en-US" altLang="en-US" b="1">
                <a:solidFill>
                  <a:srgbClr val="3366FF"/>
                </a:solidFill>
              </a:rPr>
              <a:t>subsystems</a:t>
            </a:r>
            <a:r>
              <a:rPr lang="en-US" altLang="en-US"/>
              <a:t>, </a:t>
            </a:r>
            <a:r>
              <a:rPr lang="en-US" altLang="en-US" b="1">
                <a:solidFill>
                  <a:srgbClr val="3366FF"/>
                </a:solidFill>
              </a:rPr>
              <a:t>daemons</a:t>
            </a:r>
            <a:r>
              <a:rPr lang="en-US" altLang="en-US"/>
              <a:t> </a:t>
            </a:r>
            <a:endParaRPr lang="en-US" altLang="en-US" b="1"/>
          </a:p>
          <a:p>
            <a:pPr lvl="1">
              <a:lnSpc>
                <a:spcPct val="90000"/>
              </a:lnSpc>
              <a:buFont typeface="Monotype Sorts" pitchFamily="-84" charset="2"/>
              <a:buNone/>
            </a:pPr>
            <a:endParaRPr lang="en-US" altLang="en-US" sz="800"/>
          </a:p>
          <a:p>
            <a:pPr>
              <a:lnSpc>
                <a:spcPct val="90000"/>
              </a:lnSpc>
            </a:pPr>
            <a:r>
              <a:rPr lang="en-US" altLang="en-US" b="1"/>
              <a:t>Application programs</a:t>
            </a:r>
          </a:p>
          <a:p>
            <a:pPr lvl="1">
              <a:lnSpc>
                <a:spcPct val="90000"/>
              </a:lnSpc>
            </a:pPr>
            <a:r>
              <a:rPr lang="en-US" altLang="en-US"/>
              <a:t>Don’t pertain to system</a:t>
            </a:r>
          </a:p>
          <a:p>
            <a:pPr lvl="1">
              <a:lnSpc>
                <a:spcPct val="90000"/>
              </a:lnSpc>
            </a:pPr>
            <a:r>
              <a:rPr lang="en-US" altLang="en-US"/>
              <a:t>Run by users</a:t>
            </a:r>
          </a:p>
          <a:p>
            <a:pPr lvl="1">
              <a:lnSpc>
                <a:spcPct val="90000"/>
              </a:lnSpc>
            </a:pPr>
            <a:r>
              <a:rPr lang="en-US" altLang="en-US"/>
              <a:t>Not typically considered part of OS</a:t>
            </a:r>
          </a:p>
          <a:p>
            <a:pPr lvl="1">
              <a:lnSpc>
                <a:spcPct val="90000"/>
              </a:lnSpc>
            </a:pPr>
            <a:r>
              <a:rPr lang="en-US" altLang="en-US"/>
              <a:t>Launched by command line, mouse click, finger poke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076E6D3-6F55-4BDD-B16B-2D28C9E1D9FD}"/>
              </a:ext>
            </a:extLst>
          </p:cNvPr>
          <p:cNvSpPr>
            <a:spLocks noGrp="1" noChangeArrowheads="1"/>
          </p:cNvSpPr>
          <p:nvPr>
            <p:ph type="title"/>
          </p:nvPr>
        </p:nvSpPr>
        <p:spPr>
          <a:xfrm>
            <a:off x="863600" y="150813"/>
            <a:ext cx="8229600" cy="576262"/>
          </a:xfrm>
        </p:spPr>
        <p:txBody>
          <a:bodyPr/>
          <a:lstStyle/>
          <a:p>
            <a:pPr eaLnBrk="1" hangingPunct="1"/>
            <a:r>
              <a:rPr lang="en-US" altLang="en-US"/>
              <a:t>Traditional UNIX System Structure</a:t>
            </a:r>
          </a:p>
        </p:txBody>
      </p:sp>
      <p:pic>
        <p:nvPicPr>
          <p:cNvPr id="40963" name="Picture 4">
            <a:extLst>
              <a:ext uri="{FF2B5EF4-FFF2-40B4-BE49-F238E27FC236}">
                <a16:creationId xmlns:a16="http://schemas.microsoft.com/office/drawing/2014/main" id="{80247EF8-4F7E-4083-8222-2F4709E12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635125"/>
            <a:ext cx="6923088"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Box 1">
            <a:extLst>
              <a:ext uri="{FF2B5EF4-FFF2-40B4-BE49-F238E27FC236}">
                <a16:creationId xmlns:a16="http://schemas.microsoft.com/office/drawing/2014/main" id="{F00E5810-2000-482B-8A4F-C98DC215CDFA}"/>
              </a:ext>
            </a:extLst>
          </p:cNvPr>
          <p:cNvSpPr txBox="1">
            <a:spLocks noChangeArrowheads="1"/>
          </p:cNvSpPr>
          <p:nvPr/>
        </p:nvSpPr>
        <p:spPr bwMode="auto">
          <a:xfrm>
            <a:off x="1225550" y="1096963"/>
            <a:ext cx="698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Beyond simple but not fully layered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88CC3D3-C532-47EB-A2E3-8B48E4A51E14}"/>
              </a:ext>
            </a:extLst>
          </p:cNvPr>
          <p:cNvSpPr>
            <a:spLocks noGrp="1"/>
          </p:cNvSpPr>
          <p:nvPr>
            <p:ph type="title"/>
          </p:nvPr>
        </p:nvSpPr>
        <p:spPr>
          <a:xfrm>
            <a:off x="1090613" y="198438"/>
            <a:ext cx="7596187" cy="576262"/>
          </a:xfrm>
        </p:spPr>
        <p:txBody>
          <a:bodyPr/>
          <a:lstStyle/>
          <a:p>
            <a:pPr eaLnBrk="1" hangingPunct="1"/>
            <a:r>
              <a:rPr lang="en-US" altLang="en-US" dirty="0">
                <a:solidFill>
                  <a:srgbClr val="00B050"/>
                </a:solidFill>
              </a:rPr>
              <a:t>Operating-System Debugging</a:t>
            </a:r>
          </a:p>
        </p:txBody>
      </p:sp>
      <p:sp>
        <p:nvSpPr>
          <p:cNvPr id="52227" name="Content Placeholder 2">
            <a:extLst>
              <a:ext uri="{FF2B5EF4-FFF2-40B4-BE49-F238E27FC236}">
                <a16:creationId xmlns:a16="http://schemas.microsoft.com/office/drawing/2014/main" id="{1FA9863F-6E67-4FC5-9B38-1996935DB3DF}"/>
              </a:ext>
            </a:extLst>
          </p:cNvPr>
          <p:cNvSpPr>
            <a:spLocks noGrp="1"/>
          </p:cNvSpPr>
          <p:nvPr>
            <p:ph idx="1"/>
          </p:nvPr>
        </p:nvSpPr>
        <p:spPr>
          <a:xfrm>
            <a:off x="806450" y="1233488"/>
            <a:ext cx="7753350" cy="4910137"/>
          </a:xfrm>
        </p:spPr>
        <p:txBody>
          <a:bodyPr/>
          <a:lstStyle/>
          <a:p>
            <a:r>
              <a:rPr lang="en-US" altLang="en-US" b="1">
                <a:solidFill>
                  <a:srgbClr val="3366FF"/>
                </a:solidFill>
              </a:rPr>
              <a:t>Debugging</a:t>
            </a:r>
            <a:r>
              <a:rPr lang="en-US" altLang="en-US">
                <a:solidFill>
                  <a:srgbClr val="3366FF"/>
                </a:solidFill>
              </a:rPr>
              <a:t> </a:t>
            </a:r>
            <a:r>
              <a:rPr lang="en-US" altLang="en-US"/>
              <a:t>is finding and fixing errors, or </a:t>
            </a:r>
            <a:r>
              <a:rPr lang="en-US" altLang="en-US" b="1">
                <a:solidFill>
                  <a:srgbClr val="3366FF"/>
                </a:solidFill>
              </a:rPr>
              <a:t>bugs</a:t>
            </a:r>
          </a:p>
          <a:p>
            <a:r>
              <a:rPr lang="en-US" altLang="en-US"/>
              <a:t>OS generate </a:t>
            </a:r>
            <a:r>
              <a:rPr lang="en-US" altLang="en-US" b="1">
                <a:solidFill>
                  <a:srgbClr val="3366FF"/>
                </a:solidFill>
              </a:rPr>
              <a:t>log files</a:t>
            </a:r>
            <a:r>
              <a:rPr lang="en-US" altLang="en-US">
                <a:solidFill>
                  <a:srgbClr val="3366FF"/>
                </a:solidFill>
              </a:rPr>
              <a:t> </a:t>
            </a:r>
            <a:r>
              <a:rPr lang="en-US" altLang="en-US">
                <a:solidFill>
                  <a:srgbClr val="000000"/>
                </a:solidFill>
              </a:rPr>
              <a:t>containing error information</a:t>
            </a:r>
          </a:p>
          <a:p>
            <a:r>
              <a:rPr lang="en-US" altLang="en-US">
                <a:solidFill>
                  <a:srgbClr val="000000"/>
                </a:solidFill>
              </a:rPr>
              <a:t>Failure of an application can generate </a:t>
            </a:r>
            <a:r>
              <a:rPr lang="en-US" altLang="en-US" b="1">
                <a:solidFill>
                  <a:srgbClr val="3366FF"/>
                </a:solidFill>
              </a:rPr>
              <a:t>core dump</a:t>
            </a:r>
            <a:r>
              <a:rPr lang="en-US" altLang="en-US">
                <a:solidFill>
                  <a:srgbClr val="3366FF"/>
                </a:solidFill>
              </a:rPr>
              <a:t> </a:t>
            </a:r>
            <a:r>
              <a:rPr lang="en-US" altLang="en-US">
                <a:solidFill>
                  <a:srgbClr val="000000"/>
                </a:solidFill>
              </a:rPr>
              <a:t>file capturing memory of the process</a:t>
            </a:r>
          </a:p>
          <a:p>
            <a:r>
              <a:rPr lang="en-US" altLang="en-US">
                <a:solidFill>
                  <a:srgbClr val="000000"/>
                </a:solidFill>
              </a:rPr>
              <a:t>Operating system failure can generate </a:t>
            </a:r>
            <a:r>
              <a:rPr lang="en-US" altLang="en-US" b="1">
                <a:solidFill>
                  <a:srgbClr val="3366FF"/>
                </a:solidFill>
              </a:rPr>
              <a:t>crash dump</a:t>
            </a:r>
            <a:r>
              <a:rPr lang="en-US" altLang="en-US">
                <a:solidFill>
                  <a:srgbClr val="3366FF"/>
                </a:solidFill>
              </a:rPr>
              <a:t> </a:t>
            </a:r>
            <a:r>
              <a:rPr lang="en-US" altLang="en-US">
                <a:solidFill>
                  <a:srgbClr val="000000"/>
                </a:solidFill>
              </a:rPr>
              <a:t>file containing kernel memory</a:t>
            </a:r>
          </a:p>
          <a:p>
            <a:r>
              <a:rPr lang="en-US" altLang="en-US">
                <a:solidFill>
                  <a:srgbClr val="000000"/>
                </a:solidFill>
              </a:rPr>
              <a:t>Beyond crashes, performance tuning can optimize system performance</a:t>
            </a:r>
          </a:p>
          <a:p>
            <a:pPr lvl="1"/>
            <a:r>
              <a:rPr lang="en-US" altLang="en-US">
                <a:solidFill>
                  <a:srgbClr val="000000"/>
                </a:solidFill>
              </a:rPr>
              <a:t>Sometimes using </a:t>
            </a:r>
            <a:r>
              <a:rPr lang="en-US" altLang="en-US" b="1" i="1">
                <a:solidFill>
                  <a:srgbClr val="000000"/>
                </a:solidFill>
              </a:rPr>
              <a:t>trace listings</a:t>
            </a:r>
            <a:r>
              <a:rPr lang="en-US" altLang="en-US">
                <a:solidFill>
                  <a:srgbClr val="000000"/>
                </a:solidFill>
              </a:rPr>
              <a:t> of activities, recorded for analysis</a:t>
            </a:r>
          </a:p>
          <a:p>
            <a:pPr lvl="1"/>
            <a:r>
              <a:rPr lang="en-US" altLang="en-US" b="1">
                <a:solidFill>
                  <a:srgbClr val="3366FF"/>
                </a:solidFill>
              </a:rPr>
              <a:t>Profiling</a:t>
            </a:r>
            <a:r>
              <a:rPr lang="en-US" altLang="en-US">
                <a:solidFill>
                  <a:srgbClr val="000000"/>
                </a:solidFill>
              </a:rPr>
              <a:t> is periodic sampling of instruction pointer to look for statistical trends</a:t>
            </a:r>
          </a:p>
          <a:p>
            <a:pPr>
              <a:buFont typeface="Monotype Sorts" pitchFamily="-84" charset="2"/>
              <a:buNone/>
            </a:pPr>
            <a:r>
              <a:rPr lang="en-US" altLang="en-US">
                <a:solidFill>
                  <a:srgbClr val="000000"/>
                </a:solidFill>
              </a:rPr>
              <a:t>Kernighan</a:t>
            </a:r>
            <a:r>
              <a:rPr lang="ja-JP" altLang="en-US">
                <a:solidFill>
                  <a:srgbClr val="000000"/>
                </a:solidFill>
              </a:rPr>
              <a:t>’</a:t>
            </a:r>
            <a:r>
              <a:rPr lang="en-US" altLang="ja-JP">
                <a:solidFill>
                  <a:srgbClr val="000000"/>
                </a:solidFill>
              </a:rPr>
              <a:t>s Law: </a:t>
            </a:r>
            <a:r>
              <a:rPr lang="ja-JP" altLang="en-US"/>
              <a:t>“</a:t>
            </a:r>
            <a:r>
              <a:rPr lang="en-US" altLang="ja-JP"/>
              <a:t>Debugging is twice as hard as writing the code in the first place. Therefore, if you write the code as cleverly as possible, you are, by definition, not smart enough to debug it.</a:t>
            </a:r>
            <a:r>
              <a:rPr lang="ja-JP" altLang="en-US"/>
              <a:t>”</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5AB7D3B-D0F4-4091-8915-787EE16B53C5}"/>
              </a:ext>
            </a:extLst>
          </p:cNvPr>
          <p:cNvSpPr>
            <a:spLocks noGrp="1"/>
          </p:cNvSpPr>
          <p:nvPr>
            <p:ph type="title"/>
          </p:nvPr>
        </p:nvSpPr>
        <p:spPr>
          <a:xfrm>
            <a:off x="1090613" y="136525"/>
            <a:ext cx="7596187" cy="576263"/>
          </a:xfrm>
        </p:spPr>
        <p:txBody>
          <a:bodyPr/>
          <a:lstStyle/>
          <a:p>
            <a:pPr eaLnBrk="1" hangingPunct="1"/>
            <a:r>
              <a:rPr lang="en-US" altLang="en-US"/>
              <a:t>Performance Tuning</a:t>
            </a:r>
          </a:p>
        </p:txBody>
      </p:sp>
      <p:sp>
        <p:nvSpPr>
          <p:cNvPr id="53251" name="Content Placeholder 2">
            <a:extLst>
              <a:ext uri="{FF2B5EF4-FFF2-40B4-BE49-F238E27FC236}">
                <a16:creationId xmlns:a16="http://schemas.microsoft.com/office/drawing/2014/main" id="{34FE78F2-42A1-42F9-A17F-502DE68A1F2D}"/>
              </a:ext>
            </a:extLst>
          </p:cNvPr>
          <p:cNvSpPr>
            <a:spLocks noGrp="1"/>
          </p:cNvSpPr>
          <p:nvPr>
            <p:ph idx="1"/>
          </p:nvPr>
        </p:nvSpPr>
        <p:spPr>
          <a:xfrm>
            <a:off x="806450" y="1233488"/>
            <a:ext cx="3395663" cy="4910137"/>
          </a:xfrm>
        </p:spPr>
        <p:txBody>
          <a:bodyPr/>
          <a:lstStyle/>
          <a:p>
            <a:r>
              <a:rPr lang="en-US" altLang="en-US"/>
              <a:t>Improve performance by removing bottlenecks</a:t>
            </a:r>
          </a:p>
          <a:p>
            <a:r>
              <a:rPr lang="en-US" altLang="en-US"/>
              <a:t>OS must provide means of computing and displaying measures of system behavior</a:t>
            </a:r>
            <a:endParaRPr lang="en-US" altLang="en-US">
              <a:solidFill>
                <a:srgbClr val="000000"/>
              </a:solidFill>
            </a:endParaRPr>
          </a:p>
          <a:p>
            <a:r>
              <a:rPr lang="en-US" altLang="en-US">
                <a:solidFill>
                  <a:srgbClr val="000000"/>
                </a:solidFill>
              </a:rPr>
              <a:t>For example, “top” program or Windows Task Manager</a:t>
            </a:r>
            <a:endParaRPr lang="en-US" altLang="en-US"/>
          </a:p>
        </p:txBody>
      </p:sp>
      <p:pic>
        <p:nvPicPr>
          <p:cNvPr id="53252" name="Picture 1" descr="2_19.pdf">
            <a:extLst>
              <a:ext uri="{FF2B5EF4-FFF2-40B4-BE49-F238E27FC236}">
                <a16:creationId xmlns:a16="http://schemas.microsoft.com/office/drawing/2014/main" id="{AA07E6E7-2905-4FF1-9EAB-D7EF652265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8063" y="1273175"/>
            <a:ext cx="373221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9E58E89-FF54-494E-AB94-9947D5E15385}"/>
              </a:ext>
            </a:extLst>
          </p:cNvPr>
          <p:cNvSpPr>
            <a:spLocks noGrp="1" noChangeArrowheads="1"/>
          </p:cNvSpPr>
          <p:nvPr>
            <p:ph type="title"/>
          </p:nvPr>
        </p:nvSpPr>
        <p:spPr>
          <a:xfrm>
            <a:off x="457200" y="166688"/>
            <a:ext cx="8229600" cy="576262"/>
          </a:xfrm>
        </p:spPr>
        <p:txBody>
          <a:bodyPr/>
          <a:lstStyle/>
          <a:p>
            <a:pPr eaLnBrk="1" hangingPunct="1"/>
            <a:r>
              <a:rPr lang="en-US" altLang="en-US"/>
              <a:t>System Boot</a:t>
            </a:r>
          </a:p>
        </p:txBody>
      </p:sp>
      <p:sp>
        <p:nvSpPr>
          <p:cNvPr id="57347" name="Rectangle 3">
            <a:extLst>
              <a:ext uri="{FF2B5EF4-FFF2-40B4-BE49-F238E27FC236}">
                <a16:creationId xmlns:a16="http://schemas.microsoft.com/office/drawing/2014/main" id="{590BAC4B-1638-4C55-8729-A0E93BA5C610}"/>
              </a:ext>
            </a:extLst>
          </p:cNvPr>
          <p:cNvSpPr>
            <a:spLocks noGrp="1" noChangeArrowheads="1"/>
          </p:cNvSpPr>
          <p:nvPr>
            <p:ph type="body" idx="1"/>
          </p:nvPr>
        </p:nvSpPr>
        <p:spPr>
          <a:xfrm>
            <a:off x="885825" y="1154113"/>
            <a:ext cx="7407275" cy="4530725"/>
          </a:xfrm>
        </p:spPr>
        <p:txBody>
          <a:bodyPr/>
          <a:lstStyle/>
          <a:p>
            <a:r>
              <a:rPr lang="en-US" altLang="en-US"/>
              <a:t>When power initialized on system, execution starts at a fixed memory location</a:t>
            </a:r>
          </a:p>
          <a:p>
            <a:pPr lvl="1"/>
            <a:r>
              <a:rPr lang="en-US" altLang="en-US"/>
              <a:t>Firmware ROM used to hold initial boot code</a:t>
            </a:r>
          </a:p>
          <a:p>
            <a:r>
              <a:rPr lang="en-US" altLang="en-US"/>
              <a:t>Operating system must be made available to hardware so hardware can start it</a:t>
            </a:r>
          </a:p>
          <a:p>
            <a:pPr lvl="1"/>
            <a:r>
              <a:rPr lang="en-US" altLang="en-US"/>
              <a:t>Small piece of code – </a:t>
            </a:r>
            <a:r>
              <a:rPr lang="en-US" altLang="en-US" b="1">
                <a:solidFill>
                  <a:srgbClr val="3366FF"/>
                </a:solidFill>
              </a:rPr>
              <a:t>bootstrap loader</a:t>
            </a:r>
            <a:r>
              <a:rPr lang="en-US" altLang="en-US"/>
              <a:t>, stored in </a:t>
            </a:r>
            <a:r>
              <a:rPr lang="en-US" altLang="en-US" b="1">
                <a:solidFill>
                  <a:srgbClr val="3366FF"/>
                </a:solidFill>
              </a:rPr>
              <a:t>ROM</a:t>
            </a:r>
            <a:r>
              <a:rPr lang="en-US" altLang="en-US"/>
              <a:t> or </a:t>
            </a:r>
            <a:r>
              <a:rPr lang="en-US" altLang="en-US" b="1">
                <a:solidFill>
                  <a:srgbClr val="3366FF"/>
                </a:solidFill>
              </a:rPr>
              <a:t>EEPROM</a:t>
            </a:r>
            <a:r>
              <a:rPr lang="en-US" altLang="en-US"/>
              <a:t> locates the kernel, loads it into memory, and starts it</a:t>
            </a:r>
          </a:p>
          <a:p>
            <a:pPr lvl="1"/>
            <a:r>
              <a:rPr lang="en-US" altLang="en-US"/>
              <a:t>Sometimes two-step process where </a:t>
            </a:r>
            <a:r>
              <a:rPr lang="en-US" altLang="en-US" b="1">
                <a:solidFill>
                  <a:srgbClr val="3366FF"/>
                </a:solidFill>
              </a:rPr>
              <a:t>boot block </a:t>
            </a:r>
            <a:r>
              <a:rPr lang="en-US" altLang="en-US"/>
              <a:t>at fixed location loaded by ROM code, which loads bootstrap loader from disk</a:t>
            </a:r>
          </a:p>
          <a:p>
            <a:r>
              <a:rPr lang="en-US" altLang="en-US"/>
              <a:t>Common bootstrap loader, </a:t>
            </a:r>
            <a:r>
              <a:rPr lang="en-US" altLang="en-US" b="1">
                <a:solidFill>
                  <a:srgbClr val="3366FF"/>
                </a:solidFill>
              </a:rPr>
              <a:t>GRUB</a:t>
            </a:r>
            <a:r>
              <a:rPr lang="en-US" altLang="en-US"/>
              <a:t>, allows selection of kernel from multiple disks, versions, kernel options</a:t>
            </a:r>
          </a:p>
          <a:p>
            <a:r>
              <a:rPr lang="en-US" altLang="en-US"/>
              <a:t>Kernel loads and system is then </a:t>
            </a:r>
            <a:r>
              <a:rPr lang="en-US" altLang="en-US" b="1">
                <a:solidFill>
                  <a:srgbClr val="3366FF"/>
                </a:solidFill>
              </a:rPr>
              <a:t>running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9E58E89-FF54-494E-AB94-9947D5E15385}"/>
              </a:ext>
            </a:extLst>
          </p:cNvPr>
          <p:cNvSpPr>
            <a:spLocks noGrp="1" noChangeArrowheads="1"/>
          </p:cNvSpPr>
          <p:nvPr>
            <p:ph type="title"/>
          </p:nvPr>
        </p:nvSpPr>
        <p:spPr>
          <a:xfrm>
            <a:off x="457200" y="166688"/>
            <a:ext cx="8229600" cy="576262"/>
          </a:xfrm>
        </p:spPr>
        <p:txBody>
          <a:bodyPr/>
          <a:lstStyle/>
          <a:p>
            <a:pPr eaLnBrk="1" hangingPunct="1"/>
            <a:r>
              <a:rPr lang="en-US" altLang="en-US" dirty="0">
                <a:solidFill>
                  <a:srgbClr val="00B050"/>
                </a:solidFill>
              </a:rPr>
              <a:t>Questions</a:t>
            </a:r>
          </a:p>
        </p:txBody>
      </p:sp>
      <p:sp>
        <p:nvSpPr>
          <p:cNvPr id="57347" name="Rectangle 3">
            <a:extLst>
              <a:ext uri="{FF2B5EF4-FFF2-40B4-BE49-F238E27FC236}">
                <a16:creationId xmlns:a16="http://schemas.microsoft.com/office/drawing/2014/main" id="{590BAC4B-1638-4C55-8729-A0E93BA5C610}"/>
              </a:ext>
            </a:extLst>
          </p:cNvPr>
          <p:cNvSpPr>
            <a:spLocks noGrp="1" noChangeArrowheads="1"/>
          </p:cNvSpPr>
          <p:nvPr>
            <p:ph type="body" idx="1"/>
          </p:nvPr>
        </p:nvSpPr>
        <p:spPr>
          <a:xfrm>
            <a:off x="457200" y="867510"/>
            <a:ext cx="8413845" cy="5437756"/>
          </a:xfrm>
        </p:spPr>
        <p:txBody>
          <a:bodyPr/>
          <a:lstStyle/>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Describe OS services that are helpful to the user.</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Describe OS services that are helpful to OS itself. </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Define system calls with examples.</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Describe how system calls are implemented with a diagram.</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Give some example of system calls that are used in windows and UNIX OS.</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 Make a list of some OS programs. </a:t>
            </a:r>
          </a:p>
          <a:p>
            <a:pPr algn="just"/>
            <a:r>
              <a:rPr lang="en-US" altLang="en-US" sz="2000" dirty="0">
                <a:solidFill>
                  <a:schemeClr val="accent6">
                    <a:lumMod val="50000"/>
                  </a:schemeClr>
                </a:solidFill>
                <a:latin typeface="Times New Roman" panose="02020603050405020304" pitchFamily="18" charset="0"/>
                <a:cs typeface="Times New Roman" panose="02020603050405020304" pitchFamily="18" charset="0"/>
              </a:rPr>
              <a:t>Define operating system debugging.</a:t>
            </a:r>
          </a:p>
          <a:p>
            <a:pPr algn="just"/>
            <a:endParaRPr lang="en-US" altLang="en-US" b="1" dirty="0">
              <a:solidFill>
                <a:srgbClr val="33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5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D173F4-C92A-47F3-971A-B9EEAF432E5A}"/>
              </a:ext>
            </a:extLst>
          </p:cNvPr>
          <p:cNvSpPr>
            <a:spLocks noGrp="1" noChangeArrowheads="1"/>
          </p:cNvSpPr>
          <p:nvPr>
            <p:ph type="ctrTitle"/>
          </p:nvPr>
        </p:nvSpPr>
        <p:spPr/>
        <p:txBody>
          <a:bodyPr/>
          <a:lstStyle/>
          <a:p>
            <a:pPr eaLnBrk="1" hangingPunct="1"/>
            <a:r>
              <a:rPr lang="en-US" altLang="en-US"/>
              <a:t>End of Chapter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B57676-25C1-4306-8960-9183F1CF1784}"/>
              </a:ext>
            </a:extLst>
          </p:cNvPr>
          <p:cNvSpPr>
            <a:spLocks noGrp="1" noChangeArrowheads="1"/>
          </p:cNvSpPr>
          <p:nvPr>
            <p:ph type="title"/>
          </p:nvPr>
        </p:nvSpPr>
        <p:spPr>
          <a:xfrm>
            <a:off x="863600" y="127000"/>
            <a:ext cx="8553450" cy="576263"/>
          </a:xfrm>
        </p:spPr>
        <p:txBody>
          <a:bodyPr/>
          <a:lstStyle/>
          <a:p>
            <a:pPr eaLnBrk="1" hangingPunct="1"/>
            <a:r>
              <a:rPr lang="en-US" altLang="en-US" sz="3000"/>
              <a:t>Chapter 2:  Operating-System Structures</a:t>
            </a:r>
          </a:p>
        </p:txBody>
      </p:sp>
      <p:sp>
        <p:nvSpPr>
          <p:cNvPr id="4099" name="Rectangle 3">
            <a:extLst>
              <a:ext uri="{FF2B5EF4-FFF2-40B4-BE49-F238E27FC236}">
                <a16:creationId xmlns:a16="http://schemas.microsoft.com/office/drawing/2014/main" id="{3728DB4E-B16C-4D9F-A8CE-6E39CA90CF83}"/>
              </a:ext>
            </a:extLst>
          </p:cNvPr>
          <p:cNvSpPr>
            <a:spLocks noGrp="1" noChangeArrowheads="1"/>
          </p:cNvSpPr>
          <p:nvPr>
            <p:ph type="body" idx="1"/>
          </p:nvPr>
        </p:nvSpPr>
        <p:spPr>
          <a:xfrm>
            <a:off x="854075" y="1138238"/>
            <a:ext cx="7178577" cy="4530725"/>
          </a:xfrm>
        </p:spPr>
        <p:txBody>
          <a:bodyPr/>
          <a:lstStyle/>
          <a:p>
            <a:pPr algn="just"/>
            <a:r>
              <a:rPr lang="en-US" altLang="en-US" sz="2400" dirty="0">
                <a:latin typeface="Times New Roman" panose="02020603050405020304" pitchFamily="18" charset="0"/>
                <a:cs typeface="Times New Roman" panose="02020603050405020304" pitchFamily="18" charset="0"/>
              </a:rPr>
              <a:t>Operating System Services</a:t>
            </a:r>
          </a:p>
          <a:p>
            <a:pPr algn="just"/>
            <a:r>
              <a:rPr lang="en-US" altLang="en-US" sz="2400" dirty="0">
                <a:latin typeface="Times New Roman" panose="02020603050405020304" pitchFamily="18" charset="0"/>
                <a:cs typeface="Times New Roman" panose="02020603050405020304" pitchFamily="18" charset="0"/>
              </a:rPr>
              <a:t>User Operating System Interface</a:t>
            </a:r>
          </a:p>
          <a:p>
            <a:pPr algn="just"/>
            <a:r>
              <a:rPr lang="en-US" altLang="en-US" sz="2400" dirty="0">
                <a:latin typeface="Times New Roman" panose="02020603050405020304" pitchFamily="18" charset="0"/>
                <a:cs typeface="Times New Roman" panose="02020603050405020304" pitchFamily="18" charset="0"/>
              </a:rPr>
              <a:t>System Calls</a:t>
            </a:r>
          </a:p>
          <a:p>
            <a:pPr algn="just"/>
            <a:r>
              <a:rPr lang="en-US" altLang="en-US" sz="2400" dirty="0">
                <a:latin typeface="Times New Roman" panose="02020603050405020304" pitchFamily="18" charset="0"/>
                <a:cs typeface="Times New Roman" panose="02020603050405020304" pitchFamily="18" charset="0"/>
              </a:rPr>
              <a:t>Types of System Calls</a:t>
            </a:r>
          </a:p>
          <a:p>
            <a:pPr algn="just"/>
            <a:r>
              <a:rPr lang="en-US" altLang="en-US" sz="2400" dirty="0">
                <a:latin typeface="Times New Roman" panose="02020603050405020304" pitchFamily="18" charset="0"/>
                <a:cs typeface="Times New Roman" panose="02020603050405020304" pitchFamily="18" charset="0"/>
              </a:rPr>
              <a:t>System Programs</a:t>
            </a:r>
          </a:p>
          <a:p>
            <a:pPr algn="just"/>
            <a:r>
              <a:rPr lang="en-US" altLang="en-US" sz="2400" dirty="0">
                <a:latin typeface="Times New Roman" panose="02020603050405020304" pitchFamily="18" charset="0"/>
                <a:cs typeface="Times New Roman" panose="02020603050405020304" pitchFamily="18" charset="0"/>
              </a:rPr>
              <a:t>Operating System Design and Implementation</a:t>
            </a:r>
          </a:p>
          <a:p>
            <a:pPr algn="just"/>
            <a:r>
              <a:rPr lang="en-US" altLang="en-US" sz="2400" dirty="0">
                <a:latin typeface="Times New Roman" panose="02020603050405020304" pitchFamily="18" charset="0"/>
                <a:cs typeface="Times New Roman" panose="02020603050405020304" pitchFamily="18" charset="0"/>
              </a:rPr>
              <a:t>Operating System Structure</a:t>
            </a:r>
          </a:p>
          <a:p>
            <a:pPr algn="just"/>
            <a:r>
              <a:rPr lang="en-US" altLang="en-US" sz="2400" dirty="0">
                <a:latin typeface="Times New Roman" panose="02020603050405020304" pitchFamily="18" charset="0"/>
                <a:cs typeface="Times New Roman" panose="02020603050405020304" pitchFamily="18" charset="0"/>
              </a:rPr>
              <a:t>Operating System Debugging</a:t>
            </a:r>
          </a:p>
          <a:p>
            <a:pPr algn="just"/>
            <a:r>
              <a:rPr lang="en-US" altLang="en-US" sz="2400" dirty="0">
                <a:latin typeface="Times New Roman" panose="02020603050405020304" pitchFamily="18" charset="0"/>
                <a:cs typeface="Times New Roman" panose="02020603050405020304" pitchFamily="18" charset="0"/>
              </a:rPr>
              <a:t>Operating System Generation</a:t>
            </a:r>
          </a:p>
          <a:p>
            <a:pPr algn="just"/>
            <a:r>
              <a:rPr lang="en-US" altLang="en-US" sz="2400" dirty="0">
                <a:latin typeface="Times New Roman" panose="02020603050405020304" pitchFamily="18" charset="0"/>
                <a:cs typeface="Times New Roman" panose="02020603050405020304" pitchFamily="18" charset="0"/>
              </a:rPr>
              <a:t>System Boot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6E80CE5-4EF4-47EB-8B34-01DEC39F47BC}"/>
              </a:ext>
            </a:extLst>
          </p:cNvPr>
          <p:cNvSpPr>
            <a:spLocks noGrp="1" noChangeArrowheads="1"/>
          </p:cNvSpPr>
          <p:nvPr>
            <p:ph type="title"/>
          </p:nvPr>
        </p:nvSpPr>
        <p:spPr/>
        <p:txBody>
          <a:bodyPr/>
          <a:lstStyle/>
          <a:p>
            <a:pPr eaLnBrk="1" hangingPunct="1"/>
            <a:r>
              <a:rPr lang="en-US" altLang="en-US"/>
              <a:t>Objectives</a:t>
            </a:r>
          </a:p>
        </p:txBody>
      </p:sp>
      <p:sp>
        <p:nvSpPr>
          <p:cNvPr id="5123" name="Rectangle 3">
            <a:extLst>
              <a:ext uri="{FF2B5EF4-FFF2-40B4-BE49-F238E27FC236}">
                <a16:creationId xmlns:a16="http://schemas.microsoft.com/office/drawing/2014/main" id="{37323347-5AB9-4106-A514-58BA71ADFB7C}"/>
              </a:ext>
            </a:extLst>
          </p:cNvPr>
          <p:cNvSpPr>
            <a:spLocks noGrp="1" noChangeArrowheads="1"/>
          </p:cNvSpPr>
          <p:nvPr>
            <p:ph type="body" idx="1"/>
          </p:nvPr>
        </p:nvSpPr>
        <p:spPr>
          <a:xfrm>
            <a:off x="806450" y="1233488"/>
            <a:ext cx="6761163" cy="4530725"/>
          </a:xfrm>
        </p:spPr>
        <p:txBody>
          <a:bodyPr/>
          <a:lstStyle/>
          <a:p>
            <a:pPr algn="just"/>
            <a:r>
              <a:rPr lang="en-US" altLang="en-US" sz="2800" dirty="0">
                <a:latin typeface="Times New Roman" panose="02020603050405020304" pitchFamily="18" charset="0"/>
                <a:cs typeface="Times New Roman" panose="02020603050405020304" pitchFamily="18" charset="0"/>
              </a:rPr>
              <a:t>To describe the services an operating system provides to users, processes, and other systems</a:t>
            </a:r>
          </a:p>
          <a:p>
            <a:pPr algn="just"/>
            <a:r>
              <a:rPr lang="en-US" altLang="en-US" sz="2800" dirty="0">
                <a:latin typeface="Times New Roman" panose="02020603050405020304" pitchFamily="18" charset="0"/>
                <a:cs typeface="Times New Roman" panose="02020603050405020304" pitchFamily="18" charset="0"/>
              </a:rPr>
              <a:t>To discuss the various ways of structuring an operating system</a:t>
            </a:r>
          </a:p>
          <a:p>
            <a:pPr algn="just"/>
            <a:r>
              <a:rPr lang="en-US" altLang="en-US" sz="2800" dirty="0">
                <a:latin typeface="Times New Roman" panose="02020603050405020304" pitchFamily="18" charset="0"/>
                <a:cs typeface="Times New Roman" panose="02020603050405020304" pitchFamily="18" charset="0"/>
              </a:rPr>
              <a:t>To explain how operating systems are installed and customized and how they boot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00D1ECA-91D6-4726-B0E5-A8EC79F5A7B1}"/>
              </a:ext>
            </a:extLst>
          </p:cNvPr>
          <p:cNvSpPr>
            <a:spLocks noGrp="1" noChangeArrowheads="1"/>
          </p:cNvSpPr>
          <p:nvPr>
            <p:ph type="title"/>
          </p:nvPr>
        </p:nvSpPr>
        <p:spPr>
          <a:xfrm>
            <a:off x="1050925" y="198438"/>
            <a:ext cx="7635875" cy="576262"/>
          </a:xfrm>
        </p:spPr>
        <p:txBody>
          <a:bodyPr/>
          <a:lstStyle/>
          <a:p>
            <a:pPr eaLnBrk="1" hangingPunct="1"/>
            <a:r>
              <a:rPr lang="en-US" altLang="en-US" dirty="0">
                <a:solidFill>
                  <a:srgbClr val="00B050"/>
                </a:solidFill>
              </a:rPr>
              <a:t>Operating System Services</a:t>
            </a:r>
          </a:p>
        </p:txBody>
      </p:sp>
      <p:sp>
        <p:nvSpPr>
          <p:cNvPr id="6147" name="Rectangle 3">
            <a:extLst>
              <a:ext uri="{FF2B5EF4-FFF2-40B4-BE49-F238E27FC236}">
                <a16:creationId xmlns:a16="http://schemas.microsoft.com/office/drawing/2014/main" id="{9AB00EDF-EC7D-4F3C-88B3-2D48CEFD1728}"/>
              </a:ext>
            </a:extLst>
          </p:cNvPr>
          <p:cNvSpPr>
            <a:spLocks noGrp="1" noChangeArrowheads="1"/>
          </p:cNvSpPr>
          <p:nvPr>
            <p:ph type="body" idx="1"/>
          </p:nvPr>
        </p:nvSpPr>
        <p:spPr>
          <a:xfrm>
            <a:off x="506436" y="956603"/>
            <a:ext cx="8046721" cy="5584874"/>
          </a:xfrm>
          <a:noFill/>
        </p:spPr>
        <p:txBody>
          <a:bodyPr/>
          <a:lstStyle/>
          <a:p>
            <a:pPr algn="just"/>
            <a:r>
              <a:rPr lang="en-US" altLang="en-US" sz="2200" dirty="0">
                <a:latin typeface="Times New Roman" panose="02020603050405020304" pitchFamily="18" charset="0"/>
                <a:cs typeface="Times New Roman" panose="02020603050405020304" pitchFamily="18" charset="0"/>
              </a:rPr>
              <a:t>Operating systems provide an environment </a:t>
            </a:r>
            <a:r>
              <a:rPr lang="en-US" altLang="en-US" sz="2200" dirty="0">
                <a:solidFill>
                  <a:srgbClr val="7030A0"/>
                </a:solidFill>
                <a:latin typeface="Times New Roman" panose="02020603050405020304" pitchFamily="18" charset="0"/>
                <a:cs typeface="Times New Roman" panose="02020603050405020304" pitchFamily="18" charset="0"/>
              </a:rPr>
              <a:t>for execution of programs </a:t>
            </a:r>
            <a:r>
              <a:rPr lang="en-US" altLang="en-US" sz="2200" dirty="0">
                <a:latin typeface="Times New Roman" panose="02020603050405020304" pitchFamily="18" charset="0"/>
                <a:cs typeface="Times New Roman" panose="02020603050405020304" pitchFamily="18" charset="0"/>
              </a:rPr>
              <a:t>and </a:t>
            </a:r>
            <a:r>
              <a:rPr lang="en-US" altLang="en-US" sz="2200" dirty="0">
                <a:solidFill>
                  <a:srgbClr val="7030A0"/>
                </a:solidFill>
                <a:latin typeface="Times New Roman" panose="02020603050405020304" pitchFamily="18" charset="0"/>
                <a:cs typeface="Times New Roman" panose="02020603050405020304" pitchFamily="18" charset="0"/>
              </a:rPr>
              <a:t>services to programs and users.</a:t>
            </a:r>
          </a:p>
          <a:p>
            <a:pPr algn="just"/>
            <a:r>
              <a:rPr lang="en-US" altLang="en-US" sz="2200" dirty="0">
                <a:latin typeface="Times New Roman" panose="02020603050405020304" pitchFamily="18" charset="0"/>
                <a:cs typeface="Times New Roman" panose="02020603050405020304" pitchFamily="18" charset="0"/>
              </a:rPr>
              <a:t>One set of </a:t>
            </a:r>
            <a:r>
              <a:rPr lang="en-US" altLang="en-US" sz="2200" dirty="0">
                <a:solidFill>
                  <a:srgbClr val="7030A0"/>
                </a:solidFill>
                <a:latin typeface="Times New Roman" panose="02020603050405020304" pitchFamily="18" charset="0"/>
                <a:cs typeface="Times New Roman" panose="02020603050405020304" pitchFamily="18" charset="0"/>
              </a:rPr>
              <a:t>operating-system serv</a:t>
            </a:r>
            <a:r>
              <a:rPr lang="en-US" altLang="en-US" sz="2200" dirty="0">
                <a:latin typeface="Times New Roman" panose="02020603050405020304" pitchFamily="18" charset="0"/>
                <a:cs typeface="Times New Roman" panose="02020603050405020304" pitchFamily="18" charset="0"/>
              </a:rPr>
              <a:t>ices provides functions that are helpful to the </a:t>
            </a:r>
            <a:r>
              <a:rPr lang="en-US" altLang="en-US" sz="2200" dirty="0">
                <a:solidFill>
                  <a:srgbClr val="7030A0"/>
                </a:solidFill>
                <a:latin typeface="Times New Roman" panose="02020603050405020304" pitchFamily="18" charset="0"/>
                <a:cs typeface="Times New Roman" panose="02020603050405020304" pitchFamily="18" charset="0"/>
              </a:rPr>
              <a:t>user:</a:t>
            </a:r>
          </a:p>
          <a:p>
            <a:pPr lvl="1" algn="just"/>
            <a:r>
              <a:rPr lang="en-US" altLang="en-US" sz="2200" b="1" dirty="0">
                <a:solidFill>
                  <a:srgbClr val="C00000"/>
                </a:solidFill>
                <a:latin typeface="Times New Roman" panose="02020603050405020304" pitchFamily="18" charset="0"/>
                <a:cs typeface="Times New Roman" panose="02020603050405020304" pitchFamily="18" charset="0"/>
              </a:rPr>
              <a:t>User interface </a:t>
            </a:r>
            <a:r>
              <a:rPr lang="en-US" altLang="en-US" sz="2200" dirty="0">
                <a:latin typeface="Times New Roman" panose="02020603050405020304" pitchFamily="18" charset="0"/>
                <a:cs typeface="Times New Roman" panose="02020603050405020304" pitchFamily="18" charset="0"/>
              </a:rPr>
              <a:t>- Almost all operating systems have a user interface (</a:t>
            </a:r>
            <a:r>
              <a:rPr lang="en-US" altLang="en-US" sz="2200" b="1" dirty="0">
                <a:solidFill>
                  <a:srgbClr val="3366FF"/>
                </a:solidFill>
                <a:latin typeface="Times New Roman" panose="02020603050405020304" pitchFamily="18" charset="0"/>
                <a:cs typeface="Times New Roman" panose="02020603050405020304" pitchFamily="18" charset="0"/>
              </a:rPr>
              <a:t>UI</a:t>
            </a:r>
            <a:r>
              <a:rPr lang="en-US" altLang="en-US" sz="2200" dirty="0">
                <a:latin typeface="Times New Roman" panose="02020603050405020304" pitchFamily="18" charset="0"/>
                <a:cs typeface="Times New Roman" panose="02020603050405020304" pitchFamily="18" charset="0"/>
              </a:rPr>
              <a:t>).</a:t>
            </a:r>
          </a:p>
          <a:p>
            <a:pPr lvl="2" algn="just"/>
            <a:r>
              <a:rPr lang="en-US" altLang="en-US" sz="2200" dirty="0">
                <a:latin typeface="Times New Roman" panose="02020603050405020304" pitchFamily="18" charset="0"/>
                <a:cs typeface="Times New Roman" panose="02020603050405020304" pitchFamily="18" charset="0"/>
              </a:rPr>
              <a:t>Varies between </a:t>
            </a:r>
            <a:r>
              <a:rPr lang="en-US" altLang="en-US" sz="2200" b="1" dirty="0">
                <a:solidFill>
                  <a:srgbClr val="3366FF"/>
                </a:solidFill>
                <a:latin typeface="Times New Roman" panose="02020603050405020304" pitchFamily="18" charset="0"/>
                <a:cs typeface="Times New Roman" panose="02020603050405020304" pitchFamily="18" charset="0"/>
              </a:rPr>
              <a:t>Command-Line </a:t>
            </a:r>
            <a:r>
              <a:rPr lang="en-US" altLang="en-US" sz="2200" b="1" dirty="0">
                <a:latin typeface="Times New Roman" panose="02020603050405020304" pitchFamily="18" charset="0"/>
                <a:cs typeface="Times New Roman" panose="02020603050405020304" pitchFamily="18" charset="0"/>
              </a:rPr>
              <a:t>(</a:t>
            </a:r>
            <a:r>
              <a:rPr lang="en-US" altLang="en-US" sz="2200" b="1" dirty="0">
                <a:solidFill>
                  <a:srgbClr val="3366FF"/>
                </a:solidFill>
                <a:latin typeface="Times New Roman" panose="02020603050405020304" pitchFamily="18" charset="0"/>
                <a:cs typeface="Times New Roman" panose="02020603050405020304" pitchFamily="18" charset="0"/>
              </a:rPr>
              <a:t>CLI</a:t>
            </a:r>
            <a:r>
              <a:rPr lang="en-US" altLang="en-US" sz="2200" b="1" dirty="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1" dirty="0">
                <a:solidFill>
                  <a:srgbClr val="3366FF"/>
                </a:solidFill>
                <a:latin typeface="Times New Roman" panose="02020603050405020304" pitchFamily="18" charset="0"/>
                <a:cs typeface="Times New Roman" panose="02020603050405020304" pitchFamily="18" charset="0"/>
              </a:rPr>
              <a:t>Graphics User Interface </a:t>
            </a:r>
            <a:r>
              <a:rPr lang="en-US" altLang="en-US" sz="2200" b="1" dirty="0">
                <a:solidFill>
                  <a:srgbClr val="000000"/>
                </a:solidFill>
                <a:latin typeface="Times New Roman" panose="02020603050405020304" pitchFamily="18" charset="0"/>
                <a:cs typeface="Times New Roman" panose="02020603050405020304" pitchFamily="18" charset="0"/>
              </a:rPr>
              <a:t>(</a:t>
            </a:r>
            <a:r>
              <a:rPr lang="en-US" altLang="en-US" sz="2200" b="1" dirty="0">
                <a:solidFill>
                  <a:srgbClr val="3366FF"/>
                </a:solidFill>
                <a:latin typeface="Times New Roman" panose="02020603050405020304" pitchFamily="18" charset="0"/>
                <a:cs typeface="Times New Roman" panose="02020603050405020304" pitchFamily="18" charset="0"/>
              </a:rPr>
              <a:t>GUI</a:t>
            </a:r>
            <a:r>
              <a:rPr lang="en-US" altLang="en-US" sz="2200" b="1" dirty="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b="1" dirty="0">
                <a:solidFill>
                  <a:srgbClr val="3366FF"/>
                </a:solidFill>
                <a:latin typeface="Times New Roman" panose="02020603050405020304" pitchFamily="18" charset="0"/>
                <a:cs typeface="Times New Roman" panose="02020603050405020304" pitchFamily="18" charset="0"/>
              </a:rPr>
              <a:t>   Batch, web-based.</a:t>
            </a:r>
          </a:p>
          <a:p>
            <a:pPr lvl="1" algn="just"/>
            <a:r>
              <a:rPr lang="en-US" altLang="en-US" sz="2200" b="1" dirty="0">
                <a:solidFill>
                  <a:srgbClr val="C00000"/>
                </a:solidFill>
                <a:latin typeface="Times New Roman" panose="02020603050405020304" pitchFamily="18" charset="0"/>
                <a:cs typeface="Times New Roman" panose="02020603050405020304" pitchFamily="18" charset="0"/>
              </a:rPr>
              <a:t>Program execution </a:t>
            </a:r>
            <a:r>
              <a:rPr lang="en-US" altLang="en-US" sz="2200" dirty="0">
                <a:latin typeface="Times New Roman" panose="02020603050405020304" pitchFamily="18" charset="0"/>
                <a:cs typeface="Times New Roman" panose="02020603050405020304" pitchFamily="18" charset="0"/>
              </a:rPr>
              <a:t>- The system must be able to load a program into memory and to run that program, end execution, either normally or abnormally (indicating error)</a:t>
            </a:r>
          </a:p>
          <a:p>
            <a:pPr lvl="1" algn="just"/>
            <a:r>
              <a:rPr lang="en-US" altLang="en-US" sz="2200" b="1" dirty="0">
                <a:solidFill>
                  <a:srgbClr val="C00000"/>
                </a:solidFill>
                <a:latin typeface="Times New Roman" panose="02020603050405020304" pitchFamily="18" charset="0"/>
                <a:cs typeface="Times New Roman" panose="02020603050405020304" pitchFamily="18" charset="0"/>
              </a:rPr>
              <a:t>I/O operations </a:t>
            </a:r>
            <a:r>
              <a:rPr lang="en-US" altLang="en-US" sz="2200" dirty="0">
                <a:latin typeface="Times New Roman" panose="02020603050405020304" pitchFamily="18" charset="0"/>
                <a:cs typeface="Times New Roman" panose="02020603050405020304" pitchFamily="18" charset="0"/>
              </a:rPr>
              <a:t>-  A running program may require I/O, which may involve a file or an I/O device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7CB454-E4F8-4E46-BF1A-464637F48DDD}"/>
              </a:ext>
            </a:extLst>
          </p:cNvPr>
          <p:cNvSpPr>
            <a:spLocks noGrp="1" noChangeArrowheads="1"/>
          </p:cNvSpPr>
          <p:nvPr>
            <p:ph type="title"/>
          </p:nvPr>
        </p:nvSpPr>
        <p:spPr>
          <a:xfrm>
            <a:off x="946150" y="182563"/>
            <a:ext cx="7869238" cy="576262"/>
          </a:xfrm>
        </p:spPr>
        <p:txBody>
          <a:bodyPr/>
          <a:lstStyle/>
          <a:p>
            <a:pPr eaLnBrk="1" hangingPunct="1"/>
            <a:r>
              <a:rPr lang="en-US" altLang="en-US" dirty="0">
                <a:solidFill>
                  <a:srgbClr val="00B050"/>
                </a:solidFill>
              </a:rPr>
              <a:t>Operating System Services (Cont.)</a:t>
            </a:r>
          </a:p>
        </p:txBody>
      </p:sp>
      <p:sp>
        <p:nvSpPr>
          <p:cNvPr id="7171" name="Rectangle 3">
            <a:extLst>
              <a:ext uri="{FF2B5EF4-FFF2-40B4-BE49-F238E27FC236}">
                <a16:creationId xmlns:a16="http://schemas.microsoft.com/office/drawing/2014/main" id="{4E1BE054-3518-4B70-BBFF-312DF63986A9}"/>
              </a:ext>
            </a:extLst>
          </p:cNvPr>
          <p:cNvSpPr>
            <a:spLocks noGrp="1" noChangeArrowheads="1"/>
          </p:cNvSpPr>
          <p:nvPr>
            <p:ph type="body" idx="1"/>
          </p:nvPr>
        </p:nvSpPr>
        <p:spPr>
          <a:xfrm>
            <a:off x="455612" y="892175"/>
            <a:ext cx="8092040" cy="5729288"/>
          </a:xfrm>
          <a:noFill/>
        </p:spPr>
        <p:txBody>
          <a:bodyPr/>
          <a:lstStyle/>
          <a:p>
            <a:pPr algn="just"/>
            <a:r>
              <a:rPr lang="en-US" altLang="en-US" sz="1900" dirty="0">
                <a:latin typeface="Times New Roman" panose="02020603050405020304" pitchFamily="18" charset="0"/>
                <a:cs typeface="Times New Roman" panose="02020603050405020304" pitchFamily="18" charset="0"/>
              </a:rPr>
              <a:t>One set of </a:t>
            </a:r>
            <a:r>
              <a:rPr lang="en-US" altLang="en-US" sz="1900" dirty="0">
                <a:solidFill>
                  <a:srgbClr val="7030A0"/>
                </a:solidFill>
                <a:latin typeface="Times New Roman" panose="02020603050405020304" pitchFamily="18" charset="0"/>
                <a:cs typeface="Times New Roman" panose="02020603050405020304" pitchFamily="18" charset="0"/>
              </a:rPr>
              <a:t>operating-system services </a:t>
            </a:r>
            <a:r>
              <a:rPr lang="en-US" altLang="en-US" sz="1900" dirty="0">
                <a:latin typeface="Times New Roman" panose="02020603050405020304" pitchFamily="18" charset="0"/>
                <a:cs typeface="Times New Roman" panose="02020603050405020304" pitchFamily="18" charset="0"/>
              </a:rPr>
              <a:t>provides functions that are helpful to the </a:t>
            </a:r>
            <a:r>
              <a:rPr lang="en-US" altLang="en-US" sz="1900" dirty="0">
                <a:solidFill>
                  <a:srgbClr val="7030A0"/>
                </a:solidFill>
                <a:latin typeface="Times New Roman" panose="02020603050405020304" pitchFamily="18" charset="0"/>
                <a:cs typeface="Times New Roman" panose="02020603050405020304" pitchFamily="18" charset="0"/>
              </a:rPr>
              <a:t>user </a:t>
            </a:r>
            <a:r>
              <a:rPr lang="en-US" altLang="en-US" sz="1900" dirty="0">
                <a:latin typeface="Times New Roman" panose="02020603050405020304" pitchFamily="18" charset="0"/>
                <a:cs typeface="Times New Roman" panose="02020603050405020304" pitchFamily="18" charset="0"/>
              </a:rPr>
              <a:t>(Cont.):</a:t>
            </a:r>
            <a:endParaRPr lang="en-US" altLang="en-US" sz="1900" b="1" dirty="0">
              <a:latin typeface="Times New Roman" panose="02020603050405020304" pitchFamily="18" charset="0"/>
              <a:cs typeface="Times New Roman" panose="02020603050405020304" pitchFamily="18" charset="0"/>
            </a:endParaRPr>
          </a:p>
          <a:p>
            <a:pPr lvl="1" algn="just"/>
            <a:r>
              <a:rPr lang="en-US" altLang="en-US" sz="1900" b="1" dirty="0">
                <a:solidFill>
                  <a:srgbClr val="C00000"/>
                </a:solidFill>
                <a:latin typeface="Times New Roman" panose="02020603050405020304" pitchFamily="18" charset="0"/>
                <a:cs typeface="Times New Roman" panose="02020603050405020304" pitchFamily="18" charset="0"/>
              </a:rPr>
              <a:t>File-system manipulation </a:t>
            </a:r>
            <a:r>
              <a:rPr lang="en-US" altLang="en-US" sz="1900" dirty="0">
                <a:latin typeface="Times New Roman" panose="02020603050405020304" pitchFamily="18" charset="0"/>
                <a:cs typeface="Times New Roman" panose="02020603050405020304" pitchFamily="18" charset="0"/>
              </a:rPr>
              <a:t>-  Programs need to read and write files and directories, create and delete them, search them, list file Information, permission management.</a:t>
            </a:r>
            <a:endParaRPr lang="en-US" altLang="en-US" sz="1900" b="1" dirty="0">
              <a:latin typeface="Times New Roman" panose="02020603050405020304" pitchFamily="18" charset="0"/>
              <a:cs typeface="Times New Roman" panose="02020603050405020304" pitchFamily="18" charset="0"/>
            </a:endParaRPr>
          </a:p>
          <a:p>
            <a:pPr lvl="1" algn="just"/>
            <a:r>
              <a:rPr lang="en-US" altLang="en-US" sz="1900" b="1" dirty="0">
                <a:solidFill>
                  <a:srgbClr val="C00000"/>
                </a:solidFill>
                <a:latin typeface="Times New Roman" panose="02020603050405020304" pitchFamily="18" charset="0"/>
                <a:cs typeface="Times New Roman" panose="02020603050405020304" pitchFamily="18" charset="0"/>
              </a:rPr>
              <a:t>Communications</a:t>
            </a:r>
            <a:r>
              <a:rPr lang="en-US" altLang="en-US" sz="1900" dirty="0">
                <a:latin typeface="Times New Roman" panose="02020603050405020304" pitchFamily="18" charset="0"/>
                <a:cs typeface="Times New Roman" panose="02020603050405020304" pitchFamily="18" charset="0"/>
              </a:rPr>
              <a:t> – Processes may exchange information, on the same computer or between computers over a network</a:t>
            </a:r>
          </a:p>
          <a:p>
            <a:pPr lvl="2" algn="just"/>
            <a:r>
              <a:rPr lang="en-US" altLang="en-US" sz="1900" dirty="0">
                <a:latin typeface="Times New Roman" panose="02020603050405020304" pitchFamily="18" charset="0"/>
                <a:cs typeface="Times New Roman" panose="02020603050405020304" pitchFamily="18" charset="0"/>
              </a:rPr>
              <a:t>Communications may be via shared memory or through message passing (packets moved by the OS)</a:t>
            </a:r>
          </a:p>
          <a:p>
            <a:pPr lvl="1" algn="just"/>
            <a:r>
              <a:rPr lang="en-US" altLang="en-US" sz="1900" b="1" dirty="0">
                <a:solidFill>
                  <a:srgbClr val="C00000"/>
                </a:solidFill>
                <a:latin typeface="Times New Roman" panose="02020603050405020304" pitchFamily="18" charset="0"/>
                <a:cs typeface="Times New Roman" panose="02020603050405020304" pitchFamily="18" charset="0"/>
              </a:rPr>
              <a:t>Error detection </a:t>
            </a:r>
            <a:r>
              <a:rPr lang="en-US" altLang="en-US" sz="1900" dirty="0">
                <a:latin typeface="Times New Roman" panose="02020603050405020304" pitchFamily="18" charset="0"/>
                <a:cs typeface="Times New Roman" panose="02020603050405020304" pitchFamily="18" charset="0"/>
              </a:rPr>
              <a:t>– OS needs to be constantly aware of possible errors</a:t>
            </a:r>
          </a:p>
          <a:p>
            <a:pPr lvl="2" algn="just"/>
            <a:r>
              <a:rPr lang="en-US" altLang="en-US" sz="1900" dirty="0">
                <a:latin typeface="Times New Roman" panose="02020603050405020304" pitchFamily="18" charset="0"/>
                <a:cs typeface="Times New Roman" panose="02020603050405020304" pitchFamily="18" charset="0"/>
              </a:rPr>
              <a:t>May occur in the CPU and memory hardware, in I/O devices, in user program</a:t>
            </a:r>
          </a:p>
          <a:p>
            <a:pPr lvl="2" algn="just"/>
            <a:r>
              <a:rPr lang="en-US" altLang="en-US" sz="1900" dirty="0">
                <a:latin typeface="Times New Roman" panose="02020603050405020304" pitchFamily="18" charset="0"/>
                <a:cs typeface="Times New Roman" panose="02020603050405020304" pitchFamily="18" charset="0"/>
              </a:rPr>
              <a:t>For each type of error, OS should take the appropriate action to ensure correct and consistent computing</a:t>
            </a:r>
          </a:p>
          <a:p>
            <a:pPr lvl="2" algn="just"/>
            <a:r>
              <a:rPr lang="en-US" altLang="en-US" sz="1900" dirty="0">
                <a:latin typeface="Times New Roman" panose="02020603050405020304" pitchFamily="18" charset="0"/>
                <a:cs typeface="Times New Roman" panose="02020603050405020304" pitchFamily="18" charset="0"/>
              </a:rPr>
              <a:t>Debugging facilities can greatly enhance the user</a:t>
            </a:r>
            <a:r>
              <a:rPr lang="ja-JP" altLang="en-US" sz="1900" dirty="0">
                <a:latin typeface="Times New Roman" panose="02020603050405020304" pitchFamily="18" charset="0"/>
                <a:cs typeface="Times New Roman" panose="02020603050405020304" pitchFamily="18" charset="0"/>
              </a:rPr>
              <a:t>’</a:t>
            </a:r>
            <a:r>
              <a:rPr lang="en-US" altLang="ja-JP" sz="1900" dirty="0">
                <a:latin typeface="Times New Roman" panose="02020603050405020304" pitchFamily="18" charset="0"/>
                <a:cs typeface="Times New Roman" panose="02020603050405020304" pitchFamily="18" charset="0"/>
              </a:rPr>
              <a:t>s and programmer</a:t>
            </a:r>
            <a:r>
              <a:rPr lang="ja-JP" altLang="en-US" sz="1900" dirty="0">
                <a:latin typeface="Times New Roman" panose="02020603050405020304" pitchFamily="18" charset="0"/>
                <a:cs typeface="Times New Roman" panose="02020603050405020304" pitchFamily="18" charset="0"/>
              </a:rPr>
              <a:t>’</a:t>
            </a:r>
            <a:r>
              <a:rPr lang="en-US" altLang="ja-JP" sz="1900" dirty="0">
                <a:latin typeface="Times New Roman" panose="02020603050405020304" pitchFamily="18" charset="0"/>
                <a:cs typeface="Times New Roman" panose="02020603050405020304" pitchFamily="18" charset="0"/>
              </a:rPr>
              <a:t>s abilities to efficiently use the system</a:t>
            </a:r>
            <a:endParaRPr lang="en-US" alt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49913A-00E3-4FD8-8950-98CCA8A0D59A}"/>
              </a:ext>
            </a:extLst>
          </p:cNvPr>
          <p:cNvSpPr>
            <a:spLocks noGrp="1" noChangeArrowheads="1"/>
          </p:cNvSpPr>
          <p:nvPr>
            <p:ph type="title"/>
          </p:nvPr>
        </p:nvSpPr>
        <p:spPr>
          <a:xfrm>
            <a:off x="1003300" y="182563"/>
            <a:ext cx="7812088" cy="576262"/>
          </a:xfrm>
        </p:spPr>
        <p:txBody>
          <a:bodyPr/>
          <a:lstStyle/>
          <a:p>
            <a:pPr eaLnBrk="1" hangingPunct="1"/>
            <a:r>
              <a:rPr lang="en-US" altLang="en-US" dirty="0">
                <a:solidFill>
                  <a:srgbClr val="00B050"/>
                </a:solidFill>
              </a:rPr>
              <a:t>Operating System Services (Cont.)</a:t>
            </a:r>
          </a:p>
        </p:txBody>
      </p:sp>
      <p:sp>
        <p:nvSpPr>
          <p:cNvPr id="8195" name="Rectangle 3">
            <a:extLst>
              <a:ext uri="{FF2B5EF4-FFF2-40B4-BE49-F238E27FC236}">
                <a16:creationId xmlns:a16="http://schemas.microsoft.com/office/drawing/2014/main" id="{D31D8BEA-1632-4581-8EC0-A4703E1A9867}"/>
              </a:ext>
            </a:extLst>
          </p:cNvPr>
          <p:cNvSpPr>
            <a:spLocks noGrp="1" noChangeArrowheads="1"/>
          </p:cNvSpPr>
          <p:nvPr>
            <p:ph type="body" idx="1"/>
          </p:nvPr>
        </p:nvSpPr>
        <p:spPr>
          <a:xfrm>
            <a:off x="463826" y="887896"/>
            <a:ext cx="8229600" cy="5499652"/>
          </a:xfrm>
        </p:spPr>
        <p:txBody>
          <a:bodyPr/>
          <a:lstStyle/>
          <a:p>
            <a:pPr>
              <a:lnSpc>
                <a:spcPct val="90000"/>
              </a:lnSpc>
            </a:pPr>
            <a:r>
              <a:rPr lang="en-US" altLang="en-US" sz="2000" dirty="0">
                <a:latin typeface="Times New Roman" panose="02020603050405020304" pitchFamily="18" charset="0"/>
                <a:cs typeface="Times New Roman" panose="02020603050405020304" pitchFamily="18" charset="0"/>
              </a:rPr>
              <a:t>Another set of OS functions exists for ensuring the efficient </a:t>
            </a:r>
            <a:r>
              <a:rPr lang="en-US" altLang="en-US" sz="2000" dirty="0">
                <a:solidFill>
                  <a:srgbClr val="7030A0"/>
                </a:solidFill>
                <a:latin typeface="Times New Roman" panose="02020603050405020304" pitchFamily="18" charset="0"/>
                <a:cs typeface="Times New Roman" panose="02020603050405020304" pitchFamily="18" charset="0"/>
              </a:rPr>
              <a:t>operation of the system itself via resource sharing</a:t>
            </a:r>
          </a:p>
          <a:p>
            <a:pPr lvl="1">
              <a:lnSpc>
                <a:spcPct val="90000"/>
              </a:lnSpc>
            </a:pPr>
            <a:r>
              <a:rPr lang="en-US" altLang="en-US" sz="2000" b="1" dirty="0">
                <a:solidFill>
                  <a:srgbClr val="FF0000"/>
                </a:solidFill>
                <a:latin typeface="Times New Roman" panose="02020603050405020304" pitchFamily="18" charset="0"/>
                <a:cs typeface="Times New Roman" panose="02020603050405020304" pitchFamily="18" charset="0"/>
              </a:rPr>
              <a:t>Resource allocation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When  multiple users or multiple jobs running concurrently, resources must be allocated to each of them</a:t>
            </a:r>
          </a:p>
          <a:p>
            <a:pPr lvl="2">
              <a:lnSpc>
                <a:spcPct val="90000"/>
              </a:lnSpc>
            </a:pPr>
            <a:r>
              <a:rPr lang="en-US" altLang="en-US" sz="2000" dirty="0">
                <a:latin typeface="Times New Roman" panose="02020603050405020304" pitchFamily="18" charset="0"/>
                <a:cs typeface="Times New Roman" panose="02020603050405020304" pitchFamily="18" charset="0"/>
              </a:rPr>
              <a:t>Many types of resources -   CPU cycles, main memory, file storage, I/O devices.</a:t>
            </a:r>
          </a:p>
          <a:p>
            <a:pPr lvl="1">
              <a:lnSpc>
                <a:spcPct val="90000"/>
              </a:lnSpc>
            </a:pPr>
            <a:r>
              <a:rPr lang="en-US" altLang="en-US" sz="2000" b="1" dirty="0">
                <a:solidFill>
                  <a:srgbClr val="FF0000"/>
                </a:solidFill>
                <a:latin typeface="Times New Roman" panose="02020603050405020304" pitchFamily="18" charset="0"/>
                <a:cs typeface="Times New Roman" panose="02020603050405020304" pitchFamily="18" charset="0"/>
              </a:rPr>
              <a:t>Accounting</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To keep track of which users use how much and what kinds of computer resources</a:t>
            </a:r>
          </a:p>
          <a:p>
            <a:pPr lvl="1">
              <a:lnSpc>
                <a:spcPct val="90000"/>
              </a:lnSpc>
            </a:pPr>
            <a:r>
              <a:rPr lang="en-US" altLang="en-US" sz="2000" b="1" dirty="0">
                <a:solidFill>
                  <a:srgbClr val="FF0000"/>
                </a:solidFill>
                <a:latin typeface="Times New Roman" panose="02020603050405020304" pitchFamily="18" charset="0"/>
                <a:cs typeface="Times New Roman" panose="02020603050405020304" pitchFamily="18" charset="0"/>
              </a:rPr>
              <a:t>Protection and security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owners of information stored in a multiuser or networked computer system may want to control use of that information, concurrent processes should not interfere with each other</a:t>
            </a:r>
          </a:p>
          <a:p>
            <a:pPr lvl="2">
              <a:lnSpc>
                <a:spcPct val="90000"/>
              </a:lnSpc>
            </a:pPr>
            <a:r>
              <a:rPr lang="en-US" altLang="en-US" sz="2000" b="1" dirty="0">
                <a:solidFill>
                  <a:schemeClr val="accent1">
                    <a:lumMod val="50000"/>
                  </a:schemeClr>
                </a:solidFill>
                <a:latin typeface="Times New Roman" panose="02020603050405020304" pitchFamily="18" charset="0"/>
                <a:cs typeface="Times New Roman" panose="02020603050405020304" pitchFamily="18" charset="0"/>
              </a:rPr>
              <a:t>Protection</a:t>
            </a:r>
            <a:r>
              <a:rPr lang="en-US" altLang="en-US" sz="2000" dirty="0">
                <a:latin typeface="Times New Roman" panose="02020603050405020304" pitchFamily="18" charset="0"/>
                <a:cs typeface="Times New Roman" panose="02020603050405020304" pitchFamily="18" charset="0"/>
              </a:rPr>
              <a:t> involves ensuring that all access to system resources is controlled</a:t>
            </a:r>
          </a:p>
          <a:p>
            <a:pPr lvl="2">
              <a:lnSpc>
                <a:spcPct val="90000"/>
              </a:lnSpc>
            </a:pPr>
            <a:r>
              <a:rPr lang="en-US" altLang="en-US" sz="2000" b="1" dirty="0">
                <a:solidFill>
                  <a:schemeClr val="accent1">
                    <a:lumMod val="50000"/>
                  </a:schemeClr>
                </a:solidFill>
                <a:latin typeface="Times New Roman" panose="02020603050405020304" pitchFamily="18" charset="0"/>
                <a:cs typeface="Times New Roman" panose="02020603050405020304" pitchFamily="18" charset="0"/>
              </a:rPr>
              <a:t>Security</a:t>
            </a:r>
            <a:r>
              <a:rPr lang="en-US" altLang="en-US" sz="2000" dirty="0">
                <a:latin typeface="Times New Roman" panose="02020603050405020304" pitchFamily="18" charset="0"/>
                <a:cs typeface="Times New Roman" panose="02020603050405020304" pitchFamily="18" charset="0"/>
              </a:rPr>
              <a:t> of the system from outsiders requires user authentication, extends to defending external I/O devices from invalid access attempts</a:t>
            </a:r>
          </a:p>
          <a:p>
            <a:pPr>
              <a:lnSpc>
                <a:spcPct val="90000"/>
              </a:lnSpc>
              <a:buFont typeface="Monotype Sorts" pitchFamily="-84" charset="2"/>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8AD2079-C9EE-4D58-9307-D52B95CA2FD9}"/>
              </a:ext>
            </a:extLst>
          </p:cNvPr>
          <p:cNvSpPr>
            <a:spLocks noGrp="1"/>
          </p:cNvSpPr>
          <p:nvPr>
            <p:ph type="title"/>
          </p:nvPr>
        </p:nvSpPr>
        <p:spPr>
          <a:xfrm>
            <a:off x="992188" y="141288"/>
            <a:ext cx="8229600" cy="576262"/>
          </a:xfrm>
        </p:spPr>
        <p:txBody>
          <a:bodyPr/>
          <a:lstStyle/>
          <a:p>
            <a:pPr eaLnBrk="1" hangingPunct="1"/>
            <a:r>
              <a:rPr lang="en-US" altLang="en-US" dirty="0">
                <a:solidFill>
                  <a:srgbClr val="00B050"/>
                </a:solidFill>
              </a:rPr>
              <a:t>A View of Operating System Services</a:t>
            </a:r>
          </a:p>
        </p:txBody>
      </p:sp>
      <p:pic>
        <p:nvPicPr>
          <p:cNvPr id="9219" name="Picture 4" descr="2">
            <a:extLst>
              <a:ext uri="{FF2B5EF4-FFF2-40B4-BE49-F238E27FC236}">
                <a16:creationId xmlns:a16="http://schemas.microsoft.com/office/drawing/2014/main" id="{2E22761B-21A0-466E-8244-36E750E2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09" y="899423"/>
            <a:ext cx="8822774" cy="5355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A3DB59-72CB-4A9D-A2F1-DEE036029D22}"/>
              </a:ext>
            </a:extLst>
          </p:cNvPr>
          <p:cNvSpPr>
            <a:spLocks noGrp="1" noChangeArrowheads="1"/>
          </p:cNvSpPr>
          <p:nvPr>
            <p:ph type="title"/>
          </p:nvPr>
        </p:nvSpPr>
        <p:spPr>
          <a:xfrm>
            <a:off x="822325" y="182563"/>
            <a:ext cx="8229600" cy="576262"/>
          </a:xfrm>
        </p:spPr>
        <p:txBody>
          <a:bodyPr/>
          <a:lstStyle/>
          <a:p>
            <a:pPr eaLnBrk="1" hangingPunct="1"/>
            <a:r>
              <a:rPr lang="en-US" altLang="en-US" sz="3000"/>
              <a:t>Touchscreen Interfaces</a:t>
            </a:r>
          </a:p>
        </p:txBody>
      </p:sp>
      <p:sp>
        <p:nvSpPr>
          <p:cNvPr id="11267" name="Rectangle 3">
            <a:extLst>
              <a:ext uri="{FF2B5EF4-FFF2-40B4-BE49-F238E27FC236}">
                <a16:creationId xmlns:a16="http://schemas.microsoft.com/office/drawing/2014/main" id="{4D84309D-2C30-4307-A068-A00123FA7B40}"/>
              </a:ext>
            </a:extLst>
          </p:cNvPr>
          <p:cNvSpPr>
            <a:spLocks noGrp="1" noChangeArrowheads="1"/>
          </p:cNvSpPr>
          <p:nvPr>
            <p:ph type="body" idx="1"/>
          </p:nvPr>
        </p:nvSpPr>
        <p:spPr>
          <a:xfrm>
            <a:off x="450849" y="971240"/>
            <a:ext cx="4876525" cy="4915520"/>
          </a:xfrm>
        </p:spPr>
        <p:txBody>
          <a:bodyPr/>
          <a:lstStyle/>
          <a:p>
            <a:pPr>
              <a:buFont typeface="Monotype Sorts" charset="0"/>
              <a:buChar char="n"/>
              <a:defRPr/>
            </a:pPr>
            <a:r>
              <a:rPr lang="en-US" sz="2400" dirty="0">
                <a:latin typeface="Times New Roman" panose="02020603050405020304" pitchFamily="18" charset="0"/>
                <a:ea typeface="ＭＳ Ｐゴシック" charset="-128"/>
                <a:cs typeface="Times New Roman" panose="02020603050405020304" pitchFamily="18" charset="0"/>
              </a:rPr>
              <a:t>Touchscreen devices require new interfaces</a:t>
            </a:r>
          </a:p>
          <a:p>
            <a:pPr lvl="1">
              <a:buFont typeface="Monotype Sorts" charset="0"/>
              <a:buChar char="l"/>
              <a:defRPr/>
            </a:pPr>
            <a:r>
              <a:rPr lang="en-US" sz="2000" dirty="0">
                <a:latin typeface="Times New Roman" panose="02020603050405020304" pitchFamily="18" charset="0"/>
                <a:ea typeface="ＭＳ Ｐゴシック" charset="-128"/>
                <a:cs typeface="Times New Roman" panose="02020603050405020304" pitchFamily="18" charset="0"/>
              </a:rPr>
              <a:t>Mouse not possible or not desired</a:t>
            </a:r>
          </a:p>
          <a:p>
            <a:pPr lvl="1">
              <a:buFont typeface="Monotype Sorts" charset="0"/>
              <a:buChar char="l"/>
              <a:defRPr/>
            </a:pPr>
            <a:r>
              <a:rPr lang="en-US" sz="2000" dirty="0">
                <a:latin typeface="Times New Roman" panose="02020603050405020304" pitchFamily="18" charset="0"/>
                <a:ea typeface="ＭＳ Ｐゴシック" charset="-128"/>
                <a:cs typeface="Times New Roman" panose="02020603050405020304" pitchFamily="18" charset="0"/>
              </a:rPr>
              <a:t>Actions and selection based on gestures</a:t>
            </a:r>
          </a:p>
          <a:p>
            <a:pPr lvl="1">
              <a:buFont typeface="Monotype Sorts" charset="0"/>
              <a:buChar char="l"/>
              <a:defRPr/>
            </a:pPr>
            <a:r>
              <a:rPr lang="en-US" sz="2000" dirty="0">
                <a:latin typeface="Times New Roman" panose="02020603050405020304" pitchFamily="18" charset="0"/>
                <a:ea typeface="ＭＳ Ｐゴシック" charset="-128"/>
                <a:cs typeface="Times New Roman" panose="02020603050405020304" pitchFamily="18" charset="0"/>
              </a:rPr>
              <a:t>Virtual keyboard for text entry</a:t>
            </a:r>
          </a:p>
          <a:p>
            <a:pPr>
              <a:buFont typeface="Monotype Sorts" charset="0"/>
              <a:buChar char="l"/>
              <a:defRPr/>
            </a:pPr>
            <a:r>
              <a:rPr lang="en-US" sz="2000" dirty="0">
                <a:latin typeface="Times New Roman" panose="02020603050405020304" pitchFamily="18" charset="0"/>
                <a:ea typeface="ＭＳ Ｐゴシック" charset="-128"/>
                <a:cs typeface="Times New Roman" panose="02020603050405020304" pitchFamily="18" charset="0"/>
              </a:rPr>
              <a:t>Voice commands.</a:t>
            </a:r>
          </a:p>
          <a:p>
            <a:pPr marL="0" indent="0">
              <a:buFont typeface="Monotype Sorts" charset="0"/>
              <a:buNone/>
              <a:defRPr/>
            </a:pPr>
            <a:endParaRPr lang="en-US" sz="2400" dirty="0">
              <a:latin typeface="Times New Roman" panose="02020603050405020304" pitchFamily="18" charset="0"/>
              <a:ea typeface="ＭＳ Ｐゴシック" charset="0"/>
              <a:cs typeface="Times New Roman" panose="02020603050405020304" pitchFamily="18" charset="0"/>
            </a:endParaRPr>
          </a:p>
          <a:p>
            <a:pPr lvl="1">
              <a:buFont typeface="Monotype Sorts" charset="0"/>
              <a:buChar char="l"/>
              <a:defRPr/>
            </a:pPr>
            <a:endParaRPr lang="en-US" sz="2400" dirty="0">
              <a:latin typeface="Times New Roman" panose="02020603050405020304" pitchFamily="18" charset="0"/>
              <a:ea typeface="ＭＳ Ｐゴシック" charset="0"/>
              <a:cs typeface="Times New Roman" panose="02020603050405020304" pitchFamily="18" charset="0"/>
            </a:endParaRPr>
          </a:p>
        </p:txBody>
      </p:sp>
      <p:pic>
        <p:nvPicPr>
          <p:cNvPr id="13316" name="Picture 3" descr="ipad.pdf">
            <a:extLst>
              <a:ext uri="{FF2B5EF4-FFF2-40B4-BE49-F238E27FC236}">
                <a16:creationId xmlns:a16="http://schemas.microsoft.com/office/drawing/2014/main" id="{309B46B3-0A16-4D86-9307-0CAC6DC5B8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3522" y="1038708"/>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8581</TotalTime>
  <Words>2334</Words>
  <Application>Microsoft Office PowerPoint</Application>
  <PresentationFormat>On-screen Show (4:3)</PresentationFormat>
  <Paragraphs>228</Paragraphs>
  <Slides>29</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Agency FB</vt:lpstr>
      <vt:lpstr>Arial</vt:lpstr>
      <vt:lpstr>Bodoni MT</vt:lpstr>
      <vt:lpstr>Helvetica</vt:lpstr>
      <vt:lpstr>Monotype Sorts</vt:lpstr>
      <vt:lpstr>Times New Roman</vt:lpstr>
      <vt:lpstr>Verdana</vt:lpstr>
      <vt:lpstr>Webdings</vt:lpstr>
      <vt:lpstr>os-8</vt:lpstr>
      <vt:lpstr>PowerPoint Presentation</vt:lpstr>
      <vt:lpstr>Chapter 2:   Operating-System Structures</vt:lpstr>
      <vt:lpstr>Chapter 2:  Operating-System Structures</vt:lpstr>
      <vt:lpstr>Objectives</vt:lpstr>
      <vt:lpstr>Operating System Services</vt:lpstr>
      <vt:lpstr>Operating System Services (Cont.)</vt:lpstr>
      <vt:lpstr>Operating System Services (Cont.)</vt:lpstr>
      <vt:lpstr>A View of Operating System Services</vt:lpstr>
      <vt:lpstr>Touchscreen Interfaces</vt:lpstr>
      <vt:lpstr>The Mac OS X GUI</vt:lpstr>
      <vt:lpstr>System Calls</vt:lpstr>
      <vt:lpstr>Example of System Calls</vt:lpstr>
      <vt:lpstr>System Call Implementation</vt:lpstr>
      <vt:lpstr>API – System Call – OS Relationship</vt:lpstr>
      <vt:lpstr>Types of System Calls</vt:lpstr>
      <vt:lpstr>Types of System Calls</vt:lpstr>
      <vt:lpstr>Types of System Calls (Cont.)</vt:lpstr>
      <vt:lpstr>Examples of Windows and  Unix System Calls</vt:lpstr>
      <vt:lpstr>Standard C Library Example</vt:lpstr>
      <vt:lpstr>System Programs</vt:lpstr>
      <vt:lpstr>System Programs</vt:lpstr>
      <vt:lpstr>System Programs (Cont.)</vt:lpstr>
      <vt:lpstr>System Programs (Cont.)</vt:lpstr>
      <vt:lpstr>Traditional UNIX System Structure</vt:lpstr>
      <vt:lpstr>Operating-System Debugging</vt:lpstr>
      <vt:lpstr>Performance Tuning</vt:lpstr>
      <vt:lpstr>System Boot</vt:lpstr>
      <vt:lpstr>Questions</vt:lpstr>
      <vt:lpstr>End of Chapter 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MSI</cp:lastModifiedBy>
  <cp:revision>205</cp:revision>
  <cp:lastPrinted>2001-06-14T13:58:17Z</cp:lastPrinted>
  <dcterms:created xsi:type="dcterms:W3CDTF">2011-01-13T23:43:38Z</dcterms:created>
  <dcterms:modified xsi:type="dcterms:W3CDTF">2019-10-16T12:20:48Z</dcterms:modified>
</cp:coreProperties>
</file>