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4" r:id="rId19"/>
    <p:sldId id="273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1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2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9.xml"/><Relationship Id="rId5" Type="http://schemas.openxmlformats.org/officeDocument/2006/relationships/slide" Target="slides/slide5.xml"/><Relationship Id="rId10" Type="http://schemas.openxmlformats.org/officeDocument/2006/relationships/slide" Target="slides/slide18.xml"/><Relationship Id="rId4" Type="http://schemas.openxmlformats.org/officeDocument/2006/relationships/slide" Target="slides/slide4.xml"/><Relationship Id="rId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BB10094-1982-47E1-B66D-178667693F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9E991D8-C888-4788-A16A-2AE6C136A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4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2AEA8-DB74-4FD3-B6C1-7F340870C15F}" type="slidenum">
              <a:rPr lang="en-US"/>
              <a:pPr/>
              <a:t>10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B5817-24E3-481A-A4C6-5BB2C17F2932}" type="slidenum">
              <a:rPr lang="en-US"/>
              <a:pPr/>
              <a:t>11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4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402E2-E73B-4CC2-9E83-3BF96EC885E6}" type="slidenum">
              <a:rPr lang="en-US"/>
              <a:pPr/>
              <a:t>12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1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1D4-3AA9-4D3D-AF08-9420BEE7D3B6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5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ABAF5-495E-434B-8ABB-BDCC72FCC8E4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05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D9488-2082-4313-AB6E-6C7F3C04C8DE}" type="slidenum">
              <a:rPr lang="en-US"/>
              <a:pPr/>
              <a:t>15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60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28DED-8058-46DB-A8D3-0D4DEB91BE48}" type="slidenum">
              <a:rPr lang="en-US"/>
              <a:pPr/>
              <a:t>16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1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7385B-FB91-40CC-B173-8FE9197D7E88}" type="slidenum">
              <a:rPr lang="en-US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7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6774C-F689-4F99-BA20-A137A8271F62}" type="slidenum">
              <a:rPr lang="en-US"/>
              <a:pPr/>
              <a:t>18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8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4DEB7-151E-4774-96A3-EA333CFD85C2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0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A33AA-8D42-4A0B-81BC-22A02197E343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36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4DEB7-151E-4774-96A3-EA333CFD85C2}" type="slidenum">
              <a:rPr lang="en-US"/>
              <a:pPr/>
              <a:t>20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11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4DEB7-151E-4774-96A3-EA333CFD85C2}" type="slidenum">
              <a:rPr lang="en-US"/>
              <a:pPr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1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A33AA-8D42-4A0B-81BC-22A02197E343}" type="slidenum">
              <a:rPr lang="en-US"/>
              <a:pPr/>
              <a:t>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8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A33AA-8D42-4A0B-81BC-22A02197E343}" type="slidenum">
              <a:rPr lang="en-US"/>
              <a:pPr/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EBD7E-4993-4437-B8F7-98F753944635}" type="slidenum">
              <a:rPr lang="en-US"/>
              <a:pPr/>
              <a:t>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89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FDE16-F30A-44D7-8880-F0E387B7C165}" type="slidenum">
              <a:rPr lang="en-US"/>
              <a:pPr/>
              <a:t>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9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D342A-8CC6-4F16-B5DB-5F26A20280B9}" type="slidenum">
              <a:rPr 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4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42925-944D-49ED-BBA9-08198E495AF2}" type="slidenum">
              <a:rPr lang="en-US"/>
              <a:pPr/>
              <a:t>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07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FC40D-3F4E-463E-9ACD-B16DFED873F0}" type="slidenum">
              <a:rPr lang="en-US"/>
              <a:pPr/>
              <a:t>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7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F5D723E0-2850-4C89-957D-447524111B6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7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9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CE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StudentSuppo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CDFFCE"/>
          </a:fgClr>
          <a:bgClr>
            <a:schemeClr val="bg1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65205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- 01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Operations (b) Storage </a:t>
            </a:r>
          </a:p>
        </p:txBody>
      </p:sp>
      <p:pic>
        <p:nvPicPr>
          <p:cNvPr id="11313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6207" r="9694" b="58510"/>
          <a:stretch>
            <a:fillRect/>
          </a:stretch>
        </p:blipFill>
        <p:spPr bwMode="auto">
          <a:xfrm>
            <a:off x="2057400" y="1143000"/>
            <a:ext cx="441801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 (c) Processing from/to storage </a:t>
            </a:r>
          </a:p>
        </p:txBody>
      </p:sp>
      <p:pic>
        <p:nvPicPr>
          <p:cNvPr id="1234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50000" r="52945" b="13637"/>
          <a:stretch>
            <a:fillRect/>
          </a:stretch>
        </p:blipFill>
        <p:spPr bwMode="auto">
          <a:xfrm>
            <a:off x="1905000" y="1066800"/>
            <a:ext cx="47053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 (d)</a:t>
            </a:r>
            <a:br>
              <a:rPr lang="en-GB"/>
            </a:br>
            <a:r>
              <a:rPr lang="en-GB"/>
              <a:t>Processing from storage to I/O</a:t>
            </a:r>
          </a:p>
        </p:txBody>
      </p:sp>
      <p:pic>
        <p:nvPicPr>
          <p:cNvPr id="1337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7" t="50000" r="7791" b="13637"/>
          <a:stretch>
            <a:fillRect/>
          </a:stretch>
        </p:blipFill>
        <p:spPr bwMode="auto">
          <a:xfrm>
            <a:off x="2286000" y="1066800"/>
            <a:ext cx="45847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Oval 5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/>
              <a:t>Structure - Top Level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533400" y="36576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9113" y="3946525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Computer</a:t>
            </a:r>
            <a:endParaRPr lang="en-GB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629400" y="3048000"/>
            <a:ext cx="915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Main </a:t>
            </a:r>
          </a:p>
          <a:p>
            <a:r>
              <a:rPr lang="en-GB" sz="16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791200" y="5133975"/>
            <a:ext cx="792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Input</a:t>
            </a:r>
          </a:p>
          <a:p>
            <a:r>
              <a:rPr lang="en-GB" sz="160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Systems</a:t>
            </a:r>
          </a:p>
          <a:p>
            <a:r>
              <a:rPr lang="en-GB" sz="1600">
                <a:latin typeface="Arial" panose="020B0604020202020204" pitchFamily="34" charset="0"/>
              </a:rPr>
              <a:t>Interconnection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1066800" y="22098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066800" y="47244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90513" y="2346325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Peripherals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38113" y="5622925"/>
            <a:ext cx="1590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Communication</a:t>
            </a:r>
          </a:p>
          <a:p>
            <a:r>
              <a:rPr lang="en-GB" sz="1600">
                <a:latin typeface="Arial" panose="020B0604020202020204" pitchFamily="34" charset="0"/>
              </a:rPr>
              <a:t>lines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800600" y="2971800"/>
            <a:ext cx="1241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Central</a:t>
            </a:r>
          </a:p>
          <a:p>
            <a:r>
              <a:rPr lang="en-GB" sz="1600">
                <a:latin typeface="Arial" panose="020B0604020202020204" pitchFamily="34" charset="0"/>
              </a:rPr>
              <a:t>Processing </a:t>
            </a:r>
          </a:p>
          <a:p>
            <a:r>
              <a:rPr lang="en-GB" sz="1600">
                <a:latin typeface="Arial" panose="020B0604020202020204" pitchFamily="34" charset="0"/>
              </a:rPr>
              <a:t>Unit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914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914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603875" y="22574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Computer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Oval 20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GB" sz="1600">
              <a:latin typeface="Arial" panose="020B0604020202020204" pitchFamily="34" charset="0"/>
            </a:endParaRPr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/>
              <a:t>Structure - The CPU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03250" y="3016250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Computer</a:t>
            </a:r>
            <a:endParaRPr lang="en-GB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553200" y="2971800"/>
            <a:ext cx="10937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Arithmetic</a:t>
            </a:r>
          </a:p>
          <a:p>
            <a:r>
              <a:rPr lang="en-GB" sz="1600">
                <a:latin typeface="Arial" panose="020B0604020202020204" pitchFamily="34" charset="0"/>
              </a:rPr>
              <a:t>and </a:t>
            </a:r>
          </a:p>
          <a:p>
            <a:r>
              <a:rPr lang="en-GB" sz="1600">
                <a:latin typeface="Arial" panose="020B0604020202020204" pitchFamily="34" charset="0"/>
              </a:rPr>
              <a:t>Login Unit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715000" y="5133975"/>
            <a:ext cx="835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Control</a:t>
            </a:r>
          </a:p>
          <a:p>
            <a:r>
              <a:rPr lang="en-GB" sz="1600">
                <a:latin typeface="Arial" panose="020B0604020202020204" pitchFamily="34" charset="0"/>
              </a:rPr>
              <a:t>Unit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Internal CPU</a:t>
            </a:r>
          </a:p>
          <a:p>
            <a:r>
              <a:rPr lang="en-GB" sz="1600">
                <a:latin typeface="Arial" panose="020B0604020202020204" pitchFamily="34" charset="0"/>
              </a:rPr>
              <a:t>Interconnection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4829175" y="316865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327150" y="3810000"/>
            <a:ext cx="501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CPU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I/O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381000" y="4373563"/>
            <a:ext cx="730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Memory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06425" y="3810000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System</a:t>
            </a:r>
          </a:p>
          <a:p>
            <a:pPr algn="ctr"/>
            <a:r>
              <a:rPr lang="en-US" sz="12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5910263" y="2317750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CPU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Oval 35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>
            <a:off x="5410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/>
              <a:t>Structure - The Control Unit</a:t>
            </a:r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45" name="Oval 37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>
            <a:off x="5715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763588" y="3016250"/>
            <a:ext cx="60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CPU</a:t>
            </a:r>
            <a:endParaRPr lang="en-GB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5942013" y="5362575"/>
            <a:ext cx="915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Control</a:t>
            </a:r>
          </a:p>
          <a:p>
            <a:r>
              <a:rPr lang="en-GB" sz="16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672138" y="4067175"/>
            <a:ext cx="14906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Control Unit </a:t>
            </a:r>
          </a:p>
          <a:p>
            <a:r>
              <a:rPr lang="en-GB" sz="1600">
                <a:latin typeface="Arial" panose="020B0604020202020204" pitchFamily="34" charset="0"/>
              </a:rPr>
              <a:t>Registers and </a:t>
            </a:r>
          </a:p>
          <a:p>
            <a:r>
              <a:rPr lang="en-GB" sz="1600">
                <a:latin typeface="Arial" panose="020B0604020202020204" pitchFamily="34" charset="0"/>
              </a:rPr>
              <a:t>Decoders</a:t>
            </a: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829175" y="3168650"/>
            <a:ext cx="1250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panose="020B0604020202020204" pitchFamily="34" charset="0"/>
              </a:rPr>
              <a:t>Sequencing</a:t>
            </a:r>
          </a:p>
          <a:p>
            <a:r>
              <a:rPr lang="en-GB" sz="1600">
                <a:latin typeface="Arial" panose="020B0604020202020204" pitchFamily="34" charset="0"/>
              </a:rPr>
              <a:t>Login</a:t>
            </a: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1246188" y="3719513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Control</a:t>
            </a:r>
          </a:p>
          <a:p>
            <a:pPr algn="ctr"/>
            <a:r>
              <a:rPr lang="en-US" sz="1200">
                <a:latin typeface="Arial" panose="020B0604020202020204" pitchFamily="34" charset="0"/>
              </a:rPr>
              <a:t>Unit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ALU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338138" y="4373563"/>
            <a:ext cx="822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Registers</a:t>
            </a:r>
            <a:endParaRPr lang="en-US" sz="1600">
              <a:latin typeface="Arial" panose="020B0604020202020204" pitchFamily="34" charset="0"/>
            </a:endParaRPr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609600" y="3810000"/>
            <a:ext cx="68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</a:rPr>
              <a:t>Internal</a:t>
            </a:r>
          </a:p>
          <a:p>
            <a:pPr algn="ctr"/>
            <a:r>
              <a:rPr lang="en-US" sz="12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5411788" y="2286000"/>
            <a:ext cx="152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panose="020B0604020202020204" pitchFamily="34" charset="0"/>
              </a:rPr>
              <a:t>Control Unit</a:t>
            </a:r>
            <a:endParaRPr 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500" dirty="0" smtClean="0"/>
              <a:t>Computer Organization </a:t>
            </a:r>
            <a:br>
              <a:rPr lang="en-GB" sz="3500" dirty="0" smtClean="0"/>
            </a:br>
            <a:r>
              <a:rPr lang="en-GB" sz="3500" dirty="0" smtClean="0"/>
              <a:t>and Architecture</a:t>
            </a:r>
          </a:p>
          <a:p>
            <a:pPr marL="0" indent="0">
              <a:buNone/>
            </a:pPr>
            <a:r>
              <a:rPr lang="en-GB" sz="3500" dirty="0" smtClean="0"/>
              <a:t>By- </a:t>
            </a:r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 smtClean="0"/>
              <a:t>       8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Resources</a:t>
            </a:r>
            <a:br>
              <a:rPr lang="en-US"/>
            </a:br>
            <a:r>
              <a:rPr lang="en-US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http://WilliamStallings.com/COA/COA7e.html</a:t>
            </a:r>
          </a:p>
          <a:p>
            <a:pPr lvl="1"/>
            <a:r>
              <a:rPr lang="en-US" sz="2000"/>
              <a:t>links to sites of interest</a:t>
            </a:r>
          </a:p>
          <a:p>
            <a:pPr lvl="1"/>
            <a:r>
              <a:rPr lang="en-US" sz="2000"/>
              <a:t>links to sites for courses that use the book</a:t>
            </a:r>
          </a:p>
          <a:p>
            <a:pPr lvl="1"/>
            <a:r>
              <a:rPr lang="en-US" sz="2000"/>
              <a:t>errata list for book</a:t>
            </a:r>
          </a:p>
          <a:p>
            <a:pPr lvl="1"/>
            <a:r>
              <a:rPr lang="en-US" sz="2000"/>
              <a:t>information on other books by W. Stallings</a:t>
            </a:r>
          </a:p>
          <a:p>
            <a:r>
              <a:rPr lang="en-US" sz="2400">
                <a:hlinkClick r:id="rId3"/>
              </a:rPr>
              <a:t>http://WilliamStallings.com/StudentSupport.html</a:t>
            </a:r>
            <a:endParaRPr lang="en-US" sz="2400"/>
          </a:p>
          <a:p>
            <a:pPr lvl="1"/>
            <a:r>
              <a:rPr lang="en-US" sz="2000"/>
              <a:t>Math</a:t>
            </a:r>
          </a:p>
          <a:p>
            <a:pPr lvl="1"/>
            <a:r>
              <a:rPr lang="en-US" sz="2000"/>
              <a:t>How-to</a:t>
            </a:r>
          </a:p>
          <a:p>
            <a:pPr lvl="1"/>
            <a:r>
              <a:rPr lang="en-US" sz="2000"/>
              <a:t>Research resources</a:t>
            </a:r>
          </a:p>
          <a:p>
            <a:pPr lvl="1"/>
            <a:r>
              <a:rPr lang="en-US" sz="2000"/>
              <a:t>Misc</a:t>
            </a:r>
          </a:p>
          <a:p>
            <a:pPr lvl="1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Resources</a:t>
            </a:r>
            <a:br>
              <a:rPr lang="en-US"/>
            </a:br>
            <a:r>
              <a:rPr lang="en-US"/>
              <a:t>- Web sites to look for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WWW Computer Architecture Home Page</a:t>
            </a:r>
          </a:p>
          <a:p>
            <a:r>
              <a:rPr lang="en-US"/>
              <a:t>CPU Info Center</a:t>
            </a:r>
          </a:p>
          <a:p>
            <a:r>
              <a:rPr lang="en-US"/>
              <a:t>Processor Emporium</a:t>
            </a:r>
          </a:p>
          <a:p>
            <a:r>
              <a:rPr lang="en-US"/>
              <a:t>ACM Special Interest Group on Computer Architecture</a:t>
            </a:r>
          </a:p>
          <a:p>
            <a:r>
              <a:rPr lang="en-US"/>
              <a:t>IEEE Technical Committee on Computer Architecture</a:t>
            </a:r>
          </a:p>
          <a:p>
            <a:r>
              <a:rPr lang="en-US"/>
              <a:t>Intel Technology Journal</a:t>
            </a:r>
          </a:p>
          <a:p>
            <a:r>
              <a:rPr lang="en-US"/>
              <a:t>Manufacturer’s sites</a:t>
            </a:r>
          </a:p>
          <a:p>
            <a:pPr lvl="1"/>
            <a:r>
              <a:rPr lang="en-US"/>
              <a:t>Intel, IBM, etc.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Resources </a:t>
            </a:r>
            <a:br>
              <a:rPr lang="en-US"/>
            </a:br>
            <a:r>
              <a:rPr lang="en-US"/>
              <a:t>- Usenet News Groups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comp.arch</a:t>
            </a:r>
          </a:p>
          <a:p>
            <a:r>
              <a:rPr lang="en-US"/>
              <a:t>comp.arch.arithmetic</a:t>
            </a:r>
          </a:p>
          <a:p>
            <a:r>
              <a:rPr lang="en-US"/>
              <a:t>comp.arch.storage</a:t>
            </a:r>
          </a:p>
          <a:p>
            <a:r>
              <a:rPr lang="en-US"/>
              <a:t>comp.parallel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Computer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Processor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Control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Memory Organization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System Organization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0888"/>
            <a:ext cx="8178800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Question?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20888"/>
            <a:ext cx="8178800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US" sz="5000" dirty="0" smtClean="0">
                <a:solidFill>
                  <a:srgbClr val="002060"/>
                </a:solidFill>
              </a:rPr>
              <a:t>Thanks’</a:t>
            </a:r>
            <a:endParaRPr lang="en-US" sz="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 Distribution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Mid term Exam:		                  20%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Assignment/class study:                    10%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Class participation, Presentation:        10%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Attendance &amp; Behavior :                    10%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Semester Final: 		                   50%</a:t>
            </a:r>
          </a:p>
          <a:p>
            <a:pPr marL="0" indent="0">
              <a:buNone/>
            </a:pPr>
            <a:r>
              <a:rPr lang="en-US" dirty="0" smtClean="0"/>
              <a:t>Total:                                             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 &amp; Organization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Architecture is those attributes visible to the programmer</a:t>
            </a:r>
          </a:p>
          <a:p>
            <a:pPr lvl="1" algn="just"/>
            <a:r>
              <a:rPr lang="en-GB" dirty="0"/>
              <a:t>Instruction set, number of bits used for data representation, I/O mechanisms, addressing techniques.</a:t>
            </a:r>
          </a:p>
          <a:p>
            <a:pPr lvl="1" algn="just"/>
            <a:r>
              <a:rPr lang="en-GB" dirty="0"/>
              <a:t>e.g. Is there a multiply instruction?</a:t>
            </a:r>
          </a:p>
          <a:p>
            <a:pPr algn="just"/>
            <a:r>
              <a:rPr lang="en-GB" dirty="0"/>
              <a:t>Organization is how features are implemented</a:t>
            </a:r>
          </a:p>
          <a:p>
            <a:pPr lvl="1" algn="just"/>
            <a:r>
              <a:rPr lang="en-GB" dirty="0"/>
              <a:t>Control signals, interfaces, memory technology.</a:t>
            </a:r>
          </a:p>
          <a:p>
            <a:pPr lvl="1" algn="just"/>
            <a:r>
              <a:rPr lang="en-GB" dirty="0"/>
              <a:t>e.g. Is there a hardware multiply unit or is it done by repeated addition?</a:t>
            </a:r>
          </a:p>
        </p:txBody>
      </p:sp>
    </p:spTree>
    <p:extLst>
      <p:ext uri="{BB962C8B-B14F-4D97-AF65-F5344CB8AC3E}">
        <p14:creationId xmlns:p14="http://schemas.microsoft.com/office/powerpoint/2010/main" val="5149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04200" cy="838200"/>
          </a:xfrm>
        </p:spPr>
        <p:txBody>
          <a:bodyPr/>
          <a:lstStyle/>
          <a:p>
            <a:r>
              <a:rPr lang="en-GB"/>
              <a:t>Architecture &amp; Organization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All Intel x86 family share the same basic architecture</a:t>
            </a:r>
          </a:p>
          <a:p>
            <a:pPr algn="just"/>
            <a:r>
              <a:rPr lang="en-GB" dirty="0"/>
              <a:t>The IBM System/370 family share the same basic architecture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This gives code compatibility</a:t>
            </a:r>
          </a:p>
          <a:p>
            <a:pPr lvl="1" algn="just"/>
            <a:r>
              <a:rPr lang="en-GB" dirty="0"/>
              <a:t>At least backwards</a:t>
            </a:r>
          </a:p>
          <a:p>
            <a:pPr algn="just"/>
            <a:r>
              <a:rPr lang="en-GB" dirty="0"/>
              <a:t>Organization differs between different versions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&amp;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Structure is the way in which components relate to each other</a:t>
            </a:r>
          </a:p>
          <a:p>
            <a:pPr algn="just"/>
            <a:r>
              <a:rPr lang="en-GB" dirty="0"/>
              <a:t>Function is the operation of individual components as part of the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computer functions are:</a:t>
            </a:r>
          </a:p>
          <a:p>
            <a:pPr lvl="1"/>
            <a:r>
              <a:rPr lang="en-GB" dirty="0"/>
              <a:t>Data processing</a:t>
            </a:r>
          </a:p>
          <a:p>
            <a:pPr lvl="1"/>
            <a:r>
              <a:rPr lang="en-GB" dirty="0"/>
              <a:t>Data storage</a:t>
            </a:r>
          </a:p>
          <a:p>
            <a:pPr lvl="1"/>
            <a:r>
              <a:rPr lang="en-GB" dirty="0"/>
              <a:t>Data movement</a:t>
            </a:r>
          </a:p>
          <a:p>
            <a:pPr lvl="1" algn="just"/>
            <a:r>
              <a:rPr lang="en-GB" dirty="0"/>
              <a:t>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Functional View</a:t>
            </a:r>
          </a:p>
        </p:txBody>
      </p:sp>
      <p:pic>
        <p:nvPicPr>
          <p:cNvPr id="9262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t="11363" r="23865" b="17046"/>
          <a:stretch>
            <a:fillRect/>
          </a:stretch>
        </p:blipFill>
        <p:spPr bwMode="auto">
          <a:xfrm>
            <a:off x="2700338" y="1066800"/>
            <a:ext cx="31908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Operations (a) Data movement</a:t>
            </a:r>
          </a:p>
        </p:txBody>
      </p:sp>
      <p:pic>
        <p:nvPicPr>
          <p:cNvPr id="10288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6470" r="54846" b="58243"/>
          <a:stretch>
            <a:fillRect/>
          </a:stretch>
        </p:blipFill>
        <p:spPr bwMode="auto">
          <a:xfrm>
            <a:off x="2057400" y="1143000"/>
            <a:ext cx="441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474</TotalTime>
  <Words>371</Words>
  <Application>Microsoft Office PowerPoint</Application>
  <PresentationFormat>On-screen Show (4:3)</PresentationFormat>
  <Paragraphs>145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Arial Black</vt:lpstr>
      <vt:lpstr>Times New Roman</vt:lpstr>
      <vt:lpstr>Verdana</vt:lpstr>
      <vt:lpstr>Wingdings</vt:lpstr>
      <vt:lpstr>COA8e</vt:lpstr>
      <vt:lpstr>Computer Organization  And  Architecture </vt:lpstr>
      <vt:lpstr>Course Outline</vt:lpstr>
      <vt:lpstr>Mark Distribution</vt:lpstr>
      <vt:lpstr>Architecture &amp; Organization 1</vt:lpstr>
      <vt:lpstr>Architecture &amp; Organization 2</vt:lpstr>
      <vt:lpstr>Structure &amp; Function</vt:lpstr>
      <vt:lpstr>Function</vt:lpstr>
      <vt:lpstr>Functional View</vt:lpstr>
      <vt:lpstr>Operations (a) Data movement</vt:lpstr>
      <vt:lpstr>Operations (b) Storage </vt:lpstr>
      <vt:lpstr>Operation (c) Processing from/to storage </vt:lpstr>
      <vt:lpstr>Operation (d) Processing from storage to I/O</vt:lpstr>
      <vt:lpstr>Structure - Top Level</vt:lpstr>
      <vt:lpstr>Structure - The CPU</vt:lpstr>
      <vt:lpstr>Structure - The Control Unit</vt:lpstr>
      <vt:lpstr>Recommended Book</vt:lpstr>
      <vt:lpstr>Internet Resources - Web site for book</vt:lpstr>
      <vt:lpstr>Internet Resources - Web sites to look for</vt:lpstr>
      <vt:lpstr>Internet Resources  - Usenet News Groups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Abm Bashir</cp:lastModifiedBy>
  <cp:revision>99</cp:revision>
  <dcterms:created xsi:type="dcterms:W3CDTF">1998-09-03T13:41:33Z</dcterms:created>
  <dcterms:modified xsi:type="dcterms:W3CDTF">2021-01-06T14:00:30Z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