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31"/>
  </p:notesMasterIdLst>
  <p:handoutMasterIdLst>
    <p:handoutMasterId r:id="rId32"/>
  </p:handoutMasterIdLst>
  <p:sldIdLst>
    <p:sldId id="329" r:id="rId2"/>
    <p:sldId id="315" r:id="rId3"/>
    <p:sldId id="386" r:id="rId4"/>
    <p:sldId id="413" r:id="rId5"/>
    <p:sldId id="414" r:id="rId6"/>
    <p:sldId id="415" r:id="rId7"/>
    <p:sldId id="416" r:id="rId8"/>
    <p:sldId id="417" r:id="rId9"/>
    <p:sldId id="418" r:id="rId10"/>
    <p:sldId id="420" r:id="rId11"/>
    <p:sldId id="419" r:id="rId12"/>
    <p:sldId id="421" r:id="rId13"/>
    <p:sldId id="422" r:id="rId14"/>
    <p:sldId id="398" r:id="rId15"/>
    <p:sldId id="387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11" r:id="rId26"/>
    <p:sldId id="408" r:id="rId27"/>
    <p:sldId id="412" r:id="rId28"/>
    <p:sldId id="330" r:id="rId29"/>
    <p:sldId id="332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BFD5"/>
    <a:srgbClr val="9AE3F4"/>
    <a:srgbClr val="0066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86422" autoAdjust="0"/>
  </p:normalViewPr>
  <p:slideViewPr>
    <p:cSldViewPr>
      <p:cViewPr varScale="1">
        <p:scale>
          <a:sx n="65" d="100"/>
          <a:sy n="65" d="100"/>
        </p:scale>
        <p:origin x="14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054B586-DF07-4B3A-9AF5-7423ED429A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7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41619FE-C203-45F1-8333-ACFAD98BFD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0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D90B3-77B7-4418-998D-7A06F8FA44A4}" type="slidenum">
              <a:rPr lang="en-US"/>
              <a:pPr/>
              <a:t>1</a:t>
            </a:fld>
            <a:endParaRPr lang="en-US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082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F3931-DFF6-4FD0-8FAF-CBE17F6C9C54}" type="slidenum">
              <a:rPr lang="en-US"/>
              <a:pPr/>
              <a:t>10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58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F3931-DFF6-4FD0-8FAF-CBE17F6C9C54}" type="slidenum">
              <a:rPr lang="en-US"/>
              <a:pPr/>
              <a:t>11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032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F3931-DFF6-4FD0-8FAF-CBE17F6C9C54}" type="slidenum">
              <a:rPr lang="en-US"/>
              <a:pPr/>
              <a:t>12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104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F3931-DFF6-4FD0-8FAF-CBE17F6C9C54}" type="slidenum">
              <a:rPr lang="en-US"/>
              <a:pPr/>
              <a:t>13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25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F3931-DFF6-4FD0-8FAF-CBE17F6C9C54}" type="slidenum">
              <a:rPr lang="en-US"/>
              <a:pPr/>
              <a:t>14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177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D7275-B28F-4049-ABA2-1C24D180009F}" type="slidenum">
              <a:rPr lang="en-US"/>
              <a:pPr/>
              <a:t>15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724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D7275-B28F-4049-ABA2-1C24D180009F}" type="slidenum">
              <a:rPr lang="en-US"/>
              <a:pPr/>
              <a:t>16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434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D7275-B28F-4049-ABA2-1C24D180009F}" type="slidenum">
              <a:rPr lang="en-US"/>
              <a:pPr/>
              <a:t>17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709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D7275-B28F-4049-ABA2-1C24D180009F}" type="slidenum">
              <a:rPr lang="en-US"/>
              <a:pPr/>
              <a:t>18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569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D7275-B28F-4049-ABA2-1C24D180009F}" type="slidenum">
              <a:rPr lang="en-US"/>
              <a:pPr/>
              <a:t>19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24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619FE-C203-45F1-8333-ACFAD98BFD2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87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D7275-B28F-4049-ABA2-1C24D180009F}" type="slidenum">
              <a:rPr lang="en-US"/>
              <a:pPr/>
              <a:t>20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0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D7275-B28F-4049-ABA2-1C24D180009F}" type="slidenum">
              <a:rPr lang="en-US"/>
              <a:pPr/>
              <a:t>21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142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D7275-B28F-4049-ABA2-1C24D180009F}" type="slidenum">
              <a:rPr lang="en-US"/>
              <a:pPr/>
              <a:t>22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883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D7275-B28F-4049-ABA2-1C24D180009F}" type="slidenum">
              <a:rPr lang="en-US"/>
              <a:pPr/>
              <a:t>23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920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D7275-B28F-4049-ABA2-1C24D180009F}" type="slidenum">
              <a:rPr lang="en-US"/>
              <a:pPr/>
              <a:t>24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28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D7275-B28F-4049-ABA2-1C24D180009F}" type="slidenum">
              <a:rPr lang="en-US"/>
              <a:pPr/>
              <a:t>25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518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D7275-B28F-4049-ABA2-1C24D180009F}" type="slidenum">
              <a:rPr lang="en-US"/>
              <a:pPr/>
              <a:t>26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631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D7275-B28F-4049-ABA2-1C24D180009F}" type="slidenum">
              <a:rPr lang="en-US"/>
              <a:pPr/>
              <a:t>27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35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F3931-DFF6-4FD0-8FAF-CBE17F6C9C54}" type="slidenum">
              <a:rPr lang="en-US"/>
              <a:pPr/>
              <a:t>3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968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F3931-DFF6-4FD0-8FAF-CBE17F6C9C54}" type="slidenum">
              <a:rPr lang="en-US"/>
              <a:pPr/>
              <a:t>4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75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F3931-DFF6-4FD0-8FAF-CBE17F6C9C54}" type="slidenum">
              <a:rPr lang="en-US"/>
              <a:pPr/>
              <a:t>5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484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F3931-DFF6-4FD0-8FAF-CBE17F6C9C54}" type="slidenum">
              <a:rPr lang="en-US"/>
              <a:pPr/>
              <a:t>6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462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F3931-DFF6-4FD0-8FAF-CBE17F6C9C54}" type="slidenum">
              <a:rPr lang="en-US"/>
              <a:pPr/>
              <a:t>7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2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F3931-DFF6-4FD0-8FAF-CBE17F6C9C54}" type="slidenum">
              <a:rPr lang="en-US"/>
              <a:pPr/>
              <a:t>8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211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F3931-DFF6-4FD0-8FAF-CBE17F6C9C54}" type="slidenum">
              <a:rPr lang="en-US"/>
              <a:pPr/>
              <a:t>9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05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smtClean="0"/>
              <a:t>Dept. of CSE, DIU</a:t>
            </a:r>
            <a:endParaRPr lang="en-GB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CF5684F2-C279-4C05-B249-8C78C7F858B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468313" y="2492375"/>
            <a:ext cx="81534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7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356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4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8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55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269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21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CDFFCE"/>
          </a:fgClr>
          <a:bgClr>
            <a:schemeClr val="bg2">
              <a:lumMod val="20000"/>
              <a:lumOff val="80000"/>
            </a:schemeClr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>
            <a:off x="468313" y="981075"/>
            <a:ext cx="81534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—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+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rgbClr val="CDFFCE"/>
          </a:fgClr>
          <a:bgClr>
            <a:schemeClr val="bg2">
              <a:lumMod val="20000"/>
              <a:lumOff val="80000"/>
            </a:schemeClr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9592" y="980728"/>
            <a:ext cx="7721600" cy="1786341"/>
          </a:xfrm>
        </p:spPr>
        <p:txBody>
          <a:bodyPr/>
          <a:lstStyle/>
          <a:p>
            <a:pPr algn="ctr"/>
            <a:r>
              <a:rPr lang="en-GB" sz="4000" dirty="0" smtClean="0"/>
              <a:t>Computer Organization</a:t>
            </a:r>
            <a:br>
              <a:rPr lang="en-GB" sz="4000" dirty="0" smtClean="0"/>
            </a:br>
            <a:r>
              <a:rPr lang="en-GB" sz="4000" dirty="0" smtClean="0"/>
              <a:t> And </a:t>
            </a:r>
            <a:br>
              <a:rPr lang="en-GB" sz="4000" dirty="0" smtClean="0"/>
            </a:br>
            <a:r>
              <a:rPr lang="en-GB" sz="4000" dirty="0" smtClean="0"/>
              <a:t>Architecture </a:t>
            </a:r>
            <a:endParaRPr lang="en-GB" sz="40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797152"/>
            <a:ext cx="8705056" cy="1771650"/>
          </a:xfrm>
        </p:spPr>
        <p:txBody>
          <a:bodyPr/>
          <a:lstStyle/>
          <a:p>
            <a:pPr algn="ctr"/>
            <a:r>
              <a:rPr lang="en-US" sz="3600" dirty="0" smtClean="0">
                <a:latin typeface="Agency FB" pitchFamily="34" charset="0"/>
              </a:rPr>
              <a:t>Al Bashir</a:t>
            </a:r>
          </a:p>
          <a:p>
            <a:pPr algn="ctr"/>
            <a:r>
              <a:rPr lang="en-US" dirty="0" smtClean="0">
                <a:latin typeface="Agency FB" pitchFamily="34" charset="0"/>
              </a:rPr>
              <a:t>Lecturer, Dept. of CSE</a:t>
            </a:r>
          </a:p>
          <a:p>
            <a:pPr algn="ctr"/>
            <a:r>
              <a:rPr lang="en-US" dirty="0" smtClean="0">
                <a:latin typeface="Agency FB" pitchFamily="34" charset="0"/>
              </a:rPr>
              <a:t>Dhaka International University</a:t>
            </a:r>
          </a:p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843808" y="2564904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CSE-209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3808" y="3356992"/>
            <a:ext cx="3744416" cy="461665"/>
          </a:xfrm>
          <a:prstGeom prst="rect">
            <a:avLst/>
          </a:prstGeom>
          <a:pattFill prst="lgGrid">
            <a:fgClr>
              <a:srgbClr val="92D050"/>
            </a:fgClr>
            <a:bgClr>
              <a:schemeClr val="bg1"/>
            </a:bgClr>
          </a:patt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Lecture – </a:t>
            </a:r>
            <a:r>
              <a:rPr lang="en-US" dirty="0" smtClean="0"/>
              <a:t>11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49" y="-12440"/>
            <a:ext cx="1872208" cy="66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8608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/>
              <a:t>FP : Addition &amp; Subtraction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066800"/>
            <a:ext cx="8737600" cy="5638800"/>
          </a:xfrm>
        </p:spPr>
        <p:txBody>
          <a:bodyPr/>
          <a:lstStyle/>
          <a:p>
            <a:pPr marL="0" indent="0" algn="just">
              <a:buNone/>
            </a:pPr>
            <a:endParaRPr lang="en-US" baseline="30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" r="2791" b="14851"/>
          <a:stretch>
            <a:fillRect/>
          </a:stretch>
        </p:blipFill>
        <p:spPr bwMode="auto">
          <a:xfrm>
            <a:off x="304800" y="1040332"/>
            <a:ext cx="8839200" cy="5817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29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8608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/>
              <a:t>FP : Addition &amp; Subtraction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066800"/>
            <a:ext cx="87376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If so, the significant of the result is shifted right and the exponent is incremented. An exponent overflow could occur as a result; this would be reported and the operation halted.</a:t>
            </a:r>
            <a:endParaRPr lang="en-US" baseline="30000" dirty="0"/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/>
              <a:t>Phase </a:t>
            </a:r>
            <a:r>
              <a:rPr lang="en-US" b="1" dirty="0"/>
              <a:t>4: Normalization. </a:t>
            </a:r>
            <a:r>
              <a:rPr lang="en-US" dirty="0"/>
              <a:t>The final phase normalizes the result. </a:t>
            </a:r>
            <a:r>
              <a:rPr lang="en-US" dirty="0" smtClean="0"/>
              <a:t>Normalization consists </a:t>
            </a:r>
            <a:r>
              <a:rPr lang="en-US" dirty="0"/>
              <a:t>of shifting </a:t>
            </a:r>
            <a:r>
              <a:rPr lang="en-US" dirty="0" smtClean="0"/>
              <a:t>significant </a:t>
            </a:r>
            <a:r>
              <a:rPr lang="en-US" dirty="0"/>
              <a:t>digits left until the most significant digit (bit, </a:t>
            </a:r>
            <a:r>
              <a:rPr lang="en-US" dirty="0" smtClean="0"/>
              <a:t>or 4 </a:t>
            </a:r>
            <a:r>
              <a:rPr lang="en-US" dirty="0"/>
              <a:t>bits for base-16 exponent) is nonzero. Each shift causes a decrement of </a:t>
            </a:r>
            <a:r>
              <a:rPr lang="en-US" dirty="0" smtClean="0"/>
              <a:t>the exponent </a:t>
            </a:r>
            <a:r>
              <a:rPr lang="en-US" dirty="0"/>
              <a:t>and thus could cause an exponent underflow. Finally, the result </a:t>
            </a:r>
            <a:r>
              <a:rPr lang="en-US" dirty="0" smtClean="0"/>
              <a:t>must be </a:t>
            </a:r>
            <a:r>
              <a:rPr lang="en-US" dirty="0"/>
              <a:t>rounded off and then reported.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32850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8608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/>
              <a:t>FP : </a:t>
            </a:r>
            <a:r>
              <a:rPr lang="en-US" sz="4000" dirty="0" smtClean="0"/>
              <a:t>Multiplication </a:t>
            </a:r>
            <a:r>
              <a:rPr lang="en-US" sz="4000" dirty="0"/>
              <a:t>&amp; </a:t>
            </a:r>
            <a:r>
              <a:rPr lang="en-US" sz="4000" dirty="0" smtClean="0"/>
              <a:t>Division</a:t>
            </a:r>
            <a:endParaRPr lang="en-US" sz="400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066800"/>
            <a:ext cx="8737600" cy="5638800"/>
          </a:xfrm>
        </p:spPr>
        <p:txBody>
          <a:bodyPr/>
          <a:lstStyle/>
          <a:p>
            <a:r>
              <a:rPr lang="en-US" dirty="0"/>
              <a:t>Check for zero</a:t>
            </a:r>
          </a:p>
          <a:p>
            <a:r>
              <a:rPr lang="en-US" dirty="0"/>
              <a:t>Add/subtract exponents </a:t>
            </a:r>
          </a:p>
          <a:p>
            <a:r>
              <a:rPr lang="en-US" dirty="0"/>
              <a:t>Multiply/divide </a:t>
            </a:r>
            <a:r>
              <a:rPr lang="en-US" dirty="0" err="1"/>
              <a:t>significands</a:t>
            </a:r>
            <a:r>
              <a:rPr lang="en-US" dirty="0"/>
              <a:t> (watch sign)</a:t>
            </a:r>
          </a:p>
          <a:p>
            <a:r>
              <a:rPr lang="en-US" dirty="0"/>
              <a:t>Normalize</a:t>
            </a:r>
          </a:p>
          <a:p>
            <a:r>
              <a:rPr lang="en-US" dirty="0"/>
              <a:t>Round</a:t>
            </a:r>
          </a:p>
          <a:p>
            <a:r>
              <a:rPr lang="en-US" dirty="0"/>
              <a:t>All intermediate results should be in double length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3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8608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/>
              <a:t>FP : </a:t>
            </a:r>
            <a:r>
              <a:rPr lang="en-US" sz="4000" dirty="0" smtClean="0"/>
              <a:t>Multiplication &amp; </a:t>
            </a:r>
            <a:r>
              <a:rPr lang="en-US" sz="4000" dirty="0"/>
              <a:t>Division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066800"/>
            <a:ext cx="8737600" cy="5638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1"/>
          <a:stretch>
            <a:fillRect/>
          </a:stretch>
        </p:blipFill>
        <p:spPr bwMode="auto">
          <a:xfrm>
            <a:off x="539552" y="1090613"/>
            <a:ext cx="8352928" cy="576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90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&amp; Logic Unit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66800"/>
            <a:ext cx="8712968" cy="5638800"/>
          </a:xfrm>
        </p:spPr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Data </a:t>
            </a:r>
            <a:r>
              <a:rPr lang="en-US" dirty="0"/>
              <a:t>are presented to the ALU in registers, and the results </a:t>
            </a:r>
            <a:r>
              <a:rPr lang="en-US" dirty="0" smtClean="0"/>
              <a:t>of an </a:t>
            </a:r>
            <a:r>
              <a:rPr lang="en-US" dirty="0"/>
              <a:t>operation are stored in </a:t>
            </a:r>
            <a:r>
              <a:rPr lang="en-US" dirty="0" smtClean="0"/>
              <a:t>registers. </a:t>
            </a:r>
          </a:p>
          <a:p>
            <a:pPr algn="just"/>
            <a:r>
              <a:rPr lang="en-US" dirty="0" smtClean="0"/>
              <a:t>These </a:t>
            </a:r>
            <a:r>
              <a:rPr lang="en-US" dirty="0"/>
              <a:t>registers are temporary </a:t>
            </a:r>
            <a:r>
              <a:rPr lang="en-US" dirty="0" smtClean="0"/>
              <a:t>storage locations within </a:t>
            </a:r>
            <a:r>
              <a:rPr lang="en-US" dirty="0"/>
              <a:t>the processor that are connected by signal paths to the </a:t>
            </a:r>
            <a:r>
              <a:rPr lang="en-US" dirty="0" smtClean="0"/>
              <a:t>ALU.</a:t>
            </a:r>
          </a:p>
          <a:p>
            <a:pPr algn="just"/>
            <a:r>
              <a:rPr lang="en-US" dirty="0"/>
              <a:t>The ALU may also set flags as the result of an </a:t>
            </a:r>
            <a:r>
              <a:rPr lang="en-US" dirty="0" smtClean="0"/>
              <a:t>operation.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85"/>
          <a:stretch>
            <a:fillRect/>
          </a:stretch>
        </p:blipFill>
        <p:spPr bwMode="auto">
          <a:xfrm>
            <a:off x="511448" y="1066801"/>
            <a:ext cx="8128000" cy="200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494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Representation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35280" cy="5638800"/>
          </a:xfrm>
        </p:spPr>
        <p:txBody>
          <a:bodyPr/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the binary number system,1 arbitrary numbers can be represented with just </a:t>
            </a:r>
            <a:r>
              <a:rPr lang="en-US" dirty="0" smtClean="0"/>
              <a:t>the digits 0 </a:t>
            </a:r>
            <a:r>
              <a:rPr lang="en-US" dirty="0"/>
              <a:t>and </a:t>
            </a:r>
            <a:r>
              <a:rPr lang="en-US" dirty="0" smtClean="0"/>
              <a:t>1, </a:t>
            </a:r>
            <a:r>
              <a:rPr lang="en-US" dirty="0"/>
              <a:t>the minus sign, and the period, or </a:t>
            </a:r>
            <a:r>
              <a:rPr lang="en-US" b="1" dirty="0"/>
              <a:t>radix point</a:t>
            </a:r>
            <a:r>
              <a:rPr lang="en-US" dirty="0" smtClean="0"/>
              <a:t>.                 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-</a:t>
            </a:r>
            <a:r>
              <a:rPr lang="en-US" dirty="0"/>
              <a:t>1101.01012 = -</a:t>
            </a:r>
            <a:r>
              <a:rPr lang="en-US" dirty="0" smtClean="0"/>
              <a:t>13.312510</a:t>
            </a:r>
            <a:endParaRPr lang="en-US" dirty="0"/>
          </a:p>
          <a:p>
            <a:pPr algn="just"/>
            <a:r>
              <a:rPr lang="en-US" dirty="0"/>
              <a:t>For purposes of computer storage and processing, however, we do not have </a:t>
            </a:r>
            <a:r>
              <a:rPr lang="en-US" dirty="0" smtClean="0"/>
              <a:t>the benefit </a:t>
            </a:r>
            <a:r>
              <a:rPr lang="en-US" dirty="0"/>
              <a:t>of minus signs and periods. Only binary digits (0 and 1) may be used to </a:t>
            </a:r>
            <a:r>
              <a:rPr lang="en-US" dirty="0" smtClean="0"/>
              <a:t>represent numbers.</a:t>
            </a:r>
          </a:p>
        </p:txBody>
      </p:sp>
    </p:spTree>
    <p:extLst>
      <p:ext uri="{BB962C8B-B14F-4D97-AF65-F5344CB8AC3E}">
        <p14:creationId xmlns:p14="http://schemas.microsoft.com/office/powerpoint/2010/main" val="722943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Representation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3528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8-bit word can represent the numbers from 0 to 255, </a:t>
            </a:r>
            <a:r>
              <a:rPr lang="en-US" dirty="0" smtClean="0"/>
              <a:t>including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00000000 </a:t>
            </a:r>
            <a:r>
              <a:rPr lang="en-US" dirty="0"/>
              <a:t>= 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00000001 </a:t>
            </a:r>
            <a:r>
              <a:rPr lang="en-US" dirty="0"/>
              <a:t>=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00101001 </a:t>
            </a:r>
            <a:r>
              <a:rPr lang="en-US" dirty="0"/>
              <a:t>= </a:t>
            </a:r>
            <a:r>
              <a:rPr lang="en-US" dirty="0" smtClean="0"/>
              <a:t>41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10000000 </a:t>
            </a:r>
            <a:r>
              <a:rPr lang="en-US" dirty="0"/>
              <a:t>= </a:t>
            </a:r>
            <a:r>
              <a:rPr lang="en-US" dirty="0" smtClean="0"/>
              <a:t>128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11111111 </a:t>
            </a:r>
            <a:r>
              <a:rPr lang="en-US" dirty="0"/>
              <a:t>= </a:t>
            </a:r>
            <a:r>
              <a:rPr lang="en-US" dirty="0" smtClean="0"/>
              <a:t>255</a:t>
            </a:r>
          </a:p>
          <a:p>
            <a:r>
              <a:rPr lang="en-US" dirty="0"/>
              <a:t>In general, if an n-bit sequence of binary </a:t>
            </a:r>
            <a:r>
              <a:rPr lang="en-US" dirty="0" smtClean="0"/>
              <a:t>digits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</a:rPr>
              <a:t>n-2</a:t>
            </a:r>
            <a:r>
              <a:rPr lang="en-US" dirty="0" smtClean="0">
                <a:solidFill>
                  <a:srgbClr val="FF0000"/>
                </a:solidFill>
              </a:rPr>
              <a:t>,…a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interpreted as </a:t>
            </a:r>
            <a:r>
              <a:rPr lang="en-US" dirty="0"/>
              <a:t>an unsigned integer A, its value </a:t>
            </a:r>
            <a:r>
              <a:rPr lang="en-US" dirty="0" smtClean="0"/>
              <a:t>is-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740" y="5916144"/>
            <a:ext cx="1800200" cy="79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8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Sign-Magnitude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US" dirty="0"/>
              <a:t>Left most bit is sign </a:t>
            </a:r>
            <a:r>
              <a:rPr lang="en-US" dirty="0" smtClean="0"/>
              <a:t>bit 0 </a:t>
            </a:r>
            <a:r>
              <a:rPr lang="en-US" dirty="0"/>
              <a:t>means </a:t>
            </a:r>
            <a:r>
              <a:rPr lang="en-US" dirty="0" smtClean="0"/>
              <a:t>positive 1 </a:t>
            </a:r>
            <a:r>
              <a:rPr lang="en-US" dirty="0"/>
              <a:t>means </a:t>
            </a:r>
            <a:r>
              <a:rPr lang="en-US" dirty="0" smtClean="0"/>
              <a:t>negative.</a:t>
            </a:r>
          </a:p>
          <a:p>
            <a:r>
              <a:rPr lang="en-US" dirty="0"/>
              <a:t>The simplest form of representation that employs a sign bit is the </a:t>
            </a:r>
            <a:r>
              <a:rPr lang="en-US" dirty="0" smtClean="0"/>
              <a:t>sign-magnitude representation</a:t>
            </a:r>
            <a:r>
              <a:rPr lang="en-US" dirty="0"/>
              <a:t>. In an n-bit word, the </a:t>
            </a:r>
            <a:r>
              <a:rPr lang="en-US" dirty="0" smtClean="0"/>
              <a:t>rightmost n-1 </a:t>
            </a:r>
            <a:r>
              <a:rPr lang="en-US" dirty="0"/>
              <a:t>bits hold the magnitude </a:t>
            </a:r>
            <a:r>
              <a:rPr lang="en-US" dirty="0" smtClean="0"/>
              <a:t>of the </a:t>
            </a:r>
            <a:r>
              <a:rPr lang="en-US" dirty="0"/>
              <a:t>integer.</a:t>
            </a:r>
          </a:p>
          <a:p>
            <a:pPr marL="400050" lvl="1" indent="0">
              <a:buNone/>
            </a:pPr>
            <a:r>
              <a:rPr lang="en-US" dirty="0" smtClean="0"/>
              <a:t>   +</a:t>
            </a:r>
            <a:r>
              <a:rPr lang="en-US" dirty="0"/>
              <a:t>18 = 00010010</a:t>
            </a:r>
          </a:p>
          <a:p>
            <a:pPr marL="400050" lvl="1" indent="0">
              <a:buNone/>
            </a:pPr>
            <a:r>
              <a:rPr lang="en-US" dirty="0" smtClean="0"/>
              <a:t>    -</a:t>
            </a:r>
            <a:r>
              <a:rPr lang="en-US" dirty="0"/>
              <a:t>18 = </a:t>
            </a:r>
            <a:r>
              <a:rPr lang="en-US" dirty="0" smtClean="0"/>
              <a:t>10010010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 general case can be expressed as </a:t>
            </a:r>
            <a:r>
              <a:rPr lang="en-US" dirty="0" smtClean="0"/>
              <a:t>above: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789040"/>
            <a:ext cx="4824536" cy="219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36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Sign-Magnitude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791200"/>
          </a:xfrm>
        </p:spPr>
        <p:txBody>
          <a:bodyPr/>
          <a:lstStyle/>
          <a:p>
            <a:pPr algn="just"/>
            <a:r>
              <a:rPr lang="en-US" dirty="0"/>
              <a:t>There are several drawbacks to sign-magnitude representation. One is that </a:t>
            </a:r>
            <a:r>
              <a:rPr lang="en-US" dirty="0" smtClean="0"/>
              <a:t>addition</a:t>
            </a:r>
            <a:r>
              <a:rPr lang="bn-IN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subtraction require a consideration of both the signs of the numbers and </a:t>
            </a:r>
            <a:r>
              <a:rPr lang="en-US" dirty="0" smtClean="0"/>
              <a:t>their</a:t>
            </a:r>
            <a:r>
              <a:rPr lang="bn-IN" dirty="0" smtClean="0"/>
              <a:t> </a:t>
            </a:r>
            <a:r>
              <a:rPr lang="en-US" dirty="0" smtClean="0"/>
              <a:t>relative </a:t>
            </a:r>
            <a:r>
              <a:rPr lang="en-US" dirty="0"/>
              <a:t>magnitudes to carry out the required </a:t>
            </a:r>
            <a:r>
              <a:rPr lang="en-US" dirty="0" smtClean="0"/>
              <a:t>operation.</a:t>
            </a:r>
            <a:endParaRPr lang="bn-IN" dirty="0"/>
          </a:p>
          <a:p>
            <a:pPr algn="just"/>
            <a:r>
              <a:rPr lang="en-US" dirty="0" smtClean="0"/>
              <a:t>Another </a:t>
            </a:r>
            <a:r>
              <a:rPr lang="en-US" dirty="0"/>
              <a:t>drawback is that there are two representations of 0</a:t>
            </a:r>
            <a:r>
              <a:rPr lang="en-US" dirty="0" smtClean="0"/>
              <a:t>:</a:t>
            </a:r>
            <a:endParaRPr lang="bn-IN" dirty="0" smtClean="0"/>
          </a:p>
          <a:p>
            <a:pPr marL="400050" lvl="1" indent="0" algn="just">
              <a:buNone/>
            </a:pPr>
            <a:r>
              <a:rPr lang="en-US" dirty="0"/>
              <a:t>+ 010 = </a:t>
            </a:r>
            <a:r>
              <a:rPr lang="en-US" dirty="0" smtClean="0"/>
              <a:t>00000000</a:t>
            </a:r>
            <a:endParaRPr lang="bn-IN" dirty="0" smtClean="0"/>
          </a:p>
          <a:p>
            <a:pPr marL="400050" lvl="1" indent="0" algn="just">
              <a:buNone/>
            </a:pPr>
            <a:r>
              <a:rPr lang="bn-IN" dirty="0" smtClean="0"/>
              <a:t> </a:t>
            </a:r>
            <a:r>
              <a:rPr lang="en-US" dirty="0" smtClean="0"/>
              <a:t>-</a:t>
            </a:r>
            <a:r>
              <a:rPr lang="en-US" dirty="0"/>
              <a:t>010 = 10000000 </a:t>
            </a:r>
            <a:r>
              <a:rPr lang="bn-IN" dirty="0" smtClean="0"/>
              <a:t>(</a:t>
            </a:r>
            <a:r>
              <a:rPr lang="en-US" dirty="0" smtClean="0"/>
              <a:t>sign magnitude</a:t>
            </a:r>
            <a:r>
              <a:rPr lang="bn-IN" dirty="0" smtClean="0"/>
              <a:t>)</a:t>
            </a:r>
          </a:p>
          <a:p>
            <a:pPr algn="just"/>
            <a:r>
              <a:rPr lang="en-US" dirty="0"/>
              <a:t>This is inconvenient because it is slightly more difficult to test for 0 </a:t>
            </a:r>
            <a:r>
              <a:rPr lang="en-US" dirty="0" smtClean="0"/>
              <a:t>than </a:t>
            </a:r>
            <a:r>
              <a:rPr lang="en-US" dirty="0"/>
              <a:t>if there were a single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042327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Compliment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791200"/>
          </a:xfrm>
        </p:spPr>
        <p:txBody>
          <a:bodyPr/>
          <a:lstStyle/>
          <a:p>
            <a:r>
              <a:rPr lang="en-US" dirty="0"/>
              <a:t>Like sign magnitude, twos complement representation uses the most significant </a:t>
            </a:r>
            <a:r>
              <a:rPr lang="en-US" dirty="0" smtClean="0"/>
              <a:t>bit as </a:t>
            </a:r>
            <a:r>
              <a:rPr lang="en-US" dirty="0"/>
              <a:t>a sign bit, making it easy to test whether an integer is positive or negative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+3 = 00000011</a:t>
            </a:r>
          </a:p>
          <a:p>
            <a:pPr lvl="1"/>
            <a:r>
              <a:rPr lang="en-US" dirty="0"/>
              <a:t>+2 = 00000010</a:t>
            </a:r>
          </a:p>
          <a:p>
            <a:pPr lvl="1"/>
            <a:r>
              <a:rPr lang="en-US" dirty="0"/>
              <a:t>+1 = 00000001</a:t>
            </a:r>
          </a:p>
          <a:p>
            <a:pPr lvl="1"/>
            <a:r>
              <a:rPr lang="en-US" dirty="0"/>
              <a:t>+0 = 00000000</a:t>
            </a:r>
          </a:p>
          <a:p>
            <a:pPr lvl="1"/>
            <a:r>
              <a:rPr lang="en-US" dirty="0"/>
              <a:t> -1 = 11111111</a:t>
            </a:r>
          </a:p>
          <a:p>
            <a:pPr lvl="1"/>
            <a:r>
              <a:rPr lang="en-US" dirty="0"/>
              <a:t> -2 = 11111110</a:t>
            </a:r>
          </a:p>
          <a:p>
            <a:pPr lvl="1"/>
            <a:r>
              <a:rPr lang="en-US" dirty="0"/>
              <a:t> -3 = 11111101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Content</a:t>
            </a:r>
            <a:endParaRPr lang="en-GB" sz="2400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Floating-point </a:t>
            </a:r>
            <a:r>
              <a:rPr lang="en-US" sz="2400" dirty="0" smtClean="0"/>
              <a:t>Representation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</a:t>
            </a:r>
            <a:r>
              <a:rPr lang="en-US" dirty="0" smtClean="0"/>
              <a:t>Compliment : Benefit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791200"/>
          </a:xfrm>
        </p:spPr>
        <p:txBody>
          <a:bodyPr/>
          <a:lstStyle/>
          <a:p>
            <a:r>
              <a:rPr lang="en-US" dirty="0"/>
              <a:t>One representation of zero</a:t>
            </a:r>
          </a:p>
          <a:p>
            <a:r>
              <a:rPr lang="en-US" dirty="0"/>
              <a:t>Arithmetic works easily (see later)</a:t>
            </a:r>
          </a:p>
          <a:p>
            <a:r>
              <a:rPr lang="en-US" dirty="0"/>
              <a:t>Negating is fairly easy</a:t>
            </a:r>
          </a:p>
          <a:p>
            <a:pPr lvl="1"/>
            <a:r>
              <a:rPr lang="en-US" dirty="0"/>
              <a:t>3 = 00000011</a:t>
            </a:r>
          </a:p>
          <a:p>
            <a:pPr lvl="1"/>
            <a:r>
              <a:rPr lang="en-US" dirty="0"/>
              <a:t>Boolean complement gives	11111100</a:t>
            </a:r>
          </a:p>
          <a:p>
            <a:pPr lvl="1"/>
            <a:r>
              <a:rPr lang="en-US" dirty="0"/>
              <a:t>Add 1 to LSB			</a:t>
            </a:r>
            <a:r>
              <a:rPr lang="en-US" dirty="0" smtClean="0"/>
              <a:t>11111101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+18 = </a:t>
            </a:r>
            <a:r>
              <a:rPr lang="en-US" dirty="0" smtClean="0"/>
              <a:t>00010010 (twos </a:t>
            </a:r>
            <a:r>
              <a:rPr lang="en-US" dirty="0"/>
              <a:t>complement, 8 </a:t>
            </a:r>
            <a:r>
              <a:rPr lang="en-US" dirty="0" smtClean="0"/>
              <a:t>bits)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+18 = </a:t>
            </a:r>
            <a:r>
              <a:rPr lang="en-US" dirty="0" smtClean="0"/>
              <a:t>0000000000010010 (twos </a:t>
            </a:r>
            <a:r>
              <a:rPr lang="en-US" dirty="0"/>
              <a:t>complement, 16 </a:t>
            </a:r>
            <a:r>
              <a:rPr lang="en-US" dirty="0" smtClean="0"/>
              <a:t>bits)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-18 </a:t>
            </a:r>
            <a:r>
              <a:rPr lang="en-US" dirty="0" smtClean="0"/>
              <a:t> = 11101110 (twos </a:t>
            </a:r>
            <a:r>
              <a:rPr lang="en-US" dirty="0"/>
              <a:t>complement, 8 </a:t>
            </a:r>
            <a:r>
              <a:rPr lang="en-US" dirty="0" smtClean="0"/>
              <a:t>bits)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-32,658 = </a:t>
            </a:r>
            <a:r>
              <a:rPr lang="en-US" dirty="0" smtClean="0"/>
              <a:t>1000000001101110 (twos </a:t>
            </a:r>
            <a:r>
              <a:rPr lang="en-US" dirty="0"/>
              <a:t>complement, 16 </a:t>
            </a:r>
            <a:r>
              <a:rPr lang="en-US" dirty="0" smtClean="0"/>
              <a:t>bits)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21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Arithmetic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791200"/>
          </a:xfrm>
        </p:spPr>
        <p:txBody>
          <a:bodyPr/>
          <a:lstStyle/>
          <a:p>
            <a:pPr algn="just"/>
            <a:r>
              <a:rPr lang="en-US" dirty="0"/>
              <a:t>In twos complement notation, the negation of an </a:t>
            </a:r>
            <a:r>
              <a:rPr lang="en-US" dirty="0" smtClean="0"/>
              <a:t>integer can </a:t>
            </a:r>
            <a:r>
              <a:rPr lang="en-US" dirty="0"/>
              <a:t>be formed with the following rules: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Take </a:t>
            </a:r>
            <a:r>
              <a:rPr lang="en-US" dirty="0"/>
              <a:t>the Boolean complement of each bit of the integer (including the </a:t>
            </a:r>
            <a:r>
              <a:rPr lang="en-US" dirty="0" smtClean="0"/>
              <a:t>sign bit</a:t>
            </a:r>
            <a:r>
              <a:rPr lang="en-US" dirty="0"/>
              <a:t>).That is, set each 1 to 0 and each 0 to 1.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Treating </a:t>
            </a:r>
            <a:r>
              <a:rPr lang="en-US" dirty="0"/>
              <a:t>the result as an unsigned binary integer, add 1.</a:t>
            </a:r>
          </a:p>
        </p:txBody>
      </p:sp>
    </p:spTree>
    <p:extLst>
      <p:ext uri="{BB962C8B-B14F-4D97-AF65-F5344CB8AC3E}">
        <p14:creationId xmlns:p14="http://schemas.microsoft.com/office/powerpoint/2010/main" val="29308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Arithmetic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853336"/>
          </a:xfrm>
        </p:spPr>
        <p:txBody>
          <a:bodyPr/>
          <a:lstStyle/>
          <a:p>
            <a:pPr marL="0" indent="0">
              <a:buNone/>
            </a:pPr>
            <a:r>
              <a:rPr lang="en-US" sz="2700" dirty="0" smtClean="0"/>
              <a:t>                 +</a:t>
            </a:r>
            <a:r>
              <a:rPr lang="en-US" sz="2700" dirty="0"/>
              <a:t>18 = </a:t>
            </a:r>
            <a:r>
              <a:rPr lang="en-US" sz="2700" dirty="0" smtClean="0"/>
              <a:t>00010010 (2s comp.)</a:t>
            </a:r>
            <a:endParaRPr lang="en-US" sz="2700" dirty="0"/>
          </a:p>
          <a:p>
            <a:pPr marL="0" indent="0">
              <a:buNone/>
            </a:pPr>
            <a:r>
              <a:rPr lang="en-US" sz="2700" dirty="0"/>
              <a:t>bitwise </a:t>
            </a:r>
            <a:r>
              <a:rPr lang="en-US" sz="2700" dirty="0" smtClean="0"/>
              <a:t>comp.    </a:t>
            </a:r>
            <a:r>
              <a:rPr lang="en-US" sz="2700" dirty="0"/>
              <a:t>= 11101101</a:t>
            </a:r>
          </a:p>
          <a:p>
            <a:pPr marL="0" indent="0">
              <a:buNone/>
            </a:pPr>
            <a:r>
              <a:rPr lang="en-US" sz="2700" dirty="0" smtClean="0"/>
              <a:t>                        +             </a:t>
            </a:r>
            <a:r>
              <a:rPr lang="en-US" sz="2700" dirty="0"/>
              <a:t>1</a:t>
            </a:r>
          </a:p>
          <a:p>
            <a:pPr marL="0" indent="0">
              <a:buNone/>
            </a:pPr>
            <a:r>
              <a:rPr lang="en-US" sz="2700" dirty="0" smtClean="0"/>
              <a:t>-------------------------------------------</a:t>
            </a:r>
          </a:p>
          <a:p>
            <a:pPr marL="0" indent="0">
              <a:buNone/>
            </a:pPr>
            <a:r>
              <a:rPr lang="en-US" sz="2700" dirty="0" smtClean="0"/>
              <a:t>                           11101110 = </a:t>
            </a:r>
            <a:r>
              <a:rPr lang="en-US" sz="2700" dirty="0"/>
              <a:t>-</a:t>
            </a:r>
            <a:r>
              <a:rPr lang="en-US" sz="2700" dirty="0" smtClean="0"/>
              <a:t>18</a:t>
            </a:r>
          </a:p>
          <a:p>
            <a:pPr marL="0" indent="0">
              <a:buNone/>
            </a:pPr>
            <a:r>
              <a:rPr lang="en-US" sz="2700" dirty="0"/>
              <a:t>As expected, the negative of the negative of that number is itself</a:t>
            </a:r>
            <a:r>
              <a:rPr lang="en-US" sz="2700" dirty="0" smtClean="0"/>
              <a:t>:</a:t>
            </a:r>
          </a:p>
          <a:p>
            <a:pPr marL="0" indent="0">
              <a:buNone/>
            </a:pPr>
            <a:r>
              <a:rPr lang="en-US" sz="2700" dirty="0" smtClean="0"/>
              <a:t>                 -</a:t>
            </a:r>
            <a:r>
              <a:rPr lang="en-US" sz="2700" dirty="0"/>
              <a:t>18 = </a:t>
            </a:r>
            <a:r>
              <a:rPr lang="en-US" sz="2700" dirty="0" smtClean="0"/>
              <a:t>11101110 </a:t>
            </a:r>
            <a:r>
              <a:rPr lang="en-US" sz="2700" dirty="0"/>
              <a:t>(2s comp</a:t>
            </a:r>
            <a:r>
              <a:rPr lang="en-US" sz="2700" dirty="0" smtClean="0"/>
              <a:t>.)</a:t>
            </a:r>
            <a:endParaRPr lang="en-US" sz="2700" dirty="0"/>
          </a:p>
          <a:p>
            <a:pPr marL="0" indent="0">
              <a:buNone/>
            </a:pPr>
            <a:r>
              <a:rPr lang="en-US" sz="2700" dirty="0"/>
              <a:t>bitwise comp. </a:t>
            </a:r>
            <a:r>
              <a:rPr lang="en-US" sz="2700" dirty="0" smtClean="0"/>
              <a:t>  = </a:t>
            </a:r>
            <a:r>
              <a:rPr lang="en-US" sz="2700" dirty="0"/>
              <a:t>00010001</a:t>
            </a:r>
          </a:p>
          <a:p>
            <a:pPr marL="0" indent="0">
              <a:buNone/>
            </a:pPr>
            <a:r>
              <a:rPr lang="en-US" sz="2700" dirty="0" smtClean="0"/>
              <a:t>                        +            1</a:t>
            </a:r>
          </a:p>
          <a:p>
            <a:pPr marL="0" indent="0">
              <a:buNone/>
            </a:pPr>
            <a:r>
              <a:rPr lang="en-US" sz="2700" dirty="0" smtClean="0"/>
              <a:t>--------------------------------------------</a:t>
            </a:r>
            <a:endParaRPr lang="en-US" sz="2700" dirty="0"/>
          </a:p>
          <a:p>
            <a:pPr marL="0" indent="0">
              <a:buNone/>
            </a:pPr>
            <a:r>
              <a:rPr lang="en-US" sz="2700" dirty="0" smtClean="0"/>
              <a:t>                          00010010 = </a:t>
            </a:r>
            <a:r>
              <a:rPr lang="en-US" sz="2700" dirty="0"/>
              <a:t>+18</a:t>
            </a:r>
          </a:p>
        </p:txBody>
      </p:sp>
    </p:spTree>
    <p:extLst>
      <p:ext uri="{BB962C8B-B14F-4D97-AF65-F5344CB8AC3E}">
        <p14:creationId xmlns:p14="http://schemas.microsoft.com/office/powerpoint/2010/main" val="1764260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Arithmetic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791200"/>
          </a:xfrm>
        </p:spPr>
        <p:txBody>
          <a:bodyPr/>
          <a:lstStyle/>
          <a:p>
            <a:pPr algn="just"/>
            <a:r>
              <a:rPr lang="en-US" dirty="0"/>
              <a:t>We can demonstrate the validity of the operation just described using the </a:t>
            </a:r>
            <a:r>
              <a:rPr lang="en-US" dirty="0" smtClean="0"/>
              <a:t>definition of </a:t>
            </a:r>
            <a:r>
              <a:rPr lang="en-US" dirty="0"/>
              <a:t>the twos complement representation in </a:t>
            </a:r>
            <a:r>
              <a:rPr lang="en-US" dirty="0" smtClean="0"/>
              <a:t>Equation-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74264"/>
            <a:ext cx="8064896" cy="28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31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 and Subtraction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79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291263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1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 and Subtraction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79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1534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11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Multiplication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066800"/>
            <a:ext cx="8737600" cy="5791200"/>
          </a:xfrm>
        </p:spPr>
        <p:txBody>
          <a:bodyPr/>
          <a:lstStyle/>
          <a:p>
            <a:pPr algn="just"/>
            <a:r>
              <a:rPr lang="en-US" sz="2600" dirty="0"/>
              <a:t>Several important </a:t>
            </a:r>
            <a:r>
              <a:rPr lang="en-US" sz="2600" dirty="0" smtClean="0"/>
              <a:t>observations can </a:t>
            </a:r>
            <a:r>
              <a:rPr lang="en-US" sz="2600" dirty="0"/>
              <a:t>be made: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 smtClean="0"/>
              <a:t>Multiplication </a:t>
            </a:r>
            <a:r>
              <a:rPr lang="en-US" sz="2600" dirty="0"/>
              <a:t>involves the generation of partial products, one for each digit in </a:t>
            </a:r>
            <a:r>
              <a:rPr lang="en-US" sz="2600" dirty="0" smtClean="0"/>
              <a:t>the multiplier. These </a:t>
            </a:r>
            <a:r>
              <a:rPr lang="en-US" sz="2600" dirty="0"/>
              <a:t>partial products are then summed to produce the final product.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 smtClean="0"/>
              <a:t>The </a:t>
            </a:r>
            <a:r>
              <a:rPr lang="en-US" sz="2600" dirty="0"/>
              <a:t>partial products are easily </a:t>
            </a:r>
            <a:r>
              <a:rPr lang="en-US" sz="2600" dirty="0" smtClean="0"/>
              <a:t>defined. When </a:t>
            </a:r>
            <a:r>
              <a:rPr lang="en-US" sz="2600" dirty="0"/>
              <a:t>the multiplier bit is 0, the </a:t>
            </a:r>
            <a:r>
              <a:rPr lang="en-US" sz="2600" dirty="0" smtClean="0"/>
              <a:t>partial product </a:t>
            </a:r>
            <a:r>
              <a:rPr lang="en-US" sz="2600" dirty="0"/>
              <a:t>is 0.When the multiplier is 1, the partial product is the multiplicand</a:t>
            </a:r>
            <a:r>
              <a:rPr lang="en-US" sz="2600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The total product is produced by summing the partial products. For this </a:t>
            </a:r>
            <a:r>
              <a:rPr lang="en-US" sz="2600" dirty="0" smtClean="0"/>
              <a:t>operation, each </a:t>
            </a:r>
            <a:r>
              <a:rPr lang="en-US" sz="2600" dirty="0"/>
              <a:t>successive partial product is shifted </a:t>
            </a:r>
            <a:r>
              <a:rPr lang="en-US" sz="2600" dirty="0" smtClean="0"/>
              <a:t>one position </a:t>
            </a:r>
            <a:r>
              <a:rPr lang="en-US" sz="2600" dirty="0"/>
              <a:t>to the left relative </a:t>
            </a:r>
            <a:r>
              <a:rPr lang="en-US" sz="2600" dirty="0" smtClean="0"/>
              <a:t>to the </a:t>
            </a:r>
            <a:r>
              <a:rPr lang="en-US" sz="2600" dirty="0"/>
              <a:t>preceding partial product.</a:t>
            </a:r>
          </a:p>
        </p:txBody>
      </p:sp>
    </p:spTree>
    <p:extLst>
      <p:ext uri="{BB962C8B-B14F-4D97-AF65-F5344CB8AC3E}">
        <p14:creationId xmlns:p14="http://schemas.microsoft.com/office/powerpoint/2010/main" val="199582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Multiplication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066800"/>
            <a:ext cx="8737600" cy="5791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/>
              <a:t>4. The </a:t>
            </a:r>
            <a:r>
              <a:rPr lang="en-US" sz="2400" dirty="0"/>
              <a:t>multiplication of two n-bit binary integers results in a product of up </a:t>
            </a:r>
            <a:r>
              <a:rPr lang="en-US" sz="2400" dirty="0" smtClean="0"/>
              <a:t>to 2n</a:t>
            </a:r>
            <a:r>
              <a:rPr lang="en-US" sz="2400" dirty="0"/>
              <a:t> </a:t>
            </a:r>
            <a:r>
              <a:rPr lang="en-US" sz="2400" dirty="0" smtClean="0"/>
              <a:t>bits </a:t>
            </a:r>
            <a:r>
              <a:rPr lang="en-US" sz="2400" dirty="0"/>
              <a:t>in length (</a:t>
            </a:r>
            <a:r>
              <a:rPr lang="en-US" sz="2400" dirty="0" smtClean="0"/>
              <a:t>e.g.)              11 </a:t>
            </a:r>
            <a:r>
              <a:rPr lang="en-US" sz="2400" dirty="0"/>
              <a:t>* 11 = 1001</a:t>
            </a:r>
          </a:p>
          <a:p>
            <a:pPr marL="0" indent="0" algn="just">
              <a:buNone/>
            </a:pPr>
            <a:endParaRPr lang="en-US" sz="2600" dirty="0"/>
          </a:p>
          <a:p>
            <a:pPr marL="0" indent="0" algn="just">
              <a:buNone/>
            </a:pPr>
            <a:endParaRPr lang="en-US" sz="2600" dirty="0" smtClean="0"/>
          </a:p>
          <a:p>
            <a:pPr marL="0" indent="0" algn="just">
              <a:buNone/>
            </a:pPr>
            <a:endParaRPr lang="en-US" sz="2600" dirty="0"/>
          </a:p>
          <a:p>
            <a:pPr marL="0" indent="0" algn="just">
              <a:buNone/>
            </a:pPr>
            <a:endParaRPr lang="en-US" sz="2600" dirty="0" smtClean="0"/>
          </a:p>
          <a:p>
            <a:pPr marL="0" indent="0" algn="just">
              <a:buNone/>
            </a:pPr>
            <a:endParaRPr lang="en-US" sz="2600" dirty="0"/>
          </a:p>
          <a:p>
            <a:pPr marL="0" indent="0" algn="just">
              <a:buNone/>
            </a:pP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6" y="2348880"/>
            <a:ext cx="7571308" cy="39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84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2">
              <a:lumMod val="60000"/>
              <a:lumOff val="40000"/>
            </a:schemeClr>
          </a:fgClr>
          <a:bgClr>
            <a:schemeClr val="bg2">
              <a:lumMod val="20000"/>
              <a:lumOff val="80000"/>
            </a:schemeClr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780928"/>
            <a:ext cx="8178800" cy="1296144"/>
          </a:xfrm>
        </p:spPr>
        <p:txBody>
          <a:bodyPr/>
          <a:lstStyle/>
          <a:p>
            <a:pPr marL="0" indent="0" algn="ctr">
              <a:buNone/>
            </a:pPr>
            <a:r>
              <a:rPr lang="en-GB" sz="5000" dirty="0" smtClean="0">
                <a:solidFill>
                  <a:srgbClr val="006666"/>
                </a:solidFill>
              </a:rPr>
              <a:t>Question??</a:t>
            </a:r>
            <a:endParaRPr lang="en-GB" sz="5000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1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40">
          <a:fgClr>
            <a:schemeClr val="bg1"/>
          </a:fgClr>
          <a:bgClr>
            <a:srgbClr val="9AE3F4"/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564904"/>
            <a:ext cx="8178800" cy="1512168"/>
          </a:xfrm>
          <a:noFill/>
          <a:ln>
            <a:noFill/>
          </a:ln>
        </p:spPr>
        <p:txBody>
          <a:bodyPr/>
          <a:lstStyle/>
          <a:p>
            <a:pPr marL="0" indent="0" algn="ctr">
              <a:buNone/>
            </a:pPr>
            <a:r>
              <a:rPr lang="en-GB" sz="8000" b="1" dirty="0" smtClean="0">
                <a:solidFill>
                  <a:srgbClr val="006666"/>
                </a:solidFill>
              </a:rPr>
              <a:t>Thanks</a:t>
            </a:r>
            <a:endParaRPr lang="en-GB" sz="8000" b="1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5302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8608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smtClean="0"/>
              <a:t>Floating-Point </a:t>
            </a:r>
            <a:r>
              <a:rPr lang="en-US" sz="4000" dirty="0"/>
              <a:t>Representation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35280" cy="5638800"/>
          </a:xfrm>
        </p:spPr>
        <p:txBody>
          <a:bodyPr/>
          <a:lstStyle/>
          <a:p>
            <a:pPr algn="just"/>
            <a:r>
              <a:rPr lang="en-US" dirty="0"/>
              <a:t>With a fixed-point notation (e.g., twos complement) it is possible to represent </a:t>
            </a:r>
            <a:r>
              <a:rPr lang="en-US" dirty="0" smtClean="0"/>
              <a:t>a range </a:t>
            </a:r>
            <a:r>
              <a:rPr lang="en-US" dirty="0"/>
              <a:t>of positive and negative integers centered on </a:t>
            </a:r>
            <a:r>
              <a:rPr lang="en-US" dirty="0" smtClean="0"/>
              <a:t>0.</a:t>
            </a:r>
            <a:endParaRPr lang="en-US" dirty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approach has </a:t>
            </a:r>
            <a:r>
              <a:rPr lang="en-US" dirty="0" smtClean="0"/>
              <a:t>limitations. Very </a:t>
            </a:r>
            <a:r>
              <a:rPr lang="en-US" dirty="0"/>
              <a:t>large numbers cannot be represented, </a:t>
            </a:r>
            <a:r>
              <a:rPr lang="en-US" dirty="0" smtClean="0"/>
              <a:t>nor can </a:t>
            </a:r>
            <a:r>
              <a:rPr lang="en-US" dirty="0"/>
              <a:t>very small fractions. Furthermore, the fractional part of the quotient in a </a:t>
            </a:r>
            <a:r>
              <a:rPr lang="en-US" dirty="0" smtClean="0"/>
              <a:t>division of </a:t>
            </a:r>
            <a:r>
              <a:rPr lang="en-US" dirty="0"/>
              <a:t>two large numbers could be lost.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4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8608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smtClean="0"/>
              <a:t>Floating-Point </a:t>
            </a:r>
            <a:r>
              <a:rPr lang="en-US" sz="4000" dirty="0"/>
              <a:t>Representation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066800"/>
            <a:ext cx="8737600" cy="5638800"/>
          </a:xfrm>
        </p:spPr>
        <p:txBody>
          <a:bodyPr/>
          <a:lstStyle/>
          <a:p>
            <a:pPr algn="just"/>
            <a:r>
              <a:rPr lang="en-US" dirty="0"/>
              <a:t>For decimal numbers, we get around this limitation by using scientific notation.</a:t>
            </a:r>
          </a:p>
          <a:p>
            <a:pPr algn="just"/>
            <a:r>
              <a:rPr lang="en-US" dirty="0" smtClean="0"/>
              <a:t>Thus, 976,000,000,000,000 </a:t>
            </a:r>
            <a:r>
              <a:rPr lang="en-US" dirty="0"/>
              <a:t>can be represented </a:t>
            </a:r>
            <a:r>
              <a:rPr lang="en-US" dirty="0" smtClean="0"/>
              <a:t>as 9.76 X 10</a:t>
            </a:r>
            <a:r>
              <a:rPr lang="en-US" baseline="30000" dirty="0" smtClean="0"/>
              <a:t>14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0.0000000000000976 </a:t>
            </a:r>
            <a:r>
              <a:rPr lang="en-US" dirty="0"/>
              <a:t>can be represented </a:t>
            </a:r>
            <a:r>
              <a:rPr lang="en-US" dirty="0" smtClean="0"/>
              <a:t>as </a:t>
            </a:r>
            <a:r>
              <a:rPr lang="en-US" dirty="0"/>
              <a:t>9.76 </a:t>
            </a:r>
            <a:r>
              <a:rPr lang="en-US" dirty="0" smtClean="0"/>
              <a:t>X 10</a:t>
            </a:r>
            <a:r>
              <a:rPr lang="en-US" baseline="30000" dirty="0" smtClean="0"/>
              <a:t>-14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What </a:t>
            </a:r>
            <a:r>
              <a:rPr lang="en-US" dirty="0"/>
              <a:t>we have done, in effect, is dynamically </a:t>
            </a:r>
            <a:r>
              <a:rPr lang="en-US" dirty="0" smtClean="0"/>
              <a:t>to slide </a:t>
            </a:r>
            <a:r>
              <a:rPr lang="en-US" dirty="0"/>
              <a:t>the decimal point to a convenient location and use the exponent of 10 to </a:t>
            </a:r>
            <a:r>
              <a:rPr lang="en-US" dirty="0" smtClean="0"/>
              <a:t>keep track </a:t>
            </a:r>
            <a:r>
              <a:rPr lang="en-US" dirty="0"/>
              <a:t>of that decimal </a:t>
            </a:r>
            <a:r>
              <a:rPr lang="en-US" dirty="0" smtClean="0"/>
              <a:t>point. This </a:t>
            </a:r>
            <a:r>
              <a:rPr lang="en-US" dirty="0"/>
              <a:t>allows a range of very large and very small </a:t>
            </a:r>
            <a:r>
              <a:rPr lang="en-US" dirty="0" smtClean="0"/>
              <a:t>numbers to </a:t>
            </a:r>
            <a:r>
              <a:rPr lang="en-US" dirty="0"/>
              <a:t>be represented with only a few digits.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1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8608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smtClean="0"/>
              <a:t>Floating-Point </a:t>
            </a:r>
            <a:r>
              <a:rPr lang="en-US" sz="4000" dirty="0"/>
              <a:t>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1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06400" y="1066800"/>
                <a:ext cx="8737600" cy="5638800"/>
              </a:xfrm>
            </p:spPr>
            <p:txBody>
              <a:bodyPr/>
              <a:lstStyle/>
              <a:p>
                <a:r>
                  <a:rPr lang="en-US" dirty="0" smtClean="0"/>
                  <a:t>This same approach can be taken with binary numbers. We can represent a number </a:t>
                </a:r>
                <a:r>
                  <a:rPr lang="en-US" dirty="0"/>
                  <a:t>in the </a:t>
                </a:r>
                <a:r>
                  <a:rPr lang="en-US" dirty="0" smtClean="0"/>
                  <a:t>form-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dirty="0" smtClean="0"/>
                  <a:t>S </a:t>
                </a:r>
                <a:r>
                  <a:rPr lang="en-US" dirty="0"/>
                  <a:t>X</a:t>
                </a:r>
                <a:r>
                  <a:rPr lang="en-US" dirty="0" smtClean="0"/>
                  <a:t> B</a:t>
                </a:r>
                <a14:m>
                  <m:oMath xmlns:m="http://schemas.openxmlformats.org/officeDocument/2006/math">
                    <m:r>
                      <a:rPr lang="el-GR" i="1" baseline="30000">
                        <a:latin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baseline="30000" dirty="0" smtClean="0"/>
                  <a:t>E</a:t>
                </a:r>
              </a:p>
              <a:p>
                <a:pPr marL="0" indent="0">
                  <a:buNone/>
                </a:pPr>
                <a:endParaRPr lang="en-US" baseline="30000" dirty="0"/>
              </a:p>
            </p:txBody>
          </p:sp>
        </mc:Choice>
        <mc:Fallback>
          <p:sp>
            <p:nvSpPr>
              <p:cNvPr id="471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6400" y="1066800"/>
                <a:ext cx="8737600" cy="5638800"/>
              </a:xfrm>
              <a:blipFill rotWithShape="0">
                <a:blip r:embed="rId3"/>
                <a:stretch>
                  <a:fillRect l="-1465" t="-1081" r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 t="16434" r="12009" b="31754"/>
          <a:stretch>
            <a:fillRect/>
          </a:stretch>
        </p:blipFill>
        <p:spPr bwMode="auto">
          <a:xfrm>
            <a:off x="406400" y="2949677"/>
            <a:ext cx="8737600" cy="383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52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8608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smtClean="0"/>
              <a:t>Floating-Point </a:t>
            </a:r>
            <a:r>
              <a:rPr lang="en-US" sz="4000" dirty="0"/>
              <a:t>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1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06400" y="1066800"/>
                <a:ext cx="8737600" cy="5638800"/>
              </a:xfrm>
            </p:spPr>
            <p:txBody>
              <a:bodyPr/>
              <a:lstStyle/>
              <a:p>
                <a:pPr algn="just"/>
                <a:r>
                  <a:rPr lang="en-US" dirty="0" smtClean="0"/>
                  <a:t>This same approach can be taken with binary numbers. We can represent a number </a:t>
                </a:r>
                <a:r>
                  <a:rPr lang="en-US" dirty="0"/>
                  <a:t>in the </a:t>
                </a:r>
                <a:r>
                  <a:rPr lang="en-US" dirty="0" smtClean="0"/>
                  <a:t>form- </a:t>
                </a:r>
                <a:endParaRPr lang="en-US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b="0" dirty="0" smtClean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a:rPr lang="el-G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S </a:t>
                </a: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B</a:t>
                </a:r>
                <a14:m>
                  <m:oMath xmlns:m="http://schemas.openxmlformats.org/officeDocument/2006/math">
                    <m:r>
                      <a:rPr lang="el-GR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baseline="30000" dirty="0" smtClean="0">
                    <a:solidFill>
                      <a:srgbClr val="FF0000"/>
                    </a:solidFill>
                  </a:rPr>
                  <a:t>E</a:t>
                </a:r>
              </a:p>
              <a:p>
                <a:pPr algn="just"/>
                <a:r>
                  <a:rPr lang="en-US" dirty="0"/>
                  <a:t>A typical flowchart is shown in </a:t>
                </a:r>
                <a:r>
                  <a:rPr lang="en-US" dirty="0"/>
                  <a:t>f</a:t>
                </a:r>
                <a:r>
                  <a:rPr lang="en-US" dirty="0" smtClean="0"/>
                  <a:t>igure below. </a:t>
                </a:r>
                <a:r>
                  <a:rPr lang="en-US" dirty="0"/>
                  <a:t>A step-by-step narrative </a:t>
                </a:r>
                <a:r>
                  <a:rPr lang="en-US" dirty="0" smtClean="0"/>
                  <a:t>highlights the </a:t>
                </a:r>
                <a:r>
                  <a:rPr lang="en-US" dirty="0"/>
                  <a:t>main functions required for floating-point addition and </a:t>
                </a:r>
                <a:r>
                  <a:rPr lang="en-US" dirty="0" smtClean="0"/>
                  <a:t>subtraction. </a:t>
                </a:r>
              </a:p>
            </p:txBody>
          </p:sp>
        </mc:Choice>
        <mc:Fallback>
          <p:sp>
            <p:nvSpPr>
              <p:cNvPr id="471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6400" y="1066800"/>
                <a:ext cx="8737600" cy="5638800"/>
              </a:xfrm>
              <a:blipFill rotWithShape="0">
                <a:blip r:embed="rId3"/>
                <a:stretch>
                  <a:fillRect l="-1465" t="-1081" r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86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8608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smtClean="0"/>
              <a:t>FP : Addition &amp; Subtraction</a:t>
            </a:r>
            <a:endParaRPr lang="en-US" sz="400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066800"/>
            <a:ext cx="8737600" cy="5638800"/>
          </a:xfrm>
        </p:spPr>
        <p:txBody>
          <a:bodyPr/>
          <a:lstStyle/>
          <a:p>
            <a:pPr algn="just"/>
            <a:r>
              <a:rPr lang="en-US" dirty="0"/>
              <a:t>For the addition or subtraction operation, the two operands must be transferred to registers that will be used by the ALU. If the floating-point format includes an implicit </a:t>
            </a:r>
            <a:r>
              <a:rPr lang="en-US" dirty="0" smtClean="0"/>
              <a:t>significant </a:t>
            </a:r>
            <a:r>
              <a:rPr lang="en-US" dirty="0"/>
              <a:t>bit, that bit must be made explicit for the operation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baseline="30000" dirty="0"/>
          </a:p>
          <a:p>
            <a:pPr marL="0" indent="0" algn="just">
              <a:buNone/>
            </a:pPr>
            <a:r>
              <a:rPr lang="en-US" b="1" dirty="0"/>
              <a:t>Phase 1: Zero check. </a:t>
            </a:r>
            <a:r>
              <a:rPr lang="en-US" dirty="0"/>
              <a:t>Because addition and subtraction are identical except for </a:t>
            </a:r>
            <a:r>
              <a:rPr lang="en-US" dirty="0" smtClean="0"/>
              <a:t>a sign </a:t>
            </a:r>
            <a:r>
              <a:rPr lang="en-US" dirty="0"/>
              <a:t>change, the process begins by changing the sign of the subtrahend if it is </a:t>
            </a:r>
            <a:r>
              <a:rPr lang="en-US" dirty="0" smtClean="0"/>
              <a:t>a subtract </a:t>
            </a:r>
            <a:r>
              <a:rPr lang="en-US" dirty="0"/>
              <a:t>operation. Next, if either operand is 0, the other is reported as the result</a:t>
            </a:r>
            <a:r>
              <a:rPr lang="en-US" dirty="0" smtClean="0"/>
              <a:t>.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7174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8608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/>
              <a:t>FP : Addition &amp; Subtraction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066800"/>
            <a:ext cx="87376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Phase </a:t>
            </a:r>
            <a:r>
              <a:rPr lang="en-US" b="1" dirty="0"/>
              <a:t>2: </a:t>
            </a:r>
            <a:r>
              <a:rPr lang="en-US" b="1" dirty="0" smtClean="0"/>
              <a:t>Significant </a:t>
            </a:r>
            <a:r>
              <a:rPr lang="en-US" b="1" dirty="0"/>
              <a:t>alignment. </a:t>
            </a:r>
            <a:r>
              <a:rPr lang="en-US" dirty="0"/>
              <a:t>The next phase is to manipulate the </a:t>
            </a:r>
            <a:r>
              <a:rPr lang="en-US" dirty="0" smtClean="0"/>
              <a:t>numbers so </a:t>
            </a:r>
            <a:r>
              <a:rPr lang="en-US" dirty="0"/>
              <a:t>that the two exponents are equal</a:t>
            </a:r>
            <a:r>
              <a:rPr lang="en-US" dirty="0" smtClean="0"/>
              <a:t>. </a:t>
            </a:r>
            <a:r>
              <a:rPr lang="en-US" dirty="0"/>
              <a:t>Alignment may be achieved by shifting either the smaller number to </a:t>
            </a:r>
            <a:r>
              <a:rPr lang="en-US" dirty="0" smtClean="0"/>
              <a:t>the right </a:t>
            </a:r>
            <a:r>
              <a:rPr lang="en-US" dirty="0"/>
              <a:t>(increasing its exponent) or shifting the larger number to the left</a:t>
            </a:r>
            <a:r>
              <a:rPr lang="en-US" dirty="0" smtClean="0"/>
              <a:t>.</a:t>
            </a:r>
          </a:p>
          <a:p>
            <a:pPr algn="just"/>
            <a:endParaRPr lang="en-US" baseline="30000" dirty="0"/>
          </a:p>
          <a:p>
            <a:pPr marL="0" indent="0" algn="just">
              <a:buNone/>
            </a:pPr>
            <a:r>
              <a:rPr lang="en-US" b="1" dirty="0"/>
              <a:t>Phase 3: Addition. </a:t>
            </a:r>
            <a:r>
              <a:rPr lang="en-US" dirty="0"/>
              <a:t>Next, the two </a:t>
            </a:r>
            <a:r>
              <a:rPr lang="en-US" dirty="0" smtClean="0"/>
              <a:t>significant </a:t>
            </a:r>
            <a:r>
              <a:rPr lang="en-US" dirty="0"/>
              <a:t>are added together, taking </a:t>
            </a:r>
            <a:r>
              <a:rPr lang="en-US" dirty="0" smtClean="0"/>
              <a:t>into account </a:t>
            </a:r>
            <a:r>
              <a:rPr lang="en-US" dirty="0"/>
              <a:t>their signs. Because the signs may differ, the result may be 0.There </a:t>
            </a:r>
            <a:r>
              <a:rPr lang="en-US" dirty="0" smtClean="0"/>
              <a:t>is also </a:t>
            </a:r>
            <a:r>
              <a:rPr lang="en-US" dirty="0"/>
              <a:t>the possibility of </a:t>
            </a:r>
            <a:r>
              <a:rPr lang="en-US" dirty="0" smtClean="0"/>
              <a:t>significant </a:t>
            </a:r>
            <a:r>
              <a:rPr lang="en-US" dirty="0"/>
              <a:t>overflow by 1 digit. 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4408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8608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/>
              <a:t>FP : Addition &amp; Subtraction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066800"/>
            <a:ext cx="87376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If so, the significant of the result is shifted right and the exponent is incremented. An exponent overflow could occur as a result; this would be reported and the operation halted.</a:t>
            </a:r>
            <a:endParaRPr lang="en-US" baseline="30000" dirty="0"/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/>
              <a:t>Phase </a:t>
            </a:r>
            <a:r>
              <a:rPr lang="en-US" b="1" dirty="0"/>
              <a:t>4: Normalization. </a:t>
            </a:r>
            <a:r>
              <a:rPr lang="en-US" dirty="0"/>
              <a:t>The final phase normalizes the result. </a:t>
            </a:r>
            <a:r>
              <a:rPr lang="en-US" dirty="0" smtClean="0"/>
              <a:t>Normalization consists </a:t>
            </a:r>
            <a:r>
              <a:rPr lang="en-US" dirty="0"/>
              <a:t>of shifting </a:t>
            </a:r>
            <a:r>
              <a:rPr lang="en-US" dirty="0" smtClean="0"/>
              <a:t>significant </a:t>
            </a:r>
            <a:r>
              <a:rPr lang="en-US" dirty="0"/>
              <a:t>digits left until the most significant digit (bit, </a:t>
            </a:r>
            <a:r>
              <a:rPr lang="en-US" dirty="0" smtClean="0"/>
              <a:t>or 4 </a:t>
            </a:r>
            <a:r>
              <a:rPr lang="en-US" dirty="0"/>
              <a:t>bits for base-16 exponent) is nonzero. Each shift causes a decrement of </a:t>
            </a:r>
            <a:r>
              <a:rPr lang="en-US" dirty="0" smtClean="0"/>
              <a:t>the exponent </a:t>
            </a:r>
            <a:r>
              <a:rPr lang="en-US" dirty="0"/>
              <a:t>and thus could cause an exponent underflow. Finally, the result </a:t>
            </a:r>
            <a:r>
              <a:rPr lang="en-US" dirty="0" smtClean="0"/>
              <a:t>must be </a:t>
            </a:r>
            <a:r>
              <a:rPr lang="en-US" dirty="0"/>
              <a:t>rounded off and then reported.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123801002"/>
      </p:ext>
    </p:extLst>
  </p:cSld>
  <p:clrMapOvr>
    <a:masterClrMapping/>
  </p:clrMapOvr>
</p:sld>
</file>

<file path=ppt/theme/theme1.xml><?xml version="1.0" encoding="utf-8"?>
<a:theme xmlns:a="http://schemas.openxmlformats.org/drawingml/2006/main" name="COA8e">
  <a:themeElements>
    <a:clrScheme name="COA8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A8e">
      <a:majorFont>
        <a:latin typeface="Arial Black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OA8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COA8e</Template>
  <TotalTime>3104</TotalTime>
  <Words>1333</Words>
  <Application>Microsoft Office PowerPoint</Application>
  <PresentationFormat>On-screen Show (4:3)</PresentationFormat>
  <Paragraphs>162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Agency FB</vt:lpstr>
      <vt:lpstr>Arial</vt:lpstr>
      <vt:lpstr>Arial Black</vt:lpstr>
      <vt:lpstr>Cambria Math</vt:lpstr>
      <vt:lpstr>Times New Roman</vt:lpstr>
      <vt:lpstr>Verdana</vt:lpstr>
      <vt:lpstr>Wingdings</vt:lpstr>
      <vt:lpstr>COA8e</vt:lpstr>
      <vt:lpstr>Computer Organization  And  Architecture </vt:lpstr>
      <vt:lpstr>Content</vt:lpstr>
      <vt:lpstr>Floating-Point Representation</vt:lpstr>
      <vt:lpstr>Floating-Point Representation</vt:lpstr>
      <vt:lpstr>Floating-Point Representation</vt:lpstr>
      <vt:lpstr>Floating-Point Representation</vt:lpstr>
      <vt:lpstr>FP : Addition &amp; Subtraction</vt:lpstr>
      <vt:lpstr>FP : Addition &amp; Subtraction</vt:lpstr>
      <vt:lpstr>FP : Addition &amp; Subtraction</vt:lpstr>
      <vt:lpstr>FP : Addition &amp; Subtraction</vt:lpstr>
      <vt:lpstr>FP : Addition &amp; Subtraction</vt:lpstr>
      <vt:lpstr>FP : Multiplication &amp; Division</vt:lpstr>
      <vt:lpstr>FP : Multiplication &amp; Division</vt:lpstr>
      <vt:lpstr>Arithmetic &amp; Logic Unit</vt:lpstr>
      <vt:lpstr>Integer Representation</vt:lpstr>
      <vt:lpstr>Integer Representation</vt:lpstr>
      <vt:lpstr>Sign-Magnitude</vt:lpstr>
      <vt:lpstr>Sign-Magnitude</vt:lpstr>
      <vt:lpstr>Two’s Compliment</vt:lpstr>
      <vt:lpstr>Two’s Compliment : Benefit</vt:lpstr>
      <vt:lpstr>Integer Arithmetic</vt:lpstr>
      <vt:lpstr>Integer Arithmetic</vt:lpstr>
      <vt:lpstr>Integer Arithmetic</vt:lpstr>
      <vt:lpstr>Addition and Subtraction</vt:lpstr>
      <vt:lpstr>Addition and Subtraction</vt:lpstr>
      <vt:lpstr>Multiplication</vt:lpstr>
      <vt:lpstr>Multiplication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Computer Evolution and Performance</dc:title>
  <dc:creator>Al Bashir</dc:creator>
  <cp:lastModifiedBy>Abm Bashir</cp:lastModifiedBy>
  <cp:revision>388</cp:revision>
  <dcterms:created xsi:type="dcterms:W3CDTF">1998-09-03T13:41:33Z</dcterms:created>
  <dcterms:modified xsi:type="dcterms:W3CDTF">2018-03-21T04:50:05Z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