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13"/>
  </p:notesMasterIdLst>
  <p:handoutMasterIdLst>
    <p:handoutMasterId r:id="rId14"/>
  </p:handoutMasterIdLst>
  <p:sldIdLst>
    <p:sldId id="329" r:id="rId2"/>
    <p:sldId id="315" r:id="rId3"/>
    <p:sldId id="386" r:id="rId4"/>
    <p:sldId id="423" r:id="rId5"/>
    <p:sldId id="424" r:id="rId6"/>
    <p:sldId id="413" r:id="rId7"/>
    <p:sldId id="414" r:id="rId8"/>
    <p:sldId id="415" r:id="rId9"/>
    <p:sldId id="425" r:id="rId10"/>
    <p:sldId id="330" r:id="rId11"/>
    <p:sldId id="332"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FD5"/>
    <a:srgbClr val="9AE3F4"/>
    <a:srgbClr val="00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6422" autoAdjust="0"/>
  </p:normalViewPr>
  <p:slideViewPr>
    <p:cSldViewPr>
      <p:cViewPr varScale="1">
        <p:scale>
          <a:sx n="65" d="100"/>
          <a:sy n="65" d="100"/>
        </p:scale>
        <p:origin x="1428"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54B586-DF07-4B3A-9AF5-7423ED429A58}" type="slidenum">
              <a:rPr lang="en-US"/>
              <a:pPr/>
              <a:t>‹#›</a:t>
            </a:fld>
            <a:endParaRPr lang="en-US"/>
          </a:p>
        </p:txBody>
      </p:sp>
    </p:spTree>
    <p:extLst>
      <p:ext uri="{BB962C8B-B14F-4D97-AF65-F5344CB8AC3E}">
        <p14:creationId xmlns:p14="http://schemas.microsoft.com/office/powerpoint/2010/main" val="176687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p>
        </p:txBody>
      </p:sp>
      <p:sp>
        <p:nvSpPr>
          <p:cNvPr id="583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941619FE-C203-45F1-8333-ACFAD98BFD2F}" type="slidenum">
              <a:rPr lang="en-US"/>
              <a:pPr/>
              <a:t>‹#›</a:t>
            </a:fld>
            <a:endParaRPr lang="en-US"/>
          </a:p>
        </p:txBody>
      </p:sp>
    </p:spTree>
    <p:extLst>
      <p:ext uri="{BB962C8B-B14F-4D97-AF65-F5344CB8AC3E}">
        <p14:creationId xmlns:p14="http://schemas.microsoft.com/office/powerpoint/2010/main" val="1977060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D90B3-77B7-4418-998D-7A06F8FA44A4}" type="slidenum">
              <a:rPr lang="en-US"/>
              <a:pPr/>
              <a:t>1</a:t>
            </a:fld>
            <a:endParaRPr 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8908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619FE-C203-45F1-8333-ACFAD98BFD2F}" type="slidenum">
              <a:rPr lang="en-US" smtClean="0"/>
              <a:pPr/>
              <a:t>2</a:t>
            </a:fld>
            <a:endParaRPr lang="en-US"/>
          </a:p>
        </p:txBody>
      </p:sp>
    </p:spTree>
    <p:extLst>
      <p:ext uri="{BB962C8B-B14F-4D97-AF65-F5344CB8AC3E}">
        <p14:creationId xmlns:p14="http://schemas.microsoft.com/office/powerpoint/2010/main" val="320338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3</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62796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4</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2026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5</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51211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3975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7</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56048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8446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F3931-DFF6-4FD0-8FAF-CBE17F6C9C54}" type="slidenum">
              <a:rPr lang="en-US"/>
              <a:pPr/>
              <a:t>9</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12489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130051"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anose="020B0A04020102020204" pitchFamily="34" charset="0"/>
              </a:defRPr>
            </a:lvl1pPr>
          </a:lstStyle>
          <a:p>
            <a:pPr lvl="0"/>
            <a:r>
              <a:rPr lang="en-GB" noProof="0" smtClean="0"/>
              <a:t>Click to edit Master subtitle style</a:t>
            </a:r>
          </a:p>
        </p:txBody>
      </p:sp>
      <p:sp>
        <p:nvSpPr>
          <p:cNvPr id="130052"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p>
        </p:txBody>
      </p:sp>
      <p:sp>
        <p:nvSpPr>
          <p:cNvPr id="130053"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r>
              <a:rPr lang="en-GB" smtClean="0"/>
              <a:t>Dept. of CSE, DIU</a:t>
            </a:r>
            <a:endParaRPr lang="en-GB"/>
          </a:p>
        </p:txBody>
      </p:sp>
      <p:sp>
        <p:nvSpPr>
          <p:cNvPr id="130054"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CF5684F2-C279-4C05-B249-8C78C7F858B1}" type="slidenum">
              <a:rPr lang="en-GB"/>
              <a:pPr/>
              <a:t>‹#›</a:t>
            </a:fld>
            <a:endParaRPr lang="en-GB"/>
          </a:p>
        </p:txBody>
      </p:sp>
      <p:sp>
        <p:nvSpPr>
          <p:cNvPr id="130055"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537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48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038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50356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066800"/>
            <a:ext cx="40132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494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7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378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5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2269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121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129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9028"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rtl="0" eaLnBrk="0" fontAlgn="base" hangingPunct="0">
        <a:spcBef>
          <a:spcPct val="0"/>
        </a:spcBef>
        <a:spcAft>
          <a:spcPct val="0"/>
        </a:spcAft>
        <a:defRPr kumimoji="1" sz="2800" kern="12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lgGrid">
          <a:fgClr>
            <a:srgbClr val="CDFFCE"/>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899592" y="980728"/>
            <a:ext cx="7721600" cy="1786341"/>
          </a:xfrm>
        </p:spPr>
        <p:txBody>
          <a:bodyPr/>
          <a:lstStyle/>
          <a:p>
            <a:pPr algn="ctr"/>
            <a:r>
              <a:rPr lang="en-GB" sz="4000" dirty="0" smtClean="0"/>
              <a:t>Computer Organization</a:t>
            </a:r>
            <a:br>
              <a:rPr lang="en-GB" sz="4000" dirty="0" smtClean="0"/>
            </a:br>
            <a:r>
              <a:rPr lang="en-GB" sz="4000" dirty="0" smtClean="0"/>
              <a:t> And </a:t>
            </a:r>
            <a:br>
              <a:rPr lang="en-GB" sz="4000" dirty="0" smtClean="0"/>
            </a:br>
            <a:r>
              <a:rPr lang="en-GB" sz="4000" dirty="0" smtClean="0"/>
              <a:t>Architecture </a:t>
            </a:r>
            <a:endParaRPr lang="en-GB" sz="4000" dirty="0"/>
          </a:p>
        </p:txBody>
      </p:sp>
      <p:sp>
        <p:nvSpPr>
          <p:cNvPr id="4101" name="Rectangle 5"/>
          <p:cNvSpPr>
            <a:spLocks noGrp="1" noChangeArrowheads="1"/>
          </p:cNvSpPr>
          <p:nvPr>
            <p:ph type="subTitle" idx="1"/>
          </p:nvPr>
        </p:nvSpPr>
        <p:spPr>
          <a:xfrm>
            <a:off x="251520" y="4797152"/>
            <a:ext cx="8705056" cy="1771650"/>
          </a:xfrm>
        </p:spPr>
        <p:txBody>
          <a:bodyPr/>
          <a:lstStyle/>
          <a:p>
            <a:pPr algn="ctr"/>
            <a:r>
              <a:rPr lang="en-US" sz="3600" dirty="0" smtClean="0">
                <a:latin typeface="Agency FB" pitchFamily="34" charset="0"/>
              </a:rPr>
              <a:t>Al Bashir</a:t>
            </a:r>
          </a:p>
          <a:p>
            <a:pPr algn="ctr"/>
            <a:r>
              <a:rPr lang="en-US" dirty="0" smtClean="0">
                <a:latin typeface="Agency FB" pitchFamily="34" charset="0"/>
              </a:rPr>
              <a:t>Lecturer, Dept. of CSE</a:t>
            </a:r>
          </a:p>
          <a:p>
            <a:pPr algn="ctr"/>
            <a:r>
              <a:rPr lang="en-US" dirty="0" smtClean="0">
                <a:latin typeface="Agency FB" pitchFamily="34" charset="0"/>
              </a:rPr>
              <a:t>Dhaka International University</a:t>
            </a:r>
          </a:p>
          <a:p>
            <a:endParaRPr lang="en-GB" dirty="0"/>
          </a:p>
        </p:txBody>
      </p:sp>
      <p:sp>
        <p:nvSpPr>
          <p:cNvPr id="2" name="TextBox 1"/>
          <p:cNvSpPr txBox="1"/>
          <p:nvPr/>
        </p:nvSpPr>
        <p:spPr>
          <a:xfrm>
            <a:off x="2843808" y="2564904"/>
            <a:ext cx="3600400" cy="461665"/>
          </a:xfrm>
          <a:prstGeom prst="rect">
            <a:avLst/>
          </a:prstGeom>
          <a:noFill/>
        </p:spPr>
        <p:txBody>
          <a:bodyPr wrap="square" rtlCol="0">
            <a:spAutoFit/>
          </a:bodyPr>
          <a:lstStyle/>
          <a:p>
            <a:pPr algn="ctr"/>
            <a:r>
              <a:rPr lang="en-US" dirty="0">
                <a:solidFill>
                  <a:schemeClr val="accent4">
                    <a:lumMod val="50000"/>
                    <a:lumOff val="50000"/>
                  </a:schemeClr>
                </a:solidFill>
              </a:rPr>
              <a:t>CSE-209</a:t>
            </a:r>
          </a:p>
        </p:txBody>
      </p:sp>
      <p:sp>
        <p:nvSpPr>
          <p:cNvPr id="3" name="TextBox 2"/>
          <p:cNvSpPr txBox="1"/>
          <p:nvPr/>
        </p:nvSpPr>
        <p:spPr>
          <a:xfrm>
            <a:off x="2843808" y="3356992"/>
            <a:ext cx="3744416" cy="461665"/>
          </a:xfrm>
          <a:prstGeom prst="rect">
            <a:avLst/>
          </a:prstGeom>
          <a:pattFill prst="lgGrid">
            <a:fgClr>
              <a:srgbClr val="92D050"/>
            </a:fgClr>
            <a:bgClr>
              <a:schemeClr val="bg1"/>
            </a:bgClr>
          </a:pattFill>
          <a:ln>
            <a:noFill/>
          </a:ln>
        </p:spPr>
        <p:txBody>
          <a:bodyPr wrap="square" rtlCol="0">
            <a:spAutoFit/>
          </a:bodyPr>
          <a:lstStyle/>
          <a:p>
            <a:pPr algn="ctr"/>
            <a:r>
              <a:rPr lang="en-US" dirty="0" smtClean="0"/>
              <a:t>Lecture – 12</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9" y="-12440"/>
            <a:ext cx="1872208" cy="664499"/>
          </a:xfrm>
          <a:prstGeom prst="rect">
            <a:avLst/>
          </a:prstGeom>
        </p:spPr>
      </p:pic>
    </p:spTree>
    <p:extLst>
      <p:ext uri="{BB962C8B-B14F-4D97-AF65-F5344CB8AC3E}">
        <p14:creationId xmlns:p14="http://schemas.microsoft.com/office/powerpoint/2010/main" val="4243484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60000"/>
              <a:lumOff val="40000"/>
            </a:schemeClr>
          </a:fgClr>
          <a:bgClr>
            <a:schemeClr val="bg2">
              <a:lumMod val="20000"/>
              <a:lumOff val="80000"/>
            </a:schemeClr>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780928"/>
            <a:ext cx="8178800" cy="1296144"/>
          </a:xfrm>
        </p:spPr>
        <p:txBody>
          <a:bodyPr/>
          <a:lstStyle/>
          <a:p>
            <a:pPr marL="0" indent="0" algn="ctr">
              <a:buNone/>
            </a:pPr>
            <a:r>
              <a:rPr lang="en-GB" sz="5000" dirty="0" smtClean="0">
                <a:solidFill>
                  <a:srgbClr val="006666"/>
                </a:solidFill>
              </a:rPr>
              <a:t>Question??</a:t>
            </a:r>
            <a:endParaRPr lang="en-GB" sz="5000" dirty="0">
              <a:solidFill>
                <a:srgbClr val="006666"/>
              </a:solidFill>
            </a:endParaRPr>
          </a:p>
        </p:txBody>
      </p:sp>
    </p:spTree>
    <p:extLst>
      <p:ext uri="{BB962C8B-B14F-4D97-AF65-F5344CB8AC3E}">
        <p14:creationId xmlns:p14="http://schemas.microsoft.com/office/powerpoint/2010/main" val="127431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fade">
                                      <p:cBhvr>
                                        <p:cTn id="7" dur="2000"/>
                                        <p:tgtEl>
                                          <p:spTgt spid="121859">
                                            <p:txEl>
                                              <p:pRg st="0" end="0"/>
                                            </p:txEl>
                                          </p:spTgt>
                                        </p:tgtEl>
                                      </p:cBhvr>
                                    </p:animEffect>
                                    <p:anim calcmode="lin" valueType="num">
                                      <p:cBhvr>
                                        <p:cTn id="8" dur="2000" fill="hold"/>
                                        <p:tgtEl>
                                          <p:spTgt spid="12185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2185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40">
          <a:fgClr>
            <a:schemeClr val="bg1"/>
          </a:fgClr>
          <a:bgClr>
            <a:srgbClr val="9AE3F4"/>
          </a:bgClr>
        </a:patt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419100" y="2564904"/>
            <a:ext cx="8178800" cy="1512168"/>
          </a:xfrm>
          <a:noFill/>
          <a:ln>
            <a:noFill/>
          </a:ln>
        </p:spPr>
        <p:txBody>
          <a:bodyPr/>
          <a:lstStyle/>
          <a:p>
            <a:pPr marL="0" indent="0" algn="ctr">
              <a:buNone/>
            </a:pPr>
            <a:r>
              <a:rPr lang="en-GB" sz="8000" b="1" dirty="0" smtClean="0">
                <a:solidFill>
                  <a:srgbClr val="006666"/>
                </a:solidFill>
              </a:rPr>
              <a:t>Thanks</a:t>
            </a:r>
            <a:endParaRPr lang="en-GB" sz="8000" b="1" dirty="0">
              <a:solidFill>
                <a:srgbClr val="006666"/>
              </a:solidFill>
            </a:endParaRPr>
          </a:p>
        </p:txBody>
      </p:sp>
    </p:spTree>
    <p:extLst>
      <p:ext uri="{BB962C8B-B14F-4D97-AF65-F5344CB8AC3E}">
        <p14:creationId xmlns:p14="http://schemas.microsoft.com/office/powerpoint/2010/main" val="18215302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p:cTn id="7" dur="1000" fill="hold"/>
                                        <p:tgtEl>
                                          <p:spTgt spid="1218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18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185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21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dirty="0" smtClean="0"/>
              <a:t>Content</a:t>
            </a:r>
            <a:endParaRPr lang="en-GB" sz="2400" dirty="0"/>
          </a:p>
        </p:txBody>
      </p:sp>
      <p:sp>
        <p:nvSpPr>
          <p:cNvPr id="111619" name="Rectangle 3"/>
          <p:cNvSpPr>
            <a:spLocks noGrp="1" noChangeArrowheads="1"/>
          </p:cNvSpPr>
          <p:nvPr>
            <p:ph type="body" idx="1"/>
          </p:nvPr>
        </p:nvSpPr>
        <p:spPr/>
        <p:txBody>
          <a:bodyPr/>
          <a:lstStyle/>
          <a:p>
            <a:pPr>
              <a:lnSpc>
                <a:spcPct val="90000"/>
              </a:lnSpc>
              <a:buFont typeface="Wingdings" panose="05000000000000000000" pitchFamily="2" charset="2"/>
              <a:buChar char="q"/>
            </a:pPr>
            <a:r>
              <a:rPr lang="en-US" sz="2400" dirty="0" smtClean="0"/>
              <a:t>Pipelining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486080" cy="838200"/>
          </a:xfrm>
        </p:spPr>
        <p:txBody>
          <a:bodyPr/>
          <a:lstStyle/>
          <a:p>
            <a:pPr>
              <a:lnSpc>
                <a:spcPct val="90000"/>
              </a:lnSpc>
            </a:pPr>
            <a:r>
              <a:rPr lang="en-US" sz="4000" dirty="0"/>
              <a:t>Pipelining</a:t>
            </a:r>
          </a:p>
        </p:txBody>
      </p:sp>
      <p:sp>
        <p:nvSpPr>
          <p:cNvPr id="47107" name="Rectangle 3"/>
          <p:cNvSpPr>
            <a:spLocks noGrp="1" noChangeArrowheads="1"/>
          </p:cNvSpPr>
          <p:nvPr>
            <p:ph type="body" idx="1"/>
          </p:nvPr>
        </p:nvSpPr>
        <p:spPr>
          <a:xfrm>
            <a:off x="457200" y="1066800"/>
            <a:ext cx="8435280" cy="5638800"/>
          </a:xfrm>
        </p:spPr>
        <p:txBody>
          <a:bodyPr/>
          <a:lstStyle/>
          <a:p>
            <a:pPr marL="0" indent="0" algn="just">
              <a:buNone/>
            </a:pPr>
            <a:r>
              <a:rPr lang="en-US" dirty="0" smtClean="0"/>
              <a:t>Pipelining </a:t>
            </a:r>
            <a:r>
              <a:rPr lang="en-US" dirty="0"/>
              <a:t>is a process of arrangement of hardware elements of the CPU such that its overall performance is increased. Simultaneous execution of more than one instruction takes place in a pipelined processor.</a:t>
            </a:r>
          </a:p>
        </p:txBody>
      </p:sp>
    </p:spTree>
    <p:extLst>
      <p:ext uri="{BB962C8B-B14F-4D97-AF65-F5344CB8AC3E}">
        <p14:creationId xmlns:p14="http://schemas.microsoft.com/office/powerpoint/2010/main" val="2620244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486080" cy="838200"/>
          </a:xfrm>
        </p:spPr>
        <p:txBody>
          <a:bodyPr/>
          <a:lstStyle/>
          <a:p>
            <a:pPr>
              <a:lnSpc>
                <a:spcPct val="90000"/>
              </a:lnSpc>
            </a:pPr>
            <a:r>
              <a:rPr lang="en-US" sz="4000" dirty="0" smtClean="0"/>
              <a:t>Pipelining : </a:t>
            </a:r>
            <a:r>
              <a:rPr lang="en-US" sz="2200" dirty="0" smtClean="0">
                <a:solidFill>
                  <a:srgbClr val="002060"/>
                </a:solidFill>
              </a:rPr>
              <a:t>Understanding with example</a:t>
            </a:r>
            <a:endParaRPr lang="en-US" sz="2200" dirty="0">
              <a:solidFill>
                <a:srgbClr val="002060"/>
              </a:solidFill>
            </a:endParaRPr>
          </a:p>
        </p:txBody>
      </p:sp>
      <p:sp>
        <p:nvSpPr>
          <p:cNvPr id="47107" name="Rectangle 3"/>
          <p:cNvSpPr>
            <a:spLocks noGrp="1" noChangeArrowheads="1"/>
          </p:cNvSpPr>
          <p:nvPr>
            <p:ph type="body" idx="1"/>
          </p:nvPr>
        </p:nvSpPr>
        <p:spPr>
          <a:xfrm>
            <a:off x="457200" y="1066800"/>
            <a:ext cx="8435280" cy="5638800"/>
          </a:xfrm>
        </p:spPr>
        <p:txBody>
          <a:bodyPr/>
          <a:lstStyle/>
          <a:p>
            <a:pPr marL="0" indent="0" algn="just">
              <a:buNone/>
            </a:pPr>
            <a:r>
              <a:rPr lang="en-US" sz="2000" dirty="0"/>
              <a:t>Let us see a real life example that works on the concept of pipelined operation. Consider a water bottle packaging plant. Let there be 3 stages that a bottle should pass through, Inserting the bottle(</a:t>
            </a:r>
            <a:r>
              <a:rPr lang="en-US" sz="2000" b="1" dirty="0"/>
              <a:t>I</a:t>
            </a:r>
            <a:r>
              <a:rPr lang="en-US" sz="2000" dirty="0"/>
              <a:t>), Filling water in the bottle(</a:t>
            </a:r>
            <a:r>
              <a:rPr lang="en-US" sz="2000" b="1" dirty="0"/>
              <a:t>F</a:t>
            </a:r>
            <a:r>
              <a:rPr lang="en-US" sz="2000" dirty="0"/>
              <a:t>), and Sealing the bottle(</a:t>
            </a:r>
            <a:r>
              <a:rPr lang="en-US" sz="2000" b="1" dirty="0"/>
              <a:t>S</a:t>
            </a:r>
            <a:r>
              <a:rPr lang="en-US" sz="2000" dirty="0"/>
              <a:t>). Let us consider these stages as stage 1, stage 2 and stage 3 respectively. Let each stage take 1 minute to complete its operation.</a:t>
            </a:r>
            <a:br>
              <a:rPr lang="en-US" sz="2000" dirty="0"/>
            </a:br>
            <a:r>
              <a:rPr lang="en-US" sz="2000" dirty="0"/>
              <a:t>Now, in a non pipelined operation, a bottle is first inserted in the plant, after 1 minute it is moved to stage 2 where water is filled. Now, in stage 1 nothing is happening. Similarly, when the bottle moves to stage 3, both stage 1 and stage 2 are idle. But in pipelined operation, when the bottle is in stage 2, another bottle can be loaded at stage 1. Similarly, when the bottle is in stage 3, there can be one bottle each in stage 1 and stage 2. So, after each minute, we get a new bottle at the end of stage 3. Hence, the average time taken to manufacture 1 bottle is :</a:t>
            </a:r>
          </a:p>
          <a:p>
            <a:pPr marL="0" indent="0" algn="just">
              <a:buNone/>
            </a:pPr>
            <a:r>
              <a:rPr lang="en-US" sz="2000" b="1" dirty="0"/>
              <a:t>Without pipelining</a:t>
            </a:r>
            <a:r>
              <a:rPr lang="en-US" sz="2000" dirty="0"/>
              <a:t> = 9/3 minutes = 3m</a:t>
            </a:r>
          </a:p>
        </p:txBody>
      </p:sp>
    </p:spTree>
    <p:extLst>
      <p:ext uri="{BB962C8B-B14F-4D97-AF65-F5344CB8AC3E}">
        <p14:creationId xmlns:p14="http://schemas.microsoft.com/office/powerpoint/2010/main" val="91452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435280" cy="838200"/>
          </a:xfrm>
        </p:spPr>
        <p:txBody>
          <a:bodyPr/>
          <a:lstStyle/>
          <a:p>
            <a:pPr>
              <a:lnSpc>
                <a:spcPct val="90000"/>
              </a:lnSpc>
            </a:pPr>
            <a:r>
              <a:rPr lang="en-US" sz="4000" dirty="0" smtClean="0"/>
              <a:t>Pipelining : Operation Phase</a:t>
            </a:r>
            <a:endParaRPr lang="en-US" sz="4000" dirty="0"/>
          </a:p>
        </p:txBody>
      </p:sp>
      <p:sp>
        <p:nvSpPr>
          <p:cNvPr id="47107" name="Rectangle 3"/>
          <p:cNvSpPr>
            <a:spLocks noGrp="1" noChangeArrowheads="1"/>
          </p:cNvSpPr>
          <p:nvPr>
            <p:ph type="body" idx="1"/>
          </p:nvPr>
        </p:nvSpPr>
        <p:spPr>
          <a:xfrm>
            <a:off x="457200" y="1066800"/>
            <a:ext cx="8435280" cy="5638800"/>
          </a:xfrm>
        </p:spPr>
        <p:txBody>
          <a:bodyPr/>
          <a:lstStyle/>
          <a:p>
            <a:r>
              <a:rPr lang="en-US" dirty="0"/>
              <a:t>Fetch </a:t>
            </a:r>
            <a:r>
              <a:rPr lang="en-US" dirty="0" smtClean="0"/>
              <a:t>Instruction (</a:t>
            </a:r>
            <a:r>
              <a:rPr lang="en-US" b="1" dirty="0" smtClean="0"/>
              <a:t>FI</a:t>
            </a:r>
            <a:r>
              <a:rPr lang="en-US" dirty="0" smtClean="0"/>
              <a:t>)</a:t>
            </a:r>
            <a:endParaRPr lang="en-US" b="1" dirty="0"/>
          </a:p>
          <a:p>
            <a:r>
              <a:rPr lang="en-US" dirty="0"/>
              <a:t>Decode </a:t>
            </a:r>
            <a:r>
              <a:rPr lang="en-US" dirty="0" smtClean="0"/>
              <a:t>Instruction (</a:t>
            </a:r>
            <a:r>
              <a:rPr lang="en-US" b="1" dirty="0" smtClean="0"/>
              <a:t>DI</a:t>
            </a:r>
            <a:r>
              <a:rPr lang="en-US" dirty="0" smtClean="0"/>
              <a:t>)</a:t>
            </a:r>
            <a:endParaRPr lang="en-US" dirty="0"/>
          </a:p>
          <a:p>
            <a:r>
              <a:rPr lang="en-US" dirty="0"/>
              <a:t>Calculate O</a:t>
            </a:r>
            <a:r>
              <a:rPr lang="en-US" dirty="0" smtClean="0"/>
              <a:t>perands (</a:t>
            </a:r>
            <a:r>
              <a:rPr lang="en-US" b="1" dirty="0" smtClean="0"/>
              <a:t>CO</a:t>
            </a:r>
            <a:r>
              <a:rPr lang="en-US" dirty="0" smtClean="0"/>
              <a:t>) </a:t>
            </a:r>
            <a:r>
              <a:rPr lang="en-US" dirty="0"/>
              <a:t>(i.e. EAs)</a:t>
            </a:r>
          </a:p>
          <a:p>
            <a:r>
              <a:rPr lang="en-US" dirty="0"/>
              <a:t>Fetch </a:t>
            </a:r>
            <a:r>
              <a:rPr lang="en-US" dirty="0" smtClean="0"/>
              <a:t>Operands (</a:t>
            </a:r>
            <a:r>
              <a:rPr lang="en-US" b="1" dirty="0" smtClean="0"/>
              <a:t>FO</a:t>
            </a:r>
            <a:r>
              <a:rPr lang="en-US" dirty="0" smtClean="0"/>
              <a:t>)</a:t>
            </a:r>
            <a:endParaRPr lang="en-US" dirty="0"/>
          </a:p>
          <a:p>
            <a:r>
              <a:rPr lang="en-US" dirty="0"/>
              <a:t>Execute </a:t>
            </a:r>
            <a:r>
              <a:rPr lang="en-US" dirty="0" smtClean="0"/>
              <a:t>Instructions (</a:t>
            </a:r>
            <a:r>
              <a:rPr lang="en-US" b="1" dirty="0" smtClean="0"/>
              <a:t>EI</a:t>
            </a:r>
            <a:r>
              <a:rPr lang="en-US" dirty="0" smtClean="0"/>
              <a:t>)</a:t>
            </a:r>
            <a:endParaRPr lang="en-US" dirty="0"/>
          </a:p>
          <a:p>
            <a:r>
              <a:rPr lang="en-US" dirty="0"/>
              <a:t>Write </a:t>
            </a:r>
            <a:r>
              <a:rPr lang="en-US" dirty="0" smtClean="0"/>
              <a:t>Result / </a:t>
            </a:r>
            <a:r>
              <a:rPr lang="en-US" dirty="0"/>
              <a:t>Operands</a:t>
            </a:r>
            <a:r>
              <a:rPr lang="en-US" dirty="0" smtClean="0"/>
              <a:t> (</a:t>
            </a:r>
            <a:r>
              <a:rPr lang="en-US" b="1" dirty="0" smtClean="0"/>
              <a:t>WO</a:t>
            </a:r>
            <a:r>
              <a:rPr lang="en-US" dirty="0" smtClean="0"/>
              <a:t>)</a:t>
            </a:r>
            <a:endParaRPr lang="en-US" dirty="0"/>
          </a:p>
          <a:p>
            <a:endParaRPr lang="en-US" dirty="0"/>
          </a:p>
          <a:p>
            <a:r>
              <a:rPr lang="en-US" dirty="0"/>
              <a:t>Overlap these operations</a:t>
            </a:r>
          </a:p>
        </p:txBody>
      </p:sp>
    </p:spTree>
    <p:extLst>
      <p:ext uri="{BB962C8B-B14F-4D97-AF65-F5344CB8AC3E}">
        <p14:creationId xmlns:p14="http://schemas.microsoft.com/office/powerpoint/2010/main" val="3083332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630096" cy="914400"/>
          </a:xfrm>
        </p:spPr>
        <p:txBody>
          <a:bodyPr/>
          <a:lstStyle/>
          <a:p>
            <a:pPr>
              <a:lnSpc>
                <a:spcPct val="90000"/>
              </a:lnSpc>
            </a:pPr>
            <a:r>
              <a:rPr lang="en-US" sz="3500" dirty="0"/>
              <a:t>Timing Diagram for </a:t>
            </a:r>
            <a:br>
              <a:rPr lang="en-US" sz="3500" dirty="0"/>
            </a:br>
            <a:r>
              <a:rPr lang="en-US" sz="3500" dirty="0"/>
              <a:t>Instruction Pipeline Operation</a:t>
            </a: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b="15907"/>
          <a:stretch>
            <a:fillRect/>
          </a:stretch>
        </p:blipFill>
        <p:spPr bwMode="auto">
          <a:xfrm>
            <a:off x="406400" y="1109663"/>
            <a:ext cx="8486080" cy="574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9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486080" cy="838200"/>
          </a:xfrm>
        </p:spPr>
        <p:txBody>
          <a:bodyPr/>
          <a:lstStyle/>
          <a:p>
            <a:pPr>
              <a:lnSpc>
                <a:spcPct val="90000"/>
              </a:lnSpc>
            </a:pPr>
            <a:r>
              <a:rPr lang="en-GB" sz="4000" dirty="0"/>
              <a:t>Six </a:t>
            </a:r>
            <a:r>
              <a:rPr lang="en-GB" sz="4000" dirty="0" smtClean="0"/>
              <a:t>Stage Instruction </a:t>
            </a:r>
            <a:r>
              <a:rPr lang="en-GB" sz="4000" dirty="0"/>
              <a:t>Pipeline</a:t>
            </a:r>
            <a:endParaRPr lang="en-US" sz="4000" dirty="0"/>
          </a:p>
        </p:txBody>
      </p:sp>
      <p:sp>
        <p:nvSpPr>
          <p:cNvPr id="47107" name="Rectangle 3"/>
          <p:cNvSpPr>
            <a:spLocks noGrp="1" noChangeArrowheads="1"/>
          </p:cNvSpPr>
          <p:nvPr>
            <p:ph type="body" idx="1"/>
          </p:nvPr>
        </p:nvSpPr>
        <p:spPr>
          <a:xfrm>
            <a:off x="406400" y="1066800"/>
            <a:ext cx="8737600" cy="5638800"/>
          </a:xfrm>
        </p:spPr>
        <p:txBody>
          <a:bodyPr/>
          <a:lstStyle/>
          <a:p>
            <a:pPr marL="0" indent="0">
              <a:buNone/>
            </a:pPr>
            <a:endParaRPr lang="en-US" baseline="300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11487" t="3325" r="7820" b="7666"/>
          <a:stretch>
            <a:fillRect/>
          </a:stretch>
        </p:blipFill>
        <p:spPr bwMode="auto">
          <a:xfrm>
            <a:off x="406400" y="990600"/>
            <a:ext cx="834206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52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486080" cy="838200"/>
          </a:xfrm>
        </p:spPr>
        <p:txBody>
          <a:bodyPr/>
          <a:lstStyle/>
          <a:p>
            <a:pPr>
              <a:lnSpc>
                <a:spcPct val="90000"/>
              </a:lnSpc>
            </a:pPr>
            <a:r>
              <a:rPr lang="en-GB" sz="4000" dirty="0"/>
              <a:t>Alternative Pipeline Depiction</a:t>
            </a:r>
            <a:endParaRPr lang="en-US" sz="4000" dirty="0"/>
          </a:p>
        </p:txBody>
      </p:sp>
      <p:sp>
        <p:nvSpPr>
          <p:cNvPr id="47107" name="Rectangle 3"/>
          <p:cNvSpPr>
            <a:spLocks noGrp="1" noChangeArrowheads="1"/>
          </p:cNvSpPr>
          <p:nvPr>
            <p:ph type="body" idx="1"/>
          </p:nvPr>
        </p:nvSpPr>
        <p:spPr>
          <a:xfrm>
            <a:off x="406400" y="1066800"/>
            <a:ext cx="8737600" cy="5638800"/>
          </a:xfrm>
        </p:spPr>
        <p:txBody>
          <a:bodyPr/>
          <a:lstStyle/>
          <a:p>
            <a:pPr algn="just"/>
            <a:r>
              <a:rPr lang="en-US" dirty="0"/>
              <a:t>In </a:t>
            </a:r>
            <a:r>
              <a:rPr lang="en-US" dirty="0" smtClean="0"/>
              <a:t>following Fig.(a) the </a:t>
            </a:r>
            <a:r>
              <a:rPr lang="en-US" dirty="0"/>
              <a:t>pipeline is full at time 6, with 6 </a:t>
            </a:r>
            <a:r>
              <a:rPr lang="en-US" dirty="0" smtClean="0"/>
              <a:t>different instructions </a:t>
            </a:r>
            <a:r>
              <a:rPr lang="en-US" dirty="0"/>
              <a:t>in various stages of execution, and remains full through time </a:t>
            </a:r>
            <a:r>
              <a:rPr lang="en-US" dirty="0" smtClean="0"/>
              <a:t>9; we </a:t>
            </a:r>
            <a:r>
              <a:rPr lang="en-US" dirty="0"/>
              <a:t>assume that instruction I9 is the last instruction to be </a:t>
            </a:r>
            <a:r>
              <a:rPr lang="en-US" dirty="0" smtClean="0"/>
              <a:t>executed.</a:t>
            </a:r>
          </a:p>
          <a:p>
            <a:pPr algn="just"/>
            <a:r>
              <a:rPr lang="en-US" dirty="0" smtClean="0"/>
              <a:t>In Fig.(b) </a:t>
            </a:r>
            <a:r>
              <a:rPr lang="en-US" dirty="0"/>
              <a:t>the pipeline is full at times 6 and 7. At time </a:t>
            </a:r>
            <a:r>
              <a:rPr lang="en-US" dirty="0" smtClean="0"/>
              <a:t>7, instruction </a:t>
            </a:r>
            <a:r>
              <a:rPr lang="en-US" dirty="0"/>
              <a:t>3 is in the execute stage and executes a branch to instruction 15. At </a:t>
            </a:r>
            <a:r>
              <a:rPr lang="en-US" dirty="0" smtClean="0"/>
              <a:t>this point</a:t>
            </a:r>
            <a:r>
              <a:rPr lang="en-US" dirty="0"/>
              <a:t>, instructions I4 through I7 are flushed from the pipeline, so that at time 8, </a:t>
            </a:r>
            <a:r>
              <a:rPr lang="en-US" dirty="0" smtClean="0"/>
              <a:t>only two </a:t>
            </a:r>
            <a:r>
              <a:rPr lang="en-US" dirty="0"/>
              <a:t>instructions are in the pipeline, I3 and I15.</a:t>
            </a:r>
            <a:endParaRPr lang="en-US" dirty="0" smtClean="0"/>
          </a:p>
        </p:txBody>
      </p:sp>
    </p:spTree>
    <p:extLst>
      <p:ext uri="{BB962C8B-B14F-4D97-AF65-F5344CB8AC3E}">
        <p14:creationId xmlns:p14="http://schemas.microsoft.com/office/powerpoint/2010/main" val="223786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152400"/>
            <a:ext cx="8486080" cy="838200"/>
          </a:xfrm>
        </p:spPr>
        <p:txBody>
          <a:bodyPr/>
          <a:lstStyle/>
          <a:p>
            <a:pPr>
              <a:lnSpc>
                <a:spcPct val="90000"/>
              </a:lnSpc>
            </a:pPr>
            <a:r>
              <a:rPr lang="en-GB" sz="4000" dirty="0"/>
              <a:t>Alternative Pipeline Depiction</a:t>
            </a:r>
            <a:endParaRPr lang="en-US" sz="4000" dirty="0"/>
          </a:p>
        </p:txBody>
      </p:sp>
      <p:sp>
        <p:nvSpPr>
          <p:cNvPr id="47107" name="Rectangle 3"/>
          <p:cNvSpPr>
            <a:spLocks noGrp="1" noChangeArrowheads="1"/>
          </p:cNvSpPr>
          <p:nvPr>
            <p:ph type="body" idx="1"/>
          </p:nvPr>
        </p:nvSpPr>
        <p:spPr>
          <a:xfrm>
            <a:off x="406400" y="1066800"/>
            <a:ext cx="8737600" cy="5638800"/>
          </a:xfrm>
        </p:spPr>
        <p:txBody>
          <a:bodyPr/>
          <a:lstStyle/>
          <a:p>
            <a:pPr algn="just"/>
            <a:endParaRPr lang="en-US" dirty="0" smtClean="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b="15663"/>
          <a:stretch>
            <a:fillRect/>
          </a:stretch>
        </p:blipFill>
        <p:spPr bwMode="auto">
          <a:xfrm>
            <a:off x="406400" y="1131888"/>
            <a:ext cx="8486080" cy="564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979038"/>
      </p:ext>
    </p:extLst>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3177</TotalTime>
  <Words>315</Words>
  <Application>Microsoft Office PowerPoint</Application>
  <PresentationFormat>On-screen Show (4:3)</PresentationFormat>
  <Paragraphs>39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Arial Black</vt:lpstr>
      <vt:lpstr>Times New Roman</vt:lpstr>
      <vt:lpstr>Verdana</vt:lpstr>
      <vt:lpstr>Wingdings</vt:lpstr>
      <vt:lpstr>COA8e</vt:lpstr>
      <vt:lpstr>Computer Organization  And  Architecture </vt:lpstr>
      <vt:lpstr>Content</vt:lpstr>
      <vt:lpstr>Pipelining</vt:lpstr>
      <vt:lpstr>Pipelining : Understanding with example</vt:lpstr>
      <vt:lpstr>Pipelining : Operation Phase</vt:lpstr>
      <vt:lpstr>Timing Diagram for  Instruction Pipeline Operation</vt:lpstr>
      <vt:lpstr>Six Stage Instruction Pipeline</vt:lpstr>
      <vt:lpstr>Alternative Pipeline Depiction</vt:lpstr>
      <vt:lpstr>Alternative Pipeline Depiction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Al Bashir</dc:creator>
  <cp:lastModifiedBy>Abm Bashir</cp:lastModifiedBy>
  <cp:revision>406</cp:revision>
  <dcterms:created xsi:type="dcterms:W3CDTF">1998-09-03T13:41:33Z</dcterms:created>
  <dcterms:modified xsi:type="dcterms:W3CDTF">2018-03-24T14:30:03Z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