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27"/>
  </p:notesMasterIdLst>
  <p:handoutMasterIdLst>
    <p:handoutMasterId r:id="rId28"/>
  </p:handoutMasterIdLst>
  <p:sldIdLst>
    <p:sldId id="329" r:id="rId2"/>
    <p:sldId id="315" r:id="rId3"/>
    <p:sldId id="386" r:id="rId4"/>
    <p:sldId id="426" r:id="rId5"/>
    <p:sldId id="423" r:id="rId6"/>
    <p:sldId id="424" r:id="rId7"/>
    <p:sldId id="427" r:id="rId8"/>
    <p:sldId id="428" r:id="rId9"/>
    <p:sldId id="413" r:id="rId10"/>
    <p:sldId id="415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330" r:id="rId25"/>
    <p:sldId id="33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FD5"/>
    <a:srgbClr val="9AE3F4"/>
    <a:srgbClr val="0066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86422" autoAdjust="0"/>
  </p:normalViewPr>
  <p:slideViewPr>
    <p:cSldViewPr>
      <p:cViewPr varScale="1">
        <p:scale>
          <a:sx n="65" d="100"/>
          <a:sy n="65" d="100"/>
        </p:scale>
        <p:origin x="14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7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6" Type="http://schemas.openxmlformats.org/officeDocument/2006/relationships/slide" Target="slides/slide23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21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54B586-DF07-4B3A-9AF5-7423ED429A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41619FE-C203-45F1-8333-ACFAD98BFD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0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D90B3-77B7-4418-998D-7A06F8FA44A4}" type="slidenum">
              <a:rPr lang="en-US"/>
              <a:pPr/>
              <a:t>1</a:t>
            </a:fld>
            <a:endParaRPr lang="en-US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82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10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62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11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80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12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260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A975-F235-4264-9D21-2A10C97D2A3F}" type="slidenum">
              <a:rPr lang="en-US"/>
              <a:pPr/>
              <a:t>13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01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E9950-5C3F-45E1-8086-7EE4AA0203C8}" type="slidenum">
              <a:rPr lang="en-US"/>
              <a:pPr/>
              <a:t>14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570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A7A23-16E4-49B3-ADDD-E71C43A7B652}" type="slidenum">
              <a:rPr lang="en-US"/>
              <a:pPr/>
              <a:t>15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82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725D9-C843-4348-ACEC-EAE2243212C8}" type="slidenum">
              <a:rPr lang="en-US"/>
              <a:pPr/>
              <a:t>16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525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23090F-09DD-4206-8226-C9DC135AF673}" type="slidenum">
              <a:rPr lang="en-US"/>
              <a:pPr/>
              <a:t>17</a:t>
            </a:fld>
            <a:endParaRPr lang="en-US"/>
          </a:p>
        </p:txBody>
      </p:sp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494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10383-FA97-4677-B26D-99F1933E6677}" type="slidenum">
              <a:rPr lang="en-US"/>
              <a:pPr/>
              <a:t>19</a:t>
            </a:fld>
            <a:endParaRPr lang="en-US"/>
          </a:p>
        </p:txBody>
      </p:sp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26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F2265-E8B1-462D-B4F6-826F881F3E35}" type="slidenum">
              <a:rPr lang="en-US"/>
              <a:pPr/>
              <a:t>20</a:t>
            </a:fld>
            <a:endParaRPr lang="en-US"/>
          </a:p>
        </p:txBody>
      </p:sp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98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619FE-C203-45F1-8333-ACFAD98BFD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87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2059C-58BC-4FEE-88BA-D2423703AEE7}" type="slidenum">
              <a:rPr lang="en-US"/>
              <a:pPr/>
              <a:t>21</a:t>
            </a:fld>
            <a:endParaRPr lang="en-US"/>
          </a:p>
        </p:txBody>
      </p:sp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580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8A1EA-3814-431F-95CC-9FDA509DC4BA}" type="slidenum">
              <a:rPr lang="en-US"/>
              <a:pPr/>
              <a:t>23</a:t>
            </a:fld>
            <a:endParaRPr lang="en-US"/>
          </a:p>
        </p:txBody>
      </p:sp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7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3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96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4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561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5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6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6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16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7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48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8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80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F3931-DFF6-4FD0-8FAF-CBE17F6C9C54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5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Dept. of CSE, DIU</a:t>
            </a:r>
            <a:endParaRPr lang="en-GB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CF5684F2-C279-4C05-B249-8C78C7F858B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468313" y="24923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7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356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4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55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69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21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CDFFCE"/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468313" y="9810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—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+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rgbClr val="CDFFCE"/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9592" y="980728"/>
            <a:ext cx="7721600" cy="1786341"/>
          </a:xfrm>
        </p:spPr>
        <p:txBody>
          <a:bodyPr/>
          <a:lstStyle/>
          <a:p>
            <a:pPr algn="ctr"/>
            <a:r>
              <a:rPr lang="en-GB" sz="4000" dirty="0" smtClean="0"/>
              <a:t>Computer Organization</a:t>
            </a:r>
            <a:br>
              <a:rPr lang="en-GB" sz="4000" dirty="0" smtClean="0"/>
            </a:br>
            <a:r>
              <a:rPr lang="en-GB" sz="4000" dirty="0" smtClean="0"/>
              <a:t> And </a:t>
            </a:r>
            <a:br>
              <a:rPr lang="en-GB" sz="4000" dirty="0" smtClean="0"/>
            </a:br>
            <a:r>
              <a:rPr lang="en-GB" sz="4000" dirty="0" smtClean="0"/>
              <a:t>Architecture </a:t>
            </a:r>
            <a:endParaRPr lang="en-GB" sz="40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8705056" cy="1771650"/>
          </a:xfrm>
        </p:spPr>
        <p:txBody>
          <a:bodyPr/>
          <a:lstStyle/>
          <a:p>
            <a:pPr algn="ctr"/>
            <a:r>
              <a:rPr lang="en-US" sz="3600" dirty="0" smtClean="0">
                <a:latin typeface="Agency FB" pitchFamily="34" charset="0"/>
              </a:rPr>
              <a:t>Al Bashir</a:t>
            </a:r>
          </a:p>
          <a:p>
            <a:pPr algn="ctr"/>
            <a:r>
              <a:rPr lang="en-US" dirty="0" smtClean="0">
                <a:latin typeface="Agency FB" pitchFamily="34" charset="0"/>
              </a:rPr>
              <a:t>Lecturer, Dept. of CSE</a:t>
            </a:r>
          </a:p>
          <a:p>
            <a:pPr algn="ctr"/>
            <a:r>
              <a:rPr lang="en-US" dirty="0" smtClean="0">
                <a:latin typeface="Agency FB" pitchFamily="34" charset="0"/>
              </a:rPr>
              <a:t>Dhaka International University</a:t>
            </a: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843808" y="256490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CSE-209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3808" y="3356992"/>
            <a:ext cx="3744416" cy="461665"/>
          </a:xfrm>
          <a:prstGeom prst="rect">
            <a:avLst/>
          </a:prstGeom>
          <a:pattFill prst="lgGrid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Lecture – 13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9" y="-12440"/>
            <a:ext cx="1872208" cy="6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/>
              <a:t>Parallel Organizations</a:t>
            </a:r>
            <a:endParaRPr lang="en-US" sz="40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87376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There is some sort of control unit (</a:t>
            </a:r>
            <a:r>
              <a:rPr lang="en-US" dirty="0" smtClean="0"/>
              <a:t>CU) that </a:t>
            </a:r>
            <a:r>
              <a:rPr lang="en-US" dirty="0"/>
              <a:t>provides an instruction stream (IS) to a processing unit (PU). The </a:t>
            </a:r>
            <a:r>
              <a:rPr lang="en-US" dirty="0" smtClean="0"/>
              <a:t>processing unit </a:t>
            </a:r>
            <a:r>
              <a:rPr lang="en-US" dirty="0"/>
              <a:t>operates on a single data stream (DS) from a memory unit (MU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r>
              <a:rPr lang="en-US" dirty="0" smtClean="0"/>
              <a:t>With an SIMD</a:t>
            </a:r>
            <a:r>
              <a:rPr lang="en-US" dirty="0"/>
              <a:t>, there is still a single control unit, now feeding a single instruction stream </a:t>
            </a:r>
            <a:r>
              <a:rPr lang="en-US" dirty="0" smtClean="0"/>
              <a:t>to multiple </a:t>
            </a:r>
            <a:r>
              <a:rPr lang="en-US" dirty="0"/>
              <a:t>PUs. Each PU may have its own dedicated memory (illustrated in </a:t>
            </a:r>
            <a:r>
              <a:rPr lang="en-US" dirty="0" smtClean="0"/>
              <a:t>Fig. b</a:t>
            </a:r>
            <a:r>
              <a:rPr lang="en-US" dirty="0"/>
              <a:t>), or there may be a shared </a:t>
            </a:r>
            <a:r>
              <a:rPr lang="en-US" dirty="0" smtClean="0"/>
              <a:t>memory.</a:t>
            </a:r>
          </a:p>
          <a:p>
            <a:pPr marL="0" indent="0" algn="just">
              <a:buNone/>
            </a:pPr>
            <a:r>
              <a:rPr lang="en-US" dirty="0" smtClean="0"/>
              <a:t>Finally</a:t>
            </a:r>
            <a:r>
              <a:rPr lang="en-US" dirty="0"/>
              <a:t>, with the MIMD, there are </a:t>
            </a:r>
            <a:r>
              <a:rPr lang="en-US" dirty="0" smtClean="0"/>
              <a:t>multiple control </a:t>
            </a:r>
            <a:r>
              <a:rPr lang="en-US" dirty="0"/>
              <a:t>units, each feeding a separate instruction stream to its own PU.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786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/>
              <a:t>Parallel Organizations</a:t>
            </a:r>
            <a:endParaRPr lang="en-US" sz="40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87376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smtClean="0"/>
              <a:t>MIMD </a:t>
            </a:r>
            <a:r>
              <a:rPr lang="en-US" dirty="0"/>
              <a:t>may be a shared-memory multiprocessor (Figure 17.2c) or a </a:t>
            </a:r>
            <a:r>
              <a:rPr lang="en-US" dirty="0" smtClean="0"/>
              <a:t>distributed-memory multicomputer </a:t>
            </a:r>
            <a:r>
              <a:rPr lang="en-US" dirty="0"/>
              <a:t>(</a:t>
            </a:r>
            <a:r>
              <a:rPr lang="en-US" dirty="0" err="1" smtClean="0"/>
              <a:t>Fig.d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design issues relating to SMPs, clusters, and NUMAs are complex, </a:t>
            </a:r>
            <a:r>
              <a:rPr lang="en-US" dirty="0" smtClean="0"/>
              <a:t>involving issues </a:t>
            </a:r>
            <a:r>
              <a:rPr lang="en-US" dirty="0"/>
              <a:t>relating to physical organization, interconnection structures, </a:t>
            </a:r>
            <a:r>
              <a:rPr lang="en-US" dirty="0" smtClean="0"/>
              <a:t>inter-processor communication</a:t>
            </a:r>
            <a:r>
              <a:rPr lang="en-US" dirty="0"/>
              <a:t>, operating system design, and application software techniques.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23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/>
              <a:t>Parallel Organizations</a:t>
            </a:r>
            <a:endParaRPr lang="en-US" sz="40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87376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smtClean="0"/>
              <a:t>MIMD </a:t>
            </a:r>
            <a:r>
              <a:rPr lang="en-US" dirty="0"/>
              <a:t>may be a shared-memory multiprocessor (Figure 17.2c) or a </a:t>
            </a:r>
            <a:r>
              <a:rPr lang="en-US" dirty="0" smtClean="0"/>
              <a:t>distributed-memory multicomputer </a:t>
            </a:r>
            <a:r>
              <a:rPr lang="en-US" dirty="0"/>
              <a:t>(</a:t>
            </a:r>
            <a:r>
              <a:rPr lang="en-US" dirty="0" err="1" smtClean="0"/>
              <a:t>Fig.d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design issues relating to SMPs, clusters, and NUMAs are complex, </a:t>
            </a:r>
            <a:r>
              <a:rPr lang="en-US" dirty="0" smtClean="0"/>
              <a:t>involving issues </a:t>
            </a:r>
            <a:r>
              <a:rPr lang="en-US" dirty="0"/>
              <a:t>relating to physical organization, interconnection structures, </a:t>
            </a:r>
            <a:r>
              <a:rPr lang="en-US" dirty="0" smtClean="0"/>
              <a:t>inter-processor communication</a:t>
            </a:r>
            <a:r>
              <a:rPr lang="en-US" dirty="0"/>
              <a:t>, operating system design, and application software techniques.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72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Parallel Organizations - SISD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8" r="53534" b="71756"/>
          <a:stretch>
            <a:fillRect/>
          </a:stretch>
        </p:blipFill>
        <p:spPr bwMode="auto">
          <a:xfrm>
            <a:off x="1338263" y="2541588"/>
            <a:ext cx="6205537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24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342064" cy="838200"/>
          </a:xfrm>
        </p:spPr>
        <p:txBody>
          <a:bodyPr/>
          <a:lstStyle/>
          <a:p>
            <a:r>
              <a:rPr lang="en-US" sz="4000" dirty="0"/>
              <a:t>Parallel Organizations - SIMD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65266"/>
          <a:stretch>
            <a:fillRect/>
          </a:stretch>
        </p:blipFill>
        <p:spPr bwMode="auto">
          <a:xfrm>
            <a:off x="838200" y="2209800"/>
            <a:ext cx="7086600" cy="379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67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Organizations - MIMD Shared Memory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3" r="55891" b="19466"/>
          <a:stretch>
            <a:fillRect/>
          </a:stretch>
        </p:blipFill>
        <p:spPr bwMode="auto">
          <a:xfrm>
            <a:off x="1219200" y="1846263"/>
            <a:ext cx="6510338" cy="417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87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Organizations - MIMD</a:t>
            </a:r>
            <a:br>
              <a:rPr lang="en-US" dirty="0"/>
            </a:br>
            <a:r>
              <a:rPr lang="en-US" dirty="0"/>
              <a:t>Distributed Memory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3002" b="19466"/>
          <a:stretch>
            <a:fillRect/>
          </a:stretch>
        </p:blipFill>
        <p:spPr bwMode="auto">
          <a:xfrm>
            <a:off x="1066800" y="1882775"/>
            <a:ext cx="7010400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67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Symmetric Multiprocessors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stand alone computer with the following characteristics</a:t>
            </a:r>
          </a:p>
          <a:p>
            <a:pPr lvl="1"/>
            <a:r>
              <a:rPr lang="en-US" sz="2000"/>
              <a:t>Two or more similar processors of comparable capacity</a:t>
            </a:r>
          </a:p>
          <a:p>
            <a:pPr lvl="1"/>
            <a:r>
              <a:rPr lang="en-US" sz="2000"/>
              <a:t>Processors share same memory and I/O</a:t>
            </a:r>
          </a:p>
          <a:p>
            <a:pPr lvl="1"/>
            <a:r>
              <a:rPr lang="en-US" sz="2000"/>
              <a:t>Processors are connected by a bus or other internal connection</a:t>
            </a:r>
          </a:p>
          <a:p>
            <a:pPr lvl="1"/>
            <a:r>
              <a:rPr lang="en-US" sz="2000"/>
              <a:t>Memory access time is approximately the same for each processor</a:t>
            </a:r>
          </a:p>
          <a:p>
            <a:pPr lvl="1"/>
            <a:r>
              <a:rPr lang="en-US" sz="2000"/>
              <a:t>All processors share access to I/O</a:t>
            </a:r>
          </a:p>
          <a:p>
            <a:pPr lvl="2"/>
            <a:r>
              <a:rPr lang="en-US" sz="1800"/>
              <a:t>Either through same channels or different channels giving paths to same devices</a:t>
            </a:r>
          </a:p>
          <a:p>
            <a:pPr lvl="1"/>
            <a:r>
              <a:rPr lang="en-US" sz="2000"/>
              <a:t>All processors can perform the same functions (hence symmetric)</a:t>
            </a:r>
          </a:p>
          <a:p>
            <a:pPr lvl="1"/>
            <a:r>
              <a:rPr lang="en-US" sz="2000"/>
              <a:t>System controlled by integrated operating system</a:t>
            </a:r>
          </a:p>
          <a:p>
            <a:pPr lvl="2"/>
            <a:r>
              <a:rPr lang="en-US" sz="1800"/>
              <a:t>providing interaction between processors </a:t>
            </a:r>
          </a:p>
          <a:p>
            <a:pPr lvl="2"/>
            <a:r>
              <a:rPr lang="en-US" sz="1800"/>
              <a:t>Interaction at job, task, file and data element levels</a:t>
            </a:r>
          </a:p>
        </p:txBody>
      </p:sp>
    </p:spTree>
    <p:extLst>
      <p:ext uri="{BB962C8B-B14F-4D97-AF65-F5344CB8AC3E}">
        <p14:creationId xmlns:p14="http://schemas.microsoft.com/office/powerpoint/2010/main" val="296055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Multiprogramming and Multiprocessing</a:t>
            </a:r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124744"/>
            <a:ext cx="8077075" cy="55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891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 of Tightly Coupled Multiprocessor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1" b="13333"/>
          <a:stretch>
            <a:fillRect/>
          </a:stretch>
        </p:blipFill>
        <p:spPr bwMode="auto">
          <a:xfrm>
            <a:off x="1371600" y="1682750"/>
            <a:ext cx="5562600" cy="505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98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Content</a:t>
            </a:r>
            <a:endParaRPr lang="en-GB" sz="2400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Parallel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Organization Classification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shared or common bus</a:t>
            </a:r>
          </a:p>
          <a:p>
            <a:r>
              <a:rPr lang="en-US"/>
              <a:t>Multiport memory</a:t>
            </a:r>
          </a:p>
          <a:p>
            <a:r>
              <a:rPr lang="en-US"/>
              <a:t>Central control unit</a:t>
            </a:r>
          </a:p>
        </p:txBody>
      </p:sp>
    </p:spTree>
    <p:extLst>
      <p:ext uri="{BB962C8B-B14F-4D97-AF65-F5344CB8AC3E}">
        <p14:creationId xmlns:p14="http://schemas.microsoft.com/office/powerpoint/2010/main" val="3232406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Time Shared Bus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Simplest form</a:t>
            </a:r>
          </a:p>
          <a:p>
            <a:r>
              <a:rPr lang="en-US"/>
              <a:t>Structure and interface similar to single processor system</a:t>
            </a:r>
          </a:p>
          <a:p>
            <a:r>
              <a:rPr lang="en-US"/>
              <a:t>Following features provided</a:t>
            </a:r>
          </a:p>
          <a:p>
            <a:pPr lvl="1"/>
            <a:r>
              <a:rPr lang="en-US"/>
              <a:t>Addressing - distinguish modules on bus </a:t>
            </a:r>
          </a:p>
          <a:p>
            <a:pPr lvl="1"/>
            <a:r>
              <a:rPr lang="en-US"/>
              <a:t>Arbitration - any module can be temporary master</a:t>
            </a:r>
          </a:p>
          <a:p>
            <a:pPr lvl="1"/>
            <a:r>
              <a:rPr lang="en-US"/>
              <a:t>Time sharing - if one module has the bus, others must wait and may have to suspend</a:t>
            </a:r>
          </a:p>
          <a:p>
            <a:r>
              <a:rPr lang="en-US"/>
              <a:t>Now have multiple processors as well as multiple I/O modules</a:t>
            </a:r>
          </a:p>
        </p:txBody>
      </p:sp>
    </p:spTree>
    <p:extLst>
      <p:ext uri="{BB962C8B-B14F-4D97-AF65-F5344CB8AC3E}">
        <p14:creationId xmlns:p14="http://schemas.microsoft.com/office/powerpoint/2010/main" val="136654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Symmetric Multiprocessor Organization</a:t>
            </a:r>
          </a:p>
        </p:txBody>
      </p:sp>
      <p:pic>
        <p:nvPicPr>
          <p:cNvPr id="157702" name="Picture 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58875"/>
            <a:ext cx="7191375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319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52400"/>
            <a:ext cx="5976664" cy="838200"/>
          </a:xfrm>
        </p:spPr>
        <p:txBody>
          <a:bodyPr/>
          <a:lstStyle/>
          <a:p>
            <a:r>
              <a:rPr lang="en-US" dirty="0"/>
              <a:t>Time Share Bus </a:t>
            </a:r>
            <a:r>
              <a:rPr lang="en-US" dirty="0" smtClean="0"/>
              <a:t>–Advantages &amp; </a:t>
            </a:r>
            <a:r>
              <a:rPr lang="en-US" dirty="0"/>
              <a:t>Disadvantage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Advantages</a:t>
            </a:r>
            <a:endParaRPr lang="en-US" b="1" dirty="0" smtClean="0"/>
          </a:p>
          <a:p>
            <a:r>
              <a:rPr lang="en-US" dirty="0" smtClean="0"/>
              <a:t>Simplicity</a:t>
            </a:r>
            <a:endParaRPr lang="en-US" dirty="0"/>
          </a:p>
          <a:p>
            <a:r>
              <a:rPr lang="en-US" dirty="0"/>
              <a:t>Flexibility</a:t>
            </a:r>
          </a:p>
          <a:p>
            <a:r>
              <a:rPr lang="en-US" dirty="0" smtClean="0"/>
              <a:t>Reliability</a:t>
            </a:r>
          </a:p>
          <a:p>
            <a:pPr marL="0" indent="0">
              <a:buNone/>
            </a:pPr>
            <a:r>
              <a:rPr lang="en-US" b="1" dirty="0" smtClean="0"/>
              <a:t>Disadvantage</a:t>
            </a:r>
          </a:p>
          <a:p>
            <a:r>
              <a:rPr lang="en-US" dirty="0"/>
              <a:t>Performance limited by bus cycle time</a:t>
            </a:r>
          </a:p>
          <a:p>
            <a:r>
              <a:rPr lang="en-US" dirty="0"/>
              <a:t>Each processor should have local cache</a:t>
            </a:r>
          </a:p>
          <a:p>
            <a:pPr lvl="1"/>
            <a:r>
              <a:rPr lang="en-US" dirty="0"/>
              <a:t>Reduce number of bus accesses</a:t>
            </a:r>
          </a:p>
          <a:p>
            <a:r>
              <a:rPr lang="en-US" dirty="0"/>
              <a:t>Leads to problems with cache coherence</a:t>
            </a:r>
          </a:p>
          <a:p>
            <a:pPr lvl="1"/>
            <a:r>
              <a:rPr lang="en-US" dirty="0"/>
              <a:t>Solved in </a:t>
            </a:r>
            <a:r>
              <a:rPr lang="en-US" dirty="0" smtClean="0"/>
              <a:t>hardware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8937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>
              <a:lumMod val="60000"/>
              <a:lumOff val="40000"/>
            </a:schemeClr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780928"/>
            <a:ext cx="8178800" cy="1296144"/>
          </a:xfrm>
        </p:spPr>
        <p:txBody>
          <a:bodyPr/>
          <a:lstStyle/>
          <a:p>
            <a:pPr marL="0" indent="0" algn="ctr">
              <a:buNone/>
            </a:pPr>
            <a:r>
              <a:rPr lang="en-GB" sz="5000" dirty="0" smtClean="0">
                <a:solidFill>
                  <a:srgbClr val="006666"/>
                </a:solidFill>
              </a:rPr>
              <a:t>Question??</a:t>
            </a:r>
            <a:endParaRPr lang="en-GB" sz="5000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40">
          <a:fgClr>
            <a:schemeClr val="bg1"/>
          </a:fgClr>
          <a:bgClr>
            <a:srgbClr val="9AE3F4"/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564904"/>
            <a:ext cx="8178800" cy="1512168"/>
          </a:xfrm>
          <a:noFill/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en-GB" sz="8000" b="1" dirty="0" smtClean="0">
                <a:solidFill>
                  <a:srgbClr val="006666"/>
                </a:solidFill>
              </a:rPr>
              <a:t>Thanks</a:t>
            </a:r>
            <a:endParaRPr lang="en-GB" sz="8000" b="1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302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/>
              <a:t>What is Parallel </a:t>
            </a:r>
            <a:r>
              <a:rPr lang="en-US" sz="4000" dirty="0" smtClean="0"/>
              <a:t>Processing?</a:t>
            </a:r>
            <a:endParaRPr lang="en-US" sz="40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3528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Parallel processing is a method of simultaneously breaking up and running program tasks on multiple microprocessors, thereby reducing processing time. Parallel processing may be accomplished via a computer with two or more processors or via a computer network.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Parallel </a:t>
            </a:r>
            <a:r>
              <a:rPr lang="en-US" dirty="0"/>
              <a:t>processing is also called parallel computing.</a:t>
            </a:r>
          </a:p>
        </p:txBody>
      </p:sp>
    </p:spTree>
    <p:extLst>
      <p:ext uri="{BB962C8B-B14F-4D97-AF65-F5344CB8AC3E}">
        <p14:creationId xmlns:p14="http://schemas.microsoft.com/office/powerpoint/2010/main" val="26202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/>
              <a:t>Parallel Processing</a:t>
            </a:r>
            <a:endParaRPr lang="en-US" sz="40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35280" cy="5715000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Parallel Processing Systems</a:t>
            </a:r>
            <a:r>
              <a:rPr lang="en-US" dirty="0"/>
              <a:t> are designed to speed up the execution of programs by dividing the program into multiple fragments and processing these fragments </a:t>
            </a:r>
            <a:r>
              <a:rPr lang="en-US" dirty="0" smtClean="0"/>
              <a:t>simultaneously.</a:t>
            </a:r>
          </a:p>
          <a:p>
            <a:pPr algn="just"/>
            <a:r>
              <a:rPr lang="en-US" dirty="0" smtClean="0"/>
              <a:t>Such </a:t>
            </a:r>
            <a:r>
              <a:rPr lang="en-US" dirty="0"/>
              <a:t>systems are multiprocessor systems also known as tightly coupled </a:t>
            </a:r>
            <a:r>
              <a:rPr lang="en-US" dirty="0" smtClean="0"/>
              <a:t>systems.</a:t>
            </a:r>
          </a:p>
          <a:p>
            <a:pPr algn="just"/>
            <a:r>
              <a:rPr lang="en-US" dirty="0" smtClean="0"/>
              <a:t>Parallel </a:t>
            </a:r>
            <a:r>
              <a:rPr lang="en-US" dirty="0"/>
              <a:t>systems deal with the simultaneous use of multiple computer resources that can include a single computer with multiple processors, a number of computers connected by a network to form a parallel processing cluster or a combination of both.</a:t>
            </a:r>
          </a:p>
        </p:txBody>
      </p:sp>
    </p:spTree>
    <p:extLst>
      <p:ext uri="{BB962C8B-B14F-4D97-AF65-F5344CB8AC3E}">
        <p14:creationId xmlns:p14="http://schemas.microsoft.com/office/powerpoint/2010/main" val="24672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08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/>
              <a:t>Parallel Processing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3528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Traditionally, the computer has been viewed as a sequential machine. Most </a:t>
            </a:r>
            <a:r>
              <a:rPr lang="en-US" dirty="0" smtClean="0"/>
              <a:t>computer programming </a:t>
            </a:r>
            <a:r>
              <a:rPr lang="en-US" dirty="0"/>
              <a:t>languages require the programmer to specify algorithms as </a:t>
            </a:r>
            <a:r>
              <a:rPr lang="en-US" dirty="0" smtClean="0"/>
              <a:t>sequences of </a:t>
            </a:r>
            <a:r>
              <a:rPr lang="en-US" dirty="0"/>
              <a:t>instructions. Processors execute programs by executing machine instructions in </a:t>
            </a:r>
            <a:r>
              <a:rPr lang="en-US" dirty="0" smtClean="0"/>
              <a:t>a sequence </a:t>
            </a:r>
            <a:r>
              <a:rPr lang="en-US" dirty="0"/>
              <a:t>and one at a time. Each instruction is executed in a sequence of </a:t>
            </a:r>
            <a:r>
              <a:rPr lang="en-US" dirty="0" smtClean="0"/>
              <a:t>operations (fetch </a:t>
            </a:r>
            <a:r>
              <a:rPr lang="en-US" dirty="0"/>
              <a:t>instruction, fetch operands, perform operation, store results).</a:t>
            </a:r>
          </a:p>
        </p:txBody>
      </p:sp>
    </p:spTree>
    <p:extLst>
      <p:ext uri="{BB962C8B-B14F-4D97-AF65-F5344CB8AC3E}">
        <p14:creationId xmlns:p14="http://schemas.microsoft.com/office/powerpoint/2010/main" val="9145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0028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500" b="1" dirty="0"/>
              <a:t>Types of Parallel Processor Systems</a:t>
            </a:r>
            <a:endParaRPr lang="en-US" sz="35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3528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 taxonomy first introduced by Flynn [FLYN72] is still the most common way </a:t>
            </a:r>
            <a:r>
              <a:rPr lang="en-US" dirty="0" smtClean="0"/>
              <a:t>of categorizing </a:t>
            </a:r>
            <a:r>
              <a:rPr lang="en-US" dirty="0"/>
              <a:t>systems with parallel processing capability. Flynn proposed the </a:t>
            </a:r>
            <a:r>
              <a:rPr lang="en-US" dirty="0" smtClean="0"/>
              <a:t>following categories </a:t>
            </a:r>
            <a:r>
              <a:rPr lang="en-US" dirty="0"/>
              <a:t>of computer systems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b="1" dirty="0" smtClean="0"/>
              <a:t>1. Single </a:t>
            </a:r>
            <a:r>
              <a:rPr lang="en-US" b="1" dirty="0"/>
              <a:t>instruction, single data (SISD) stream: </a:t>
            </a:r>
            <a:r>
              <a:rPr lang="en-US" dirty="0"/>
              <a:t>A single processor executes </a:t>
            </a:r>
            <a:r>
              <a:rPr lang="en-US" dirty="0" smtClean="0"/>
              <a:t>a single </a:t>
            </a:r>
            <a:r>
              <a:rPr lang="en-US" dirty="0"/>
              <a:t>instruction stream to operate on data stored in a single </a:t>
            </a:r>
            <a:r>
              <a:rPr lang="en-US" dirty="0" smtClean="0"/>
              <a:t>memory. Uniprocessors </a:t>
            </a:r>
            <a:r>
              <a:rPr lang="en-US" dirty="0"/>
              <a:t>fall into this category.</a:t>
            </a:r>
          </a:p>
        </p:txBody>
      </p:sp>
    </p:spTree>
    <p:extLst>
      <p:ext uri="{BB962C8B-B14F-4D97-AF65-F5344CB8AC3E}">
        <p14:creationId xmlns:p14="http://schemas.microsoft.com/office/powerpoint/2010/main" val="30833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0028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500" b="1" dirty="0"/>
              <a:t>Types of Parallel Processor Systems</a:t>
            </a:r>
            <a:endParaRPr lang="en-US" sz="35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07288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2. Single </a:t>
            </a:r>
            <a:r>
              <a:rPr lang="en-US" b="1" dirty="0"/>
              <a:t>instruction, multiple data (SIMD) stream: </a:t>
            </a:r>
            <a:r>
              <a:rPr lang="en-US" dirty="0"/>
              <a:t>A single machine </a:t>
            </a:r>
            <a:r>
              <a:rPr lang="en-US" dirty="0" smtClean="0"/>
              <a:t>instruction controls </a:t>
            </a:r>
            <a:r>
              <a:rPr lang="en-US" dirty="0"/>
              <a:t>the simultaneous execution of a number of processing elements on </a:t>
            </a:r>
            <a:r>
              <a:rPr lang="en-US" dirty="0" smtClean="0"/>
              <a:t>a lockstep basis.</a:t>
            </a:r>
          </a:p>
          <a:p>
            <a:pPr marL="0" indent="0" algn="just">
              <a:buNone/>
            </a:pPr>
            <a:r>
              <a:rPr lang="en-US" dirty="0" smtClean="0"/>
              <a:t>Each </a:t>
            </a:r>
            <a:r>
              <a:rPr lang="en-US" dirty="0"/>
              <a:t>processing element has an associated data memory, </a:t>
            </a:r>
            <a:r>
              <a:rPr lang="en-US" dirty="0" smtClean="0"/>
              <a:t>so that </a:t>
            </a:r>
            <a:r>
              <a:rPr lang="en-US" dirty="0"/>
              <a:t>each instruction is executed on a different set of data by the </a:t>
            </a:r>
            <a:r>
              <a:rPr lang="en-US" dirty="0" smtClean="0"/>
              <a:t>different processors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52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0028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500" b="1" dirty="0"/>
              <a:t>Types of Parallel Processor Systems</a:t>
            </a:r>
            <a:endParaRPr lang="en-US" sz="35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07288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3. Multiple </a:t>
            </a:r>
            <a:r>
              <a:rPr lang="en-US" b="1" dirty="0"/>
              <a:t>instruction, single data (MISD) stream: </a:t>
            </a:r>
            <a:r>
              <a:rPr lang="en-US" dirty="0"/>
              <a:t>A sequence of data is </a:t>
            </a:r>
            <a:r>
              <a:rPr lang="en-US" dirty="0" smtClean="0"/>
              <a:t>transmitted to </a:t>
            </a:r>
            <a:r>
              <a:rPr lang="en-US" dirty="0"/>
              <a:t>a set of processors, each of which executes a different instruction </a:t>
            </a:r>
            <a:r>
              <a:rPr lang="en-US" dirty="0" smtClean="0"/>
              <a:t>sequence. This </a:t>
            </a:r>
            <a:r>
              <a:rPr lang="en-US" dirty="0"/>
              <a:t>structure is not commercially implemented.</a:t>
            </a:r>
          </a:p>
          <a:p>
            <a:pPr marL="0" indent="0" algn="just">
              <a:buNone/>
            </a:pPr>
            <a:r>
              <a:rPr lang="en-US" b="1" dirty="0" smtClean="0"/>
              <a:t>4.</a:t>
            </a:r>
            <a:r>
              <a:rPr lang="en-US" dirty="0" smtClean="0"/>
              <a:t> </a:t>
            </a:r>
            <a:r>
              <a:rPr lang="en-US" b="1" dirty="0" smtClean="0"/>
              <a:t>Multiple </a:t>
            </a:r>
            <a:r>
              <a:rPr lang="en-US" b="1" dirty="0"/>
              <a:t>instruction, multiple data (MIMD) stream: </a:t>
            </a:r>
            <a:r>
              <a:rPr lang="en-US" dirty="0"/>
              <a:t>A set of processors </a:t>
            </a:r>
            <a:r>
              <a:rPr lang="en-US" dirty="0" smtClean="0"/>
              <a:t>simultaneously execute </a:t>
            </a:r>
            <a:r>
              <a:rPr lang="en-US" dirty="0"/>
              <a:t>different instruction sequences on different data sets. </a:t>
            </a:r>
            <a:r>
              <a:rPr lang="en-US" dirty="0" smtClean="0"/>
              <a:t>SMPs, clusters</a:t>
            </a:r>
            <a:r>
              <a:rPr lang="en-US" dirty="0"/>
              <a:t>, and NUMA systems fit into this category.</a:t>
            </a:r>
          </a:p>
        </p:txBody>
      </p:sp>
    </p:spTree>
    <p:extLst>
      <p:ext uri="{BB962C8B-B14F-4D97-AF65-F5344CB8AC3E}">
        <p14:creationId xmlns:p14="http://schemas.microsoft.com/office/powerpoint/2010/main" val="7090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630096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Taxonomy of Parallel Processor Architectures</a:t>
            </a:r>
            <a:endParaRPr lang="en-US" sz="35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15"/>
          <a:stretch>
            <a:fillRect/>
          </a:stretch>
        </p:blipFill>
        <p:spPr bwMode="auto">
          <a:xfrm>
            <a:off x="406400" y="1066800"/>
            <a:ext cx="848608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919006"/>
      </p:ext>
    </p:extLst>
  </p:cSld>
  <p:clrMapOvr>
    <a:masterClrMapping/>
  </p:clrMapOvr>
</p:sld>
</file>

<file path=ppt/theme/theme1.xml><?xml version="1.0" encoding="utf-8"?>
<a:theme xmlns:a="http://schemas.openxmlformats.org/drawingml/2006/main" name="COA8e">
  <a:themeElements>
    <a:clrScheme name="COA8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A8e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A8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COA8e</Template>
  <TotalTime>3659</TotalTime>
  <Words>851</Words>
  <Application>Microsoft Office PowerPoint</Application>
  <PresentationFormat>On-screen Show (4:3)</PresentationFormat>
  <Paragraphs>105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Agency FB</vt:lpstr>
      <vt:lpstr>Arial</vt:lpstr>
      <vt:lpstr>Arial Black</vt:lpstr>
      <vt:lpstr>Times New Roman</vt:lpstr>
      <vt:lpstr>Verdana</vt:lpstr>
      <vt:lpstr>Wingdings</vt:lpstr>
      <vt:lpstr>COA8e</vt:lpstr>
      <vt:lpstr>Computer Organization  And  Architecture </vt:lpstr>
      <vt:lpstr>Content</vt:lpstr>
      <vt:lpstr>What is Parallel Processing?</vt:lpstr>
      <vt:lpstr>Parallel Processing</vt:lpstr>
      <vt:lpstr>Parallel Processing</vt:lpstr>
      <vt:lpstr>Types of Parallel Processor Systems</vt:lpstr>
      <vt:lpstr>Types of Parallel Processor Systems</vt:lpstr>
      <vt:lpstr>Types of Parallel Processor Systems</vt:lpstr>
      <vt:lpstr>Taxonomy of Parallel Processor Architectures</vt:lpstr>
      <vt:lpstr>Parallel Organizations</vt:lpstr>
      <vt:lpstr>Parallel Organizations</vt:lpstr>
      <vt:lpstr>Parallel Organizations</vt:lpstr>
      <vt:lpstr>Parallel Organizations - SISD</vt:lpstr>
      <vt:lpstr>Parallel Organizations - SIMD</vt:lpstr>
      <vt:lpstr>Parallel Organizations - MIMD Shared Memory</vt:lpstr>
      <vt:lpstr>Parallel Organizations - MIMD Distributed Memory</vt:lpstr>
      <vt:lpstr>Symmetric Multiprocessors</vt:lpstr>
      <vt:lpstr>Multiprogramming and Multiprocessing</vt:lpstr>
      <vt:lpstr>Block Diagram of Tightly Coupled Multiprocessor</vt:lpstr>
      <vt:lpstr>Organization Classification</vt:lpstr>
      <vt:lpstr>Time Shared Bus</vt:lpstr>
      <vt:lpstr>Symmetric Multiprocessor Organization</vt:lpstr>
      <vt:lpstr>Time Share Bus –Advantages &amp; Disadvantage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Computer Evolution and Performance</dc:title>
  <dc:creator>Al Bashir</dc:creator>
  <cp:lastModifiedBy>Abm Bashir</cp:lastModifiedBy>
  <cp:revision>427</cp:revision>
  <dcterms:created xsi:type="dcterms:W3CDTF">1998-09-03T13:41:33Z</dcterms:created>
  <dcterms:modified xsi:type="dcterms:W3CDTF">2018-03-27T20:10:28Z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