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63"/>
  </p:notesMasterIdLst>
  <p:handoutMasterIdLst>
    <p:handoutMasterId r:id="rId64"/>
  </p:handoutMasterIdLst>
  <p:sldIdLst>
    <p:sldId id="329" r:id="rId2"/>
    <p:sldId id="269" r:id="rId3"/>
    <p:sldId id="334" r:id="rId4"/>
    <p:sldId id="333" r:id="rId5"/>
    <p:sldId id="280" r:id="rId6"/>
    <p:sldId id="270" r:id="rId7"/>
    <p:sldId id="335" r:id="rId8"/>
    <p:sldId id="281" r:id="rId9"/>
    <p:sldId id="273" r:id="rId10"/>
    <p:sldId id="336" r:id="rId11"/>
    <p:sldId id="274" r:id="rId12"/>
    <p:sldId id="337" r:id="rId13"/>
    <p:sldId id="338" r:id="rId14"/>
    <p:sldId id="340" r:id="rId15"/>
    <p:sldId id="339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2" r:id="rId24"/>
    <p:sldId id="275" r:id="rId25"/>
    <p:sldId id="276" r:id="rId26"/>
    <p:sldId id="277" r:id="rId27"/>
    <p:sldId id="278" r:id="rId28"/>
    <p:sldId id="279" r:id="rId29"/>
    <p:sldId id="291" r:id="rId30"/>
    <p:sldId id="292" r:id="rId31"/>
    <p:sldId id="294" r:id="rId32"/>
    <p:sldId id="300" r:id="rId33"/>
    <p:sldId id="299" r:id="rId34"/>
    <p:sldId id="301" r:id="rId35"/>
    <p:sldId id="302" r:id="rId36"/>
    <p:sldId id="303" r:id="rId37"/>
    <p:sldId id="305" r:id="rId38"/>
    <p:sldId id="306" r:id="rId39"/>
    <p:sldId id="307" r:id="rId40"/>
    <p:sldId id="308" r:id="rId41"/>
    <p:sldId id="309" r:id="rId42"/>
    <p:sldId id="295" r:id="rId43"/>
    <p:sldId id="296" r:id="rId44"/>
    <p:sldId id="298" r:id="rId45"/>
    <p:sldId id="316" r:id="rId46"/>
    <p:sldId id="317" r:id="rId47"/>
    <p:sldId id="318" r:id="rId48"/>
    <p:sldId id="319" r:id="rId49"/>
    <p:sldId id="320" r:id="rId50"/>
    <p:sldId id="315" r:id="rId51"/>
    <p:sldId id="325" r:id="rId52"/>
    <p:sldId id="321" r:id="rId53"/>
    <p:sldId id="322" r:id="rId54"/>
    <p:sldId id="328" r:id="rId55"/>
    <p:sldId id="327" r:id="rId56"/>
    <p:sldId id="323" r:id="rId57"/>
    <p:sldId id="326" r:id="rId58"/>
    <p:sldId id="290" r:id="rId59"/>
    <p:sldId id="324" r:id="rId60"/>
    <p:sldId id="330" r:id="rId61"/>
    <p:sldId id="332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FD5"/>
    <a:srgbClr val="9AE3F4"/>
    <a:srgbClr val="0066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86422" autoAdjust="0"/>
  </p:normalViewPr>
  <p:slideViewPr>
    <p:cSldViewPr>
      <p:cViewPr varScale="1">
        <p:scale>
          <a:sx n="65" d="100"/>
          <a:sy n="65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4.xml"/><Relationship Id="rId26" Type="http://schemas.openxmlformats.org/officeDocument/2006/relationships/slide" Target="slides/slide35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44.xml"/><Relationship Id="rId7" Type="http://schemas.openxmlformats.org/officeDocument/2006/relationships/slide" Target="slides/slide7.xml"/><Relationship Id="rId12" Type="http://schemas.openxmlformats.org/officeDocument/2006/relationships/slide" Target="slides/slide17.xml"/><Relationship Id="rId17" Type="http://schemas.openxmlformats.org/officeDocument/2006/relationships/slide" Target="slides/slide23.xml"/><Relationship Id="rId25" Type="http://schemas.openxmlformats.org/officeDocument/2006/relationships/slide" Target="slides/slide34.xml"/><Relationship Id="rId33" Type="http://schemas.openxmlformats.org/officeDocument/2006/relationships/slide" Target="slides/slide43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20" Type="http://schemas.openxmlformats.org/officeDocument/2006/relationships/slide" Target="slides/slide27.xml"/><Relationship Id="rId29" Type="http://schemas.openxmlformats.org/officeDocument/2006/relationships/slide" Target="slides/slide3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6.xml"/><Relationship Id="rId24" Type="http://schemas.openxmlformats.org/officeDocument/2006/relationships/slide" Target="slides/slide32.xml"/><Relationship Id="rId32" Type="http://schemas.openxmlformats.org/officeDocument/2006/relationships/slide" Target="slides/slide42.xml"/><Relationship Id="rId5" Type="http://schemas.openxmlformats.org/officeDocument/2006/relationships/slide" Target="slides/slide5.xml"/><Relationship Id="rId15" Type="http://schemas.openxmlformats.org/officeDocument/2006/relationships/slide" Target="slides/slide20.xml"/><Relationship Id="rId23" Type="http://schemas.openxmlformats.org/officeDocument/2006/relationships/slide" Target="slides/slide31.xml"/><Relationship Id="rId28" Type="http://schemas.openxmlformats.org/officeDocument/2006/relationships/slide" Target="slides/slide38.xml"/><Relationship Id="rId36" Type="http://schemas.openxmlformats.org/officeDocument/2006/relationships/slide" Target="slides/slide58.xml"/><Relationship Id="rId10" Type="http://schemas.openxmlformats.org/officeDocument/2006/relationships/slide" Target="slides/slide15.xml"/><Relationship Id="rId19" Type="http://schemas.openxmlformats.org/officeDocument/2006/relationships/slide" Target="slides/slide26.xml"/><Relationship Id="rId31" Type="http://schemas.openxmlformats.org/officeDocument/2006/relationships/slide" Target="slides/slide41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9.xml"/><Relationship Id="rId22" Type="http://schemas.openxmlformats.org/officeDocument/2006/relationships/slide" Target="slides/slide29.xml"/><Relationship Id="rId27" Type="http://schemas.openxmlformats.org/officeDocument/2006/relationships/slide" Target="slides/slide36.xml"/><Relationship Id="rId30" Type="http://schemas.openxmlformats.org/officeDocument/2006/relationships/slide" Target="slides/slide40.xml"/><Relationship Id="rId35" Type="http://schemas.openxmlformats.org/officeDocument/2006/relationships/slide" Target="slides/slide50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54B586-DF07-4B3A-9AF5-7423ED429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41619FE-C203-45F1-8333-ACFAD98BF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D90B3-77B7-4418-998D-7A06F8FA44A4}" type="slidenum">
              <a:rPr lang="en-US"/>
              <a:pPr/>
              <a:t>1</a:t>
            </a:fld>
            <a:endParaRPr lang="en-US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8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F145C-674B-4648-BE1B-A2E649F381F8}" type="slidenum">
              <a:rPr lang="en-US"/>
              <a:pPr/>
              <a:t>10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7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4177-AC7C-4EF6-99B5-F60A8687E4BA}" type="slidenum">
              <a:rPr lang="en-US"/>
              <a:pPr/>
              <a:t>11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5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4177-AC7C-4EF6-99B5-F60A8687E4BA}" type="slidenum">
              <a:rPr lang="en-US"/>
              <a:pPr/>
              <a:t>12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4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4177-AC7C-4EF6-99B5-F60A8687E4BA}" type="slidenum">
              <a:rPr lang="en-US"/>
              <a:pPr/>
              <a:t>13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9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14177-AC7C-4EF6-99B5-F60A8687E4BA}" type="slidenum">
              <a:rPr lang="en-US"/>
              <a:pPr/>
              <a:t>14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1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0A7B-1CA9-44A3-915F-7B1FC29E9C23}" type="slidenum">
              <a:rPr lang="en-US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BB846-E1BE-48A6-889F-812C89B24677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9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1A0BA-C588-4767-AECF-43116E171828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71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3D8A6-7F23-409C-A129-BD1E94783BB2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EDC12-522A-4CE2-97D0-6C70D8763D02}" type="slidenum">
              <a:rPr lang="en-US"/>
              <a:pPr/>
              <a:t>19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B48B-CCF3-4465-AE17-0A4261113D58}" type="slidenum">
              <a:rPr lang="en-US"/>
              <a:pPr/>
              <a:t>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62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6416E-9E88-4078-8591-CABA66FD1BD7}" type="slidenum">
              <a:rPr lang="en-US"/>
              <a:pPr/>
              <a:t>20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7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5BB45-8045-403B-A745-69E96C42109A}" type="slidenum">
              <a:rPr lang="en-US"/>
              <a:pPr/>
              <a:t>21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3BF23-0823-4B73-9AAB-DD270AB27B15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71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569F-E8DC-47A0-8D63-9BDDF2E731CF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23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7828B-8D2C-46F9-9B3F-56428C5B9882}" type="slidenum">
              <a:rPr lang="en-US"/>
              <a:pPr/>
              <a:t>24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04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BEA31-14AF-4384-A187-6BF006D3DA3B}" type="slidenum">
              <a:rPr lang="en-US"/>
              <a:pPr/>
              <a:t>25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42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A323E-3F32-4450-A006-E97E75F40D5D}" type="slidenum">
              <a:rPr lang="en-US"/>
              <a:pPr/>
              <a:t>26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14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9597C-397A-4A84-9EEF-FA0DB21EAB26}" type="slidenum">
              <a:rPr lang="en-US"/>
              <a:pPr/>
              <a:t>27</a:t>
            </a:fld>
            <a:endParaRPr lang="en-US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36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94A4E-30F2-4FA5-84E2-5CA8AFF2A0AE}" type="slidenum">
              <a:rPr lang="en-US"/>
              <a:pPr/>
              <a:t>28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48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9806C-1780-4754-B3E1-006E63801D58}" type="slidenum">
              <a:rPr lang="en-US"/>
              <a:pPr/>
              <a:t>29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3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B48B-CCF3-4465-AE17-0A4261113D58}" type="slidenum">
              <a:rPr lang="en-US"/>
              <a:pPr/>
              <a:t>3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0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7FE8D-F98E-4BB7-AB44-C336D23C6D6C}" type="slidenum">
              <a:rPr lang="en-US"/>
              <a:pPr/>
              <a:t>30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11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DA5AD-A696-4CD8-893D-8319A8AAF892}" type="slidenum">
              <a:rPr lang="en-US"/>
              <a:pPr/>
              <a:t>31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49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19FBA-E56E-489B-8480-5F4C7A7A98D5}" type="slidenum">
              <a:rPr lang="en-US"/>
              <a:pPr/>
              <a:t>58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9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DB48B-CCF3-4465-AE17-0A4261113D58}" type="slidenum">
              <a:rPr lang="en-US"/>
              <a:pPr/>
              <a:t>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6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95CAC-B13F-4E18-B3C2-6960861124DA}" type="slidenum">
              <a:rPr lang="en-US"/>
              <a:pPr/>
              <a:t>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0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4C0F6-3CD7-449D-ABC4-8836927B47A5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3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4C0F6-3CD7-449D-ABC4-8836927B47A5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2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DD417-D7AF-46EC-B5FE-AEB91EA13471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8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F145C-674B-4648-BE1B-A2E649F381F8}" type="slidenum">
              <a:rPr lang="en-US"/>
              <a:pPr/>
              <a:t>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2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F5684F2-C279-4C05-B249-8C78C7F858B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3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5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6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2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CDFFCE"/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980728"/>
            <a:ext cx="7721600" cy="1786341"/>
          </a:xfrm>
        </p:spPr>
        <p:txBody>
          <a:bodyPr/>
          <a:lstStyle/>
          <a:p>
            <a:pPr algn="ctr"/>
            <a:r>
              <a:rPr lang="en-GB" sz="4000" dirty="0" smtClean="0"/>
              <a:t>Computer Organization</a:t>
            </a:r>
            <a:br>
              <a:rPr lang="en-GB" sz="4000" dirty="0" smtClean="0"/>
            </a:br>
            <a:r>
              <a:rPr lang="en-GB" sz="4000" dirty="0" smtClean="0"/>
              <a:t> And </a:t>
            </a:r>
            <a:br>
              <a:rPr lang="en-GB" sz="4000" dirty="0" smtClean="0"/>
            </a:br>
            <a:r>
              <a:rPr lang="en-GB" sz="4000" dirty="0" smtClean="0"/>
              <a:t>Architecture </a:t>
            </a:r>
            <a:endParaRPr lang="en-GB" sz="40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8705056" cy="1771650"/>
          </a:xfrm>
        </p:spPr>
        <p:txBody>
          <a:bodyPr/>
          <a:lstStyle/>
          <a:p>
            <a:pPr algn="ctr"/>
            <a:r>
              <a:rPr lang="en-US" sz="3600" dirty="0" smtClean="0">
                <a:latin typeface="Agency FB" pitchFamily="34" charset="0"/>
              </a:rPr>
              <a:t>Al Bashir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Lecturer, Dept. of CSE</a:t>
            </a:r>
          </a:p>
          <a:p>
            <a:pPr algn="ctr"/>
            <a:r>
              <a:rPr lang="en-US" dirty="0" smtClean="0">
                <a:latin typeface="Agency FB" pitchFamily="34" charset="0"/>
              </a:rPr>
              <a:t>Dhaka International University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256490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CSE-209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3808" y="3356992"/>
            <a:ext cx="3744416" cy="461665"/>
          </a:xfrm>
          <a:prstGeom prst="rect">
            <a:avLst/>
          </a:prstGeom>
          <a:pattFill prst="lgGrid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Lecture - 02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9" y="-12440"/>
            <a:ext cx="1872208" cy="6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IAS </a:t>
            </a:r>
            <a:r>
              <a:rPr lang="en-GB" dirty="0" smtClean="0"/>
              <a:t>– Memory Format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78800" cy="47053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3" y="1143000"/>
            <a:ext cx="8371581" cy="47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of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IAS – detail</a:t>
            </a:r>
            <a:endParaRPr lang="en-GB" dirty="0"/>
          </a:p>
        </p:txBody>
      </p:sp>
      <p:pic>
        <p:nvPicPr>
          <p:cNvPr id="23631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2987824" y="0"/>
            <a:ext cx="63367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of </a:t>
            </a:r>
            <a:r>
              <a:rPr lang="en-GB" dirty="0" smtClean="0"/>
              <a:t>IAS </a:t>
            </a:r>
            <a:r>
              <a:rPr lang="en-GB" dirty="0"/>
              <a:t>– detail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13904" y="1124744"/>
            <a:ext cx="8630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8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buffer register (MBR):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 word to be stored in memory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sent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I/O unit, or is used to receive a word from memory or from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I/O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unit.</a:t>
            </a:r>
          </a:p>
          <a:p>
            <a:pPr algn="just"/>
            <a:r>
              <a:rPr lang="en-US" dirty="0">
                <a:solidFill>
                  <a:srgbClr val="8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register (MAR):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Specifies the address in memory of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word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written from or read into the MBR.</a:t>
            </a:r>
          </a:p>
          <a:p>
            <a:pPr algn="just"/>
            <a:r>
              <a:rPr lang="en-US" dirty="0">
                <a:solidFill>
                  <a:srgbClr val="808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register (IR):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the 8-bit </a:t>
            </a:r>
            <a:r>
              <a:rPr lang="en-US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instruction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being executed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</a:t>
            </a:r>
            <a:r>
              <a:rPr lang="en-GB" dirty="0" smtClean="0"/>
              <a:t>of </a:t>
            </a:r>
            <a:r>
              <a:rPr lang="en-GB" dirty="0" smtClean="0"/>
              <a:t>IAS </a:t>
            </a:r>
            <a:r>
              <a:rPr lang="en-GB" dirty="0"/>
              <a:t>– detail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13904" y="1124744"/>
            <a:ext cx="8630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808080"/>
                </a:solidFill>
                <a:latin typeface="TimesTen-Bold"/>
              </a:rPr>
              <a:t>•</a:t>
            </a:r>
            <a:r>
              <a:rPr lang="en-US" b="1" dirty="0" smtClean="0">
                <a:solidFill>
                  <a:srgbClr val="000000"/>
                </a:solidFill>
                <a:latin typeface="TimesTen-Bold"/>
              </a:rPr>
              <a:t>Instruction </a:t>
            </a:r>
            <a:r>
              <a:rPr lang="en-US" b="1" dirty="0">
                <a:solidFill>
                  <a:srgbClr val="000000"/>
                </a:solidFill>
                <a:latin typeface="TimesTen-Bold"/>
              </a:rPr>
              <a:t>buffer register (IBR):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Employed to hold temporarily the </a:t>
            </a:r>
            <a:r>
              <a:rPr lang="en-US" dirty="0" err="1" smtClean="0">
                <a:solidFill>
                  <a:srgbClr val="000000"/>
                </a:solidFill>
                <a:latin typeface="TimesTen-Bold"/>
              </a:rPr>
              <a:t>righthand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 instruction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from a word in memory.</a:t>
            </a:r>
          </a:p>
          <a:p>
            <a:pPr algn="just"/>
            <a:r>
              <a:rPr lang="en-US" dirty="0">
                <a:solidFill>
                  <a:srgbClr val="808080"/>
                </a:solidFill>
                <a:latin typeface="TimesTen-Bold"/>
              </a:rPr>
              <a:t>• </a:t>
            </a:r>
            <a:r>
              <a:rPr lang="en-US" b="1" dirty="0">
                <a:solidFill>
                  <a:srgbClr val="000000"/>
                </a:solidFill>
                <a:latin typeface="TimesTen-Bold"/>
              </a:rPr>
              <a:t>Program counter (PC):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Contains the address of the next instruction-pair to 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be fetched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from memory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.</a:t>
            </a:r>
          </a:p>
          <a:p>
            <a:pPr algn="just"/>
            <a:r>
              <a:rPr lang="en-US" dirty="0">
                <a:solidFill>
                  <a:srgbClr val="808080"/>
                </a:solidFill>
                <a:latin typeface="TimesTen-Bold"/>
              </a:rPr>
              <a:t>• </a:t>
            </a:r>
            <a:r>
              <a:rPr lang="en-US" b="1" dirty="0">
                <a:solidFill>
                  <a:srgbClr val="000000"/>
                </a:solidFill>
                <a:latin typeface="TimesTen-Bold"/>
              </a:rPr>
              <a:t>Accumulator (AC) and multiplier quotient (MQ</a:t>
            </a:r>
            <a:r>
              <a:rPr lang="en-US" b="1" dirty="0" smtClean="0">
                <a:solidFill>
                  <a:srgbClr val="000000"/>
                </a:solidFill>
                <a:latin typeface="TimesTen-Bold"/>
              </a:rPr>
              <a:t>):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Employed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to hold 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temporarily operands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and results of ALU operations. For example, the result 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of multiplying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two 40-bit numbers is an 80-bit number; the most </a:t>
            </a:r>
            <a:r>
              <a:rPr lang="en-US" dirty="0" smtClean="0">
                <a:solidFill>
                  <a:srgbClr val="000000"/>
                </a:solidFill>
                <a:latin typeface="TimesTen-Bold"/>
              </a:rPr>
              <a:t>significant 40 </a:t>
            </a:r>
            <a:r>
              <a:rPr lang="en-US" dirty="0">
                <a:solidFill>
                  <a:srgbClr val="000000"/>
                </a:solidFill>
                <a:latin typeface="TimesTen-Bold"/>
              </a:rPr>
              <a:t>bits are stored in the AC and the least significant in the MQ.</a:t>
            </a:r>
            <a:endParaRPr lang="en-US" dirty="0">
              <a:latin typeface="TimesTen-Bold"/>
            </a:endParaRPr>
          </a:p>
          <a:p>
            <a:endParaRPr lang="en-US" dirty="0">
              <a:solidFill>
                <a:srgbClr val="000000"/>
              </a:solidFill>
              <a:latin typeface="TimesTen-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8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IAS </a:t>
            </a:r>
            <a:r>
              <a:rPr lang="en-GB" dirty="0"/>
              <a:t>– </a:t>
            </a:r>
            <a:r>
              <a:rPr lang="en-GB" dirty="0" smtClean="0"/>
              <a:t>Instruction Set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24744"/>
            <a:ext cx="82042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Commercial Computers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1947 - Eckert-Mauchly Computer Corporation</a:t>
            </a:r>
          </a:p>
          <a:p>
            <a:r>
              <a:rPr lang="en-US"/>
              <a:t>UNIVAC I (Universal Automatic Computer)</a:t>
            </a:r>
          </a:p>
          <a:p>
            <a:r>
              <a:rPr lang="en-US"/>
              <a:t>US Bureau of Census 1950 calculations</a:t>
            </a:r>
          </a:p>
          <a:p>
            <a:r>
              <a:rPr lang="en-US"/>
              <a:t>Became part of Sperry-Rand Corporation</a:t>
            </a:r>
          </a:p>
          <a:p>
            <a:r>
              <a:rPr lang="en-US"/>
              <a:t>Late 1950s - UNIVAC II</a:t>
            </a:r>
          </a:p>
          <a:p>
            <a:pPr lvl="1"/>
            <a:r>
              <a:rPr lang="en-US"/>
              <a:t>Faster</a:t>
            </a:r>
          </a:p>
          <a:p>
            <a:pPr lvl="1"/>
            <a:r>
              <a:rPr lang="en-US"/>
              <a:t>More memory</a:t>
            </a:r>
          </a:p>
        </p:txBody>
      </p:sp>
    </p:spTree>
    <p:extLst>
      <p:ext uri="{BB962C8B-B14F-4D97-AF65-F5344CB8AC3E}">
        <p14:creationId xmlns:p14="http://schemas.microsoft.com/office/powerpoint/2010/main" val="38886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Punched-card processing equipment</a:t>
            </a:r>
          </a:p>
          <a:p>
            <a:r>
              <a:rPr lang="en-US"/>
              <a:t>1953 - the 701</a:t>
            </a:r>
          </a:p>
          <a:p>
            <a:pPr lvl="1"/>
            <a:r>
              <a:rPr lang="en-US"/>
              <a:t>IBM’s first stored program computer</a:t>
            </a:r>
          </a:p>
          <a:p>
            <a:pPr lvl="1"/>
            <a:r>
              <a:rPr lang="en-US"/>
              <a:t>Scientific calculations</a:t>
            </a:r>
          </a:p>
          <a:p>
            <a:r>
              <a:rPr lang="en-US"/>
              <a:t>1955 - the 702</a:t>
            </a:r>
          </a:p>
          <a:p>
            <a:pPr lvl="1"/>
            <a:r>
              <a:rPr lang="en-US"/>
              <a:t>Business applications</a:t>
            </a:r>
          </a:p>
          <a:p>
            <a:r>
              <a:rPr lang="en-US"/>
              <a:t>Lead to 700/7000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Replaced vacuum tubes</a:t>
            </a:r>
          </a:p>
          <a:p>
            <a:r>
              <a:rPr lang="en-US"/>
              <a:t>Smaller</a:t>
            </a:r>
          </a:p>
          <a:p>
            <a:r>
              <a:rPr lang="en-US"/>
              <a:t>Cheaper</a:t>
            </a:r>
          </a:p>
          <a:p>
            <a:r>
              <a:rPr lang="en-US"/>
              <a:t>Less heat dissipation</a:t>
            </a:r>
          </a:p>
          <a:p>
            <a:r>
              <a:rPr lang="en-US"/>
              <a:t>Solid State device</a:t>
            </a:r>
          </a:p>
          <a:p>
            <a:r>
              <a:rPr lang="en-US"/>
              <a:t>Made from Silicon (Sand)</a:t>
            </a:r>
          </a:p>
          <a:p>
            <a:r>
              <a:rPr lang="en-US"/>
              <a:t>Invented 1947 at Bell Labs</a:t>
            </a:r>
          </a:p>
          <a:p>
            <a:r>
              <a:rPr lang="en-US"/>
              <a:t>William Shockley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 Based Computers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 generation machines</a:t>
            </a:r>
          </a:p>
          <a:p>
            <a:r>
              <a:rPr lang="en-US"/>
              <a:t>NCR &amp; RCA produced small transistor machines</a:t>
            </a:r>
          </a:p>
          <a:p>
            <a:r>
              <a:rPr lang="en-US"/>
              <a:t>IBM 7000</a:t>
            </a:r>
          </a:p>
          <a:p>
            <a:r>
              <a:rPr lang="en-US"/>
              <a:t>DEC - 1957</a:t>
            </a:r>
          </a:p>
          <a:p>
            <a:pPr lvl="1"/>
            <a:r>
              <a:rPr lang="en-US"/>
              <a:t>Produced PDP-1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Microelectronics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Literally - “small electronics”</a:t>
            </a:r>
          </a:p>
          <a:p>
            <a:r>
              <a:rPr lang="en-US"/>
              <a:t>A computer is made up of gates, memory cells and interconnections</a:t>
            </a:r>
          </a:p>
          <a:p>
            <a:r>
              <a:rPr lang="en-US"/>
              <a:t>These can be manufactured on a semiconductor</a:t>
            </a:r>
          </a:p>
          <a:p>
            <a:r>
              <a:rPr lang="en-US"/>
              <a:t>e.g. silicon wafer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ENIAC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/>
              <a:t>ENIAC </a:t>
            </a:r>
            <a:r>
              <a:rPr lang="en-US" dirty="0"/>
              <a:t>The ENIAC (Electronic </a:t>
            </a:r>
            <a:r>
              <a:rPr lang="en-US" dirty="0" smtClean="0"/>
              <a:t>Numerical Integrator </a:t>
            </a:r>
            <a:r>
              <a:rPr lang="en-US" dirty="0"/>
              <a:t>And Computer), </a:t>
            </a:r>
            <a:r>
              <a:rPr lang="en-US" dirty="0" smtClean="0"/>
              <a:t>designed and </a:t>
            </a:r>
            <a:r>
              <a:rPr lang="en-US" dirty="0"/>
              <a:t>constructed at the University of Pennsylvania, was the world’s </a:t>
            </a:r>
            <a:r>
              <a:rPr lang="en-US" dirty="0" smtClean="0"/>
              <a:t>first general purpose electronic </a:t>
            </a:r>
            <a:r>
              <a:rPr lang="en-US" dirty="0"/>
              <a:t>digital </a:t>
            </a:r>
            <a:r>
              <a:rPr lang="en-US" dirty="0" smtClean="0"/>
              <a:t>computer. The </a:t>
            </a:r>
            <a:r>
              <a:rPr lang="en-US" dirty="0"/>
              <a:t>project was a response to U.S. needs during</a:t>
            </a:r>
          </a:p>
          <a:p>
            <a:pPr marL="0" indent="0" algn="just">
              <a:buNone/>
            </a:pPr>
            <a:r>
              <a:rPr lang="en-US" dirty="0"/>
              <a:t>World War II.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Generations of Computer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Vacuum tube - 1946-1957</a:t>
            </a:r>
          </a:p>
          <a:p>
            <a:pPr>
              <a:lnSpc>
                <a:spcPct val="90000"/>
              </a:lnSpc>
            </a:pPr>
            <a:r>
              <a:rPr lang="en-US"/>
              <a:t>Transistor - 1958-1964</a:t>
            </a:r>
          </a:p>
          <a:p>
            <a:pPr>
              <a:lnSpc>
                <a:spcPct val="90000"/>
              </a:lnSpc>
            </a:pPr>
            <a:r>
              <a:rPr lang="en-US"/>
              <a:t>Small scale integration - 1965 on</a:t>
            </a:r>
          </a:p>
          <a:p>
            <a:pPr lvl="1">
              <a:lnSpc>
                <a:spcPct val="90000"/>
              </a:lnSpc>
            </a:pPr>
            <a:r>
              <a:rPr lang="en-US"/>
              <a:t>Up to 100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Medium scale integration - to 1971</a:t>
            </a:r>
          </a:p>
          <a:p>
            <a:pPr lvl="1">
              <a:lnSpc>
                <a:spcPct val="90000"/>
              </a:lnSpc>
            </a:pPr>
            <a:r>
              <a:rPr lang="en-US"/>
              <a:t>100-3,000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Large scale integration - 1971-1977</a:t>
            </a:r>
          </a:p>
          <a:p>
            <a:pPr lvl="1">
              <a:lnSpc>
                <a:spcPct val="90000"/>
              </a:lnSpc>
            </a:pPr>
            <a:r>
              <a:rPr lang="en-US"/>
              <a:t>3,000 - 100,000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Very large scale integration - 1978 -1991</a:t>
            </a:r>
          </a:p>
          <a:p>
            <a:pPr lvl="1">
              <a:lnSpc>
                <a:spcPct val="90000"/>
              </a:lnSpc>
            </a:pPr>
            <a:r>
              <a:rPr lang="en-US"/>
              <a:t>100,000 - 100,000,000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Ultra large scale integration – 1991 -</a:t>
            </a:r>
          </a:p>
          <a:p>
            <a:pPr lvl="1">
              <a:lnSpc>
                <a:spcPct val="90000"/>
              </a:lnSpc>
            </a:pPr>
            <a:r>
              <a:rPr lang="en-US"/>
              <a:t>Over 100,000,000 devices on a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Moore’s Law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Increased density of components on chip</a:t>
            </a:r>
          </a:p>
          <a:p>
            <a:r>
              <a:rPr lang="en-US" sz="2400" dirty="0"/>
              <a:t>Gordon Moore – co-founder of Intel</a:t>
            </a:r>
          </a:p>
          <a:p>
            <a:r>
              <a:rPr lang="en-US" sz="2400" dirty="0"/>
              <a:t>Number of transistors on a chip will double every year</a:t>
            </a:r>
          </a:p>
          <a:p>
            <a:r>
              <a:rPr lang="en-US" sz="2400" dirty="0"/>
              <a:t>Since 1970’s development has slowed a little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Number of transistors doubles every 18 months</a:t>
            </a:r>
          </a:p>
          <a:p>
            <a:r>
              <a:rPr lang="en-US" sz="2400" dirty="0"/>
              <a:t>Cost of a chip has remained almost unchanged</a:t>
            </a:r>
          </a:p>
          <a:p>
            <a:r>
              <a:rPr lang="en-US" sz="2400" dirty="0"/>
              <a:t>Higher packing density means shorter electrical paths, giving higher performance</a:t>
            </a:r>
          </a:p>
          <a:p>
            <a:r>
              <a:rPr lang="en-US" sz="2400" dirty="0"/>
              <a:t>Smaller size gives increased flexibility</a:t>
            </a:r>
          </a:p>
          <a:p>
            <a:r>
              <a:rPr lang="en-US" sz="2400" dirty="0"/>
              <a:t>Reduced power and cooling requirements</a:t>
            </a:r>
          </a:p>
          <a:p>
            <a:r>
              <a:rPr lang="en-US" sz="2400" dirty="0"/>
              <a:t>Fewer interconnections increases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>
            <a:fillRect/>
          </a:stretch>
        </p:blipFill>
        <p:spPr bwMode="auto">
          <a:xfrm>
            <a:off x="992188" y="1157288"/>
            <a:ext cx="7161212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in CPU Transistor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IBM 360 series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1964</a:t>
            </a:r>
          </a:p>
          <a:p>
            <a:r>
              <a:rPr lang="en-GB"/>
              <a:t>Replaced (&amp; not compatible with) 7000 series</a:t>
            </a:r>
          </a:p>
          <a:p>
            <a:r>
              <a:rPr lang="en-GB"/>
              <a:t>First planned “family” of computers</a:t>
            </a:r>
          </a:p>
          <a:p>
            <a:pPr lvl="1"/>
            <a:r>
              <a:rPr lang="en-GB"/>
              <a:t>Similar or identical instruction sets</a:t>
            </a:r>
          </a:p>
          <a:p>
            <a:pPr lvl="1"/>
            <a:r>
              <a:rPr lang="en-GB"/>
              <a:t>Similar or identical O/S</a:t>
            </a:r>
          </a:p>
          <a:p>
            <a:pPr lvl="1"/>
            <a:r>
              <a:rPr lang="en-GB"/>
              <a:t>Increasing speed</a:t>
            </a:r>
          </a:p>
          <a:p>
            <a:pPr lvl="1"/>
            <a:r>
              <a:rPr lang="en-GB"/>
              <a:t>Increasing number of I/O ports (i.e. more terminals)</a:t>
            </a:r>
          </a:p>
          <a:p>
            <a:pPr lvl="1"/>
            <a:r>
              <a:rPr lang="en-GB"/>
              <a:t>Increased memory size </a:t>
            </a:r>
          </a:p>
          <a:p>
            <a:pPr lvl="1"/>
            <a:r>
              <a:rPr lang="en-GB"/>
              <a:t>Increased cost</a:t>
            </a:r>
          </a:p>
          <a:p>
            <a:r>
              <a:rPr lang="en-GB"/>
              <a:t>Multiplexed switch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 PDP-8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1964</a:t>
            </a:r>
          </a:p>
          <a:p>
            <a:r>
              <a:rPr lang="en-GB"/>
              <a:t>First minicomputer (after miniskirt!)</a:t>
            </a:r>
          </a:p>
          <a:p>
            <a:r>
              <a:rPr lang="en-GB"/>
              <a:t>Did not need air conditioned room</a:t>
            </a:r>
          </a:p>
          <a:p>
            <a:r>
              <a:rPr lang="en-GB"/>
              <a:t>Small enough to sit on a lab bench</a:t>
            </a:r>
          </a:p>
          <a:p>
            <a:r>
              <a:rPr lang="en-GB"/>
              <a:t>$16,000 </a:t>
            </a:r>
          </a:p>
          <a:p>
            <a:pPr lvl="1"/>
            <a:r>
              <a:rPr lang="en-GB"/>
              <a:t>$100k+ for IBM 360</a:t>
            </a:r>
          </a:p>
          <a:p>
            <a:r>
              <a:rPr lang="en-GB"/>
              <a:t>Embedded applications &amp; OEM</a:t>
            </a:r>
          </a:p>
          <a:p>
            <a:r>
              <a:rPr lang="en-GB"/>
              <a:t>BUS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 - PDP-8 Bus Structure</a:t>
            </a:r>
          </a:p>
        </p:txBody>
      </p:sp>
      <p:pic>
        <p:nvPicPr>
          <p:cNvPr id="25627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6"/>
          <a:stretch>
            <a:fillRect/>
          </a:stretch>
        </p:blipFill>
        <p:spPr bwMode="auto">
          <a:xfrm>
            <a:off x="385763" y="2493963"/>
            <a:ext cx="8148637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Semiconductor Memory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1970</a:t>
            </a:r>
          </a:p>
          <a:p>
            <a:r>
              <a:rPr lang="en-GB"/>
              <a:t>Fairchild</a:t>
            </a:r>
          </a:p>
          <a:p>
            <a:r>
              <a:rPr lang="en-GB"/>
              <a:t>Size of a single core</a:t>
            </a:r>
          </a:p>
          <a:p>
            <a:pPr lvl="1"/>
            <a:r>
              <a:rPr lang="en-GB"/>
              <a:t>i.e. 1 bit of magnetic core storage</a:t>
            </a:r>
          </a:p>
          <a:p>
            <a:r>
              <a:rPr lang="en-GB"/>
              <a:t>Holds 256 bits</a:t>
            </a:r>
          </a:p>
          <a:p>
            <a:r>
              <a:rPr lang="en-GB"/>
              <a:t>Non-destructive read</a:t>
            </a:r>
          </a:p>
          <a:p>
            <a:r>
              <a:rPr lang="en-GB"/>
              <a:t>Much faster than core</a:t>
            </a:r>
          </a:p>
          <a:p>
            <a:r>
              <a:rPr lang="en-GB"/>
              <a:t>Capacity approximately doubles each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1971 - 4004 </a:t>
            </a:r>
          </a:p>
          <a:p>
            <a:pPr lvl="1"/>
            <a:r>
              <a:rPr lang="en-GB"/>
              <a:t>First microprocessor</a:t>
            </a:r>
          </a:p>
          <a:p>
            <a:pPr lvl="1"/>
            <a:r>
              <a:rPr lang="en-GB"/>
              <a:t>All CPU components on a single chip</a:t>
            </a:r>
          </a:p>
          <a:p>
            <a:pPr lvl="1"/>
            <a:r>
              <a:rPr lang="en-GB"/>
              <a:t>4 bit</a:t>
            </a:r>
          </a:p>
          <a:p>
            <a:r>
              <a:rPr lang="en-GB"/>
              <a:t>Followed in 1972 by 8008</a:t>
            </a:r>
          </a:p>
          <a:p>
            <a:pPr lvl="1"/>
            <a:r>
              <a:rPr lang="en-GB"/>
              <a:t>8 bit</a:t>
            </a:r>
          </a:p>
          <a:p>
            <a:pPr lvl="1"/>
            <a:r>
              <a:rPr lang="en-GB"/>
              <a:t>Both designed for specific applications</a:t>
            </a:r>
          </a:p>
          <a:p>
            <a:r>
              <a:rPr lang="en-GB"/>
              <a:t>1974 - 8080</a:t>
            </a:r>
          </a:p>
          <a:p>
            <a:pPr lvl="1"/>
            <a:r>
              <a:rPr lang="en-GB"/>
              <a:t>Intel’s first general purpose microprocessor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Speeding it up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Pipelining</a:t>
            </a:r>
          </a:p>
          <a:p>
            <a:r>
              <a:rPr lang="en-GB"/>
              <a:t>On board cache</a:t>
            </a:r>
          </a:p>
          <a:p>
            <a:r>
              <a:rPr lang="en-GB"/>
              <a:t>On board L1 &amp; L2 cache</a:t>
            </a:r>
          </a:p>
          <a:p>
            <a:r>
              <a:rPr lang="en-GB"/>
              <a:t>Branch prediction</a:t>
            </a:r>
          </a:p>
          <a:p>
            <a:r>
              <a:rPr lang="en-GB"/>
              <a:t>Data flow analysis</a:t>
            </a:r>
          </a:p>
          <a:p>
            <a:r>
              <a:rPr lang="en-GB"/>
              <a:t>Speculative execution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Balance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Processor speed increased</a:t>
            </a:r>
          </a:p>
          <a:p>
            <a:r>
              <a:rPr lang="en-US"/>
              <a:t>Memory capacity increased</a:t>
            </a:r>
          </a:p>
          <a:p>
            <a:r>
              <a:rPr lang="en-US"/>
              <a:t>Memory speed lags behind processor speed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ENIAC Cont.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Army’s Ballistics Research Laboratory (BRL), an agency </a:t>
            </a:r>
            <a:r>
              <a:rPr lang="en-US" dirty="0" smtClean="0"/>
              <a:t>responsible for </a:t>
            </a:r>
            <a:r>
              <a:rPr lang="en-US" dirty="0"/>
              <a:t>developing range and trajectory tables for new weapons, was having </a:t>
            </a:r>
            <a:r>
              <a:rPr lang="en-US" dirty="0" smtClean="0"/>
              <a:t>difficulty supplying </a:t>
            </a:r>
            <a:r>
              <a:rPr lang="en-US" dirty="0"/>
              <a:t>these tables accurately and within a reasonable time </a:t>
            </a:r>
            <a:r>
              <a:rPr lang="en-US" dirty="0" smtClean="0"/>
              <a:t>frame. Without these </a:t>
            </a:r>
            <a:r>
              <a:rPr lang="en-US" dirty="0"/>
              <a:t>firing tables, the new weapons and artillery were useless to </a:t>
            </a:r>
            <a:r>
              <a:rPr lang="en-US" dirty="0" smtClean="0"/>
              <a:t>gunners. The BRL employed </a:t>
            </a:r>
            <a:r>
              <a:rPr lang="en-US" dirty="0"/>
              <a:t>more than 200 people who, using </a:t>
            </a:r>
            <a:r>
              <a:rPr lang="en-US" dirty="0" smtClean="0"/>
              <a:t>desktop calculators</a:t>
            </a:r>
            <a:r>
              <a:rPr lang="en-US" dirty="0"/>
              <a:t>, solved the </a:t>
            </a:r>
            <a:r>
              <a:rPr lang="en-US" dirty="0" smtClean="0"/>
              <a:t>necessary ballistics </a:t>
            </a:r>
            <a:r>
              <a:rPr lang="en-US" dirty="0"/>
              <a:t>equations. Preparation of the tables for a single weapon would </a:t>
            </a:r>
            <a:r>
              <a:rPr lang="en-US" dirty="0" smtClean="0"/>
              <a:t>take one </a:t>
            </a:r>
            <a:r>
              <a:rPr lang="en-US" dirty="0"/>
              <a:t>person many hours, even days.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7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and Memory Performance Gap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8"/>
          <a:stretch>
            <a:fillRect/>
          </a:stretch>
        </p:blipFill>
        <p:spPr bwMode="auto">
          <a:xfrm>
            <a:off x="152400" y="1069975"/>
            <a:ext cx="87630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Increase number of bits retrieved at one time</a:t>
            </a:r>
          </a:p>
          <a:p>
            <a:pPr lvl="1"/>
            <a:r>
              <a:rPr lang="en-US"/>
              <a:t>Make DRAM “wider” rather than “deeper”</a:t>
            </a:r>
          </a:p>
          <a:p>
            <a:r>
              <a:rPr lang="en-US"/>
              <a:t>Change DRAM interface</a:t>
            </a:r>
          </a:p>
          <a:p>
            <a:pPr lvl="1"/>
            <a:r>
              <a:rPr lang="en-US"/>
              <a:t>Cache</a:t>
            </a:r>
          </a:p>
          <a:p>
            <a:r>
              <a:rPr lang="en-US"/>
              <a:t>Reduce frequency of memory access</a:t>
            </a:r>
          </a:p>
          <a:p>
            <a:pPr lvl="1"/>
            <a:r>
              <a:rPr lang="en-US"/>
              <a:t>More complex cache and cache on chip</a:t>
            </a:r>
          </a:p>
          <a:p>
            <a:r>
              <a:rPr lang="en-US"/>
              <a:t>Increase interconnection bandwidth</a:t>
            </a:r>
          </a:p>
          <a:p>
            <a:pPr lvl="1"/>
            <a:r>
              <a:rPr lang="en-US"/>
              <a:t>High speed buses</a:t>
            </a:r>
          </a:p>
          <a:p>
            <a:pPr lvl="1"/>
            <a:r>
              <a:rPr lang="en-US"/>
              <a:t>Hierarchy of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I/O Devices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Peripherals with intensive I/O demands</a:t>
            </a:r>
          </a:p>
          <a:p>
            <a:r>
              <a:rPr lang="en-GB"/>
              <a:t>Large data throughput demands</a:t>
            </a:r>
          </a:p>
          <a:p>
            <a:r>
              <a:rPr lang="en-GB"/>
              <a:t>Processors can handle this</a:t>
            </a:r>
          </a:p>
          <a:p>
            <a:r>
              <a:rPr lang="en-GB"/>
              <a:t>Problem moving data </a:t>
            </a:r>
          </a:p>
          <a:p>
            <a:r>
              <a:rPr lang="en-GB"/>
              <a:t>Solutions:</a:t>
            </a:r>
          </a:p>
          <a:p>
            <a:pPr lvl="1"/>
            <a:r>
              <a:rPr lang="en-GB"/>
              <a:t>Caching</a:t>
            </a:r>
          </a:p>
          <a:p>
            <a:pPr lvl="1"/>
            <a:r>
              <a:rPr lang="en-GB"/>
              <a:t>Buffering</a:t>
            </a:r>
          </a:p>
          <a:p>
            <a:pPr lvl="1"/>
            <a:r>
              <a:rPr lang="en-GB"/>
              <a:t>Higher-speed interconnection buses</a:t>
            </a:r>
          </a:p>
          <a:p>
            <a:pPr lvl="1"/>
            <a:r>
              <a:rPr lang="en-GB"/>
              <a:t>More elaborate bus structures</a:t>
            </a:r>
          </a:p>
          <a:p>
            <a:pPr lvl="1"/>
            <a:r>
              <a:rPr lang="en-GB"/>
              <a:t>Multiple-processor configurations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Typical I/O Device Data Rates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7"/>
          <a:stretch>
            <a:fillRect/>
          </a:stretch>
        </p:blipFill>
        <p:spPr bwMode="auto">
          <a:xfrm>
            <a:off x="152400" y="1143000"/>
            <a:ext cx="871855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is Balance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Processor components</a:t>
            </a:r>
          </a:p>
          <a:p>
            <a:r>
              <a:rPr lang="en-GB"/>
              <a:t>Main memory</a:t>
            </a:r>
          </a:p>
          <a:p>
            <a:r>
              <a:rPr lang="en-GB"/>
              <a:t>I/O devices</a:t>
            </a:r>
          </a:p>
          <a:p>
            <a:r>
              <a:rPr lang="en-GB"/>
              <a:t>Interconnection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Improvements in Chip Organization and Architecture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Increase hardware speed of processor</a:t>
            </a:r>
          </a:p>
          <a:p>
            <a:pPr lvl="1"/>
            <a:r>
              <a:rPr lang="en-GB"/>
              <a:t>Fundamentally due to shrinking logic gate size</a:t>
            </a:r>
          </a:p>
          <a:p>
            <a:pPr lvl="2"/>
            <a:r>
              <a:rPr lang="en-GB"/>
              <a:t>More gates, packed more tightly, increasing clock rate</a:t>
            </a:r>
          </a:p>
          <a:p>
            <a:pPr lvl="2"/>
            <a:r>
              <a:rPr lang="en-GB"/>
              <a:t>Propagation time for signals reduced</a:t>
            </a:r>
          </a:p>
          <a:p>
            <a:r>
              <a:rPr lang="en-GB"/>
              <a:t>Increase size and speed of caches</a:t>
            </a:r>
          </a:p>
          <a:p>
            <a:pPr lvl="1"/>
            <a:r>
              <a:rPr lang="en-GB"/>
              <a:t>Dedicating part of processor chip </a:t>
            </a:r>
          </a:p>
          <a:p>
            <a:pPr lvl="2"/>
            <a:r>
              <a:rPr lang="en-GB"/>
              <a:t>Cache access times drop significantly</a:t>
            </a:r>
          </a:p>
          <a:p>
            <a:r>
              <a:rPr lang="en-GB"/>
              <a:t>Change processor organization and architecture</a:t>
            </a:r>
          </a:p>
          <a:p>
            <a:pPr lvl="1"/>
            <a:r>
              <a:rPr lang="en-GB"/>
              <a:t>Increase effective speed of execution</a:t>
            </a:r>
          </a:p>
          <a:p>
            <a:pPr lvl="1"/>
            <a:r>
              <a:rPr lang="en-GB"/>
              <a:t>Parallelism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Problems with Clock Speed and Login Density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Power</a:t>
            </a:r>
          </a:p>
          <a:p>
            <a:pPr lvl="1"/>
            <a:r>
              <a:rPr lang="en-GB" sz="2000"/>
              <a:t>Power density increases with density of logic and clock speed</a:t>
            </a:r>
          </a:p>
          <a:p>
            <a:pPr lvl="1"/>
            <a:r>
              <a:rPr lang="en-GB" sz="2000"/>
              <a:t>Dissipating heat</a:t>
            </a:r>
          </a:p>
          <a:p>
            <a:r>
              <a:rPr lang="en-GB" sz="2400"/>
              <a:t>RC delay</a:t>
            </a:r>
          </a:p>
          <a:p>
            <a:pPr lvl="1"/>
            <a:r>
              <a:rPr lang="en-GB" sz="2000"/>
              <a:t>Speed at which electrons flow limited by resistance and capacitance of metal wires connecting them</a:t>
            </a:r>
          </a:p>
          <a:p>
            <a:pPr lvl="1"/>
            <a:r>
              <a:rPr lang="en-GB" sz="2000"/>
              <a:t>Delay increases as RC product increases</a:t>
            </a:r>
          </a:p>
          <a:p>
            <a:pPr lvl="1"/>
            <a:r>
              <a:rPr lang="en-GB" sz="2000"/>
              <a:t>Wire interconnects thinner, increasing resistance</a:t>
            </a:r>
          </a:p>
          <a:p>
            <a:pPr lvl="1"/>
            <a:r>
              <a:rPr lang="en-GB" sz="2000"/>
              <a:t>Wires closer together, increasing capacitance</a:t>
            </a:r>
          </a:p>
          <a:p>
            <a:r>
              <a:rPr lang="en-GB" sz="2400"/>
              <a:t>Memory latency</a:t>
            </a:r>
          </a:p>
          <a:p>
            <a:pPr lvl="1"/>
            <a:r>
              <a:rPr lang="en-GB" sz="2000"/>
              <a:t>Memory speeds lag processor speeds</a:t>
            </a:r>
          </a:p>
          <a:p>
            <a:r>
              <a:rPr lang="en-GB" sz="2400"/>
              <a:t>Solution:</a:t>
            </a:r>
          </a:p>
          <a:p>
            <a:pPr lvl="1"/>
            <a:r>
              <a:rPr lang="en-GB" sz="2000"/>
              <a:t>More emphasis on organizational and architectural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Intel Microprocessor Performance</a:t>
            </a:r>
          </a:p>
        </p:txBody>
      </p:sp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1"/>
          <a:stretch>
            <a:fillRect/>
          </a:stretch>
        </p:blipFill>
        <p:spPr bwMode="auto">
          <a:xfrm>
            <a:off x="990600" y="1058863"/>
            <a:ext cx="7010400" cy="572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Increased Cache Capacity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Typically two or three levels of cache between processor and main memory</a:t>
            </a:r>
          </a:p>
          <a:p>
            <a:r>
              <a:rPr lang="en-GB"/>
              <a:t>Chip density increased</a:t>
            </a:r>
          </a:p>
          <a:p>
            <a:pPr lvl="1"/>
            <a:r>
              <a:rPr lang="en-GB"/>
              <a:t>More cache memory on chip</a:t>
            </a:r>
          </a:p>
          <a:p>
            <a:pPr lvl="2"/>
            <a:r>
              <a:rPr lang="en-GB"/>
              <a:t>Faster cache access</a:t>
            </a:r>
          </a:p>
          <a:p>
            <a:r>
              <a:rPr lang="en-GB"/>
              <a:t>Pentium chip devoted about 10% of chip area to cache</a:t>
            </a:r>
          </a:p>
          <a:p>
            <a:r>
              <a:rPr lang="en-GB"/>
              <a:t>Pentium 4 devotes about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Complex Execution Logic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Enable parallel execution of instructions</a:t>
            </a:r>
          </a:p>
          <a:p>
            <a:r>
              <a:rPr lang="en-GB"/>
              <a:t>Pipeline works like assembly line</a:t>
            </a:r>
          </a:p>
          <a:p>
            <a:pPr lvl="1"/>
            <a:r>
              <a:rPr lang="en-GB"/>
              <a:t>Different stages of execution of different instructions at same time along pipeline</a:t>
            </a:r>
          </a:p>
          <a:p>
            <a:r>
              <a:rPr lang="en-GB"/>
              <a:t>Superscalar allows multiple pipelines within single processor</a:t>
            </a:r>
          </a:p>
          <a:p>
            <a:pPr lvl="1"/>
            <a:r>
              <a:rPr lang="en-GB"/>
              <a:t>Instructions that do not depend on one another can be executed in parallel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ENIAC - background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Electronic Numerical Integrator And Computer</a:t>
            </a:r>
          </a:p>
          <a:p>
            <a:r>
              <a:rPr lang="en-US"/>
              <a:t>Eckert and Mauchly</a:t>
            </a:r>
            <a:endParaRPr lang="en-GB"/>
          </a:p>
          <a:p>
            <a:r>
              <a:rPr lang="en-GB"/>
              <a:t>University of Pennsylvania</a:t>
            </a:r>
          </a:p>
          <a:p>
            <a:r>
              <a:rPr lang="en-GB"/>
              <a:t>Trajectory tables for weapons </a:t>
            </a:r>
          </a:p>
          <a:p>
            <a:r>
              <a:rPr lang="en-GB"/>
              <a:t>Started 1943</a:t>
            </a:r>
          </a:p>
          <a:p>
            <a:r>
              <a:rPr lang="en-GB"/>
              <a:t>Finished 1946</a:t>
            </a:r>
          </a:p>
          <a:p>
            <a:pPr lvl="1"/>
            <a:r>
              <a:rPr lang="en-GB"/>
              <a:t>Too late for war effort</a:t>
            </a:r>
          </a:p>
          <a:p>
            <a:r>
              <a:rPr lang="en-GB"/>
              <a:t>Used until 1955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Diminishing Returns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Internal organization of processors complex</a:t>
            </a:r>
          </a:p>
          <a:p>
            <a:pPr lvl="1"/>
            <a:r>
              <a:rPr lang="en-GB"/>
              <a:t>Can get a great deal of parallelism</a:t>
            </a:r>
          </a:p>
          <a:p>
            <a:pPr lvl="1"/>
            <a:r>
              <a:rPr lang="en-GB"/>
              <a:t>Further significant increases likely to be relatively modest</a:t>
            </a:r>
          </a:p>
          <a:p>
            <a:r>
              <a:rPr lang="en-GB"/>
              <a:t>Benefits from cache are reaching limit</a:t>
            </a:r>
          </a:p>
          <a:p>
            <a:r>
              <a:rPr lang="en-GB"/>
              <a:t>Increasing clock rate runs into power dissipation problem </a:t>
            </a:r>
          </a:p>
          <a:p>
            <a:pPr lvl="1"/>
            <a:r>
              <a:rPr lang="en-GB"/>
              <a:t>Some fundamental physical limits are being reached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Approach – Multiple Cores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Multiple processors on single chip</a:t>
            </a:r>
          </a:p>
          <a:p>
            <a:pPr lvl="1"/>
            <a:r>
              <a:rPr lang="en-GB" sz="2000"/>
              <a:t>Large shared cache</a:t>
            </a:r>
          </a:p>
          <a:p>
            <a:r>
              <a:rPr lang="en-GB" sz="2400"/>
              <a:t>Within a processor, increase in performance proportional to square root of increase in complexity</a:t>
            </a:r>
          </a:p>
          <a:p>
            <a:r>
              <a:rPr lang="en-GB" sz="2400"/>
              <a:t>If software can use multiple processors, doubling number of processors almost doubles performance</a:t>
            </a:r>
          </a:p>
          <a:p>
            <a:r>
              <a:rPr lang="en-GB" sz="2400"/>
              <a:t>So, use two simpler processors on the chip rather than one more complex processor</a:t>
            </a:r>
          </a:p>
          <a:p>
            <a:r>
              <a:rPr lang="en-GB" sz="2400"/>
              <a:t>With two processors, larger caches are justified</a:t>
            </a:r>
          </a:p>
          <a:p>
            <a:pPr lvl="1"/>
            <a:r>
              <a:rPr lang="en-GB" sz="2000"/>
              <a:t>Power consumption of memory logic less than processing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x86 Evolution (1)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1800"/>
              <a:t>8080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first general purpose microprocessor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8 bit data path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Used in first personal computer – Altair</a:t>
            </a:r>
          </a:p>
          <a:p>
            <a:pPr>
              <a:lnSpc>
                <a:spcPct val="90000"/>
              </a:lnSpc>
            </a:pPr>
            <a:r>
              <a:rPr lang="en-GB" sz="1800"/>
              <a:t>8086 – 5MHz – 29,000 transistors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much more powerful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16 bit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instruction cache, prefetch few instructions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8088 (8 bit external bus) used in first IBM PC</a:t>
            </a:r>
          </a:p>
          <a:p>
            <a:pPr>
              <a:lnSpc>
                <a:spcPct val="90000"/>
              </a:lnSpc>
            </a:pPr>
            <a:r>
              <a:rPr lang="en-GB" sz="1800"/>
              <a:t>80286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16 Mbyte memory addressable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up from 1Mb</a:t>
            </a:r>
          </a:p>
          <a:p>
            <a:pPr>
              <a:lnSpc>
                <a:spcPct val="90000"/>
              </a:lnSpc>
            </a:pPr>
            <a:r>
              <a:rPr lang="en-GB" sz="1800"/>
              <a:t>80386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32 bit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Support for multitasking</a:t>
            </a:r>
          </a:p>
          <a:p>
            <a:pPr>
              <a:lnSpc>
                <a:spcPct val="90000"/>
              </a:lnSpc>
            </a:pPr>
            <a:r>
              <a:rPr lang="en-GB" sz="1800"/>
              <a:t>80486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sophisticated powerful cache and instruction pipelining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built in maths co-processor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x86 Evolution (2)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Pentium</a:t>
            </a:r>
          </a:p>
          <a:p>
            <a:pPr lvl="1"/>
            <a:r>
              <a:rPr lang="en-GB" sz="1800"/>
              <a:t>Superscalar</a:t>
            </a:r>
          </a:p>
          <a:p>
            <a:pPr lvl="1"/>
            <a:r>
              <a:rPr lang="en-GB" sz="1800"/>
              <a:t>Multiple instructions executed in parallel</a:t>
            </a:r>
          </a:p>
          <a:p>
            <a:r>
              <a:rPr lang="en-GB" sz="2000"/>
              <a:t>Pentium Pro</a:t>
            </a:r>
          </a:p>
          <a:p>
            <a:pPr lvl="1"/>
            <a:r>
              <a:rPr lang="en-GB" sz="1800"/>
              <a:t>Increased superscalar organization</a:t>
            </a:r>
          </a:p>
          <a:p>
            <a:pPr lvl="1"/>
            <a:r>
              <a:rPr lang="en-GB" sz="1800"/>
              <a:t>Aggressive register renaming</a:t>
            </a:r>
          </a:p>
          <a:p>
            <a:pPr lvl="1"/>
            <a:r>
              <a:rPr lang="en-GB" sz="1800"/>
              <a:t>branch prediction</a:t>
            </a:r>
          </a:p>
          <a:p>
            <a:pPr lvl="1"/>
            <a:r>
              <a:rPr lang="en-GB" sz="1800"/>
              <a:t>data flow analysis</a:t>
            </a:r>
          </a:p>
          <a:p>
            <a:pPr lvl="1"/>
            <a:r>
              <a:rPr lang="en-GB" sz="1800"/>
              <a:t>speculative execution</a:t>
            </a:r>
          </a:p>
          <a:p>
            <a:r>
              <a:rPr lang="en-GB" sz="2000"/>
              <a:t>Pentium II</a:t>
            </a:r>
          </a:p>
          <a:p>
            <a:pPr lvl="1"/>
            <a:r>
              <a:rPr lang="en-GB" sz="1800"/>
              <a:t>MMX technology</a:t>
            </a:r>
          </a:p>
          <a:p>
            <a:pPr lvl="1"/>
            <a:r>
              <a:rPr lang="en-GB" sz="1800"/>
              <a:t>graphics, video &amp; audio processing</a:t>
            </a:r>
          </a:p>
          <a:p>
            <a:r>
              <a:rPr lang="en-GB" sz="2000"/>
              <a:t>Pentium III</a:t>
            </a:r>
          </a:p>
          <a:p>
            <a:pPr lvl="1"/>
            <a:r>
              <a:rPr lang="en-GB" sz="1800"/>
              <a:t>Additional floating point instructions for 3D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x86 Evolution (3)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Pentium 4</a:t>
            </a:r>
          </a:p>
          <a:p>
            <a:pPr lvl="1"/>
            <a:r>
              <a:rPr lang="en-GB" sz="1800"/>
              <a:t>Note Arabic rather than Roman numerals</a:t>
            </a:r>
          </a:p>
          <a:p>
            <a:pPr lvl="1"/>
            <a:r>
              <a:rPr lang="en-GB" sz="1800"/>
              <a:t>Further floating point and multimedia enhancements</a:t>
            </a:r>
          </a:p>
          <a:p>
            <a:r>
              <a:rPr lang="en-GB" sz="2000"/>
              <a:t>Core</a:t>
            </a:r>
          </a:p>
          <a:p>
            <a:pPr lvl="1"/>
            <a:r>
              <a:rPr lang="en-GB" sz="1800"/>
              <a:t>First x86 with dual core</a:t>
            </a:r>
          </a:p>
          <a:p>
            <a:r>
              <a:rPr lang="en-GB" sz="2000"/>
              <a:t>Core 2</a:t>
            </a:r>
          </a:p>
          <a:p>
            <a:pPr lvl="1"/>
            <a:r>
              <a:rPr lang="en-GB" sz="1800"/>
              <a:t>64 bit architecture</a:t>
            </a:r>
          </a:p>
          <a:p>
            <a:r>
              <a:rPr lang="en-GB" sz="2000"/>
              <a:t>Core 2 Quad – 3GHz – 820 million transistors</a:t>
            </a:r>
          </a:p>
          <a:p>
            <a:pPr lvl="1"/>
            <a:r>
              <a:rPr lang="en-GB" sz="1800"/>
              <a:t>Four processors on chip</a:t>
            </a:r>
          </a:p>
          <a:p>
            <a:endParaRPr lang="en-GB" sz="1800"/>
          </a:p>
          <a:p>
            <a:r>
              <a:rPr lang="en-GB" sz="1800"/>
              <a:t>x86 architecture dominant outside embedded systems</a:t>
            </a:r>
          </a:p>
          <a:p>
            <a:r>
              <a:rPr lang="en-GB" sz="1800"/>
              <a:t>Organization and technology changed dramatically</a:t>
            </a:r>
          </a:p>
          <a:p>
            <a:r>
              <a:rPr lang="en-GB" sz="1800"/>
              <a:t>Instruction set architecture evolved with backwards compatibility</a:t>
            </a:r>
          </a:p>
          <a:p>
            <a:r>
              <a:rPr lang="en-GB" sz="1800"/>
              <a:t>~1 instruction per month added</a:t>
            </a:r>
          </a:p>
          <a:p>
            <a:r>
              <a:rPr lang="en-GB" sz="1800"/>
              <a:t>500 instructions available</a:t>
            </a:r>
          </a:p>
          <a:p>
            <a:r>
              <a:rPr lang="en-GB" sz="1800"/>
              <a:t>See Intel web pages for detailed information on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Embedded Systems</a:t>
            </a:r>
            <a:br>
              <a:rPr lang="en-GB" sz="2400"/>
            </a:br>
            <a:r>
              <a:rPr lang="en-GB" sz="2400"/>
              <a:t>ARM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ARM evolved from RISC design</a:t>
            </a:r>
          </a:p>
          <a:p>
            <a:r>
              <a:rPr lang="en-GB"/>
              <a:t>Used mainly in embedded systems</a:t>
            </a:r>
          </a:p>
          <a:p>
            <a:pPr lvl="1"/>
            <a:r>
              <a:rPr lang="en-GB"/>
              <a:t>Used within product</a:t>
            </a:r>
          </a:p>
          <a:p>
            <a:pPr lvl="1"/>
            <a:r>
              <a:rPr lang="en-GB"/>
              <a:t>Not general purpose computer</a:t>
            </a:r>
          </a:p>
          <a:p>
            <a:pPr lvl="1"/>
            <a:r>
              <a:rPr lang="en-GB"/>
              <a:t>Dedicated function</a:t>
            </a:r>
          </a:p>
          <a:p>
            <a:pPr lvl="1"/>
            <a:r>
              <a:rPr lang="en-GB"/>
              <a:t>E.g. Anti-lock brakes in car</a:t>
            </a:r>
          </a:p>
          <a:p>
            <a:pPr lvl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Embedded Systems Requirements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Different sizes</a:t>
            </a:r>
          </a:p>
          <a:p>
            <a:pPr lvl="1"/>
            <a:r>
              <a:rPr lang="en-GB"/>
              <a:t>Different constraints, optimization, reuse</a:t>
            </a:r>
          </a:p>
          <a:p>
            <a:r>
              <a:rPr lang="en-GB"/>
              <a:t>Different requirements</a:t>
            </a:r>
          </a:p>
          <a:p>
            <a:pPr lvl="1"/>
            <a:r>
              <a:rPr lang="en-GB"/>
              <a:t>Safety, reliability, real-time, flexibility, legislation</a:t>
            </a:r>
          </a:p>
          <a:p>
            <a:pPr lvl="1"/>
            <a:r>
              <a:rPr lang="en-GB"/>
              <a:t>Lifespan</a:t>
            </a:r>
          </a:p>
          <a:p>
            <a:pPr lvl="1"/>
            <a:r>
              <a:rPr lang="en-GB"/>
              <a:t>Environmental conditions</a:t>
            </a:r>
          </a:p>
          <a:p>
            <a:pPr lvl="1"/>
            <a:r>
              <a:rPr lang="en-GB"/>
              <a:t>Static v dynamic loads</a:t>
            </a:r>
          </a:p>
          <a:p>
            <a:pPr lvl="1"/>
            <a:r>
              <a:rPr lang="en-GB"/>
              <a:t>Slow to fast speeds</a:t>
            </a:r>
          </a:p>
          <a:p>
            <a:pPr lvl="1"/>
            <a:r>
              <a:rPr lang="en-GB"/>
              <a:t>Computation v I/O intensive</a:t>
            </a:r>
          </a:p>
          <a:p>
            <a:pPr lvl="1"/>
            <a:r>
              <a:rPr lang="en-GB"/>
              <a:t>Descrete event v continuous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Possible Organization of an Embedded System</a:t>
            </a: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5" b="27953"/>
          <a:stretch>
            <a:fillRect/>
          </a:stretch>
        </p:blipFill>
        <p:spPr bwMode="auto">
          <a:xfrm>
            <a:off x="1258888" y="1049338"/>
            <a:ext cx="6553200" cy="571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ARM Evolution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Designed by ARM Inc., Cambridge, England</a:t>
            </a:r>
          </a:p>
          <a:p>
            <a:r>
              <a:rPr lang="en-GB"/>
              <a:t>Licensed to manufacturers</a:t>
            </a:r>
          </a:p>
          <a:p>
            <a:r>
              <a:rPr lang="en-GB"/>
              <a:t>High speed, small die, low power consumption</a:t>
            </a:r>
          </a:p>
          <a:p>
            <a:r>
              <a:rPr lang="en-GB"/>
              <a:t>PDAs, hand held games, phones</a:t>
            </a:r>
          </a:p>
          <a:p>
            <a:pPr lvl="1"/>
            <a:r>
              <a:rPr lang="en-GB"/>
              <a:t>E.g. iPod, iPhone</a:t>
            </a:r>
          </a:p>
          <a:p>
            <a:r>
              <a:rPr lang="en-GB"/>
              <a:t>Acorn produced ARM1 &amp; ARM2 in 1985 and ARM3 in 1989</a:t>
            </a:r>
          </a:p>
          <a:p>
            <a:r>
              <a:rPr lang="en-GB"/>
              <a:t>Acorn, VLSI and Apple Computer founded ARM Ltd.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ARM Systems Categories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Embedded real time</a:t>
            </a:r>
          </a:p>
          <a:p>
            <a:r>
              <a:rPr lang="en-GB"/>
              <a:t>Application platform</a:t>
            </a:r>
          </a:p>
          <a:p>
            <a:pPr lvl="1"/>
            <a:r>
              <a:rPr lang="en-GB"/>
              <a:t>Linux, Palm OS, Symbian OS, Windows mobile</a:t>
            </a:r>
          </a:p>
          <a:p>
            <a:r>
              <a:rPr lang="en-GB"/>
              <a:t>Secure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ENIAC - details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Decimal (not binary)</a:t>
            </a:r>
          </a:p>
          <a:p>
            <a:r>
              <a:rPr lang="en-GB"/>
              <a:t>20 accumulators of 10 digits</a:t>
            </a:r>
          </a:p>
          <a:p>
            <a:r>
              <a:rPr lang="en-GB"/>
              <a:t>Programmed manually by switches</a:t>
            </a:r>
            <a:endParaRPr lang="en-US"/>
          </a:p>
          <a:p>
            <a:r>
              <a:rPr lang="en-US"/>
              <a:t>18,000 vacuum tubes</a:t>
            </a:r>
          </a:p>
          <a:p>
            <a:r>
              <a:rPr lang="en-US"/>
              <a:t>30 tons</a:t>
            </a:r>
          </a:p>
          <a:p>
            <a:r>
              <a:rPr lang="en-US"/>
              <a:t>15,000 square feet</a:t>
            </a:r>
          </a:p>
          <a:p>
            <a:r>
              <a:rPr lang="en-US"/>
              <a:t>140 kW power consumption</a:t>
            </a:r>
          </a:p>
          <a:p>
            <a:r>
              <a:rPr lang="en-US"/>
              <a:t>5,000 additions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Performance Assessment</a:t>
            </a:r>
            <a:br>
              <a:rPr lang="en-GB" sz="2400"/>
            </a:br>
            <a:r>
              <a:rPr lang="en-GB" sz="2400"/>
              <a:t>Clock Speed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Key parameters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Performance, cost, size, security, reliability, power consumption</a:t>
            </a:r>
          </a:p>
          <a:p>
            <a:pPr>
              <a:lnSpc>
                <a:spcPct val="90000"/>
              </a:lnSpc>
            </a:pPr>
            <a:r>
              <a:rPr lang="en-GB" sz="2400"/>
              <a:t>System clock speed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 Hz or multiples of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Clock rate, clock cycle, clock tick, cycle time</a:t>
            </a:r>
          </a:p>
          <a:p>
            <a:pPr>
              <a:lnSpc>
                <a:spcPct val="90000"/>
              </a:lnSpc>
            </a:pPr>
            <a:r>
              <a:rPr lang="en-GB" sz="2400"/>
              <a:t>Signals in CPU take time to settle down to 1 or 0</a:t>
            </a:r>
          </a:p>
          <a:p>
            <a:pPr>
              <a:lnSpc>
                <a:spcPct val="90000"/>
              </a:lnSpc>
            </a:pPr>
            <a:r>
              <a:rPr lang="en-GB" sz="2400"/>
              <a:t>Signals may change at different speeds</a:t>
            </a:r>
          </a:p>
          <a:p>
            <a:pPr>
              <a:lnSpc>
                <a:spcPct val="90000"/>
              </a:lnSpc>
            </a:pPr>
            <a:r>
              <a:rPr lang="en-GB" sz="2400"/>
              <a:t>Operations need to be synchronised</a:t>
            </a:r>
          </a:p>
          <a:p>
            <a:pPr>
              <a:lnSpc>
                <a:spcPct val="90000"/>
              </a:lnSpc>
            </a:pPr>
            <a:r>
              <a:rPr lang="en-GB" sz="2400"/>
              <a:t>Instruction execution in discrete steps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Fetch, decode, load and store, arithmetic or logical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Usually require multiple clock cycles per instruction</a:t>
            </a:r>
          </a:p>
          <a:p>
            <a:pPr>
              <a:lnSpc>
                <a:spcPct val="90000"/>
              </a:lnSpc>
            </a:pPr>
            <a:r>
              <a:rPr lang="en-GB" sz="2400"/>
              <a:t>Pipelining gives simultaneous execution of instructions</a:t>
            </a:r>
          </a:p>
          <a:p>
            <a:pPr>
              <a:lnSpc>
                <a:spcPct val="90000"/>
              </a:lnSpc>
            </a:pPr>
            <a:r>
              <a:rPr lang="en-GB" sz="2400"/>
              <a:t>So, clock speed is not the whole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Clock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826" b="23384"/>
          <a:stretch>
            <a:fillRect/>
          </a:stretch>
        </p:blipFill>
        <p:spPr bwMode="auto">
          <a:xfrm>
            <a:off x="250825" y="1412875"/>
            <a:ext cx="8353425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Execution Rate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Millions of instructions per second (MIPS)</a:t>
            </a:r>
          </a:p>
          <a:p>
            <a:r>
              <a:rPr lang="en-GB"/>
              <a:t>Millions of floating point instructions per second (MFLOPS)</a:t>
            </a:r>
          </a:p>
          <a:p>
            <a:r>
              <a:rPr lang="en-GB"/>
              <a:t>Heavily dependent on instruction set, compiler design, processor implementation, cache &amp; memory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Programs designed to test performance</a:t>
            </a:r>
          </a:p>
          <a:p>
            <a:pPr>
              <a:lnSpc>
                <a:spcPct val="90000"/>
              </a:lnSpc>
            </a:pPr>
            <a:r>
              <a:rPr lang="en-GB" sz="2400"/>
              <a:t>Written in high level language 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Portable 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Represents style of task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Systems, numerical, commercial</a:t>
            </a:r>
          </a:p>
          <a:p>
            <a:pPr>
              <a:lnSpc>
                <a:spcPct val="90000"/>
              </a:lnSpc>
            </a:pPr>
            <a:r>
              <a:rPr lang="en-GB" sz="2400"/>
              <a:t>Easily measured</a:t>
            </a:r>
          </a:p>
          <a:p>
            <a:pPr>
              <a:lnSpc>
                <a:spcPct val="90000"/>
              </a:lnSpc>
            </a:pPr>
            <a:r>
              <a:rPr lang="en-GB" sz="2400"/>
              <a:t>Widely distributed</a:t>
            </a:r>
          </a:p>
          <a:p>
            <a:pPr>
              <a:lnSpc>
                <a:spcPct val="90000"/>
              </a:lnSpc>
            </a:pPr>
            <a:r>
              <a:rPr lang="en-GB" sz="2400"/>
              <a:t>E.g. System Performance Evaluation Corporation (SPEC)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CPU2006 for computation bound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17 floating point programs in C, C++, Fortran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12 integer programs in C, C++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3 million lines of code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Speed and rate metrics</a:t>
            </a:r>
          </a:p>
          <a:p>
            <a:pPr lvl="2">
              <a:lnSpc>
                <a:spcPct val="90000"/>
              </a:lnSpc>
            </a:pPr>
            <a:r>
              <a:rPr lang="en-GB" sz="1800"/>
              <a:t>Single task and throughput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 Speed Metric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2578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/>
              <a:t>Single task</a:t>
            </a:r>
          </a:p>
          <a:p>
            <a:pPr>
              <a:lnSpc>
                <a:spcPct val="80000"/>
              </a:lnSpc>
            </a:pPr>
            <a:r>
              <a:rPr lang="en-GB" sz="2400"/>
              <a:t>Base runtime defined for each benchmark using reference machine</a:t>
            </a:r>
          </a:p>
          <a:p>
            <a:pPr>
              <a:lnSpc>
                <a:spcPct val="80000"/>
              </a:lnSpc>
            </a:pPr>
            <a:r>
              <a:rPr lang="en-GB" sz="2400"/>
              <a:t>Results are reported as ratio of reference time to system run time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Tref</a:t>
            </a:r>
            <a:r>
              <a:rPr lang="en-GB" sz="2000" baseline="-25000"/>
              <a:t>i</a:t>
            </a:r>
            <a:r>
              <a:rPr lang="en-GB" sz="2000"/>
              <a:t> execution time for benchmark i on reference machine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Tsut</a:t>
            </a:r>
            <a:r>
              <a:rPr lang="en-GB" sz="2000" baseline="-25000"/>
              <a:t>i</a:t>
            </a:r>
            <a:r>
              <a:rPr lang="en-GB" sz="2000"/>
              <a:t> execution time of benchmark i on test system</a:t>
            </a:r>
          </a:p>
          <a:p>
            <a:pPr lvl="1">
              <a:lnSpc>
                <a:spcPct val="80000"/>
              </a:lnSpc>
            </a:pPr>
            <a:endParaRPr lang="en-GB" sz="2000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644900"/>
            <a:ext cx="1323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425450" y="4437063"/>
            <a:ext cx="817880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400"/>
              <a:t>Overall performance calculated by averaging ratios for all 12 integer benchmarks</a:t>
            </a:r>
          </a:p>
          <a:p>
            <a:pPr lvl="1">
              <a:lnSpc>
                <a:spcPct val="80000"/>
              </a:lnSpc>
            </a:pPr>
            <a:r>
              <a:rPr lang="en-GB" sz="2000"/>
              <a:t>Use geometric mean</a:t>
            </a:r>
          </a:p>
          <a:p>
            <a:pPr lvl="2">
              <a:lnSpc>
                <a:spcPct val="80000"/>
              </a:lnSpc>
            </a:pPr>
            <a:r>
              <a:rPr lang="en-GB"/>
              <a:t>Appropriate for normalized numbers such as ratios</a:t>
            </a:r>
          </a:p>
        </p:txBody>
      </p:sp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2"/>
          <a:stretch>
            <a:fillRect/>
          </a:stretch>
        </p:blipFill>
        <p:spPr bwMode="auto">
          <a:xfrm>
            <a:off x="3419475" y="5734050"/>
            <a:ext cx="16859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 Rate Metric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Measures throughput or rate of a machine carrying out a number of tasks</a:t>
            </a:r>
          </a:p>
          <a:p>
            <a:pPr>
              <a:lnSpc>
                <a:spcPct val="90000"/>
              </a:lnSpc>
            </a:pPr>
            <a:r>
              <a:rPr lang="en-GB" sz="2000"/>
              <a:t>Multiple copies of benchmarks run simultaneously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Typically, same as number of processors</a:t>
            </a:r>
          </a:p>
          <a:p>
            <a:pPr>
              <a:lnSpc>
                <a:spcPct val="90000"/>
              </a:lnSpc>
            </a:pPr>
            <a:r>
              <a:rPr lang="en-GB" sz="2000"/>
              <a:t>Ratio is calculated as follows: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Tref</a:t>
            </a:r>
            <a:r>
              <a:rPr lang="en-GB" sz="1800" baseline="-25000"/>
              <a:t>i</a:t>
            </a:r>
            <a:r>
              <a:rPr lang="en-GB" sz="1800"/>
              <a:t> reference execution time for benchmark i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N number of copies run simultaneously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Tsuti elapsed time from start of execution of program on all N processors until completion of all copies of program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Again, a geometric mean is calculated</a:t>
            </a:r>
          </a:p>
        </p:txBody>
      </p:sp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895850"/>
            <a:ext cx="15811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Amdahl’s Law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Gene Amdahl [AMDA67]</a:t>
            </a:r>
          </a:p>
          <a:p>
            <a:r>
              <a:rPr lang="en-GB"/>
              <a:t>Potential speed up of program using multiple processors</a:t>
            </a:r>
          </a:p>
          <a:p>
            <a:r>
              <a:rPr lang="en-GB"/>
              <a:t>Concluded that:</a:t>
            </a:r>
          </a:p>
          <a:p>
            <a:pPr lvl="1"/>
            <a:r>
              <a:rPr lang="en-GB"/>
              <a:t>Code needs to be parallelizable</a:t>
            </a:r>
          </a:p>
          <a:p>
            <a:pPr lvl="1"/>
            <a:r>
              <a:rPr lang="en-GB"/>
              <a:t>Speed up is bound, giving diminishing returns for more processors</a:t>
            </a:r>
          </a:p>
          <a:p>
            <a:r>
              <a:rPr lang="en-GB"/>
              <a:t>Task dependent</a:t>
            </a:r>
          </a:p>
          <a:p>
            <a:pPr lvl="1"/>
            <a:r>
              <a:rPr lang="en-GB"/>
              <a:t>Servers gain by maintaining multiple connections on multiple processors</a:t>
            </a:r>
          </a:p>
          <a:p>
            <a:pPr lvl="1"/>
            <a:r>
              <a:rPr lang="en-GB"/>
              <a:t>Databases can be split into parallel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Amdahl’s Law Formula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157788"/>
            <a:ext cx="8178800" cy="1655762"/>
          </a:xfrm>
        </p:spPr>
        <p:txBody>
          <a:bodyPr/>
          <a:lstStyle/>
          <a:p>
            <a:r>
              <a:rPr lang="en-GB" sz="2400"/>
              <a:t>Conclusions</a:t>
            </a:r>
          </a:p>
          <a:p>
            <a:pPr lvl="1"/>
            <a:r>
              <a:rPr lang="en-GB" sz="2000" i="1"/>
              <a:t>f </a:t>
            </a:r>
            <a:r>
              <a:rPr lang="en-GB" sz="2000"/>
              <a:t>small, parallel processors has little effect</a:t>
            </a:r>
          </a:p>
          <a:p>
            <a:pPr lvl="1"/>
            <a:r>
              <a:rPr lang="en-GB" sz="2000" i="1"/>
              <a:t>N </a:t>
            </a:r>
            <a:r>
              <a:rPr lang="en-GB" sz="2000"/>
              <a:t>-&gt;∞, speedup bound by 1/(1 – </a:t>
            </a:r>
            <a:r>
              <a:rPr lang="en-GB" sz="2000" i="1"/>
              <a:t>f</a:t>
            </a:r>
            <a:r>
              <a:rPr lang="en-GB" sz="2000"/>
              <a:t>)</a:t>
            </a:r>
          </a:p>
          <a:p>
            <a:pPr lvl="2"/>
            <a:r>
              <a:rPr lang="en-GB" sz="1800"/>
              <a:t>Diminishing returns for using more processors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0558" r="2991" b="26218"/>
          <a:stretch>
            <a:fillRect/>
          </a:stretch>
        </p:blipFill>
        <p:spPr bwMode="auto">
          <a:xfrm>
            <a:off x="250825" y="4005263"/>
            <a:ext cx="8532813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95288" y="1125538"/>
            <a:ext cx="81788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GB" sz="2400"/>
              <a:t>For program running on single processor</a:t>
            </a:r>
          </a:p>
          <a:p>
            <a:pPr lvl="1"/>
            <a:r>
              <a:rPr lang="en-GB" sz="2000"/>
              <a:t>Fraction</a:t>
            </a:r>
            <a:r>
              <a:rPr lang="en-GB" sz="2000" i="1"/>
              <a:t> f </a:t>
            </a:r>
            <a:r>
              <a:rPr lang="en-GB" sz="2000"/>
              <a:t>of code infinitely parallelizable with no scheduling overhead</a:t>
            </a:r>
          </a:p>
          <a:p>
            <a:pPr lvl="1"/>
            <a:r>
              <a:rPr lang="en-GB" sz="2000"/>
              <a:t>Fraction (1-</a:t>
            </a:r>
            <a:r>
              <a:rPr lang="en-GB" sz="2000" i="1"/>
              <a:t>f</a:t>
            </a:r>
            <a:r>
              <a:rPr lang="en-GB" sz="2000"/>
              <a:t>) of code inherently serial</a:t>
            </a:r>
          </a:p>
          <a:p>
            <a:pPr lvl="1"/>
            <a:r>
              <a:rPr lang="en-GB" sz="2000"/>
              <a:t>T is total execution time for program on single processor</a:t>
            </a:r>
          </a:p>
          <a:p>
            <a:pPr lvl="1"/>
            <a:r>
              <a:rPr lang="en-GB" sz="2000"/>
              <a:t>N is number of processors that fully exploit parralle portions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Resources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http://www.intel.com/ </a:t>
            </a:r>
          </a:p>
          <a:p>
            <a:pPr lvl="1"/>
            <a:r>
              <a:rPr lang="en-US"/>
              <a:t>Search for the Intel Museum</a:t>
            </a:r>
          </a:p>
          <a:p>
            <a:r>
              <a:rPr lang="en-US"/>
              <a:t>http://www.ibm.com</a:t>
            </a:r>
          </a:p>
          <a:p>
            <a:r>
              <a:rPr lang="en-US"/>
              <a:t>http://www.dec.com</a:t>
            </a:r>
          </a:p>
          <a:p>
            <a:r>
              <a:rPr lang="en-US"/>
              <a:t>Charles Babbage Institute</a:t>
            </a:r>
          </a:p>
          <a:p>
            <a:r>
              <a:rPr lang="en-US"/>
              <a:t>PowerPC</a:t>
            </a:r>
          </a:p>
          <a:p>
            <a:r>
              <a:rPr lang="en-US"/>
              <a:t>Intel Developer Home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AMDA67 Amdahl, G. “Validity of the Single-Processor Approach to Achieving Large-Scale Computing Capability”, </a:t>
            </a:r>
            <a:r>
              <a:rPr lang="en-GB" i="1"/>
              <a:t>Proceedings of the AFIPS Conference, 1967.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von </a:t>
            </a:r>
            <a:r>
              <a:rPr lang="en-GB" dirty="0" smtClean="0"/>
              <a:t>Neumann/Turing (</a:t>
            </a:r>
            <a:r>
              <a:rPr lang="en-US" dirty="0" smtClean="0"/>
              <a:t>IAS Computer)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1946, von Neumann and his colleagues began the design of a new </a:t>
            </a:r>
            <a:r>
              <a:rPr lang="en-US" dirty="0" smtClean="0"/>
              <a:t>stored program computer</a:t>
            </a:r>
            <a:r>
              <a:rPr lang="en-US" dirty="0"/>
              <a:t>, referred to as the IAS computer, at the Princeton Institute </a:t>
            </a:r>
            <a:r>
              <a:rPr lang="en-US" dirty="0" smtClean="0"/>
              <a:t>for Advanced Studies. The </a:t>
            </a:r>
            <a:r>
              <a:rPr lang="en-US" dirty="0"/>
              <a:t>IAS computer, although not </a:t>
            </a:r>
            <a:r>
              <a:rPr lang="en-US" dirty="0" smtClean="0"/>
              <a:t>completed </a:t>
            </a:r>
            <a:r>
              <a:rPr lang="en-US" dirty="0"/>
              <a:t>until 1952, is the </a:t>
            </a:r>
            <a:r>
              <a:rPr lang="en-US" dirty="0" smtClean="0"/>
              <a:t>prototype of </a:t>
            </a:r>
            <a:r>
              <a:rPr lang="en-US" dirty="0"/>
              <a:t>all subsequent general-purpose computers.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>
              <a:lumMod val="60000"/>
              <a:lumOff val="40000"/>
            </a:schemeClr>
          </a:fgClr>
          <a:bgClr>
            <a:schemeClr val="bg2">
              <a:lumMod val="20000"/>
              <a:lumOff val="80000"/>
            </a:schemeClr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780928"/>
            <a:ext cx="81788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GB" sz="5000" dirty="0" smtClean="0">
                <a:solidFill>
                  <a:srgbClr val="006666"/>
                </a:solidFill>
              </a:rPr>
              <a:t>Question??</a:t>
            </a:r>
            <a:endParaRPr lang="en-GB" sz="50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40">
          <a:fgClr>
            <a:schemeClr val="bg1"/>
          </a:fgClr>
          <a:bgClr>
            <a:srgbClr val="9AE3F4"/>
          </a:bgClr>
        </a:patt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564904"/>
            <a:ext cx="8178800" cy="1512168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GB" sz="8000" b="1" dirty="0" smtClean="0">
                <a:solidFill>
                  <a:srgbClr val="006666"/>
                </a:solidFill>
              </a:rPr>
              <a:t>Thanks</a:t>
            </a:r>
            <a:endParaRPr lang="en-GB" sz="8000" b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0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von Neumann/Turing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Stored Program concept</a:t>
            </a:r>
          </a:p>
          <a:p>
            <a:r>
              <a:rPr lang="en-GB"/>
              <a:t>Main memory storing programs and data</a:t>
            </a:r>
          </a:p>
          <a:p>
            <a:r>
              <a:rPr lang="en-GB"/>
              <a:t>ALU operating on binary data</a:t>
            </a:r>
          </a:p>
          <a:p>
            <a:r>
              <a:rPr lang="en-GB"/>
              <a:t>Control unit interpreting instructions from memory and executing</a:t>
            </a:r>
          </a:p>
          <a:p>
            <a:r>
              <a:rPr lang="en-GB"/>
              <a:t>Input and output equipment operated by control unit</a:t>
            </a:r>
          </a:p>
          <a:p>
            <a:r>
              <a:rPr lang="en-GB"/>
              <a:t>Princeton Institute for Advanced Studies </a:t>
            </a:r>
          </a:p>
          <a:p>
            <a:pPr lvl="1"/>
            <a:r>
              <a:rPr lang="en-GB"/>
              <a:t>IAS</a:t>
            </a:r>
          </a:p>
          <a:p>
            <a:r>
              <a:rPr lang="en-GB"/>
              <a:t>Completed 1952</a:t>
            </a:r>
          </a:p>
        </p:txBody>
      </p:sp>
    </p:spTree>
    <p:extLst>
      <p:ext uri="{BB962C8B-B14F-4D97-AF65-F5344CB8AC3E}">
        <p14:creationId xmlns:p14="http://schemas.microsoft.com/office/powerpoint/2010/main" val="30393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Structure of von Neumann machine</a:t>
            </a:r>
          </a:p>
        </p:txBody>
      </p:sp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17647" r="28030" b="30392"/>
          <a:stretch>
            <a:fillRect/>
          </a:stretch>
        </p:blipFill>
        <p:spPr bwMode="auto">
          <a:xfrm>
            <a:off x="838200" y="1143000"/>
            <a:ext cx="73914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IAS - details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78800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1000 x 40 bit words</a:t>
            </a:r>
          </a:p>
          <a:p>
            <a:pPr lvl="1">
              <a:lnSpc>
                <a:spcPct val="90000"/>
              </a:lnSpc>
            </a:pPr>
            <a:r>
              <a:rPr lang="en-GB"/>
              <a:t>Binary number</a:t>
            </a:r>
          </a:p>
          <a:p>
            <a:pPr lvl="1">
              <a:lnSpc>
                <a:spcPct val="90000"/>
              </a:lnSpc>
            </a:pPr>
            <a:r>
              <a:rPr lang="en-GB"/>
              <a:t>2 x 20 bit instructions</a:t>
            </a:r>
          </a:p>
          <a:p>
            <a:pPr>
              <a:lnSpc>
                <a:spcPct val="90000"/>
              </a:lnSpc>
            </a:pPr>
            <a:r>
              <a:rPr lang="en-GB"/>
              <a:t>Set of registers (storage in CPU)</a:t>
            </a:r>
          </a:p>
          <a:p>
            <a:pPr lvl="1">
              <a:lnSpc>
                <a:spcPct val="90000"/>
              </a:lnSpc>
            </a:pPr>
            <a:r>
              <a:rPr lang="en-GB"/>
              <a:t>Memory Buffer Register</a:t>
            </a:r>
          </a:p>
          <a:p>
            <a:pPr lvl="1">
              <a:lnSpc>
                <a:spcPct val="90000"/>
              </a:lnSpc>
            </a:pPr>
            <a:r>
              <a:rPr lang="en-GB"/>
              <a:t>Memory Address Register</a:t>
            </a:r>
          </a:p>
          <a:p>
            <a:pPr lvl="1">
              <a:lnSpc>
                <a:spcPct val="90000"/>
              </a:lnSpc>
            </a:pPr>
            <a:r>
              <a:rPr lang="en-GB"/>
              <a:t>Instruction Register</a:t>
            </a:r>
          </a:p>
          <a:p>
            <a:pPr lvl="1">
              <a:lnSpc>
                <a:spcPct val="90000"/>
              </a:lnSpc>
            </a:pPr>
            <a:r>
              <a:rPr lang="en-GB"/>
              <a:t>Instruction Buffer Register</a:t>
            </a:r>
          </a:p>
          <a:p>
            <a:pPr lvl="1">
              <a:lnSpc>
                <a:spcPct val="90000"/>
              </a:lnSpc>
            </a:pPr>
            <a:r>
              <a:rPr lang="en-GB"/>
              <a:t>Program Counter</a:t>
            </a:r>
          </a:p>
          <a:p>
            <a:pPr lvl="1">
              <a:lnSpc>
                <a:spcPct val="90000"/>
              </a:lnSpc>
            </a:pPr>
            <a:r>
              <a:rPr lang="en-GB"/>
              <a:t>Accumulator</a:t>
            </a:r>
          </a:p>
          <a:p>
            <a:pPr lvl="1">
              <a:lnSpc>
                <a:spcPct val="90000"/>
              </a:lnSpc>
            </a:pPr>
            <a:r>
              <a:rPr lang="en-GB"/>
              <a:t>Multiplier Quotient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735</TotalTime>
  <Words>2367</Words>
  <Application>Microsoft Office PowerPoint</Application>
  <PresentationFormat>On-screen Show (4:3)</PresentationFormat>
  <Paragraphs>455</Paragraphs>
  <Slides>61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Agency FB</vt:lpstr>
      <vt:lpstr>Arial</vt:lpstr>
      <vt:lpstr>Arial Black</vt:lpstr>
      <vt:lpstr>Tahoma</vt:lpstr>
      <vt:lpstr>Times New Roman</vt:lpstr>
      <vt:lpstr>TimesTen-Bold</vt:lpstr>
      <vt:lpstr>TimesTen-Roman</vt:lpstr>
      <vt:lpstr>Verdana</vt:lpstr>
      <vt:lpstr>COA8e</vt:lpstr>
      <vt:lpstr>Computer Organization  And  Architecture </vt:lpstr>
      <vt:lpstr>ENIAC</vt:lpstr>
      <vt:lpstr>ENIAC Cont.…</vt:lpstr>
      <vt:lpstr>ENIAC - background</vt:lpstr>
      <vt:lpstr>ENIAC - details</vt:lpstr>
      <vt:lpstr>von Neumann/Turing (IAS Computer)</vt:lpstr>
      <vt:lpstr>von Neumann/Turing</vt:lpstr>
      <vt:lpstr>Structure of von Neumann machine</vt:lpstr>
      <vt:lpstr>IAS - details</vt:lpstr>
      <vt:lpstr>IAS – Memory Format</vt:lpstr>
      <vt:lpstr>Structure of IAS – detail</vt:lpstr>
      <vt:lpstr>Structure of IAS – detail</vt:lpstr>
      <vt:lpstr>Structure of IAS – detail</vt:lpstr>
      <vt:lpstr>IAS – Instruction Set</vt:lpstr>
      <vt:lpstr>Commercial Computers</vt:lpstr>
      <vt:lpstr>IBM</vt:lpstr>
      <vt:lpstr>Transistors</vt:lpstr>
      <vt:lpstr>Transistor Based Computers</vt:lpstr>
      <vt:lpstr>Microelectronics</vt:lpstr>
      <vt:lpstr>Generations of Computer</vt:lpstr>
      <vt:lpstr>Moore’s Law</vt:lpstr>
      <vt:lpstr>Growth in CPU Transistor Count</vt:lpstr>
      <vt:lpstr>IBM 360 series</vt:lpstr>
      <vt:lpstr>DEC PDP-8</vt:lpstr>
      <vt:lpstr>DEC - PDP-8 Bus Structure</vt:lpstr>
      <vt:lpstr>Semiconductor Memory</vt:lpstr>
      <vt:lpstr>Intel</vt:lpstr>
      <vt:lpstr>Speeding it up</vt:lpstr>
      <vt:lpstr>Performance Balance</vt:lpstr>
      <vt:lpstr>Login and Memory Performance Gap</vt:lpstr>
      <vt:lpstr>Solutions</vt:lpstr>
      <vt:lpstr>I/O Devices</vt:lpstr>
      <vt:lpstr>Typical I/O Device Data Rates</vt:lpstr>
      <vt:lpstr>Key is Balance</vt:lpstr>
      <vt:lpstr>Improvements in Chip Organization and Architecture</vt:lpstr>
      <vt:lpstr>Problems with Clock Speed and Login Density</vt:lpstr>
      <vt:lpstr>Intel Microprocessor Performance</vt:lpstr>
      <vt:lpstr>Increased Cache Capacity</vt:lpstr>
      <vt:lpstr>More Complex Execution Logic</vt:lpstr>
      <vt:lpstr>Diminishing Returns</vt:lpstr>
      <vt:lpstr>New Approach – Multiple Cores</vt:lpstr>
      <vt:lpstr>x86 Evolution (1)</vt:lpstr>
      <vt:lpstr>x86 Evolution (2)</vt:lpstr>
      <vt:lpstr>x86 Evolution (3)</vt:lpstr>
      <vt:lpstr>Embedded Systems ARM</vt:lpstr>
      <vt:lpstr>Embedded Systems Requirements</vt:lpstr>
      <vt:lpstr>Possible Organization of an Embedded System</vt:lpstr>
      <vt:lpstr>ARM Evolution</vt:lpstr>
      <vt:lpstr>ARM Systems Categories</vt:lpstr>
      <vt:lpstr>Performance Assessment Clock Speed</vt:lpstr>
      <vt:lpstr>System Clock</vt:lpstr>
      <vt:lpstr>Instruction Execution Rate</vt:lpstr>
      <vt:lpstr>Benchmarks</vt:lpstr>
      <vt:lpstr>SPEC Speed Metric</vt:lpstr>
      <vt:lpstr>SPEC Rate Metric</vt:lpstr>
      <vt:lpstr>Amdahl’s Law</vt:lpstr>
      <vt:lpstr>Amdahl’s Law Formula</vt:lpstr>
      <vt:lpstr>Internet Resources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Adrian J Pullin</dc:creator>
  <cp:lastModifiedBy>Abm Bashir</cp:lastModifiedBy>
  <cp:revision>128</cp:revision>
  <dcterms:created xsi:type="dcterms:W3CDTF">1998-09-03T13:41:33Z</dcterms:created>
  <dcterms:modified xsi:type="dcterms:W3CDTF">2018-01-13T22:12:01Z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