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23"/>
  </p:notesMasterIdLst>
  <p:handoutMasterIdLst>
    <p:handoutMasterId r:id="rId24"/>
  </p:handoutMasterIdLst>
  <p:sldIdLst>
    <p:sldId id="329" r:id="rId2"/>
    <p:sldId id="315" r:id="rId3"/>
    <p:sldId id="333" r:id="rId4"/>
    <p:sldId id="335" r:id="rId5"/>
    <p:sldId id="325" r:id="rId6"/>
    <p:sldId id="336" r:id="rId7"/>
    <p:sldId id="337" r:id="rId8"/>
    <p:sldId id="334" r:id="rId9"/>
    <p:sldId id="321" r:id="rId10"/>
    <p:sldId id="339" r:id="rId11"/>
    <p:sldId id="340" r:id="rId12"/>
    <p:sldId id="341" r:id="rId13"/>
    <p:sldId id="342" r:id="rId14"/>
    <p:sldId id="338" r:id="rId15"/>
    <p:sldId id="343" r:id="rId16"/>
    <p:sldId id="344" r:id="rId17"/>
    <p:sldId id="323" r:id="rId18"/>
    <p:sldId id="326" r:id="rId19"/>
    <p:sldId id="290" r:id="rId20"/>
    <p:sldId id="330" r:id="rId21"/>
    <p:sldId id="332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BFD5"/>
    <a:srgbClr val="9AE3F4"/>
    <a:srgbClr val="0066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9" autoAdjust="0"/>
    <p:restoredTop sz="86422" autoAdjust="0"/>
  </p:normalViewPr>
  <p:slideViewPr>
    <p:cSldViewPr>
      <p:cViewPr varScale="1">
        <p:scale>
          <a:sx n="65" d="100"/>
          <a:sy n="65" d="100"/>
        </p:scale>
        <p:origin x="14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054B586-DF07-4B3A-9AF5-7423ED429A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7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41619FE-C203-45F1-8333-ACFAD98BFD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0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D90B3-77B7-4418-998D-7A06F8FA44A4}" type="slidenum">
              <a:rPr lang="en-US"/>
              <a:pPr/>
              <a:t>1</a:t>
            </a:fld>
            <a:endParaRPr lang="en-US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8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9FBA-E56E-489B-8480-5F4C7A7A98D5}" type="slidenum">
              <a:rPr lang="en-US"/>
              <a:pPr/>
              <a:t>19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39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CF5684F2-C279-4C05-B249-8C78C7F858B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468313" y="24923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7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356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4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55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69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21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CDFFCE"/>
          </a:fgClr>
          <a:bgClr>
            <a:schemeClr val="bg2">
              <a:lumMod val="20000"/>
              <a:lumOff val="80000"/>
            </a:schemeClr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468313" y="9810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—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+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rgbClr val="CDFFCE"/>
          </a:fgClr>
          <a:bgClr>
            <a:schemeClr val="bg2">
              <a:lumMod val="20000"/>
              <a:lumOff val="80000"/>
            </a:schemeClr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9592" y="980728"/>
            <a:ext cx="7721600" cy="1786341"/>
          </a:xfrm>
        </p:spPr>
        <p:txBody>
          <a:bodyPr/>
          <a:lstStyle/>
          <a:p>
            <a:pPr algn="ctr"/>
            <a:r>
              <a:rPr lang="en-GB" sz="4000" dirty="0" smtClean="0"/>
              <a:t>Computer Organization</a:t>
            </a:r>
            <a:br>
              <a:rPr lang="en-GB" sz="4000" dirty="0" smtClean="0"/>
            </a:br>
            <a:r>
              <a:rPr lang="en-GB" sz="4000" dirty="0" smtClean="0"/>
              <a:t> And </a:t>
            </a:r>
            <a:br>
              <a:rPr lang="en-GB" sz="4000" dirty="0" smtClean="0"/>
            </a:br>
            <a:r>
              <a:rPr lang="en-GB" sz="4000" dirty="0" smtClean="0"/>
              <a:t>Architecture </a:t>
            </a:r>
            <a:endParaRPr lang="en-GB" sz="40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97152"/>
            <a:ext cx="8705056" cy="1771650"/>
          </a:xfrm>
        </p:spPr>
        <p:txBody>
          <a:bodyPr/>
          <a:lstStyle/>
          <a:p>
            <a:pPr algn="ctr"/>
            <a:r>
              <a:rPr lang="en-US" sz="3600" dirty="0" smtClean="0">
                <a:latin typeface="Agency FB" pitchFamily="34" charset="0"/>
              </a:rPr>
              <a:t>Al Bashir</a:t>
            </a:r>
          </a:p>
          <a:p>
            <a:pPr algn="ctr"/>
            <a:r>
              <a:rPr lang="en-US" dirty="0" smtClean="0">
                <a:latin typeface="Agency FB" pitchFamily="34" charset="0"/>
              </a:rPr>
              <a:t>Lecturer, Dept. of CSE</a:t>
            </a:r>
          </a:p>
          <a:p>
            <a:pPr algn="ctr"/>
            <a:r>
              <a:rPr lang="en-US" dirty="0" smtClean="0">
                <a:latin typeface="Agency FB" pitchFamily="34" charset="0"/>
              </a:rPr>
              <a:t>Dhaka International University</a:t>
            </a:r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843808" y="256490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CSE-209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3808" y="3356992"/>
            <a:ext cx="3744416" cy="461665"/>
          </a:xfrm>
          <a:prstGeom prst="rect">
            <a:avLst/>
          </a:prstGeom>
          <a:pattFill prst="lgGrid">
            <a:fgClr>
              <a:srgbClr val="92D050"/>
            </a:fgClr>
            <a:bgClr>
              <a:schemeClr val="bg1"/>
            </a:bgClr>
          </a:patt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Lecture - </a:t>
            </a:r>
            <a:r>
              <a:rPr lang="en-US" dirty="0" smtClean="0"/>
              <a:t>03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49" y="-12440"/>
            <a:ext cx="1872208" cy="66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 Execution Rate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An important parameter is the average cycles </a:t>
            </a:r>
            <a:r>
              <a:rPr lang="en-US" dirty="0" smtClean="0"/>
              <a:t>per instruction </a:t>
            </a:r>
            <a:r>
              <a:rPr lang="en-US" b="1" dirty="0"/>
              <a:t>CPI</a:t>
            </a:r>
            <a:r>
              <a:rPr lang="en-US" dirty="0"/>
              <a:t> for a program. If all instructions required the same number of </a:t>
            </a:r>
            <a:r>
              <a:rPr lang="en-US" dirty="0" smtClean="0"/>
              <a:t>clock cycles</a:t>
            </a:r>
            <a:r>
              <a:rPr lang="en-US" dirty="0"/>
              <a:t>, then </a:t>
            </a:r>
            <a:r>
              <a:rPr lang="en-US" b="1" dirty="0"/>
              <a:t>CPI</a:t>
            </a:r>
            <a:r>
              <a:rPr lang="en-US" dirty="0"/>
              <a:t> would be a constant value for a </a:t>
            </a:r>
            <a:r>
              <a:rPr lang="en-US" dirty="0" smtClean="0"/>
              <a:t>processor.</a:t>
            </a:r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on any </a:t>
            </a:r>
            <a:r>
              <a:rPr lang="en-US" dirty="0" smtClean="0"/>
              <a:t>give processor</a:t>
            </a:r>
            <a:r>
              <a:rPr lang="en-US" dirty="0"/>
              <a:t>, the number of clock cycles required varies for different types of </a:t>
            </a:r>
            <a:r>
              <a:rPr lang="en-US" dirty="0" smtClean="0"/>
              <a:t>instructions, such </a:t>
            </a:r>
            <a:r>
              <a:rPr lang="en-US" dirty="0"/>
              <a:t>as load, store, branch, and so 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3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 Execution Rate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Let </a:t>
            </a:r>
            <a:r>
              <a:rPr lang="en-US" b="1" dirty="0" err="1"/>
              <a:t>CPIi</a:t>
            </a:r>
            <a:r>
              <a:rPr lang="en-US" dirty="0"/>
              <a:t> be the number of cycles </a:t>
            </a:r>
            <a:r>
              <a:rPr lang="en-US" dirty="0" smtClean="0"/>
              <a:t>required for </a:t>
            </a:r>
            <a:r>
              <a:rPr lang="en-US" dirty="0"/>
              <a:t>instruction type </a:t>
            </a:r>
            <a:r>
              <a:rPr lang="en-US" b="1" dirty="0" err="1"/>
              <a:t>i</a:t>
            </a:r>
            <a:r>
              <a:rPr lang="en-US" dirty="0"/>
              <a:t>. and </a:t>
            </a:r>
            <a:r>
              <a:rPr lang="en-US" b="1" dirty="0"/>
              <a:t>Ii</a:t>
            </a:r>
            <a:r>
              <a:rPr lang="en-US" dirty="0"/>
              <a:t> be </a:t>
            </a:r>
            <a:r>
              <a:rPr lang="en-US" dirty="0" smtClean="0"/>
              <a:t>the number </a:t>
            </a:r>
            <a:r>
              <a:rPr lang="en-US" dirty="0"/>
              <a:t>of executed instructions of type </a:t>
            </a:r>
            <a:r>
              <a:rPr lang="en-US" b="1" dirty="0" err="1"/>
              <a:t>i</a:t>
            </a:r>
            <a:r>
              <a:rPr lang="en-US" dirty="0" smtClean="0"/>
              <a:t> for </a:t>
            </a:r>
            <a:r>
              <a:rPr lang="en-US" dirty="0"/>
              <a:t>a given </a:t>
            </a:r>
            <a:r>
              <a:rPr lang="en-US" dirty="0" smtClean="0"/>
              <a:t>program. Then </a:t>
            </a:r>
            <a:r>
              <a:rPr lang="en-US" dirty="0"/>
              <a:t>we can calculate an overall CPI as follows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32" y="3429000"/>
            <a:ext cx="482453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 Execution Rate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The processor time T needed to execute a given program can be expressed </a:t>
            </a:r>
            <a:r>
              <a:rPr lang="en-US" dirty="0" smtClean="0"/>
              <a:t>as-</a:t>
            </a:r>
          </a:p>
          <a:p>
            <a:pPr mar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dirty="0" smtClean="0"/>
              <a:t>T </a:t>
            </a:r>
            <a:r>
              <a:rPr lang="en-US" b="1" dirty="0"/>
              <a:t>= </a:t>
            </a:r>
            <a:r>
              <a:rPr lang="en-US" b="1" dirty="0" err="1"/>
              <a:t>Ic</a:t>
            </a:r>
            <a:r>
              <a:rPr lang="en-US" b="1" dirty="0"/>
              <a:t> </a:t>
            </a:r>
            <a:r>
              <a:rPr lang="en-US" b="1" dirty="0" smtClean="0"/>
              <a:t>x </a:t>
            </a:r>
            <a:r>
              <a:rPr lang="en-US" b="1" dirty="0"/>
              <a:t>CPI </a:t>
            </a:r>
            <a:r>
              <a:rPr lang="en-US" b="1" dirty="0" smtClean="0"/>
              <a:t>x Շ</a:t>
            </a:r>
          </a:p>
          <a:p>
            <a:pPr algn="just"/>
            <a:r>
              <a:rPr lang="en-US" dirty="0"/>
              <a:t>We can refine this formulation by recognizing that during the execution of </a:t>
            </a:r>
            <a:r>
              <a:rPr lang="en-US" dirty="0" smtClean="0"/>
              <a:t>an instruction</a:t>
            </a:r>
            <a:r>
              <a:rPr lang="en-US" dirty="0"/>
              <a:t>, part of the work is done by the processor, and part of the time a word </a:t>
            </a:r>
            <a:r>
              <a:rPr lang="en-US" dirty="0" smtClean="0"/>
              <a:t>is being </a:t>
            </a:r>
            <a:r>
              <a:rPr lang="en-US" dirty="0"/>
              <a:t>transferred to or from memory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21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 Execution Rate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In this latter case, the time to transfer </a:t>
            </a:r>
            <a:r>
              <a:rPr lang="en-US" dirty="0" smtClean="0"/>
              <a:t>depends on </a:t>
            </a:r>
            <a:r>
              <a:rPr lang="en-US" dirty="0"/>
              <a:t>the memory cycle time, which may be greater than the processor cycle </a:t>
            </a:r>
            <a:r>
              <a:rPr lang="en-US" dirty="0" smtClean="0"/>
              <a:t>time.</a:t>
            </a:r>
          </a:p>
          <a:p>
            <a:pPr algn="just"/>
            <a:r>
              <a:rPr lang="en-US" dirty="0" smtClean="0"/>
              <a:t>We can </a:t>
            </a:r>
            <a:r>
              <a:rPr lang="en-US" dirty="0"/>
              <a:t>rewrite the preceding equation </a:t>
            </a:r>
            <a:r>
              <a:rPr lang="en-US" dirty="0" smtClean="0"/>
              <a:t>as: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          T </a:t>
            </a:r>
            <a:r>
              <a:rPr lang="en-US" b="1" dirty="0"/>
              <a:t>= </a:t>
            </a:r>
            <a:r>
              <a:rPr lang="en-US" b="1" dirty="0" err="1"/>
              <a:t>Ic</a:t>
            </a:r>
            <a:r>
              <a:rPr lang="en-US" b="1" dirty="0"/>
              <a:t> </a:t>
            </a:r>
            <a:r>
              <a:rPr lang="en-US" b="1" dirty="0" smtClean="0"/>
              <a:t>x [p </a:t>
            </a:r>
            <a:r>
              <a:rPr lang="en-US" b="1" dirty="0"/>
              <a:t>+ (m </a:t>
            </a:r>
            <a:r>
              <a:rPr lang="en-US" b="1" dirty="0" smtClean="0"/>
              <a:t>x </a:t>
            </a:r>
            <a:r>
              <a:rPr lang="en-US" b="1" dirty="0"/>
              <a:t>k</a:t>
            </a:r>
            <a:r>
              <a:rPr lang="en-US" b="1" dirty="0" smtClean="0"/>
              <a:t>)] </a:t>
            </a:r>
            <a:r>
              <a:rPr lang="en-US" b="1" dirty="0"/>
              <a:t>x</a:t>
            </a:r>
            <a:r>
              <a:rPr lang="en-US" b="1" dirty="0" smtClean="0"/>
              <a:t> Շ</a:t>
            </a:r>
          </a:p>
          <a:p>
            <a:pPr marL="0" indent="0" algn="just">
              <a:buNone/>
            </a:pPr>
            <a:r>
              <a:rPr lang="en-US" dirty="0"/>
              <a:t>where p is the number of processor cycles needed to decode and execute the </a:t>
            </a:r>
            <a:r>
              <a:rPr lang="en-US" dirty="0" smtClean="0"/>
              <a:t> instruction, m </a:t>
            </a:r>
            <a:r>
              <a:rPr lang="en-US" dirty="0"/>
              <a:t>is the number of memory references needed, and k is the ratio between </a:t>
            </a:r>
            <a:r>
              <a:rPr lang="en-US" dirty="0" smtClean="0"/>
              <a:t>memory cycle </a:t>
            </a:r>
            <a:r>
              <a:rPr lang="en-US" dirty="0"/>
              <a:t>time </a:t>
            </a:r>
            <a:r>
              <a:rPr lang="en-US" dirty="0" smtClean="0"/>
              <a:t>and processor </a:t>
            </a:r>
            <a:r>
              <a:rPr lang="en-US" dirty="0"/>
              <a:t>cycle time.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802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Millions of instructions per </a:t>
            </a:r>
            <a:r>
              <a:rPr lang="en-GB" dirty="0" smtClean="0"/>
              <a:t>second(MIPS</a:t>
            </a:r>
            <a:r>
              <a:rPr lang="en-GB" dirty="0"/>
              <a:t>)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A common measure of performance for a processor is the rate at which </a:t>
            </a:r>
            <a:r>
              <a:rPr lang="en-US" dirty="0" smtClean="0"/>
              <a:t>instructions are </a:t>
            </a:r>
            <a:r>
              <a:rPr lang="en-US" dirty="0"/>
              <a:t>executed, expressed as millions of instructions per second (MIPS), </a:t>
            </a:r>
            <a:r>
              <a:rPr lang="en-US" dirty="0" smtClean="0"/>
              <a:t>referred to </a:t>
            </a:r>
            <a:r>
              <a:rPr lang="en-US" dirty="0"/>
              <a:t>as the </a:t>
            </a:r>
            <a:r>
              <a:rPr lang="en-US" b="1" dirty="0"/>
              <a:t>MIPS rate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can express the MIPS rate in terms of </a:t>
            </a:r>
            <a:r>
              <a:rPr lang="en-US" dirty="0" smtClean="0"/>
              <a:t>the clock rate and CPI as follows:</a:t>
            </a:r>
          </a:p>
          <a:p>
            <a:pPr marL="0" indent="0" algn="just">
              <a:buNone/>
            </a:pP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437112"/>
            <a:ext cx="72675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MIPS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For example, consider the execution of a program which results in the </a:t>
            </a:r>
            <a:r>
              <a:rPr lang="en-US" dirty="0" smtClean="0"/>
              <a:t>execution of </a:t>
            </a:r>
            <a:r>
              <a:rPr lang="en-US" dirty="0"/>
              <a:t>2 million instructions on a 400-MHz </a:t>
            </a:r>
            <a:r>
              <a:rPr lang="en-US" dirty="0" smtClean="0"/>
              <a:t> processor. The </a:t>
            </a:r>
            <a:r>
              <a:rPr lang="en-US" dirty="0"/>
              <a:t>program consists of </a:t>
            </a:r>
            <a:r>
              <a:rPr lang="en-US" dirty="0" smtClean="0"/>
              <a:t>four major </a:t>
            </a:r>
            <a:r>
              <a:rPr lang="en-US" dirty="0"/>
              <a:t>types of instructions. </a:t>
            </a:r>
            <a:r>
              <a:rPr lang="en-US" dirty="0" smtClean="0"/>
              <a:t>The instruction </a:t>
            </a:r>
            <a:r>
              <a:rPr lang="en-US" dirty="0"/>
              <a:t>mix and the CPI for each </a:t>
            </a:r>
            <a:r>
              <a:rPr lang="en-US" dirty="0" smtClean="0"/>
              <a:t>instruction type </a:t>
            </a:r>
            <a:r>
              <a:rPr lang="en-US" dirty="0"/>
              <a:t>are given below based on the result of a program trace experiment: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35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MIPS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GB" dirty="0" smtClean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 smtClean="0"/>
          </a:p>
          <a:p>
            <a:pPr marL="0" indent="0" algn="just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average CPI when the program is executed on a uniprocessor with </a:t>
            </a:r>
            <a:r>
              <a:rPr lang="en-US" dirty="0" smtClean="0"/>
              <a:t>the above </a:t>
            </a:r>
            <a:r>
              <a:rPr lang="en-US" dirty="0"/>
              <a:t>trace results </a:t>
            </a:r>
            <a:r>
              <a:rPr lang="en-US" dirty="0" smtClean="0"/>
              <a:t>is</a:t>
            </a:r>
          </a:p>
          <a:p>
            <a:pPr marL="0" indent="0">
              <a:buNone/>
            </a:pPr>
            <a:r>
              <a:rPr lang="en-US" dirty="0" smtClean="0"/>
              <a:t> CPI = </a:t>
            </a:r>
            <a:r>
              <a:rPr lang="en-US" sz="2500" dirty="0" smtClean="0"/>
              <a:t>0.6 + </a:t>
            </a:r>
            <a:r>
              <a:rPr lang="en-US" sz="2500" dirty="0"/>
              <a:t>(</a:t>
            </a:r>
            <a:r>
              <a:rPr lang="en-US" sz="2500" dirty="0" smtClean="0"/>
              <a:t>2 x </a:t>
            </a:r>
            <a:r>
              <a:rPr lang="en-US" sz="2500" dirty="0"/>
              <a:t>0.18</a:t>
            </a:r>
            <a:r>
              <a:rPr lang="en-US" sz="2500" dirty="0" smtClean="0"/>
              <a:t>) + </a:t>
            </a:r>
            <a:r>
              <a:rPr lang="en-US" sz="2500" dirty="0"/>
              <a:t>(</a:t>
            </a:r>
            <a:r>
              <a:rPr lang="en-US" sz="2500" dirty="0" smtClean="0"/>
              <a:t>4 X </a:t>
            </a:r>
            <a:r>
              <a:rPr lang="en-US" sz="2500" dirty="0"/>
              <a:t>0.12</a:t>
            </a:r>
            <a:r>
              <a:rPr lang="en-US" sz="2500" dirty="0" smtClean="0"/>
              <a:t>) + </a:t>
            </a:r>
            <a:r>
              <a:rPr lang="en-US" sz="2500" dirty="0"/>
              <a:t>(8 </a:t>
            </a:r>
            <a:r>
              <a:rPr lang="en-US" sz="2500" dirty="0" smtClean="0"/>
              <a:t>X 0.1)  	</a:t>
            </a:r>
            <a:r>
              <a:rPr lang="en-US" dirty="0" smtClean="0"/>
              <a:t>= </a:t>
            </a:r>
            <a:r>
              <a:rPr lang="en-US" dirty="0"/>
              <a:t>2.24.</a:t>
            </a:r>
          </a:p>
          <a:p>
            <a:pPr marL="0" indent="0">
              <a:buNone/>
            </a:pPr>
            <a:r>
              <a:rPr lang="en-US" dirty="0"/>
              <a:t>The corresponding MIPS rate </a:t>
            </a:r>
            <a:r>
              <a:rPr lang="en-US" dirty="0" smtClean="0"/>
              <a:t>is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400 x 10^6)/(2.24 x 10^6) = </a:t>
            </a:r>
            <a:r>
              <a:rPr lang="en-US" dirty="0"/>
              <a:t>178.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2" y="1066800"/>
            <a:ext cx="8067675" cy="21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Amdahl’s Law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Gene Amdahl [AMDA67]</a:t>
            </a:r>
          </a:p>
          <a:p>
            <a:r>
              <a:rPr lang="en-GB"/>
              <a:t>Potential speed up of program using multiple processors</a:t>
            </a:r>
          </a:p>
          <a:p>
            <a:r>
              <a:rPr lang="en-GB"/>
              <a:t>Concluded that:</a:t>
            </a:r>
          </a:p>
          <a:p>
            <a:pPr lvl="1"/>
            <a:r>
              <a:rPr lang="en-GB"/>
              <a:t>Code needs to be parallelizable</a:t>
            </a:r>
          </a:p>
          <a:p>
            <a:pPr lvl="1"/>
            <a:r>
              <a:rPr lang="en-GB"/>
              <a:t>Speed up is bound, giving diminishing returns for more processors</a:t>
            </a:r>
          </a:p>
          <a:p>
            <a:r>
              <a:rPr lang="en-GB"/>
              <a:t>Task dependent</a:t>
            </a:r>
          </a:p>
          <a:p>
            <a:pPr lvl="1"/>
            <a:r>
              <a:rPr lang="en-GB"/>
              <a:t>Servers gain by maintaining multiple connections on multiple processors</a:t>
            </a:r>
          </a:p>
          <a:p>
            <a:pPr lvl="1"/>
            <a:r>
              <a:rPr lang="en-GB"/>
              <a:t>Databases can be split into parallel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Amdahl’s Law Formula</a:t>
            </a:r>
          </a:p>
        </p:txBody>
      </p:sp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" t="10558" r="2991" b="26218"/>
          <a:stretch>
            <a:fillRect/>
          </a:stretch>
        </p:blipFill>
        <p:spPr bwMode="auto">
          <a:xfrm>
            <a:off x="250825" y="4005263"/>
            <a:ext cx="8532813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395288" y="1125538"/>
            <a:ext cx="8178800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GB" sz="2400"/>
              <a:t>For program running on single processor</a:t>
            </a:r>
          </a:p>
          <a:p>
            <a:pPr lvl="1"/>
            <a:r>
              <a:rPr lang="en-GB" sz="2000"/>
              <a:t>Fraction</a:t>
            </a:r>
            <a:r>
              <a:rPr lang="en-GB" sz="2000" i="1"/>
              <a:t> f </a:t>
            </a:r>
            <a:r>
              <a:rPr lang="en-GB" sz="2000"/>
              <a:t>of code infinitely parallelizable with no scheduling overhead</a:t>
            </a:r>
          </a:p>
          <a:p>
            <a:pPr lvl="1"/>
            <a:r>
              <a:rPr lang="en-GB" sz="2000"/>
              <a:t>Fraction (1-</a:t>
            </a:r>
            <a:r>
              <a:rPr lang="en-GB" sz="2000" i="1"/>
              <a:t>f</a:t>
            </a:r>
            <a:r>
              <a:rPr lang="en-GB" sz="2000"/>
              <a:t>) of code inherently serial</a:t>
            </a:r>
          </a:p>
          <a:p>
            <a:pPr lvl="1"/>
            <a:r>
              <a:rPr lang="en-GB" sz="2000"/>
              <a:t>T is total execution time for program on single processor</a:t>
            </a:r>
          </a:p>
          <a:p>
            <a:pPr lvl="1"/>
            <a:r>
              <a:rPr lang="en-GB" sz="2000"/>
              <a:t>N is number of processors that fully exploit parralle portions of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  <a:endParaRPr lang="en-GB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sz="2000" i="1" dirty="0"/>
              <a:t>f </a:t>
            </a:r>
            <a:r>
              <a:rPr lang="en-GB" sz="2000" dirty="0"/>
              <a:t>small, parallel processors has little effect</a:t>
            </a:r>
          </a:p>
          <a:p>
            <a:pPr lvl="1"/>
            <a:r>
              <a:rPr lang="en-GB" sz="2000" i="1" dirty="0"/>
              <a:t>N </a:t>
            </a:r>
            <a:r>
              <a:rPr lang="en-GB" sz="2000" dirty="0"/>
              <a:t>-&gt;∞, speedup bound by 1/(1 – </a:t>
            </a:r>
            <a:r>
              <a:rPr lang="en-GB" sz="2000" i="1" dirty="0"/>
              <a:t>f</a:t>
            </a:r>
            <a:r>
              <a:rPr lang="en-GB" sz="2000" dirty="0"/>
              <a:t>)</a:t>
            </a:r>
          </a:p>
          <a:p>
            <a:pPr lvl="2"/>
            <a:r>
              <a:rPr lang="en-GB" sz="1800" dirty="0"/>
              <a:t>Diminishing returns for using more processors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Content</a:t>
            </a:r>
            <a:endParaRPr lang="en-GB" sz="2400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Clock Speed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2">
              <a:lumMod val="60000"/>
              <a:lumOff val="40000"/>
            </a:schemeClr>
          </a:fgClr>
          <a:bgClr>
            <a:schemeClr val="bg2">
              <a:lumMod val="20000"/>
              <a:lumOff val="80000"/>
            </a:schemeClr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780928"/>
            <a:ext cx="8178800" cy="1296144"/>
          </a:xfrm>
        </p:spPr>
        <p:txBody>
          <a:bodyPr/>
          <a:lstStyle/>
          <a:p>
            <a:pPr marL="0" indent="0" algn="ctr">
              <a:buNone/>
            </a:pPr>
            <a:r>
              <a:rPr lang="en-GB" sz="5000" dirty="0" smtClean="0">
                <a:solidFill>
                  <a:srgbClr val="006666"/>
                </a:solidFill>
              </a:rPr>
              <a:t>Question??</a:t>
            </a:r>
            <a:endParaRPr lang="en-GB" sz="5000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40">
          <a:fgClr>
            <a:schemeClr val="bg1"/>
          </a:fgClr>
          <a:bgClr>
            <a:srgbClr val="9AE3F4"/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564904"/>
            <a:ext cx="8178800" cy="1512168"/>
          </a:xfrm>
          <a:noFill/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en-GB" sz="8000" b="1" dirty="0" smtClean="0">
                <a:solidFill>
                  <a:srgbClr val="006666"/>
                </a:solidFill>
              </a:rPr>
              <a:t>Thanks</a:t>
            </a:r>
            <a:endParaRPr lang="en-GB" sz="8000" b="1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302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</a:t>
            </a:r>
            <a:r>
              <a:rPr lang="en-US" sz="2400" b="1" dirty="0" smtClean="0"/>
              <a:t>he </a:t>
            </a:r>
            <a:r>
              <a:rPr lang="en-US" sz="2400" b="1" dirty="0"/>
              <a:t>S</a:t>
            </a:r>
            <a:r>
              <a:rPr lang="en-US" sz="2400" b="1" dirty="0" smtClean="0"/>
              <a:t>ystem Clock</a:t>
            </a:r>
            <a:endParaRPr lang="en-GB" sz="2400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/>
              <a:t>Operations performed by a processor, such as fetching an </a:t>
            </a:r>
            <a:r>
              <a:rPr lang="en-US" sz="2400" dirty="0" smtClean="0"/>
              <a:t>instruction, decoding </a:t>
            </a:r>
            <a:r>
              <a:rPr lang="en-US" sz="2400" dirty="0"/>
              <a:t>the instruction, performing an arithmetic operation, and so </a:t>
            </a:r>
            <a:r>
              <a:rPr lang="en-US" sz="2400" dirty="0" smtClean="0"/>
              <a:t>on, are </a:t>
            </a:r>
            <a:r>
              <a:rPr lang="en-US" sz="2400" dirty="0"/>
              <a:t>governed by a system clock. Typically, all operations begin with the pulse of </a:t>
            </a:r>
            <a:r>
              <a:rPr lang="en-US" sz="2400" dirty="0" smtClean="0"/>
              <a:t>the clock.</a:t>
            </a:r>
          </a:p>
          <a:p>
            <a:pPr algn="just"/>
            <a:r>
              <a:rPr lang="en-US" sz="2400" dirty="0" smtClean="0"/>
              <a:t>Thus</a:t>
            </a:r>
            <a:r>
              <a:rPr lang="en-US" sz="2400" dirty="0"/>
              <a:t>, at the most fundamental level, the speed of a processor is dictated by </a:t>
            </a:r>
            <a:r>
              <a:rPr lang="en-US" sz="2400" dirty="0" smtClean="0"/>
              <a:t>the pulse </a:t>
            </a:r>
            <a:r>
              <a:rPr lang="en-US" sz="2400" dirty="0"/>
              <a:t>frequency produced by the clock, measured in cycles per second, or Hertz (Hz).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828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</a:t>
            </a:r>
            <a:r>
              <a:rPr lang="en-US" sz="2400" b="1" dirty="0" smtClean="0"/>
              <a:t>he </a:t>
            </a:r>
            <a:r>
              <a:rPr lang="en-US" sz="2400" b="1" dirty="0"/>
              <a:t>S</a:t>
            </a:r>
            <a:r>
              <a:rPr lang="en-US" sz="2400" b="1" dirty="0" smtClean="0"/>
              <a:t>ystem Clock</a:t>
            </a:r>
            <a:endParaRPr lang="en-GB" sz="2400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/>
              <a:t>Typically, clock signals are generated by a quartz crystal, which generates a </a:t>
            </a:r>
            <a:r>
              <a:rPr lang="en-US" sz="2400" dirty="0" smtClean="0"/>
              <a:t>constant signal </a:t>
            </a:r>
            <a:r>
              <a:rPr lang="en-US" sz="2400" dirty="0"/>
              <a:t>wave while power is </a:t>
            </a:r>
            <a:r>
              <a:rPr lang="en-US" sz="2400" dirty="0" smtClean="0"/>
              <a:t>applied.</a:t>
            </a:r>
          </a:p>
          <a:p>
            <a:pPr algn="just"/>
            <a:r>
              <a:rPr lang="en-US" sz="2400" dirty="0" smtClean="0"/>
              <a:t>This </a:t>
            </a:r>
            <a:r>
              <a:rPr lang="en-US" sz="2400" dirty="0"/>
              <a:t>wave is converted into a digital </a:t>
            </a:r>
            <a:r>
              <a:rPr lang="en-US" sz="2400" dirty="0" smtClean="0"/>
              <a:t>voltage pulse </a:t>
            </a:r>
            <a:r>
              <a:rPr lang="en-US" sz="2400" dirty="0"/>
              <a:t>stream that is provided in a constant flow to the processor </a:t>
            </a:r>
            <a:r>
              <a:rPr lang="en-US" sz="2400" dirty="0" smtClean="0"/>
              <a:t>circuitry.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733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System Clock</a:t>
            </a:r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826" b="23384"/>
          <a:stretch>
            <a:fillRect/>
          </a:stretch>
        </p:blipFill>
        <p:spPr bwMode="auto">
          <a:xfrm>
            <a:off x="250825" y="1412875"/>
            <a:ext cx="835342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</a:t>
            </a:r>
            <a:r>
              <a:rPr lang="en-US" sz="2400" b="1" dirty="0" smtClean="0"/>
              <a:t>he </a:t>
            </a:r>
            <a:r>
              <a:rPr lang="en-US" sz="2400" b="1" dirty="0"/>
              <a:t>S</a:t>
            </a:r>
            <a:r>
              <a:rPr lang="en-US" sz="2400" b="1" dirty="0" smtClean="0"/>
              <a:t>ystem Clock</a:t>
            </a:r>
            <a:endParaRPr lang="en-GB" sz="2400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For example, a 1-GHz processor receives 1 billion pulses per </a:t>
            </a:r>
            <a:r>
              <a:rPr lang="en-US" sz="2400" dirty="0" smtClean="0"/>
              <a:t>second. The </a:t>
            </a:r>
            <a:r>
              <a:rPr lang="en-US" sz="2400" dirty="0"/>
              <a:t>rate </a:t>
            </a:r>
            <a:r>
              <a:rPr lang="en-US" sz="2400" dirty="0" smtClean="0"/>
              <a:t>of pulses </a:t>
            </a:r>
            <a:r>
              <a:rPr lang="en-US" sz="2400" dirty="0"/>
              <a:t>is known as the </a:t>
            </a:r>
            <a:r>
              <a:rPr lang="en-US" sz="2400" b="1" dirty="0"/>
              <a:t>clock rate</a:t>
            </a:r>
            <a:r>
              <a:rPr lang="en-US" sz="2400" dirty="0"/>
              <a:t>, or </a:t>
            </a:r>
            <a:r>
              <a:rPr lang="en-US" sz="2400" b="1" dirty="0"/>
              <a:t>clock </a:t>
            </a:r>
            <a:r>
              <a:rPr lang="en-US" sz="2400" b="1" dirty="0" smtClean="0"/>
              <a:t>speed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One </a:t>
            </a:r>
            <a:r>
              <a:rPr lang="en-US" sz="2400" dirty="0"/>
              <a:t>increment, or pulse, of the </a:t>
            </a:r>
            <a:r>
              <a:rPr lang="en-US" sz="2400" dirty="0" smtClean="0"/>
              <a:t>clock is </a:t>
            </a:r>
            <a:r>
              <a:rPr lang="en-US" sz="2400" dirty="0"/>
              <a:t>referred to as a </a:t>
            </a:r>
            <a:r>
              <a:rPr lang="en-US" sz="2400" b="1" dirty="0"/>
              <a:t>clock cycle</a:t>
            </a:r>
            <a:r>
              <a:rPr lang="en-US" sz="2400" dirty="0"/>
              <a:t>, or a </a:t>
            </a:r>
            <a:r>
              <a:rPr lang="en-US" sz="2400" b="1" dirty="0"/>
              <a:t>clock </a:t>
            </a:r>
            <a:r>
              <a:rPr lang="en-US" sz="2400" b="1" dirty="0" smtClean="0"/>
              <a:t>tick</a:t>
            </a:r>
            <a:r>
              <a:rPr lang="en-US" sz="2400" dirty="0" smtClean="0"/>
              <a:t>. The </a:t>
            </a:r>
            <a:r>
              <a:rPr lang="en-US" sz="2400" dirty="0"/>
              <a:t>time between pulses is the </a:t>
            </a:r>
            <a:r>
              <a:rPr lang="en-US" sz="2400" b="1" dirty="0"/>
              <a:t>cycle time</a:t>
            </a:r>
            <a:r>
              <a:rPr lang="en-US" sz="2400" dirty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09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</a:t>
            </a:r>
            <a:r>
              <a:rPr lang="en-US" sz="2400" b="1" dirty="0" smtClean="0"/>
              <a:t>he </a:t>
            </a:r>
            <a:r>
              <a:rPr lang="en-US" sz="2400" b="1" dirty="0"/>
              <a:t>S</a:t>
            </a:r>
            <a:r>
              <a:rPr lang="en-US" sz="2400" b="1" dirty="0" smtClean="0"/>
              <a:t>ystem Clock</a:t>
            </a:r>
            <a:endParaRPr lang="en-GB" sz="2400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/>
              <a:t>When a signal is placed on a line inside the processor</a:t>
            </a:r>
            <a:r>
              <a:rPr lang="en-US" sz="2400" dirty="0" smtClean="0"/>
              <a:t>, </a:t>
            </a:r>
            <a:r>
              <a:rPr lang="en-US" sz="2400" dirty="0"/>
              <a:t>it takes some finite amount of time for the voltage levels to settle down so that </a:t>
            </a:r>
            <a:r>
              <a:rPr lang="en-US" sz="2400" dirty="0" smtClean="0"/>
              <a:t>an accurate </a:t>
            </a:r>
            <a:r>
              <a:rPr lang="en-US" sz="2400" dirty="0"/>
              <a:t>value (1 or 0) is </a:t>
            </a:r>
            <a:r>
              <a:rPr lang="en-US" sz="2400" dirty="0" smtClean="0"/>
              <a:t>available.</a:t>
            </a:r>
          </a:p>
          <a:p>
            <a:pPr algn="just"/>
            <a:r>
              <a:rPr lang="en-US" sz="2400" dirty="0" smtClean="0"/>
              <a:t>Furthermore</a:t>
            </a:r>
            <a:r>
              <a:rPr lang="en-US" sz="2400" dirty="0"/>
              <a:t>, depending on the physical </a:t>
            </a:r>
            <a:r>
              <a:rPr lang="en-US" sz="2400" dirty="0" smtClean="0"/>
              <a:t>layout of </a:t>
            </a:r>
            <a:r>
              <a:rPr lang="en-US" sz="2400" dirty="0"/>
              <a:t>the processor circuits, some signals may </a:t>
            </a:r>
            <a:r>
              <a:rPr lang="en-US" sz="2400" dirty="0" smtClean="0"/>
              <a:t> change </a:t>
            </a:r>
            <a:r>
              <a:rPr lang="en-US" sz="2400" dirty="0"/>
              <a:t>more rapidly than </a:t>
            </a:r>
            <a:r>
              <a:rPr lang="en-US" sz="2400" dirty="0" smtClean="0"/>
              <a:t>others.</a:t>
            </a:r>
          </a:p>
          <a:p>
            <a:pPr algn="just"/>
            <a:r>
              <a:rPr lang="en-US" sz="2400" dirty="0" smtClean="0"/>
              <a:t>Thus, operations </a:t>
            </a:r>
            <a:r>
              <a:rPr lang="en-US" sz="2400" dirty="0"/>
              <a:t>must be synchronized and paced so that the proper electrical </a:t>
            </a:r>
            <a:r>
              <a:rPr lang="en-US" sz="2400" dirty="0" smtClean="0"/>
              <a:t>signal (voltage</a:t>
            </a:r>
            <a:r>
              <a:rPr lang="en-US" sz="2400" dirty="0"/>
              <a:t>) values are available for each operation.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763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Performance </a:t>
            </a:r>
            <a:r>
              <a:rPr lang="en-GB" sz="2400" dirty="0" smtClean="0"/>
              <a:t>Assessment: Clock </a:t>
            </a:r>
            <a:r>
              <a:rPr lang="en-GB" sz="2400" dirty="0"/>
              <a:t>Speed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Key parameters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Performance, cost, size, security, reliability, power consumption</a:t>
            </a:r>
          </a:p>
          <a:p>
            <a:pPr>
              <a:lnSpc>
                <a:spcPct val="90000"/>
              </a:lnSpc>
            </a:pPr>
            <a:r>
              <a:rPr lang="en-GB" sz="2400"/>
              <a:t>System clock speed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In Hz or multiples of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Clock rate, clock cycle, clock tick, cycle time</a:t>
            </a:r>
          </a:p>
          <a:p>
            <a:pPr>
              <a:lnSpc>
                <a:spcPct val="90000"/>
              </a:lnSpc>
            </a:pPr>
            <a:r>
              <a:rPr lang="en-GB" sz="2400"/>
              <a:t>Signals in CPU take time to settle down to 1 or 0</a:t>
            </a:r>
          </a:p>
          <a:p>
            <a:pPr>
              <a:lnSpc>
                <a:spcPct val="90000"/>
              </a:lnSpc>
            </a:pPr>
            <a:r>
              <a:rPr lang="en-GB" sz="2400"/>
              <a:t>Signals may change at different speeds</a:t>
            </a:r>
          </a:p>
          <a:p>
            <a:pPr>
              <a:lnSpc>
                <a:spcPct val="90000"/>
              </a:lnSpc>
            </a:pPr>
            <a:r>
              <a:rPr lang="en-GB" sz="2400"/>
              <a:t>Operations need to be synchronised</a:t>
            </a:r>
          </a:p>
          <a:p>
            <a:pPr>
              <a:lnSpc>
                <a:spcPct val="90000"/>
              </a:lnSpc>
            </a:pPr>
            <a:r>
              <a:rPr lang="en-GB" sz="2400"/>
              <a:t>Instruction execution in discrete steps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Fetch, decode, load and store, arithmetic or logical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Usually require multiple clock cycles per instruction</a:t>
            </a:r>
          </a:p>
          <a:p>
            <a:pPr>
              <a:lnSpc>
                <a:spcPct val="90000"/>
              </a:lnSpc>
            </a:pPr>
            <a:r>
              <a:rPr lang="en-GB" sz="2400"/>
              <a:t>Pipelining gives simultaneous execution of instructions</a:t>
            </a:r>
          </a:p>
          <a:p>
            <a:pPr>
              <a:lnSpc>
                <a:spcPct val="90000"/>
              </a:lnSpc>
            </a:pPr>
            <a:r>
              <a:rPr lang="en-GB" sz="2400"/>
              <a:t>So, clock speed is not the whole story</a:t>
            </a:r>
          </a:p>
        </p:txBody>
      </p:sp>
    </p:spTree>
    <p:extLst>
      <p:ext uri="{BB962C8B-B14F-4D97-AF65-F5344CB8AC3E}">
        <p14:creationId xmlns:p14="http://schemas.microsoft.com/office/powerpoint/2010/main" val="38585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 Execution Rate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processor is driven by a clock with a </a:t>
            </a:r>
            <a:r>
              <a:rPr lang="en-US" dirty="0" smtClean="0"/>
              <a:t>constant frequency </a:t>
            </a:r>
            <a:r>
              <a:rPr lang="en-US" b="1" dirty="0"/>
              <a:t>f</a:t>
            </a:r>
            <a:r>
              <a:rPr lang="en-US" dirty="0"/>
              <a:t> or, equivalently, a constant cycle time </a:t>
            </a:r>
            <a:r>
              <a:rPr lang="hy-AM" b="1" dirty="0" smtClean="0"/>
              <a:t>Շ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smtClean="0"/>
              <a:t>1/</a:t>
            </a:r>
            <a:r>
              <a:rPr lang="en-US" b="1" i="1" dirty="0" smtClean="0"/>
              <a:t>f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Define </a:t>
            </a:r>
            <a:r>
              <a:rPr lang="en-US" dirty="0"/>
              <a:t>the </a:t>
            </a:r>
            <a:r>
              <a:rPr lang="en-US" dirty="0" smtClean="0"/>
              <a:t>instruction count</a:t>
            </a:r>
            <a:r>
              <a:rPr lang="en-US" dirty="0"/>
              <a:t>, </a:t>
            </a:r>
            <a:r>
              <a:rPr lang="en-US" b="1" dirty="0" err="1"/>
              <a:t>Ic</a:t>
            </a:r>
            <a:r>
              <a:rPr lang="en-US" dirty="0"/>
              <a:t>, for a program as the number of machine instructions </a:t>
            </a:r>
            <a:r>
              <a:rPr lang="en-US" dirty="0" smtClean="0"/>
              <a:t>executed for </a:t>
            </a:r>
            <a:r>
              <a:rPr lang="en-US" dirty="0"/>
              <a:t>that program until it runs </a:t>
            </a:r>
            <a:r>
              <a:rPr lang="en-US" dirty="0" smtClean="0"/>
              <a:t>to completion </a:t>
            </a:r>
            <a:r>
              <a:rPr lang="en-US" dirty="0"/>
              <a:t>or for some defined time interval.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A8e">
  <a:themeElements>
    <a:clrScheme name="COA8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A8e">
      <a:majorFont>
        <a:latin typeface="Arial Black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A8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COA8e</Template>
  <TotalTime>774</TotalTime>
  <Words>1014</Words>
  <Application>Microsoft Office PowerPoint</Application>
  <PresentationFormat>On-screen Show (4:3)</PresentationFormat>
  <Paragraphs>90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Agency FB</vt:lpstr>
      <vt:lpstr>Arial</vt:lpstr>
      <vt:lpstr>Arial Black</vt:lpstr>
      <vt:lpstr>Times New Roman</vt:lpstr>
      <vt:lpstr>Verdana</vt:lpstr>
      <vt:lpstr>Wingdings</vt:lpstr>
      <vt:lpstr>COA8e</vt:lpstr>
      <vt:lpstr>Computer Organization  And  Architecture </vt:lpstr>
      <vt:lpstr>Content</vt:lpstr>
      <vt:lpstr>The System Clock</vt:lpstr>
      <vt:lpstr>The System Clock</vt:lpstr>
      <vt:lpstr>System Clock</vt:lpstr>
      <vt:lpstr>The System Clock</vt:lpstr>
      <vt:lpstr>The System Clock</vt:lpstr>
      <vt:lpstr>Performance Assessment: Clock Speed</vt:lpstr>
      <vt:lpstr>Instruction Execution Rate</vt:lpstr>
      <vt:lpstr>Instruction Execution Rate</vt:lpstr>
      <vt:lpstr>Instruction Execution Rate</vt:lpstr>
      <vt:lpstr>Instruction Execution Rate</vt:lpstr>
      <vt:lpstr>Instruction Execution Rate</vt:lpstr>
      <vt:lpstr>Millions of instructions per second(MIPS)</vt:lpstr>
      <vt:lpstr>MIPS</vt:lpstr>
      <vt:lpstr>MIPS</vt:lpstr>
      <vt:lpstr>Amdahl’s Law</vt:lpstr>
      <vt:lpstr>Amdahl’s Law Formula</vt:lpstr>
      <vt:lpstr>Conclusions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Computer Evolution and Performance</dc:title>
  <dc:creator>Adrian J Pullin</dc:creator>
  <cp:lastModifiedBy>Abm Bashir</cp:lastModifiedBy>
  <cp:revision>158</cp:revision>
  <dcterms:created xsi:type="dcterms:W3CDTF">1998-09-03T13:41:33Z</dcterms:created>
  <dcterms:modified xsi:type="dcterms:W3CDTF">2018-01-16T23:03:29Z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