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45"/>
  </p:notesMasterIdLst>
  <p:handoutMasterIdLst>
    <p:handoutMasterId r:id="rId46"/>
  </p:handoutMasterIdLst>
  <p:sldIdLst>
    <p:sldId id="329" r:id="rId2"/>
    <p:sldId id="315" r:id="rId3"/>
    <p:sldId id="333" r:id="rId4"/>
    <p:sldId id="345" r:id="rId5"/>
    <p:sldId id="335" r:id="rId6"/>
    <p:sldId id="346" r:id="rId7"/>
    <p:sldId id="325" r:id="rId8"/>
    <p:sldId id="336" r:id="rId9"/>
    <p:sldId id="337" r:id="rId10"/>
    <p:sldId id="366" r:id="rId11"/>
    <p:sldId id="334" r:id="rId12"/>
    <p:sldId id="321" r:id="rId13"/>
    <p:sldId id="339" r:id="rId14"/>
    <p:sldId id="340" r:id="rId15"/>
    <p:sldId id="347" r:id="rId16"/>
    <p:sldId id="348" r:id="rId17"/>
    <p:sldId id="341" r:id="rId18"/>
    <p:sldId id="342" r:id="rId19"/>
    <p:sldId id="338" r:id="rId20"/>
    <p:sldId id="343" r:id="rId21"/>
    <p:sldId id="326" r:id="rId22"/>
    <p:sldId id="290" r:id="rId23"/>
    <p:sldId id="349" r:id="rId24"/>
    <p:sldId id="344" r:id="rId25"/>
    <p:sldId id="323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30" r:id="rId43"/>
    <p:sldId id="33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FD5"/>
    <a:srgbClr val="9AE3F4"/>
    <a:srgbClr val="0066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9" autoAdjust="0"/>
    <p:restoredTop sz="86422" autoAdjust="0"/>
  </p:normalViewPr>
  <p:slideViewPr>
    <p:cSldViewPr>
      <p:cViewPr varScale="1">
        <p:scale>
          <a:sx n="65" d="100"/>
          <a:sy n="65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8.xml"/><Relationship Id="rId18" Type="http://schemas.openxmlformats.org/officeDocument/2006/relationships/slide" Target="slides/slide33.xml"/><Relationship Id="rId26" Type="http://schemas.openxmlformats.org/officeDocument/2006/relationships/slide" Target="slides/slide41.xml"/><Relationship Id="rId3" Type="http://schemas.openxmlformats.org/officeDocument/2006/relationships/slide" Target="slides/slide3.xml"/><Relationship Id="rId21" Type="http://schemas.openxmlformats.org/officeDocument/2006/relationships/slide" Target="slides/slide36.xml"/><Relationship Id="rId7" Type="http://schemas.openxmlformats.org/officeDocument/2006/relationships/slide" Target="slides/slide8.xml"/><Relationship Id="rId12" Type="http://schemas.openxmlformats.org/officeDocument/2006/relationships/slide" Target="slides/slide27.xml"/><Relationship Id="rId17" Type="http://schemas.openxmlformats.org/officeDocument/2006/relationships/slide" Target="slides/slide32.xml"/><Relationship Id="rId25" Type="http://schemas.openxmlformats.org/officeDocument/2006/relationships/slide" Target="slides/slide40.xml"/><Relationship Id="rId2" Type="http://schemas.openxmlformats.org/officeDocument/2006/relationships/slide" Target="slides/slide2.xml"/><Relationship Id="rId16" Type="http://schemas.openxmlformats.org/officeDocument/2006/relationships/slide" Target="slides/slide31.xml"/><Relationship Id="rId20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26.xml"/><Relationship Id="rId24" Type="http://schemas.openxmlformats.org/officeDocument/2006/relationships/slide" Target="slides/slide39.xml"/><Relationship Id="rId5" Type="http://schemas.openxmlformats.org/officeDocument/2006/relationships/slide" Target="slides/slide5.xml"/><Relationship Id="rId15" Type="http://schemas.openxmlformats.org/officeDocument/2006/relationships/slide" Target="slides/slide30.xml"/><Relationship Id="rId23" Type="http://schemas.openxmlformats.org/officeDocument/2006/relationships/slide" Target="slides/slide38.xml"/><Relationship Id="rId10" Type="http://schemas.openxmlformats.org/officeDocument/2006/relationships/slide" Target="slides/slide22.xml"/><Relationship Id="rId19" Type="http://schemas.openxmlformats.org/officeDocument/2006/relationships/slide" Target="slides/slide34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29.xml"/><Relationship Id="rId22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54B586-DF07-4B3A-9AF5-7423ED429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41619FE-C203-45F1-8333-ACFAD98BFD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D90B3-77B7-4418-998D-7A06F8FA44A4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8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03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9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35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83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6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37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39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93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40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179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41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22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9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26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4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27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56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28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9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29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30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5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75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32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2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CF5684F2-C279-4C05-B249-8C78C7F858B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5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6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2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2" y="980728"/>
            <a:ext cx="7721600" cy="1786341"/>
          </a:xfrm>
        </p:spPr>
        <p:txBody>
          <a:bodyPr/>
          <a:lstStyle/>
          <a:p>
            <a:pPr algn="ctr"/>
            <a:r>
              <a:rPr lang="en-GB" sz="4000" dirty="0" smtClean="0"/>
              <a:t>Computer Organization</a:t>
            </a:r>
            <a:br>
              <a:rPr lang="en-GB" sz="4000" dirty="0" smtClean="0"/>
            </a:br>
            <a:r>
              <a:rPr lang="en-GB" sz="4000" dirty="0" smtClean="0"/>
              <a:t> And </a:t>
            </a:r>
            <a:br>
              <a:rPr lang="en-GB" sz="4000" dirty="0" smtClean="0"/>
            </a:br>
            <a:r>
              <a:rPr lang="en-GB" sz="4000" dirty="0" smtClean="0"/>
              <a:t>Architecture </a:t>
            </a:r>
            <a:endParaRPr lang="en-GB" sz="40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8705056" cy="1771650"/>
          </a:xfrm>
        </p:spPr>
        <p:txBody>
          <a:bodyPr/>
          <a:lstStyle/>
          <a:p>
            <a:pPr algn="ctr"/>
            <a:r>
              <a:rPr lang="en-US" sz="3600" dirty="0" smtClean="0">
                <a:latin typeface="Agency FB" pitchFamily="34" charset="0"/>
              </a:rPr>
              <a:t>Al Bashir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Lecturer, Dept. of CSE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Dhaka International University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25649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CSE-209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3356992"/>
            <a:ext cx="3744416" cy="461665"/>
          </a:xfrm>
          <a:prstGeom prst="rect">
            <a:avLst/>
          </a:prstGeom>
          <a:pattFill prst="lgGrid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Lecture - 04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9" y="-12440"/>
            <a:ext cx="1872208" cy="6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Fetch Cycle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Counter (PC) holds address of next instruction to fetch</a:t>
            </a:r>
          </a:p>
          <a:p>
            <a:r>
              <a:rPr lang="en-US" dirty="0"/>
              <a:t>Processor fetches instruction from memory location pointed to by PC</a:t>
            </a:r>
          </a:p>
          <a:p>
            <a:r>
              <a:rPr lang="en-US" dirty="0"/>
              <a:t>Increment PC</a:t>
            </a:r>
          </a:p>
          <a:p>
            <a:pPr lvl="1"/>
            <a:r>
              <a:rPr lang="en-US" dirty="0"/>
              <a:t>Unless told otherwise</a:t>
            </a:r>
          </a:p>
          <a:p>
            <a:r>
              <a:rPr lang="en-US" dirty="0"/>
              <a:t>Instruction loaded into Instruction Register (IR)</a:t>
            </a:r>
          </a:p>
          <a:p>
            <a:r>
              <a:rPr lang="en-US" dirty="0"/>
              <a:t>Processor interprets instruction and performs required actions</a:t>
            </a:r>
          </a:p>
        </p:txBody>
      </p:sp>
    </p:spTree>
    <p:extLst>
      <p:ext uri="{BB962C8B-B14F-4D97-AF65-F5344CB8AC3E}">
        <p14:creationId xmlns:p14="http://schemas.microsoft.com/office/powerpoint/2010/main" val="3858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Cycle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Processor-memory</a:t>
            </a:r>
          </a:p>
          <a:p>
            <a:pPr lvl="1"/>
            <a:r>
              <a:rPr lang="en-US" dirty="0"/>
              <a:t>data transfer between CPU and main memory</a:t>
            </a:r>
          </a:p>
          <a:p>
            <a:r>
              <a:rPr lang="en-US" dirty="0"/>
              <a:t>Processor I/O</a:t>
            </a:r>
          </a:p>
          <a:p>
            <a:pPr lvl="1"/>
            <a:r>
              <a:rPr lang="en-US" dirty="0"/>
              <a:t>Data transfer between CPU and I/O module</a:t>
            </a:r>
          </a:p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Some arithmetic or logical operation on data</a:t>
            </a:r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Alteration of sequence of operations</a:t>
            </a:r>
          </a:p>
          <a:p>
            <a:pPr lvl="1"/>
            <a:r>
              <a:rPr lang="en-US" dirty="0"/>
              <a:t>e.g. jump</a:t>
            </a:r>
          </a:p>
          <a:p>
            <a:r>
              <a:rPr lang="en-US" dirty="0"/>
              <a:t>Combination of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Program Execution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GB" dirty="0"/>
          </a:p>
        </p:txBody>
      </p:sp>
      <p:pic>
        <p:nvPicPr>
          <p:cNvPr id="4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4"/>
          <a:stretch>
            <a:fillRect/>
          </a:stretch>
        </p:blipFill>
        <p:spPr bwMode="auto">
          <a:xfrm>
            <a:off x="457200" y="1066800"/>
            <a:ext cx="8153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Program </a:t>
            </a:r>
            <a:r>
              <a:rPr lang="en-US" dirty="0" smtClean="0"/>
              <a:t>Execution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 counter (PC</a:t>
            </a:r>
            <a:r>
              <a:rPr lang="en-US" dirty="0" smtClean="0"/>
              <a:t>) = </a:t>
            </a:r>
            <a:r>
              <a:rPr lang="en-US" dirty="0"/>
              <a:t>Address of </a:t>
            </a:r>
            <a:r>
              <a:rPr lang="en-US" dirty="0" smtClean="0"/>
              <a:t>instruction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Instruction </a:t>
            </a:r>
            <a:r>
              <a:rPr lang="en-US" dirty="0"/>
              <a:t>register (IR) </a:t>
            </a:r>
            <a:r>
              <a:rPr lang="en-US" dirty="0" smtClean="0"/>
              <a:t>= </a:t>
            </a:r>
            <a:r>
              <a:rPr lang="en-US" dirty="0"/>
              <a:t>Instruction being executed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Accumulator (AC) </a:t>
            </a:r>
            <a:r>
              <a:rPr lang="en-US" dirty="0" smtClean="0"/>
              <a:t> = </a:t>
            </a:r>
            <a:r>
              <a:rPr lang="en-US" dirty="0"/>
              <a:t>Temporary </a:t>
            </a:r>
            <a:r>
              <a:rPr lang="en-US" dirty="0" smtClean="0"/>
              <a:t>storage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0001 =  </a:t>
            </a:r>
            <a:r>
              <a:rPr lang="en-US" dirty="0"/>
              <a:t>Load AC from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0010 </a:t>
            </a:r>
            <a:r>
              <a:rPr lang="en-US" dirty="0" smtClean="0"/>
              <a:t>= </a:t>
            </a:r>
            <a:r>
              <a:rPr lang="en-US" dirty="0"/>
              <a:t>Store AC to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0101 = </a:t>
            </a:r>
            <a:r>
              <a:rPr lang="en-US" dirty="0"/>
              <a:t>Add to AC from memory</a:t>
            </a:r>
            <a:endParaRPr lang="en-US" dirty="0" smtClean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1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Program </a:t>
            </a:r>
            <a:r>
              <a:rPr lang="en-US" dirty="0" smtClean="0"/>
              <a:t>Execution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program fragment shown adds the contents of the memory word at address 940 to the contents of the memory word </a:t>
            </a:r>
            <a:r>
              <a:rPr lang="en-US" dirty="0" smtClean="0"/>
              <a:t>at </a:t>
            </a:r>
            <a:r>
              <a:rPr lang="en-US" dirty="0"/>
              <a:t>address 941 and stores the result in the latter </a:t>
            </a:r>
            <a:r>
              <a:rPr lang="en-US" dirty="0" smtClean="0"/>
              <a:t>location. Three </a:t>
            </a:r>
            <a:r>
              <a:rPr lang="en-US" dirty="0"/>
              <a:t>instructions, which </a:t>
            </a:r>
            <a:r>
              <a:rPr lang="en-US" dirty="0" smtClean="0"/>
              <a:t>can be </a:t>
            </a:r>
            <a:r>
              <a:rPr lang="en-US" dirty="0"/>
              <a:t>described as three fetch and three execute cycles, are required:</a:t>
            </a:r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Program </a:t>
            </a:r>
            <a:r>
              <a:rPr lang="en-US" dirty="0" smtClean="0"/>
              <a:t>Execution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1. </a:t>
            </a:r>
            <a:r>
              <a:rPr lang="en-US" sz="2000" dirty="0"/>
              <a:t>The PC contains 300, the address of the first instruction. This instruction (</a:t>
            </a:r>
            <a:r>
              <a:rPr lang="en-US" sz="2000" dirty="0" smtClean="0"/>
              <a:t>the value </a:t>
            </a:r>
            <a:r>
              <a:rPr lang="en-US" sz="2000" dirty="0"/>
              <a:t>1940 in hexadecimal) is loaded into the instruction register IR and </a:t>
            </a:r>
            <a:r>
              <a:rPr lang="en-US" sz="2000" dirty="0" smtClean="0"/>
              <a:t>the PC </a:t>
            </a:r>
            <a:r>
              <a:rPr lang="en-US" sz="2000" dirty="0"/>
              <a:t>is incremented. Note that this process involves the use of a memory </a:t>
            </a:r>
            <a:r>
              <a:rPr lang="en-US" sz="2000" dirty="0" smtClean="0"/>
              <a:t>address register </a:t>
            </a:r>
            <a:r>
              <a:rPr lang="en-US" sz="2000" dirty="0"/>
              <a:t>(MAR) and a memory </a:t>
            </a:r>
            <a:r>
              <a:rPr lang="en-US" sz="2000" dirty="0" smtClean="0"/>
              <a:t>buffer register </a:t>
            </a:r>
            <a:r>
              <a:rPr lang="en-US" sz="2000" dirty="0"/>
              <a:t>(MBR). For </a:t>
            </a:r>
            <a:r>
              <a:rPr lang="en-US" sz="2000" dirty="0" smtClean="0"/>
              <a:t>simplicity, these </a:t>
            </a:r>
            <a:r>
              <a:rPr lang="en-US" sz="2000" dirty="0"/>
              <a:t>intermediate registers are ignored.</a:t>
            </a:r>
          </a:p>
          <a:p>
            <a:pPr marL="0" indent="0" algn="just">
              <a:buNone/>
            </a:pPr>
            <a:r>
              <a:rPr lang="en-US" sz="2000" b="1" dirty="0"/>
              <a:t>2. </a:t>
            </a:r>
            <a:r>
              <a:rPr lang="en-US" sz="2000" dirty="0"/>
              <a:t>The first 4 bits (first hexadecimal digit) in the IR indicate that the AC is to </a:t>
            </a:r>
            <a:r>
              <a:rPr lang="en-US" sz="2000" dirty="0" smtClean="0"/>
              <a:t>be loaded</a:t>
            </a:r>
            <a:r>
              <a:rPr lang="en-US" sz="2000" dirty="0"/>
              <a:t>. The remaining 12 bits (three hexadecimal digits) specify the </a:t>
            </a:r>
            <a:r>
              <a:rPr lang="en-US" sz="2000" dirty="0" smtClean="0"/>
              <a:t>address (940</a:t>
            </a:r>
            <a:r>
              <a:rPr lang="en-US" sz="2000" dirty="0"/>
              <a:t>) from which data are to be loaded.</a:t>
            </a:r>
          </a:p>
          <a:p>
            <a:pPr marL="0" indent="0" algn="just">
              <a:buNone/>
            </a:pPr>
            <a:r>
              <a:rPr lang="en-US" sz="2000" b="1" dirty="0"/>
              <a:t>3. </a:t>
            </a:r>
            <a:r>
              <a:rPr lang="en-US" sz="2000" dirty="0"/>
              <a:t>The next instruction (5941) is fetched from location 301 and the PC </a:t>
            </a:r>
            <a:r>
              <a:rPr lang="en-US" sz="2000" dirty="0" smtClean="0"/>
              <a:t>is incremented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4. </a:t>
            </a:r>
            <a:r>
              <a:rPr lang="en-US" sz="2000" dirty="0"/>
              <a:t>The old contents of the AC and the contents of location 941 are added and </a:t>
            </a:r>
            <a:r>
              <a:rPr lang="en-US" sz="2000" dirty="0" smtClean="0"/>
              <a:t>the result </a:t>
            </a:r>
            <a:r>
              <a:rPr lang="en-US" sz="2000" dirty="0"/>
              <a:t>is stored in the AC.</a:t>
            </a:r>
          </a:p>
          <a:p>
            <a:pPr marL="0" indent="0" algn="just">
              <a:buNone/>
            </a:pPr>
            <a:r>
              <a:rPr lang="en-US" sz="2000" b="1" dirty="0"/>
              <a:t>5. </a:t>
            </a:r>
            <a:r>
              <a:rPr lang="en-US" sz="2000" dirty="0"/>
              <a:t>The next instruction (2941) is fetched from location 302 and the PC </a:t>
            </a:r>
            <a:r>
              <a:rPr lang="en-US" sz="2000" dirty="0" smtClean="0"/>
              <a:t>is incremented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6. </a:t>
            </a:r>
            <a:r>
              <a:rPr lang="en-US" sz="2000" dirty="0"/>
              <a:t>The contents of the AC are stored in location 941.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010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State Diagram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474739" y="1268760"/>
            <a:ext cx="8171657" cy="473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2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State Diagram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900" b="1" dirty="0"/>
              <a:t>Instruction address calculation (</a:t>
            </a:r>
            <a:r>
              <a:rPr lang="en-US" sz="1900" b="1" dirty="0" err="1"/>
              <a:t>iac</a:t>
            </a:r>
            <a:r>
              <a:rPr lang="en-US" sz="1900" b="1" dirty="0"/>
              <a:t>): </a:t>
            </a:r>
            <a:r>
              <a:rPr lang="en-US" sz="1900" dirty="0"/>
              <a:t>Determine the address of the next </a:t>
            </a:r>
            <a:r>
              <a:rPr lang="en-US" sz="1900" dirty="0" smtClean="0"/>
              <a:t>instruction to </a:t>
            </a:r>
            <a:r>
              <a:rPr lang="en-US" sz="1900" dirty="0"/>
              <a:t>be executed. Usually, this involves adding a fixed number to </a:t>
            </a:r>
            <a:r>
              <a:rPr lang="en-US" sz="1900" dirty="0" smtClean="0"/>
              <a:t>the </a:t>
            </a:r>
            <a:r>
              <a:rPr lang="en-US" sz="1900" dirty="0"/>
              <a:t>address of the previous instruction</a:t>
            </a:r>
            <a:r>
              <a:rPr lang="en-US" sz="1900" dirty="0" smtClean="0"/>
              <a:t>.</a:t>
            </a:r>
          </a:p>
          <a:p>
            <a:pPr marL="0" indent="0" algn="just">
              <a:buNone/>
            </a:pPr>
            <a:r>
              <a:rPr lang="en-US" sz="1900" b="1" dirty="0"/>
              <a:t>Instruction fetch (if): </a:t>
            </a:r>
            <a:r>
              <a:rPr lang="en-US" sz="1900" dirty="0"/>
              <a:t>Read instruction from its memory location into </a:t>
            </a:r>
            <a:r>
              <a:rPr lang="en-US" sz="1900" dirty="0" smtClean="0"/>
              <a:t>the processor</a:t>
            </a:r>
            <a:r>
              <a:rPr lang="en-US" sz="1900" dirty="0"/>
              <a:t>.</a:t>
            </a:r>
          </a:p>
          <a:p>
            <a:pPr marL="0" indent="0" algn="just">
              <a:buNone/>
            </a:pPr>
            <a:r>
              <a:rPr lang="en-US" sz="1900" b="1" dirty="0" smtClean="0"/>
              <a:t>Instruction </a:t>
            </a:r>
            <a:r>
              <a:rPr lang="en-US" sz="1900" b="1" dirty="0"/>
              <a:t>operation decoding (</a:t>
            </a:r>
            <a:r>
              <a:rPr lang="en-US" sz="1900" b="1" dirty="0" err="1"/>
              <a:t>iod</a:t>
            </a:r>
            <a:r>
              <a:rPr lang="en-US" sz="1900" b="1" dirty="0"/>
              <a:t>): </a:t>
            </a:r>
            <a:r>
              <a:rPr lang="en-US" sz="1900" dirty="0"/>
              <a:t>Analyze instruction to determine </a:t>
            </a:r>
            <a:r>
              <a:rPr lang="en-US" sz="1900" dirty="0" smtClean="0"/>
              <a:t>type of </a:t>
            </a:r>
            <a:r>
              <a:rPr lang="en-US" sz="1900" dirty="0"/>
              <a:t>operation to be performed and operand(s) to be used.</a:t>
            </a:r>
          </a:p>
          <a:p>
            <a:pPr marL="0" indent="0" algn="just">
              <a:buNone/>
            </a:pPr>
            <a:r>
              <a:rPr lang="en-US" sz="1900" b="1" dirty="0" smtClean="0"/>
              <a:t>Operand </a:t>
            </a:r>
            <a:r>
              <a:rPr lang="en-US" sz="1900" b="1" dirty="0"/>
              <a:t>address calculation (</a:t>
            </a:r>
            <a:r>
              <a:rPr lang="en-US" sz="1900" b="1" dirty="0" err="1"/>
              <a:t>oac</a:t>
            </a:r>
            <a:r>
              <a:rPr lang="en-US" sz="1900" b="1" dirty="0"/>
              <a:t>): </a:t>
            </a:r>
            <a:r>
              <a:rPr lang="en-US" sz="1900" dirty="0"/>
              <a:t>If the operation involves reference to </a:t>
            </a:r>
            <a:r>
              <a:rPr lang="en-US" sz="1900" dirty="0" smtClean="0"/>
              <a:t>an operand </a:t>
            </a:r>
            <a:r>
              <a:rPr lang="en-US" sz="1900" dirty="0"/>
              <a:t>in memory or available via I/O, then determine the address of </a:t>
            </a:r>
            <a:r>
              <a:rPr lang="en-US" sz="1900" dirty="0" smtClean="0"/>
              <a:t>the operand. 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dirty="0" smtClean="0"/>
              <a:t> </a:t>
            </a:r>
            <a:r>
              <a:rPr lang="en-US" sz="1900" b="1" dirty="0"/>
              <a:t>Operand fetch (of): </a:t>
            </a:r>
            <a:r>
              <a:rPr lang="en-US" sz="1900" dirty="0"/>
              <a:t>Fetch the operand from memory or read it in from I/O.</a:t>
            </a:r>
          </a:p>
          <a:p>
            <a:pPr marL="0" indent="0" algn="just">
              <a:buNone/>
            </a:pPr>
            <a:r>
              <a:rPr lang="en-US" sz="1900" b="1" dirty="0" smtClean="0"/>
              <a:t>Data </a:t>
            </a:r>
            <a:r>
              <a:rPr lang="en-US" sz="1900" b="1" dirty="0"/>
              <a:t>operation (do): </a:t>
            </a:r>
            <a:r>
              <a:rPr lang="en-US" sz="1900" dirty="0"/>
              <a:t>Perform the operation indicated in the instruction.</a:t>
            </a:r>
          </a:p>
          <a:p>
            <a:pPr marL="0" indent="0" algn="just">
              <a:buNone/>
            </a:pPr>
            <a:r>
              <a:rPr lang="en-US" sz="1900" b="1" dirty="0" smtClean="0"/>
              <a:t>Operand </a:t>
            </a:r>
            <a:r>
              <a:rPr lang="en-US" sz="1900" b="1" dirty="0"/>
              <a:t>store (</a:t>
            </a:r>
            <a:r>
              <a:rPr lang="en-US" sz="1900" b="1" dirty="0" err="1"/>
              <a:t>os</a:t>
            </a:r>
            <a:r>
              <a:rPr lang="en-US" sz="1900" b="1" dirty="0"/>
              <a:t>): </a:t>
            </a:r>
            <a:r>
              <a:rPr lang="en-US" sz="1900" dirty="0"/>
              <a:t>Write the result into memory or out to I/O</a:t>
            </a:r>
            <a:r>
              <a:rPr lang="en-US" sz="2000" dirty="0"/>
              <a:t>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802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Mechanism by which other modules (e.g. I/O) may interrupt normal sequence of processing</a:t>
            </a:r>
          </a:p>
          <a:p>
            <a:r>
              <a:rPr lang="en-GB" dirty="0"/>
              <a:t>Program</a:t>
            </a:r>
          </a:p>
          <a:p>
            <a:pPr lvl="1"/>
            <a:r>
              <a:rPr lang="en-GB" dirty="0"/>
              <a:t>e.g. overflow, division by zero</a:t>
            </a:r>
          </a:p>
          <a:p>
            <a:r>
              <a:rPr lang="en-GB" dirty="0"/>
              <a:t>Timer</a:t>
            </a:r>
          </a:p>
          <a:p>
            <a:pPr lvl="1"/>
            <a:r>
              <a:rPr lang="en-GB" dirty="0"/>
              <a:t>Generated by internal processor timer</a:t>
            </a:r>
          </a:p>
          <a:p>
            <a:pPr lvl="1"/>
            <a:r>
              <a:rPr lang="en-GB" dirty="0"/>
              <a:t>Used in </a:t>
            </a:r>
            <a:r>
              <a:rPr lang="en-GB" dirty="0" err="1" smtClean="0"/>
              <a:t>preemptive</a:t>
            </a:r>
            <a:r>
              <a:rPr lang="en-GB" dirty="0" smtClean="0"/>
              <a:t> </a:t>
            </a:r>
            <a:r>
              <a:rPr lang="en-GB" dirty="0"/>
              <a:t>multi-tasking</a:t>
            </a:r>
          </a:p>
          <a:p>
            <a:r>
              <a:rPr lang="en-GB" dirty="0"/>
              <a:t>I/O</a:t>
            </a:r>
          </a:p>
          <a:p>
            <a:pPr lvl="1"/>
            <a:r>
              <a:rPr lang="en-GB" dirty="0"/>
              <a:t>from I/O controller</a:t>
            </a:r>
          </a:p>
          <a:p>
            <a:r>
              <a:rPr lang="en-GB" dirty="0"/>
              <a:t>Hardware failure</a:t>
            </a:r>
          </a:p>
          <a:p>
            <a:pPr lvl="1"/>
            <a:r>
              <a:rPr lang="en-GB" dirty="0"/>
              <a:t>e.g. memory parity error</a:t>
            </a:r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Content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Computer Function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Instruction Fetch and Execute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Interrupts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Interconnection</a:t>
            </a:r>
            <a:r>
              <a:rPr lang="en-GB" sz="2400" dirty="0"/>
              <a:t> </a:t>
            </a:r>
            <a:r>
              <a:rPr lang="en-GB" sz="2400" dirty="0" smtClean="0"/>
              <a:t>Structure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Bus Interconnection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 : </a:t>
            </a:r>
            <a:r>
              <a:rPr lang="en-US" dirty="0" smtClean="0"/>
              <a:t>Program </a:t>
            </a:r>
            <a:r>
              <a:rPr lang="en-US" dirty="0"/>
              <a:t>Flow Control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GB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>
            <a:fillRect/>
          </a:stretch>
        </p:blipFill>
        <p:spPr bwMode="auto">
          <a:xfrm>
            <a:off x="457200" y="1066800"/>
            <a:ext cx="8178800" cy="556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3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</a:t>
            </a:r>
            <a:r>
              <a:rPr lang="en-GB" dirty="0" smtClean="0"/>
              <a:t>Timing : Short </a:t>
            </a:r>
            <a:r>
              <a:rPr lang="en-GB" dirty="0"/>
              <a:t>I/O Wait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95288" y="1125538"/>
            <a:ext cx="81788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GB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7576" r="11765" b="21211"/>
          <a:stretch>
            <a:fillRect/>
          </a:stretch>
        </p:blipFill>
        <p:spPr bwMode="auto">
          <a:xfrm>
            <a:off x="539552" y="1066800"/>
            <a:ext cx="8034536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</a:t>
            </a:r>
            <a:r>
              <a:rPr lang="en-GB" dirty="0" smtClean="0"/>
              <a:t>Timing : Long </a:t>
            </a:r>
            <a:r>
              <a:rPr lang="en-GB" dirty="0"/>
              <a:t>I/O Wait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7576" r="11765" b="12122"/>
          <a:stretch>
            <a:fillRect/>
          </a:stretch>
        </p:blipFill>
        <p:spPr bwMode="auto">
          <a:xfrm>
            <a:off x="611560" y="1066800"/>
            <a:ext cx="802444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Interrupts Cycle</a:t>
            </a:r>
            <a:endParaRPr lang="en-GB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to instruction cycle</a:t>
            </a:r>
          </a:p>
          <a:p>
            <a:r>
              <a:rPr lang="en-US" dirty="0"/>
              <a:t>Processor checks for interrupt</a:t>
            </a:r>
          </a:p>
          <a:p>
            <a:pPr lvl="1"/>
            <a:r>
              <a:rPr lang="en-US" dirty="0"/>
              <a:t>Indicated by an interrupt signal</a:t>
            </a:r>
          </a:p>
          <a:p>
            <a:r>
              <a:rPr lang="en-US" dirty="0"/>
              <a:t>If no interrupt, fetch next instruction</a:t>
            </a:r>
          </a:p>
          <a:p>
            <a:r>
              <a:rPr lang="en-US" dirty="0"/>
              <a:t>If interrupt pending:</a:t>
            </a:r>
          </a:p>
          <a:p>
            <a:pPr lvl="1"/>
            <a:r>
              <a:rPr lang="en-US" dirty="0"/>
              <a:t>Suspend execution of current program </a:t>
            </a:r>
          </a:p>
          <a:p>
            <a:pPr lvl="1"/>
            <a:r>
              <a:rPr lang="en-US" dirty="0"/>
              <a:t>Save context</a:t>
            </a:r>
          </a:p>
          <a:p>
            <a:pPr lvl="1"/>
            <a:r>
              <a:rPr lang="en-US" dirty="0"/>
              <a:t>Set PC to start address of interrupt handler routine</a:t>
            </a:r>
          </a:p>
          <a:p>
            <a:pPr lvl="1"/>
            <a:r>
              <a:rPr lang="en-US" dirty="0"/>
              <a:t>Process interrupt</a:t>
            </a:r>
          </a:p>
          <a:p>
            <a:pPr lvl="1"/>
            <a:r>
              <a:rPr lang="en-US" dirty="0"/>
              <a:t>Restore context and continue interrupted program</a:t>
            </a:r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7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of Control via Interrupts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12746" r="28029" b="35559"/>
          <a:stretch>
            <a:fillRect/>
          </a:stretch>
        </p:blipFill>
        <p:spPr bwMode="auto">
          <a:xfrm>
            <a:off x="457200" y="1125538"/>
            <a:ext cx="8153400" cy="565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2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Cycle with Interrupts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4510" r="8333" b="30392"/>
          <a:stretch>
            <a:fillRect/>
          </a:stretch>
        </p:blipFill>
        <p:spPr bwMode="auto">
          <a:xfrm>
            <a:off x="406400" y="1196752"/>
            <a:ext cx="8204200" cy="421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(with Interrupts) -  State Diagram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78"/>
          <a:stretch>
            <a:fillRect/>
          </a:stretch>
        </p:blipFill>
        <p:spPr bwMode="auto">
          <a:xfrm>
            <a:off x="457200" y="1196752"/>
            <a:ext cx="8178800" cy="488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5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units must be connected</a:t>
            </a:r>
          </a:p>
          <a:p>
            <a:r>
              <a:rPr lang="en-GB" dirty="0"/>
              <a:t>Different type of connection for different type of unit</a:t>
            </a:r>
          </a:p>
          <a:p>
            <a:pPr lvl="1"/>
            <a:r>
              <a:rPr lang="en-GB" dirty="0"/>
              <a:t>Memory</a:t>
            </a:r>
          </a:p>
          <a:p>
            <a:pPr lvl="1"/>
            <a:r>
              <a:rPr lang="en-GB" dirty="0" err="1"/>
              <a:t>Input/Output</a:t>
            </a:r>
            <a:endParaRPr lang="en-GB" dirty="0"/>
          </a:p>
          <a:p>
            <a:pPr lvl="1"/>
            <a:r>
              <a:rPr lang="en-GB" dirty="0"/>
              <a:t>CPU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: </a:t>
            </a:r>
            <a:r>
              <a:rPr lang="en-GB" dirty="0"/>
              <a:t>Computer Modules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9848" r="24510" b="15909"/>
          <a:stretch>
            <a:fillRect/>
          </a:stretch>
        </p:blipFill>
        <p:spPr bwMode="auto">
          <a:xfrm>
            <a:off x="457200" y="1066800"/>
            <a:ext cx="8153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7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Connection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Receives and sends data</a:t>
            </a:r>
          </a:p>
          <a:p>
            <a:r>
              <a:rPr lang="en-GB" dirty="0"/>
              <a:t>Receives addresses (of locations)</a:t>
            </a:r>
          </a:p>
          <a:p>
            <a:r>
              <a:rPr lang="en-GB" dirty="0"/>
              <a:t>Receives control signals </a:t>
            </a:r>
          </a:p>
          <a:p>
            <a:pPr lvl="1"/>
            <a:r>
              <a:rPr lang="en-GB" dirty="0"/>
              <a:t>Read</a:t>
            </a:r>
          </a:p>
          <a:p>
            <a:pPr lvl="1"/>
            <a:r>
              <a:rPr lang="en-GB" dirty="0"/>
              <a:t>Write</a:t>
            </a:r>
          </a:p>
          <a:p>
            <a:pPr lvl="1"/>
            <a:r>
              <a:rPr lang="en-GB" dirty="0"/>
              <a:t>Timing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What is a program?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400" dirty="0"/>
              <a:t>A sequence of steps</a:t>
            </a:r>
          </a:p>
          <a:p>
            <a:pPr algn="just"/>
            <a:r>
              <a:rPr lang="en-GB" sz="2400" dirty="0"/>
              <a:t>For each step, an arithmetic or logical operation is done</a:t>
            </a:r>
          </a:p>
          <a:p>
            <a:pPr algn="just"/>
            <a:r>
              <a:rPr lang="en-GB" sz="2400" dirty="0"/>
              <a:t>For each operation, a different set of control signals is needed</a:t>
            </a:r>
          </a:p>
        </p:txBody>
      </p:sp>
    </p:spTree>
    <p:extLst>
      <p:ext uri="{BB962C8B-B14F-4D97-AF65-F5344CB8AC3E}">
        <p14:creationId xmlns:p14="http://schemas.microsoft.com/office/powerpoint/2010/main" val="31828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Input/Output</a:t>
            </a:r>
            <a:r>
              <a:rPr lang="en-GB" dirty="0"/>
              <a:t> </a:t>
            </a:r>
            <a:r>
              <a:rPr lang="en-GB" dirty="0" smtClean="0"/>
              <a:t>Connection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to memory from computer’s viewpoint</a:t>
            </a:r>
          </a:p>
          <a:p>
            <a:r>
              <a:rPr lang="en-GB" dirty="0"/>
              <a:t>Output</a:t>
            </a:r>
          </a:p>
          <a:p>
            <a:pPr lvl="1"/>
            <a:r>
              <a:rPr lang="en-GB" dirty="0"/>
              <a:t>Receive data from computer</a:t>
            </a:r>
          </a:p>
          <a:p>
            <a:pPr lvl="1"/>
            <a:r>
              <a:rPr lang="en-GB" dirty="0"/>
              <a:t>Send data to peripheral</a:t>
            </a:r>
          </a:p>
          <a:p>
            <a:r>
              <a:rPr lang="en-GB" dirty="0"/>
              <a:t>Input</a:t>
            </a:r>
          </a:p>
          <a:p>
            <a:pPr lvl="1"/>
            <a:r>
              <a:rPr lang="en-GB" dirty="0"/>
              <a:t>Receive data from peripheral</a:t>
            </a:r>
          </a:p>
          <a:p>
            <a:pPr lvl="1"/>
            <a:r>
              <a:rPr lang="en-GB" dirty="0"/>
              <a:t>Send data to computer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Input/Output</a:t>
            </a:r>
            <a:r>
              <a:rPr lang="en-GB" dirty="0" smtClean="0"/>
              <a:t> Connection Cont..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Receive control signals from computer</a:t>
            </a:r>
          </a:p>
          <a:p>
            <a:r>
              <a:rPr lang="en-GB" dirty="0"/>
              <a:t>Send control signals to peripherals</a:t>
            </a:r>
          </a:p>
          <a:p>
            <a:pPr lvl="1"/>
            <a:r>
              <a:rPr lang="en-GB" dirty="0"/>
              <a:t>e.g. spin disk</a:t>
            </a:r>
          </a:p>
          <a:p>
            <a:r>
              <a:rPr lang="en-GB" dirty="0"/>
              <a:t>Receive addresses from computer</a:t>
            </a:r>
          </a:p>
          <a:p>
            <a:pPr lvl="1"/>
            <a:r>
              <a:rPr lang="en-GB" dirty="0"/>
              <a:t>e.g. port number to identify peripheral</a:t>
            </a:r>
          </a:p>
          <a:p>
            <a:r>
              <a:rPr lang="en-GB" dirty="0"/>
              <a:t>Send interrupt signals (control)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 Connection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Reads instruction and data</a:t>
            </a:r>
          </a:p>
          <a:p>
            <a:r>
              <a:rPr lang="en-GB" dirty="0"/>
              <a:t>Writes out data (after processing)</a:t>
            </a:r>
          </a:p>
          <a:p>
            <a:r>
              <a:rPr lang="en-GB" dirty="0"/>
              <a:t>Sends control signals to other units</a:t>
            </a:r>
          </a:p>
          <a:p>
            <a:r>
              <a:rPr lang="en-GB" dirty="0"/>
              <a:t>Receives (&amp; acts on) interrupts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 Connection Must Support…. 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/>
              <a:t>Memory to processor: </a:t>
            </a:r>
            <a:r>
              <a:rPr lang="en-US" sz="2500" dirty="0"/>
              <a:t>The processor reads an instruction or a unit of </a:t>
            </a:r>
            <a:r>
              <a:rPr lang="en-US" sz="2500" dirty="0" smtClean="0"/>
              <a:t>data from </a:t>
            </a:r>
            <a:r>
              <a:rPr lang="en-US" sz="2500" dirty="0"/>
              <a:t>memory.</a:t>
            </a:r>
          </a:p>
          <a:p>
            <a:pPr marL="0" indent="0">
              <a:buNone/>
            </a:pPr>
            <a:r>
              <a:rPr lang="en-US" sz="2500" b="1" dirty="0" smtClean="0"/>
              <a:t>Processor </a:t>
            </a:r>
            <a:r>
              <a:rPr lang="en-US" sz="2500" b="1" dirty="0"/>
              <a:t>to memory: </a:t>
            </a:r>
            <a:r>
              <a:rPr lang="en-US" sz="2500" dirty="0"/>
              <a:t>The processor writes a unit of data to memory.</a:t>
            </a:r>
          </a:p>
          <a:p>
            <a:pPr marL="0" indent="0">
              <a:buNone/>
            </a:pPr>
            <a:r>
              <a:rPr lang="pt-BR" sz="2500" b="1" dirty="0" smtClean="0"/>
              <a:t>I/O </a:t>
            </a:r>
            <a:r>
              <a:rPr lang="pt-BR" sz="2500" b="1" dirty="0"/>
              <a:t>to processor:</a:t>
            </a:r>
            <a:r>
              <a:rPr lang="pt-BR" sz="2500" dirty="0"/>
              <a:t>The processor reads data from an I/O device via an I/O module.</a:t>
            </a:r>
          </a:p>
          <a:p>
            <a:pPr marL="0" indent="0">
              <a:buNone/>
            </a:pPr>
            <a:r>
              <a:rPr lang="en-US" sz="2500" b="1" dirty="0" smtClean="0"/>
              <a:t>Processor </a:t>
            </a:r>
            <a:r>
              <a:rPr lang="en-US" sz="2500" b="1" dirty="0"/>
              <a:t>to I/O: </a:t>
            </a:r>
            <a:r>
              <a:rPr lang="en-US" sz="2500" dirty="0"/>
              <a:t>The processor sends data to the I/O device.</a:t>
            </a:r>
          </a:p>
          <a:p>
            <a:pPr marL="0" indent="0">
              <a:buNone/>
            </a:pPr>
            <a:r>
              <a:rPr lang="en-US" sz="2500" b="1" dirty="0" smtClean="0"/>
              <a:t>I/O </a:t>
            </a:r>
            <a:r>
              <a:rPr lang="en-US" sz="2500" b="1" dirty="0"/>
              <a:t>to or from memory: </a:t>
            </a:r>
            <a:r>
              <a:rPr lang="en-US" sz="2500" dirty="0"/>
              <a:t>For these two cases, an I/O module is allowed </a:t>
            </a:r>
            <a:r>
              <a:rPr lang="en-US" sz="2500" dirty="0" smtClean="0"/>
              <a:t>to exchange data </a:t>
            </a:r>
            <a:r>
              <a:rPr lang="en-US" sz="2500" dirty="0"/>
              <a:t>directly with memory, without going through the processor, </a:t>
            </a:r>
            <a:r>
              <a:rPr lang="en-US" sz="2500" dirty="0" smtClean="0"/>
              <a:t>using direct </a:t>
            </a:r>
            <a:r>
              <a:rPr lang="en-US" sz="2500" dirty="0"/>
              <a:t>memory access (DMA).</a:t>
            </a:r>
          </a:p>
        </p:txBody>
      </p:sp>
    </p:spTree>
    <p:extLst>
      <p:ext uri="{BB962C8B-B14F-4D97-AF65-F5344CB8AC3E}">
        <p14:creationId xmlns:p14="http://schemas.microsoft.com/office/powerpoint/2010/main" val="3177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r>
              <a:rPr lang="en-GB" sz="2400" dirty="0"/>
              <a:t>There are a number of possible interconnection systems</a:t>
            </a:r>
          </a:p>
          <a:p>
            <a:r>
              <a:rPr lang="en-GB" sz="2400" dirty="0"/>
              <a:t>Single and multiple BUS structures are most common</a:t>
            </a:r>
          </a:p>
          <a:p>
            <a:r>
              <a:rPr lang="en-GB" sz="2400" dirty="0"/>
              <a:t>e.g. Control/Address/Data bus (PC)</a:t>
            </a:r>
          </a:p>
          <a:p>
            <a:r>
              <a:rPr lang="en-GB" sz="2400" dirty="0"/>
              <a:t>e.g. </a:t>
            </a:r>
            <a:r>
              <a:rPr lang="en-GB" sz="2400" dirty="0" err="1"/>
              <a:t>Unibus</a:t>
            </a:r>
            <a:r>
              <a:rPr lang="en-GB" sz="2400" dirty="0"/>
              <a:t> (DEC-PDP)</a:t>
            </a:r>
          </a:p>
        </p:txBody>
      </p:sp>
    </p:spTree>
    <p:extLst>
      <p:ext uri="{BB962C8B-B14F-4D97-AF65-F5344CB8AC3E}">
        <p14:creationId xmlns:p14="http://schemas.microsoft.com/office/powerpoint/2010/main" val="2550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Bus?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pPr algn="just"/>
            <a:r>
              <a:rPr lang="en-GB" sz="2400" dirty="0"/>
              <a:t>A communication pathway connecting two or more </a:t>
            </a:r>
            <a:r>
              <a:rPr lang="en-GB" sz="2400" dirty="0" smtClean="0"/>
              <a:t>devices.</a:t>
            </a:r>
          </a:p>
          <a:p>
            <a:pPr algn="just"/>
            <a:r>
              <a:rPr lang="en-US" sz="2400" dirty="0"/>
              <a:t>A bus is a communication pathway connecting two or more devices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/>
              <a:t>Typically, a bus consists of </a:t>
            </a:r>
            <a:r>
              <a:rPr lang="en-US" sz="2400" dirty="0" smtClean="0"/>
              <a:t>multiple communication </a:t>
            </a:r>
            <a:r>
              <a:rPr lang="en-US" sz="2400" dirty="0"/>
              <a:t>pathways, or lines. </a:t>
            </a:r>
            <a:r>
              <a:rPr lang="en-US" sz="2400" dirty="0" smtClean="0"/>
              <a:t>Each line </a:t>
            </a:r>
            <a:r>
              <a:rPr lang="en-US" sz="2400" dirty="0"/>
              <a:t>is capable </a:t>
            </a:r>
            <a:r>
              <a:rPr lang="en-US" sz="2400" dirty="0" smtClean="0"/>
              <a:t>of transmitting </a:t>
            </a:r>
            <a:r>
              <a:rPr lang="en-US" sz="2400" dirty="0"/>
              <a:t>signals representing binary 1 and binary 0. Over </a:t>
            </a:r>
            <a:r>
              <a:rPr lang="en-US" sz="2400" dirty="0" smtClean="0"/>
              <a:t>time, a </a:t>
            </a:r>
            <a:r>
              <a:rPr lang="en-US" sz="2400" dirty="0"/>
              <a:t>sequence of binary digits can be transmitted across a single line. Taken </a:t>
            </a:r>
            <a:r>
              <a:rPr lang="en-US" sz="2400" dirty="0" smtClean="0"/>
              <a:t>together, several </a:t>
            </a:r>
            <a:r>
              <a:rPr lang="en-US" sz="2400" dirty="0"/>
              <a:t>lines of a bus can be used to transmit binary digits simultaneously (in parallel).</a:t>
            </a:r>
          </a:p>
          <a:p>
            <a:pPr marL="0" indent="0" algn="just">
              <a:buNone/>
            </a:pPr>
            <a:r>
              <a:rPr lang="en-US" sz="2400" b="1" dirty="0"/>
              <a:t>For example</a:t>
            </a:r>
            <a:r>
              <a:rPr lang="en-US" sz="2400" dirty="0"/>
              <a:t>, an 8-bit unit of data can be transmitted over eight bus lines.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33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Interconnection Scheme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pPr marL="0" indent="0" algn="just">
              <a:buNone/>
            </a:pPr>
            <a:endParaRPr lang="en-GB" sz="2400" dirty="0" smtClean="0"/>
          </a:p>
          <a:p>
            <a:pPr marL="0" indent="0" algn="just">
              <a:buNone/>
            </a:pPr>
            <a:endParaRPr lang="en-GB" sz="2400" dirty="0"/>
          </a:p>
          <a:p>
            <a:pPr marL="0" indent="0" algn="just">
              <a:buNone/>
            </a:pPr>
            <a:endParaRPr lang="en-GB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7"/>
          <a:stretch>
            <a:fillRect/>
          </a:stretch>
        </p:blipFill>
        <p:spPr bwMode="auto">
          <a:xfrm>
            <a:off x="457200" y="1268760"/>
            <a:ext cx="8168185" cy="368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Bus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500" dirty="0"/>
              <a:t>The </a:t>
            </a:r>
            <a:r>
              <a:rPr lang="en-US" sz="2500" b="1" dirty="0"/>
              <a:t>data lines </a:t>
            </a:r>
            <a:r>
              <a:rPr lang="en-US" sz="2500" dirty="0"/>
              <a:t>provide a path for moving data among system modules. </a:t>
            </a:r>
            <a:r>
              <a:rPr lang="en-US" sz="2500" dirty="0" smtClean="0"/>
              <a:t>These lines</a:t>
            </a:r>
            <a:r>
              <a:rPr lang="en-US" sz="2500" dirty="0"/>
              <a:t>, collectively, are called the </a:t>
            </a:r>
            <a:r>
              <a:rPr lang="en-US" sz="2500" i="1" dirty="0"/>
              <a:t>data </a:t>
            </a:r>
            <a:r>
              <a:rPr lang="en-US" sz="2500" i="1" dirty="0" smtClean="0"/>
              <a:t>bus</a:t>
            </a:r>
            <a:r>
              <a:rPr lang="en-US" sz="2500" dirty="0" smtClean="0"/>
              <a:t>. The </a:t>
            </a:r>
            <a:r>
              <a:rPr lang="en-US" sz="2500" dirty="0"/>
              <a:t>data bus may consist of 32, 64, 128, </a:t>
            </a:r>
            <a:r>
              <a:rPr lang="en-US" sz="2500" dirty="0" smtClean="0"/>
              <a:t>or even </a:t>
            </a:r>
            <a:r>
              <a:rPr lang="en-US" sz="2500" dirty="0"/>
              <a:t>more separate lines, the number of lines being referred to as the </a:t>
            </a:r>
            <a:r>
              <a:rPr lang="en-US" sz="2500" i="1" dirty="0"/>
              <a:t>width </a:t>
            </a:r>
            <a:r>
              <a:rPr lang="en-US" sz="2500" dirty="0"/>
              <a:t>of </a:t>
            </a:r>
            <a:r>
              <a:rPr lang="en-US" sz="2500" dirty="0" smtClean="0"/>
              <a:t>the data </a:t>
            </a:r>
            <a:r>
              <a:rPr lang="en-US" sz="2500" dirty="0"/>
              <a:t>bus. Because each line can carry only 1 bit at a time, the number of lines </a:t>
            </a:r>
            <a:r>
              <a:rPr lang="en-US" sz="2500" dirty="0" smtClean="0"/>
              <a:t>determines how </a:t>
            </a:r>
            <a:r>
              <a:rPr lang="en-US" sz="2500" dirty="0"/>
              <a:t>many bits can be transferred at a time.</a:t>
            </a:r>
            <a:endParaRPr lang="en-GB" sz="2500" dirty="0" smtClean="0"/>
          </a:p>
          <a:p>
            <a:pPr algn="just"/>
            <a:r>
              <a:rPr lang="en-GB" dirty="0" smtClean="0"/>
              <a:t>Carries </a:t>
            </a:r>
            <a:r>
              <a:rPr lang="en-GB" dirty="0"/>
              <a:t>data</a:t>
            </a:r>
          </a:p>
          <a:p>
            <a:pPr lvl="1" algn="just"/>
            <a:r>
              <a:rPr lang="en-GB" dirty="0"/>
              <a:t>Remember that there is no difference between “data” and “instruction” at this level</a:t>
            </a:r>
          </a:p>
          <a:p>
            <a:pPr algn="just"/>
            <a:r>
              <a:rPr lang="en-GB" dirty="0"/>
              <a:t>Width is a key determinant of performance</a:t>
            </a:r>
          </a:p>
          <a:p>
            <a:pPr lvl="1" algn="just"/>
            <a:r>
              <a:rPr lang="en-GB" dirty="0"/>
              <a:t>8, 16, 32, 64 bit</a:t>
            </a:r>
          </a:p>
        </p:txBody>
      </p:sp>
    </p:spTree>
    <p:extLst>
      <p:ext uri="{BB962C8B-B14F-4D97-AF65-F5344CB8AC3E}">
        <p14:creationId xmlns:p14="http://schemas.microsoft.com/office/powerpoint/2010/main" val="10477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</a:t>
            </a:r>
            <a:r>
              <a:rPr lang="en-GB" dirty="0" smtClean="0"/>
              <a:t>Bus</a:t>
            </a:r>
            <a:endParaRPr lang="en-GB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address lines </a:t>
            </a:r>
            <a:r>
              <a:rPr lang="en-US" sz="2400" dirty="0"/>
              <a:t>are used to designate the source or destination of the </a:t>
            </a:r>
            <a:r>
              <a:rPr lang="en-US" sz="2400" dirty="0" smtClean="0"/>
              <a:t>data on </a:t>
            </a:r>
            <a:r>
              <a:rPr lang="en-US" sz="2400" dirty="0"/>
              <a:t>the data bus. For example, if the processor wishes to read a word (8, 16, </a:t>
            </a:r>
            <a:r>
              <a:rPr lang="en-US" sz="2400" dirty="0" smtClean="0"/>
              <a:t>or 32 </a:t>
            </a:r>
            <a:r>
              <a:rPr lang="en-US" sz="2400" dirty="0"/>
              <a:t>bits) of data from memory, it puts the address of the desired word on the </a:t>
            </a:r>
            <a:r>
              <a:rPr lang="en-US" sz="2400" dirty="0" smtClean="0"/>
              <a:t>address lines.</a:t>
            </a:r>
          </a:p>
          <a:p>
            <a:pPr marL="0" indent="0">
              <a:buNone/>
            </a:pPr>
            <a:r>
              <a:rPr lang="en-US" sz="2400" dirty="0" smtClean="0"/>
              <a:t>Clearly</a:t>
            </a:r>
            <a:r>
              <a:rPr lang="en-US" sz="2400" dirty="0"/>
              <a:t>, the width of the address bus determines the </a:t>
            </a:r>
            <a:r>
              <a:rPr lang="en-US" sz="2400" dirty="0" smtClean="0"/>
              <a:t>maximum </a:t>
            </a:r>
            <a:r>
              <a:rPr lang="en-US" sz="2400" dirty="0"/>
              <a:t>possible </a:t>
            </a:r>
            <a:r>
              <a:rPr lang="en-US" sz="2400" dirty="0" smtClean="0"/>
              <a:t>memory capacity </a:t>
            </a:r>
            <a:r>
              <a:rPr lang="en-US" sz="2400" dirty="0"/>
              <a:t>of the system</a:t>
            </a:r>
            <a:r>
              <a:rPr lang="en-US" sz="2400" dirty="0" smtClean="0"/>
              <a:t>.</a:t>
            </a:r>
          </a:p>
          <a:p>
            <a:r>
              <a:rPr lang="en-GB" dirty="0"/>
              <a:t>Identify the source or destination of data</a:t>
            </a:r>
          </a:p>
          <a:p>
            <a:pPr marL="0" indent="0">
              <a:buNone/>
            </a:pPr>
            <a:r>
              <a:rPr lang="en-GB" sz="2400" dirty="0"/>
              <a:t>e.g. CPU needs to read an instruction (data) from a given location in memory</a:t>
            </a:r>
          </a:p>
          <a:p>
            <a:r>
              <a:rPr lang="en-GB" dirty="0"/>
              <a:t>Bus width determines maximum memory capacity of system</a:t>
            </a:r>
          </a:p>
          <a:p>
            <a:pPr lvl="1"/>
            <a:r>
              <a:rPr lang="en-GB" dirty="0"/>
              <a:t>e.g. 8080 has 16 bit address bus giving 64k address space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3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Bus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control lines </a:t>
            </a:r>
            <a:r>
              <a:rPr lang="en-US" sz="2400" dirty="0"/>
              <a:t>are used to control the access to and the use of the data </a:t>
            </a:r>
            <a:r>
              <a:rPr lang="en-US" sz="2400" dirty="0" smtClean="0"/>
              <a:t>and address </a:t>
            </a:r>
            <a:r>
              <a:rPr lang="en-US" sz="2400" dirty="0"/>
              <a:t>lines. Because the data and address lines are shared by all </a:t>
            </a:r>
            <a:r>
              <a:rPr lang="en-US" sz="2400" dirty="0" smtClean="0"/>
              <a:t>components, there </a:t>
            </a:r>
            <a:r>
              <a:rPr lang="en-US" sz="2400" dirty="0"/>
              <a:t>must be a means of controlling their </a:t>
            </a:r>
            <a:r>
              <a:rPr lang="en-US" sz="2400" dirty="0" smtClean="0"/>
              <a:t>use.</a:t>
            </a:r>
          </a:p>
          <a:p>
            <a:pPr marL="0" indent="0">
              <a:buNone/>
            </a:pPr>
            <a:r>
              <a:rPr lang="en-US" sz="2400" dirty="0" smtClean="0"/>
              <a:t>Control </a:t>
            </a:r>
            <a:r>
              <a:rPr lang="en-US" sz="2400" dirty="0"/>
              <a:t>signals transmit both </a:t>
            </a:r>
            <a:r>
              <a:rPr lang="en-US" sz="2400" dirty="0" smtClean="0"/>
              <a:t>command and </a:t>
            </a:r>
            <a:r>
              <a:rPr lang="en-US" sz="2400" dirty="0"/>
              <a:t>timing information among system modules</a:t>
            </a:r>
            <a:r>
              <a:rPr lang="en-US" sz="2400" dirty="0" smtClean="0"/>
              <a:t>.</a:t>
            </a:r>
          </a:p>
          <a:p>
            <a:r>
              <a:rPr lang="en-GB" dirty="0"/>
              <a:t>Control and timing information</a:t>
            </a:r>
          </a:p>
          <a:p>
            <a:pPr lvl="1"/>
            <a:r>
              <a:rPr lang="en-GB" dirty="0"/>
              <a:t>Memory read/write signal</a:t>
            </a:r>
          </a:p>
          <a:p>
            <a:pPr lvl="1"/>
            <a:r>
              <a:rPr lang="en-GB" dirty="0"/>
              <a:t>Interrupt request</a:t>
            </a:r>
          </a:p>
          <a:p>
            <a:pPr lvl="1"/>
            <a:r>
              <a:rPr lang="en-GB" dirty="0"/>
              <a:t>Clock signals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9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What is a program?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A </a:t>
            </a:r>
            <a:r>
              <a:rPr lang="en-US" sz="2400" b="1" dirty="0"/>
              <a:t>computer program</a:t>
            </a:r>
            <a:r>
              <a:rPr lang="en-US" sz="2400" dirty="0"/>
              <a:t> is a </a:t>
            </a:r>
            <a:r>
              <a:rPr lang="en-US" sz="2400" dirty="0" smtClean="0"/>
              <a:t>collection of</a:t>
            </a:r>
            <a:r>
              <a:rPr lang="en-US" sz="2400" dirty="0"/>
              <a:t> </a:t>
            </a:r>
            <a:r>
              <a:rPr lang="en-US" sz="2400" dirty="0" smtClean="0"/>
              <a:t>instructions</a:t>
            </a:r>
            <a:r>
              <a:rPr lang="en-US" sz="2400" dirty="0"/>
              <a:t> that performs a specific task when executed by a computer. A computer requires programs to function.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64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Realization of Bus Architecture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9"/>
          <a:stretch>
            <a:fillRect/>
          </a:stretch>
        </p:blipFill>
        <p:spPr bwMode="auto">
          <a:xfrm>
            <a:off x="457200" y="1150938"/>
            <a:ext cx="8291264" cy="555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3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Types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264" cy="5638800"/>
          </a:xfrm>
        </p:spPr>
        <p:txBody>
          <a:bodyPr/>
          <a:lstStyle/>
          <a:p>
            <a:r>
              <a:rPr lang="en-GB" dirty="0"/>
              <a:t>Dedicated</a:t>
            </a:r>
          </a:p>
          <a:p>
            <a:pPr lvl="1"/>
            <a:r>
              <a:rPr lang="en-GB" dirty="0"/>
              <a:t>Separate data &amp; address lines</a:t>
            </a:r>
          </a:p>
          <a:p>
            <a:r>
              <a:rPr lang="en-GB" dirty="0"/>
              <a:t>Multiplexed</a:t>
            </a:r>
          </a:p>
          <a:p>
            <a:pPr lvl="1"/>
            <a:r>
              <a:rPr lang="en-GB" dirty="0"/>
              <a:t>Shared lines</a:t>
            </a:r>
          </a:p>
          <a:p>
            <a:pPr lvl="1"/>
            <a:r>
              <a:rPr lang="en-GB" dirty="0"/>
              <a:t>Address valid or data valid control line</a:t>
            </a:r>
          </a:p>
          <a:p>
            <a:pPr lvl="1"/>
            <a:r>
              <a:rPr lang="en-GB" dirty="0"/>
              <a:t>Advantage - fewer lines</a:t>
            </a:r>
          </a:p>
          <a:p>
            <a:pPr lvl="1"/>
            <a:r>
              <a:rPr lang="en-GB" dirty="0"/>
              <a:t>Disadvantages</a:t>
            </a:r>
          </a:p>
          <a:p>
            <a:pPr lvl="2"/>
            <a:r>
              <a:rPr lang="en-GB" dirty="0"/>
              <a:t>More complex control</a:t>
            </a:r>
          </a:p>
          <a:p>
            <a:pPr lvl="2"/>
            <a:r>
              <a:rPr lang="en-GB" dirty="0"/>
              <a:t>Ultimate performance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9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60000"/>
              <a:lumOff val="40000"/>
            </a:schemeClr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780928"/>
            <a:ext cx="81788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GB" sz="5000" dirty="0" smtClean="0">
                <a:solidFill>
                  <a:srgbClr val="006666"/>
                </a:solidFill>
              </a:rPr>
              <a:t>Question??</a:t>
            </a:r>
            <a:endParaRPr lang="en-GB" sz="50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40">
          <a:fgClr>
            <a:schemeClr val="bg1"/>
          </a:fgClr>
          <a:bgClr>
            <a:srgbClr val="9AE3F4"/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564904"/>
            <a:ext cx="8178800" cy="1512168"/>
          </a:xfrm>
          <a:noFill/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GB" sz="8000" b="1" dirty="0" smtClean="0">
                <a:solidFill>
                  <a:srgbClr val="006666"/>
                </a:solidFill>
              </a:rPr>
              <a:t>Thanks</a:t>
            </a:r>
            <a:endParaRPr lang="en-GB" sz="8000" b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0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Function of Control Unit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each operation a unique code is provided</a:t>
            </a:r>
          </a:p>
          <a:p>
            <a:pPr lvl="1"/>
            <a:r>
              <a:rPr lang="en-GB" dirty="0"/>
              <a:t>e.g. ADD, MOVE</a:t>
            </a:r>
          </a:p>
          <a:p>
            <a:r>
              <a:rPr lang="en-GB" dirty="0"/>
              <a:t>A hardware segment accepts the code and issues the control signals</a:t>
            </a:r>
          </a:p>
          <a:p>
            <a:endParaRPr lang="en-GB" dirty="0"/>
          </a:p>
          <a:p>
            <a:r>
              <a:rPr lang="en-GB" dirty="0"/>
              <a:t>We have a computer!</a:t>
            </a:r>
          </a:p>
        </p:txBody>
      </p:sp>
    </p:spTree>
    <p:extLst>
      <p:ext uri="{BB962C8B-B14F-4D97-AF65-F5344CB8AC3E}">
        <p14:creationId xmlns:p14="http://schemas.microsoft.com/office/powerpoint/2010/main" val="29733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Function of Control </a:t>
            </a:r>
            <a:r>
              <a:rPr lang="en-GB" sz="2400" dirty="0" smtClean="0"/>
              <a:t>Unit : Components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Control Unit and the Arithmetic and Logic Unit constitute the Central Processing Unit</a:t>
            </a:r>
          </a:p>
          <a:p>
            <a:r>
              <a:rPr lang="en-GB" dirty="0"/>
              <a:t>Data and instructions need to get into the system and results out</a:t>
            </a:r>
          </a:p>
          <a:p>
            <a:pPr lvl="1"/>
            <a:r>
              <a:rPr lang="en-GB" dirty="0"/>
              <a:t>Input/output</a:t>
            </a:r>
          </a:p>
          <a:p>
            <a:r>
              <a:rPr lang="en-GB" dirty="0"/>
              <a:t>Temporary storage of code and results is needed</a:t>
            </a:r>
          </a:p>
          <a:p>
            <a:pPr lvl="1"/>
            <a:r>
              <a:rPr lang="en-GB" dirty="0"/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40584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Components: Top </a:t>
            </a:r>
            <a:r>
              <a:rPr lang="en-US" dirty="0"/>
              <a:t>Level View</a:t>
            </a:r>
            <a:endParaRPr lang="en-GB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>
            <a:fillRect/>
          </a:stretch>
        </p:blipFill>
        <p:spPr bwMode="auto">
          <a:xfrm>
            <a:off x="539552" y="1143000"/>
            <a:ext cx="8071048" cy="552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Instruction Fetch and Execute</a:t>
            </a:r>
            <a:endParaRPr lang="en-GB" sz="2400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At the beginning of each instruction cycle, the processor fetches an instruction </a:t>
            </a:r>
            <a:r>
              <a:rPr lang="en-US" sz="2400" dirty="0" smtClean="0"/>
              <a:t>from memory.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a typical processor, a register called the program counter (PC) holds </a:t>
            </a:r>
            <a:r>
              <a:rPr lang="en-US" sz="2400" dirty="0" smtClean="0"/>
              <a:t>the address </a:t>
            </a:r>
            <a:r>
              <a:rPr lang="en-US" sz="2400" dirty="0"/>
              <a:t>of the instruction to be fetched </a:t>
            </a:r>
            <a:r>
              <a:rPr lang="en-US" sz="2400" dirty="0" smtClean="0"/>
              <a:t>next.</a:t>
            </a:r>
          </a:p>
          <a:p>
            <a:pPr algn="just"/>
            <a:r>
              <a:rPr lang="en-US" sz="2400" dirty="0" smtClean="0"/>
              <a:t>Unless </a:t>
            </a:r>
            <a:r>
              <a:rPr lang="en-US" sz="2400" dirty="0"/>
              <a:t>told otherwise, the </a:t>
            </a:r>
            <a:r>
              <a:rPr lang="en-US" sz="2400" dirty="0" smtClean="0"/>
              <a:t>processor always </a:t>
            </a:r>
            <a:r>
              <a:rPr lang="en-US" sz="2400" dirty="0"/>
              <a:t>increments the PC after each instruction fetch so that it will fetch the next </a:t>
            </a:r>
            <a:r>
              <a:rPr lang="en-US" sz="2400" dirty="0" smtClean="0"/>
              <a:t>instruction in </a:t>
            </a:r>
            <a:r>
              <a:rPr lang="en-US" sz="2400" dirty="0"/>
              <a:t>sequence (i.e., the instruction located at the next higher memory address).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09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Instruction Cycle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steps:</a:t>
            </a:r>
          </a:p>
          <a:p>
            <a:pPr lvl="1"/>
            <a:r>
              <a:rPr lang="en-GB" dirty="0"/>
              <a:t>Fetch</a:t>
            </a:r>
          </a:p>
          <a:p>
            <a:pPr lvl="1"/>
            <a:r>
              <a:rPr lang="en-GB" dirty="0" smtClean="0"/>
              <a:t>Execute</a:t>
            </a:r>
          </a:p>
          <a:p>
            <a:pPr lvl="1"/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406400" y="2564904"/>
            <a:ext cx="8229600" cy="308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3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924</TotalTime>
  <Words>1640</Words>
  <Application>Microsoft Office PowerPoint</Application>
  <PresentationFormat>On-screen Show (4:3)</PresentationFormat>
  <Paragraphs>215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Agency FB</vt:lpstr>
      <vt:lpstr>Arial</vt:lpstr>
      <vt:lpstr>Arial Black</vt:lpstr>
      <vt:lpstr>Times New Roman</vt:lpstr>
      <vt:lpstr>Verdana</vt:lpstr>
      <vt:lpstr>Wingdings</vt:lpstr>
      <vt:lpstr>COA8e</vt:lpstr>
      <vt:lpstr>Computer Organization  And  Architecture </vt:lpstr>
      <vt:lpstr>Content</vt:lpstr>
      <vt:lpstr>What is a program?</vt:lpstr>
      <vt:lpstr>What is a program?</vt:lpstr>
      <vt:lpstr>Function of Control Unit</vt:lpstr>
      <vt:lpstr>Function of Control Unit : Components</vt:lpstr>
      <vt:lpstr>Computer Components: Top Level View</vt:lpstr>
      <vt:lpstr>Instruction Fetch and Execute</vt:lpstr>
      <vt:lpstr>Instruction Cycle</vt:lpstr>
      <vt:lpstr>PowerPoint Presentation</vt:lpstr>
      <vt:lpstr>Fetch Cycle</vt:lpstr>
      <vt:lpstr>Execute Cycle</vt:lpstr>
      <vt:lpstr>Example of Program Execution</vt:lpstr>
      <vt:lpstr>Example of Program Execution cont…</vt:lpstr>
      <vt:lpstr>Example of Program Execution cont…</vt:lpstr>
      <vt:lpstr>Example of Program Execution cont…</vt:lpstr>
      <vt:lpstr>Instruction Cycle State Diagram</vt:lpstr>
      <vt:lpstr>Instruction Cycle State Diagram</vt:lpstr>
      <vt:lpstr>Interrupts</vt:lpstr>
      <vt:lpstr>Interrupts : Program Flow Control</vt:lpstr>
      <vt:lpstr>Program Timing : Short I/O Wait</vt:lpstr>
      <vt:lpstr>Program Timing : Long I/O Wait</vt:lpstr>
      <vt:lpstr>Interrupts Cycle</vt:lpstr>
      <vt:lpstr>Transfer of Control via Interrupts</vt:lpstr>
      <vt:lpstr>Instruction Cycle with Interrupts</vt:lpstr>
      <vt:lpstr>Instruction Cycle (with Interrupts) -  State Diagram</vt:lpstr>
      <vt:lpstr>Connecting</vt:lpstr>
      <vt:lpstr>Connecting : Computer Modules</vt:lpstr>
      <vt:lpstr>Memory Connection</vt:lpstr>
      <vt:lpstr>Input/Output Connection</vt:lpstr>
      <vt:lpstr>Input/Output Connection Cont..</vt:lpstr>
      <vt:lpstr>CPU Connection</vt:lpstr>
      <vt:lpstr>Inter Connection Must Support…. </vt:lpstr>
      <vt:lpstr>Buses</vt:lpstr>
      <vt:lpstr>What is Bus?</vt:lpstr>
      <vt:lpstr>Bus Interconnection Scheme</vt:lpstr>
      <vt:lpstr>Data Bus</vt:lpstr>
      <vt:lpstr>Address Bus</vt:lpstr>
      <vt:lpstr>Control Bus</vt:lpstr>
      <vt:lpstr>Physical Realization of Bus Architecture</vt:lpstr>
      <vt:lpstr>Bus 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Computer Evolution and Performance</dc:title>
  <dc:creator>Al Bashir</dc:creator>
  <cp:lastModifiedBy>Abm Bashir</cp:lastModifiedBy>
  <cp:revision>233</cp:revision>
  <dcterms:created xsi:type="dcterms:W3CDTF">1998-09-03T13:41:33Z</dcterms:created>
  <dcterms:modified xsi:type="dcterms:W3CDTF">2021-09-28T04:59:22Z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