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30"/>
  </p:notesMasterIdLst>
  <p:handoutMasterIdLst>
    <p:handoutMasterId r:id="rId31"/>
  </p:handoutMasterIdLst>
  <p:sldIdLst>
    <p:sldId id="329" r:id="rId2"/>
    <p:sldId id="315" r:id="rId3"/>
    <p:sldId id="333" r:id="rId4"/>
    <p:sldId id="366" r:id="rId5"/>
    <p:sldId id="367" r:id="rId6"/>
    <p:sldId id="368" r:id="rId7"/>
    <p:sldId id="345" r:id="rId8"/>
    <p:sldId id="369" r:id="rId9"/>
    <p:sldId id="370" r:id="rId10"/>
    <p:sldId id="335" r:id="rId11"/>
    <p:sldId id="346" r:id="rId12"/>
    <p:sldId id="336" r:id="rId13"/>
    <p:sldId id="337" r:id="rId14"/>
    <p:sldId id="334" r:id="rId15"/>
    <p:sldId id="321" r:id="rId16"/>
    <p:sldId id="371" r:id="rId17"/>
    <p:sldId id="339" r:id="rId18"/>
    <p:sldId id="372" r:id="rId19"/>
    <p:sldId id="340" r:id="rId20"/>
    <p:sldId id="373" r:id="rId21"/>
    <p:sldId id="347" r:id="rId22"/>
    <p:sldId id="374" r:id="rId23"/>
    <p:sldId id="375" r:id="rId24"/>
    <p:sldId id="376" r:id="rId25"/>
    <p:sldId id="377" r:id="rId26"/>
    <p:sldId id="378" r:id="rId27"/>
    <p:sldId id="330" r:id="rId28"/>
    <p:sldId id="332"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BFD5"/>
    <a:srgbClr val="9AE3F4"/>
    <a:srgbClr val="0066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86422" autoAdjust="0"/>
  </p:normalViewPr>
  <p:slideViewPr>
    <p:cSldViewPr>
      <p:cViewPr varScale="1">
        <p:scale>
          <a:sx n="65" d="100"/>
          <a:sy n="65" d="100"/>
        </p:scale>
        <p:origin x="1410"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3054B586-DF07-4B3A-9AF5-7423ED429A58}" type="slidenum">
              <a:rPr lang="en-US"/>
              <a:pPr/>
              <a:t>‹#›</a:t>
            </a:fld>
            <a:endParaRPr lang="en-US"/>
          </a:p>
        </p:txBody>
      </p:sp>
    </p:spTree>
    <p:extLst>
      <p:ext uri="{BB962C8B-B14F-4D97-AF65-F5344CB8AC3E}">
        <p14:creationId xmlns:p14="http://schemas.microsoft.com/office/powerpoint/2010/main" val="176687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p>
        </p:txBody>
      </p:sp>
      <p:sp>
        <p:nvSpPr>
          <p:cNvPr id="583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941619FE-C203-45F1-8333-ACFAD98BFD2F}" type="slidenum">
              <a:rPr lang="en-US"/>
              <a:pPr/>
              <a:t>‹#›</a:t>
            </a:fld>
            <a:endParaRPr lang="en-US"/>
          </a:p>
        </p:txBody>
      </p:sp>
    </p:spTree>
    <p:extLst>
      <p:ext uri="{BB962C8B-B14F-4D97-AF65-F5344CB8AC3E}">
        <p14:creationId xmlns:p14="http://schemas.microsoft.com/office/powerpoint/2010/main" val="19770607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D90B3-77B7-4418-998D-7A06F8FA44A4}" type="slidenum">
              <a:rPr lang="en-US"/>
              <a:pPr/>
              <a:t>1</a:t>
            </a:fld>
            <a:endParaRPr lang="en-US"/>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88908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619FE-C203-45F1-8333-ACFAD98BFD2F}" type="slidenum">
              <a:rPr lang="en-US" smtClean="0"/>
              <a:pPr/>
              <a:t>2</a:t>
            </a:fld>
            <a:endParaRPr lang="en-US"/>
          </a:p>
        </p:txBody>
      </p:sp>
    </p:spTree>
    <p:extLst>
      <p:ext uri="{BB962C8B-B14F-4D97-AF65-F5344CB8AC3E}">
        <p14:creationId xmlns:p14="http://schemas.microsoft.com/office/powerpoint/2010/main" val="320338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914400" y="533400"/>
            <a:ext cx="7721600" cy="1905000"/>
          </a:xfrm>
        </p:spPr>
        <p:txBody>
          <a:bodyPr/>
          <a:lstStyle>
            <a:lvl1pPr>
              <a:defRPr/>
            </a:lvl1pPr>
          </a:lstStyle>
          <a:p>
            <a:pPr lvl="0"/>
            <a:r>
              <a:rPr lang="en-GB" noProof="0" smtClean="0"/>
              <a:t>Click to edit Master title style</a:t>
            </a:r>
          </a:p>
        </p:txBody>
      </p:sp>
      <p:sp>
        <p:nvSpPr>
          <p:cNvPr id="130051"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anose="020B0A04020102020204" pitchFamily="34" charset="0"/>
              </a:defRPr>
            </a:lvl1pPr>
          </a:lstStyle>
          <a:p>
            <a:pPr lvl="0"/>
            <a:r>
              <a:rPr lang="en-GB" noProof="0" smtClean="0"/>
              <a:t>Click to edit Master subtitle style</a:t>
            </a:r>
          </a:p>
        </p:txBody>
      </p:sp>
      <p:sp>
        <p:nvSpPr>
          <p:cNvPr id="130052"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endParaRPr lang="en-GB"/>
          </a:p>
        </p:txBody>
      </p:sp>
      <p:sp>
        <p:nvSpPr>
          <p:cNvPr id="130053"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r>
              <a:rPr lang="en-GB" smtClean="0"/>
              <a:t>Dept. of CSE, DIU</a:t>
            </a:r>
            <a:endParaRPr lang="en-GB"/>
          </a:p>
        </p:txBody>
      </p:sp>
      <p:sp>
        <p:nvSpPr>
          <p:cNvPr id="130054"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fld id="{CF5684F2-C279-4C05-B249-8C78C7F858B1}" type="slidenum">
              <a:rPr lang="en-GB"/>
              <a:pPr/>
              <a:t>‹#›</a:t>
            </a:fld>
            <a:endParaRPr lang="en-GB"/>
          </a:p>
        </p:txBody>
      </p:sp>
      <p:sp>
        <p:nvSpPr>
          <p:cNvPr id="130055"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537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348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038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50356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494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73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378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5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2269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121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CDFFCE"/>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29027"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29028"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rtl="0" eaLnBrk="0" fontAlgn="base" hangingPunct="0">
        <a:spcBef>
          <a:spcPct val="0"/>
        </a:spcBef>
        <a:spcAft>
          <a:spcPct val="0"/>
        </a:spcAft>
        <a:defRPr kumimoji="1" sz="2800" kern="12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lgGrid">
          <a:fgClr>
            <a:srgbClr val="CDFFCE"/>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899592" y="980728"/>
            <a:ext cx="7721600" cy="1786341"/>
          </a:xfrm>
        </p:spPr>
        <p:txBody>
          <a:bodyPr/>
          <a:lstStyle/>
          <a:p>
            <a:pPr algn="ctr"/>
            <a:r>
              <a:rPr lang="en-GB" sz="4000" dirty="0" smtClean="0"/>
              <a:t>Computer Organization</a:t>
            </a:r>
            <a:br>
              <a:rPr lang="en-GB" sz="4000" dirty="0" smtClean="0"/>
            </a:br>
            <a:r>
              <a:rPr lang="en-GB" sz="4000" dirty="0" smtClean="0"/>
              <a:t> And </a:t>
            </a:r>
            <a:br>
              <a:rPr lang="en-GB" sz="4000" dirty="0" smtClean="0"/>
            </a:br>
            <a:r>
              <a:rPr lang="en-GB" sz="4000" dirty="0" smtClean="0"/>
              <a:t>Architecture </a:t>
            </a:r>
            <a:endParaRPr lang="en-GB" sz="4000" dirty="0"/>
          </a:p>
        </p:txBody>
      </p:sp>
      <p:sp>
        <p:nvSpPr>
          <p:cNvPr id="4101" name="Rectangle 5"/>
          <p:cNvSpPr>
            <a:spLocks noGrp="1" noChangeArrowheads="1"/>
          </p:cNvSpPr>
          <p:nvPr>
            <p:ph type="subTitle" idx="1"/>
          </p:nvPr>
        </p:nvSpPr>
        <p:spPr>
          <a:xfrm>
            <a:off x="251520" y="4797152"/>
            <a:ext cx="8705056" cy="1771650"/>
          </a:xfrm>
        </p:spPr>
        <p:txBody>
          <a:bodyPr/>
          <a:lstStyle/>
          <a:p>
            <a:pPr algn="ctr"/>
            <a:r>
              <a:rPr lang="en-US" sz="3600" dirty="0" smtClean="0">
                <a:latin typeface="Agency FB" pitchFamily="34" charset="0"/>
              </a:rPr>
              <a:t>Al Bashir</a:t>
            </a:r>
          </a:p>
          <a:p>
            <a:pPr algn="ctr"/>
            <a:r>
              <a:rPr lang="en-US" dirty="0" smtClean="0">
                <a:latin typeface="Agency FB" pitchFamily="34" charset="0"/>
              </a:rPr>
              <a:t>Lecturer, Dept. of CSE</a:t>
            </a:r>
          </a:p>
          <a:p>
            <a:pPr algn="ctr"/>
            <a:r>
              <a:rPr lang="en-US" dirty="0" smtClean="0">
                <a:latin typeface="Agency FB" pitchFamily="34" charset="0"/>
              </a:rPr>
              <a:t>Dhaka International University</a:t>
            </a:r>
          </a:p>
          <a:p>
            <a:endParaRPr lang="en-GB" dirty="0"/>
          </a:p>
        </p:txBody>
      </p:sp>
      <p:sp>
        <p:nvSpPr>
          <p:cNvPr id="2" name="TextBox 1"/>
          <p:cNvSpPr txBox="1"/>
          <p:nvPr/>
        </p:nvSpPr>
        <p:spPr>
          <a:xfrm>
            <a:off x="2843808" y="2564904"/>
            <a:ext cx="3600400" cy="461665"/>
          </a:xfrm>
          <a:prstGeom prst="rect">
            <a:avLst/>
          </a:prstGeom>
          <a:noFill/>
        </p:spPr>
        <p:txBody>
          <a:bodyPr wrap="square" rtlCol="0">
            <a:spAutoFit/>
          </a:bodyPr>
          <a:lstStyle/>
          <a:p>
            <a:pPr algn="ctr"/>
            <a:r>
              <a:rPr lang="en-US" dirty="0">
                <a:solidFill>
                  <a:schemeClr val="accent4">
                    <a:lumMod val="50000"/>
                    <a:lumOff val="50000"/>
                  </a:schemeClr>
                </a:solidFill>
              </a:rPr>
              <a:t>CSE-209</a:t>
            </a:r>
          </a:p>
        </p:txBody>
      </p:sp>
      <p:sp>
        <p:nvSpPr>
          <p:cNvPr id="3" name="TextBox 2"/>
          <p:cNvSpPr txBox="1"/>
          <p:nvPr/>
        </p:nvSpPr>
        <p:spPr>
          <a:xfrm>
            <a:off x="2843808" y="3356992"/>
            <a:ext cx="3744416" cy="461665"/>
          </a:xfrm>
          <a:prstGeom prst="rect">
            <a:avLst/>
          </a:prstGeom>
          <a:pattFill prst="lgGrid">
            <a:fgClr>
              <a:srgbClr val="92D050"/>
            </a:fgClr>
            <a:bgClr>
              <a:schemeClr val="bg1"/>
            </a:bgClr>
          </a:pattFill>
          <a:ln>
            <a:noFill/>
          </a:ln>
        </p:spPr>
        <p:txBody>
          <a:bodyPr wrap="square" rtlCol="0">
            <a:spAutoFit/>
          </a:bodyPr>
          <a:lstStyle/>
          <a:p>
            <a:pPr algn="ctr"/>
            <a:r>
              <a:rPr lang="en-US" smtClean="0"/>
              <a:t>Lecture – 05+06</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9" y="-12440"/>
            <a:ext cx="1872208" cy="664499"/>
          </a:xfrm>
          <a:prstGeom prst="rect">
            <a:avLst/>
          </a:prstGeom>
        </p:spPr>
      </p:pic>
    </p:spTree>
    <p:extLst>
      <p:ext uri="{BB962C8B-B14F-4D97-AF65-F5344CB8AC3E}">
        <p14:creationId xmlns:p14="http://schemas.microsoft.com/office/powerpoint/2010/main" val="4243484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sz="2400" dirty="0"/>
              <a:t>Memory Hierarchy</a:t>
            </a:r>
          </a:p>
        </p:txBody>
      </p:sp>
      <p:sp>
        <p:nvSpPr>
          <p:cNvPr id="111619" name="Rectangle 3"/>
          <p:cNvSpPr>
            <a:spLocks noGrp="1" noChangeArrowheads="1"/>
          </p:cNvSpPr>
          <p:nvPr>
            <p:ph type="body" idx="1"/>
          </p:nvPr>
        </p:nvSpPr>
        <p:spPr/>
        <p:txBody>
          <a:bodyPr/>
          <a:lstStyle/>
          <a:p>
            <a:r>
              <a:rPr lang="en-GB" dirty="0"/>
              <a:t>Registers</a:t>
            </a:r>
          </a:p>
          <a:p>
            <a:pPr lvl="1"/>
            <a:r>
              <a:rPr lang="en-GB" dirty="0"/>
              <a:t>In CPU</a:t>
            </a:r>
          </a:p>
          <a:p>
            <a:r>
              <a:rPr lang="en-GB" dirty="0"/>
              <a:t>Internal or Main memory</a:t>
            </a:r>
          </a:p>
          <a:p>
            <a:pPr lvl="1"/>
            <a:r>
              <a:rPr lang="en-GB" dirty="0"/>
              <a:t>May include one or more levels of cache</a:t>
            </a:r>
          </a:p>
          <a:p>
            <a:pPr lvl="1"/>
            <a:r>
              <a:rPr lang="en-GB" dirty="0"/>
              <a:t>“RAM”</a:t>
            </a:r>
          </a:p>
          <a:p>
            <a:r>
              <a:rPr lang="en-GB" dirty="0"/>
              <a:t>External memory</a:t>
            </a:r>
          </a:p>
          <a:p>
            <a:pPr lvl="1"/>
            <a:r>
              <a:rPr lang="en-GB" dirty="0"/>
              <a:t>Backing store</a:t>
            </a:r>
          </a:p>
        </p:txBody>
      </p:sp>
    </p:spTree>
    <p:extLst>
      <p:ext uri="{BB962C8B-B14F-4D97-AF65-F5344CB8AC3E}">
        <p14:creationId xmlns:p14="http://schemas.microsoft.com/office/powerpoint/2010/main" val="2973386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sz="2400" dirty="0"/>
              <a:t>Hierarchy List</a:t>
            </a:r>
          </a:p>
        </p:txBody>
      </p:sp>
      <p:sp>
        <p:nvSpPr>
          <p:cNvPr id="111619" name="Rectangle 3"/>
          <p:cNvSpPr>
            <a:spLocks noGrp="1" noChangeArrowheads="1"/>
          </p:cNvSpPr>
          <p:nvPr>
            <p:ph type="body" idx="1"/>
          </p:nvPr>
        </p:nvSpPr>
        <p:spPr/>
        <p:txBody>
          <a:bodyPr/>
          <a:lstStyle/>
          <a:p>
            <a:r>
              <a:rPr lang="en-GB" dirty="0"/>
              <a:t>Registers</a:t>
            </a:r>
          </a:p>
          <a:p>
            <a:r>
              <a:rPr lang="en-GB" dirty="0"/>
              <a:t>L1 Cache</a:t>
            </a:r>
          </a:p>
          <a:p>
            <a:r>
              <a:rPr lang="en-GB" dirty="0"/>
              <a:t>L2 </a:t>
            </a:r>
            <a:r>
              <a:rPr lang="en-GB" dirty="0" smtClean="0"/>
              <a:t>Cache</a:t>
            </a:r>
          </a:p>
          <a:p>
            <a:r>
              <a:rPr lang="en-GB" dirty="0" smtClean="0"/>
              <a:t>L3 Cache</a:t>
            </a:r>
            <a:endParaRPr lang="en-GB" dirty="0"/>
          </a:p>
          <a:p>
            <a:r>
              <a:rPr lang="en-GB" dirty="0"/>
              <a:t>Main memory</a:t>
            </a:r>
          </a:p>
          <a:p>
            <a:r>
              <a:rPr lang="en-GB" dirty="0"/>
              <a:t>Disk cache</a:t>
            </a:r>
          </a:p>
          <a:p>
            <a:r>
              <a:rPr lang="en-GB" dirty="0"/>
              <a:t>Disk</a:t>
            </a:r>
          </a:p>
          <a:p>
            <a:r>
              <a:rPr lang="en-GB" dirty="0"/>
              <a:t>Optical</a:t>
            </a:r>
          </a:p>
          <a:p>
            <a:r>
              <a:rPr lang="en-GB" dirty="0"/>
              <a:t>Tape</a:t>
            </a:r>
          </a:p>
        </p:txBody>
      </p:sp>
    </p:spTree>
    <p:extLst>
      <p:ext uri="{BB962C8B-B14F-4D97-AF65-F5344CB8AC3E}">
        <p14:creationId xmlns:p14="http://schemas.microsoft.com/office/powerpoint/2010/main" val="4058449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2400" dirty="0"/>
              <a:t>Cache Memory</a:t>
            </a:r>
            <a:endParaRPr lang="en-GB" sz="2400" dirty="0"/>
          </a:p>
        </p:txBody>
      </p:sp>
      <p:sp>
        <p:nvSpPr>
          <p:cNvPr id="111619" name="Rectangle 3"/>
          <p:cNvSpPr>
            <a:spLocks noGrp="1" noChangeArrowheads="1"/>
          </p:cNvSpPr>
          <p:nvPr>
            <p:ph type="body" idx="1"/>
          </p:nvPr>
        </p:nvSpPr>
        <p:spPr/>
        <p:txBody>
          <a:bodyPr/>
          <a:lstStyle/>
          <a:p>
            <a:pPr algn="just"/>
            <a:r>
              <a:rPr lang="en-US" sz="2400" dirty="0"/>
              <a:t>As CPU has to fetch instruction from main memory speed of CPU depending on fetching speed from main memory. CPU contains register which has fastest access but they are limited in number as well as costly. Cache is cheaper so we can access cache. </a:t>
            </a:r>
            <a:r>
              <a:rPr lang="en-US" sz="2400" dirty="0">
                <a:solidFill>
                  <a:srgbClr val="FF0000"/>
                </a:solidFill>
              </a:rPr>
              <a:t>Cache memory is a very high speed memory that is placed between the CPU and main memory, to operate at the speed of the CPU</a:t>
            </a:r>
            <a:r>
              <a:rPr lang="en-US" sz="2400" dirty="0" smtClean="0"/>
              <a:t>.</a:t>
            </a:r>
          </a:p>
          <a:p>
            <a:pPr algn="just"/>
            <a:r>
              <a:rPr lang="en-US" sz="2400" dirty="0"/>
              <a:t>It is used to reduce the average time to access data from the main memory. </a:t>
            </a:r>
            <a:r>
              <a:rPr lang="en-US" sz="2400" dirty="0">
                <a:solidFill>
                  <a:srgbClr val="FF0000"/>
                </a:solidFill>
              </a:rPr>
              <a:t>The cache is a smaller and faster memory which stores copies of the data from frequently used main memory locations</a:t>
            </a:r>
            <a:r>
              <a:rPr lang="en-US" sz="2400" dirty="0"/>
              <a:t>.</a:t>
            </a:r>
            <a:endParaRPr lang="en-GB" sz="2400" dirty="0"/>
          </a:p>
        </p:txBody>
      </p:sp>
    </p:spTree>
    <p:extLst>
      <p:ext uri="{BB962C8B-B14F-4D97-AF65-F5344CB8AC3E}">
        <p14:creationId xmlns:p14="http://schemas.microsoft.com/office/powerpoint/2010/main" val="350948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sz="2400" dirty="0"/>
              <a:t>Cache and Main Memory</a:t>
            </a:r>
          </a:p>
        </p:txBody>
      </p:sp>
      <p:sp>
        <p:nvSpPr>
          <p:cNvPr id="111619" name="Rectangle 3"/>
          <p:cNvSpPr>
            <a:spLocks noGrp="1" noChangeArrowheads="1"/>
          </p:cNvSpPr>
          <p:nvPr>
            <p:ph type="body" idx="1"/>
          </p:nvPr>
        </p:nvSpPr>
        <p:spPr/>
        <p:txBody>
          <a:bodyPr/>
          <a:lstStyle/>
          <a:p>
            <a:pPr marL="457200" lvl="1" indent="0">
              <a:buNone/>
            </a:pPr>
            <a:endParaRPr lang="en-GB"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b="11432"/>
          <a:stretch>
            <a:fillRect/>
          </a:stretch>
        </p:blipFill>
        <p:spPr bwMode="auto">
          <a:xfrm>
            <a:off x="683568" y="1069975"/>
            <a:ext cx="7927031" cy="563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374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2400" dirty="0" smtClean="0"/>
              <a:t>Why Cache Memory?</a:t>
            </a:r>
            <a:endParaRPr lang="en-GB" sz="2400" dirty="0"/>
          </a:p>
        </p:txBody>
      </p:sp>
      <p:sp>
        <p:nvSpPr>
          <p:cNvPr id="111619" name="Rectangle 3"/>
          <p:cNvSpPr>
            <a:spLocks noGrp="1" noChangeArrowheads="1"/>
          </p:cNvSpPr>
          <p:nvPr>
            <p:ph type="body" idx="1"/>
          </p:nvPr>
        </p:nvSpPr>
        <p:spPr/>
        <p:txBody>
          <a:bodyPr/>
          <a:lstStyle/>
          <a:p>
            <a:r>
              <a:rPr lang="en-US" dirty="0"/>
              <a:t>There is a relatively large and slow main memory together with </a:t>
            </a:r>
            <a:r>
              <a:rPr lang="en-US" dirty="0" smtClean="0"/>
              <a:t>a smaller</a:t>
            </a:r>
            <a:r>
              <a:rPr lang="en-US" dirty="0"/>
              <a:t>, faster cache memory. The cache contains a copy of portions of main memory.</a:t>
            </a:r>
          </a:p>
          <a:p>
            <a:r>
              <a:rPr lang="en-US" dirty="0"/>
              <a:t>When the processor attempts to read a word of memory, a check is made </a:t>
            </a:r>
            <a:r>
              <a:rPr lang="en-US" dirty="0" smtClean="0"/>
              <a:t>to determine </a:t>
            </a:r>
            <a:r>
              <a:rPr lang="en-US" dirty="0"/>
              <a:t>if the word is in the cache. If so, the word is delivered to the processor</a:t>
            </a:r>
            <a:r>
              <a:rPr lang="en-US" dirty="0" smtClean="0"/>
              <a:t>.</a:t>
            </a:r>
          </a:p>
          <a:p>
            <a:r>
              <a:rPr lang="en-US" dirty="0" smtClean="0"/>
              <a:t>If not</a:t>
            </a:r>
            <a:r>
              <a:rPr lang="en-US" dirty="0"/>
              <a:t>, a block of main memory, consisting of some fixed number of words, is read </a:t>
            </a:r>
            <a:r>
              <a:rPr lang="en-US" dirty="0" smtClean="0"/>
              <a:t>into the </a:t>
            </a:r>
            <a:r>
              <a:rPr lang="en-US" dirty="0"/>
              <a:t>cache and then the word is delivered to the processor.</a:t>
            </a:r>
          </a:p>
        </p:txBody>
      </p:sp>
    </p:spTree>
    <p:extLst>
      <p:ext uri="{BB962C8B-B14F-4D97-AF65-F5344CB8AC3E}">
        <p14:creationId xmlns:p14="http://schemas.microsoft.com/office/powerpoint/2010/main" val="3858547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dirty="0"/>
              <a:t>Cache/Main Memory Structure</a:t>
            </a:r>
          </a:p>
        </p:txBody>
      </p:sp>
      <p:sp>
        <p:nvSpPr>
          <p:cNvPr id="118787" name="Rectangle 3"/>
          <p:cNvSpPr>
            <a:spLocks noGrp="1" noChangeArrowheads="1"/>
          </p:cNvSpPr>
          <p:nvPr>
            <p:ph type="body" idx="1"/>
          </p:nvPr>
        </p:nvSpPr>
        <p:spPr/>
        <p:txBody>
          <a:bodyPr/>
          <a:lstStyle/>
          <a:p>
            <a:pPr marL="0" indent="0">
              <a:buNone/>
            </a:pP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6975"/>
            <a:ext cx="815340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dirty="0"/>
              <a:t>Cache/Main Memory Structure</a:t>
            </a:r>
          </a:p>
        </p:txBody>
      </p:sp>
      <p:sp>
        <p:nvSpPr>
          <p:cNvPr id="118787" name="Rectangle 3"/>
          <p:cNvSpPr>
            <a:spLocks noGrp="1" noChangeArrowheads="1"/>
          </p:cNvSpPr>
          <p:nvPr>
            <p:ph type="body" idx="1"/>
          </p:nvPr>
        </p:nvSpPr>
        <p:spPr>
          <a:xfrm>
            <a:off x="457200" y="1066800"/>
            <a:ext cx="8435280" cy="5791200"/>
          </a:xfrm>
        </p:spPr>
        <p:txBody>
          <a:bodyPr/>
          <a:lstStyle/>
          <a:p>
            <a:pPr algn="just"/>
            <a:r>
              <a:rPr lang="en-US" dirty="0"/>
              <a:t>Main </a:t>
            </a:r>
            <a:r>
              <a:rPr lang="en-US" dirty="0" smtClean="0"/>
              <a:t>memory consists </a:t>
            </a:r>
            <a:r>
              <a:rPr lang="en-US" dirty="0"/>
              <a:t>of up to 2</a:t>
            </a:r>
            <a:r>
              <a:rPr lang="en-US" baseline="30000" dirty="0"/>
              <a:t>n</a:t>
            </a:r>
            <a:r>
              <a:rPr lang="en-US" dirty="0"/>
              <a:t> addressable words, with each word having a unique n-bit address.</a:t>
            </a:r>
          </a:p>
          <a:p>
            <a:pPr algn="just"/>
            <a:r>
              <a:rPr lang="en-US" dirty="0"/>
              <a:t>For mapping purposes, this memory is considered to consist of a number of </a:t>
            </a:r>
            <a:r>
              <a:rPr lang="en-US" dirty="0" smtClean="0"/>
              <a:t>fixed length blocks </a:t>
            </a:r>
            <a:r>
              <a:rPr lang="en-US" dirty="0"/>
              <a:t>of K words </a:t>
            </a:r>
            <a:r>
              <a:rPr lang="en-US" dirty="0" smtClean="0"/>
              <a:t>each. That </a:t>
            </a:r>
            <a:r>
              <a:rPr lang="en-US" dirty="0"/>
              <a:t>is, there are </a:t>
            </a:r>
            <a:r>
              <a:rPr lang="en-US" dirty="0" smtClean="0"/>
              <a:t>M=2</a:t>
            </a:r>
            <a:r>
              <a:rPr lang="en-US" baseline="30000" dirty="0" smtClean="0"/>
              <a:t>n</a:t>
            </a:r>
            <a:r>
              <a:rPr lang="en-US" dirty="0" smtClean="0"/>
              <a:t>/K </a:t>
            </a:r>
            <a:r>
              <a:rPr lang="en-US" dirty="0"/>
              <a:t>blocks in main memory.</a:t>
            </a:r>
          </a:p>
          <a:p>
            <a:pPr algn="just"/>
            <a:r>
              <a:rPr lang="en-US" dirty="0"/>
              <a:t>The cache consists of m blocks, called </a:t>
            </a:r>
            <a:r>
              <a:rPr lang="en-US" dirty="0" smtClean="0"/>
              <a:t>lines[</a:t>
            </a:r>
            <a:r>
              <a:rPr lang="en-US" b="1" dirty="0" smtClean="0"/>
              <a:t>1</a:t>
            </a:r>
            <a:r>
              <a:rPr lang="en-US" dirty="0" smtClean="0"/>
              <a:t>]. </a:t>
            </a:r>
            <a:r>
              <a:rPr lang="en-US" dirty="0"/>
              <a:t>Each line contains K words, plus a tag </a:t>
            </a:r>
            <a:r>
              <a:rPr lang="en-US" dirty="0" smtClean="0"/>
              <a:t>of a </a:t>
            </a:r>
            <a:r>
              <a:rPr lang="en-US" dirty="0"/>
              <a:t>few bits</a:t>
            </a:r>
            <a:r>
              <a:rPr lang="en-US" dirty="0" smtClean="0"/>
              <a:t>.</a:t>
            </a:r>
          </a:p>
          <a:p>
            <a:pPr algn="just"/>
            <a:endParaRPr lang="en-US" dirty="0"/>
          </a:p>
          <a:p>
            <a:pPr marL="0" indent="0" algn="just">
              <a:buNone/>
            </a:pPr>
            <a:r>
              <a:rPr lang="en-US" sz="1000" dirty="0" smtClean="0"/>
              <a:t>[1]In </a:t>
            </a:r>
            <a:r>
              <a:rPr lang="en-US" sz="1000" dirty="0"/>
              <a:t>referring to the basic unit of the cache, the term </a:t>
            </a:r>
            <a:r>
              <a:rPr lang="en-US" sz="1000" i="1" dirty="0"/>
              <a:t>line </a:t>
            </a:r>
            <a:r>
              <a:rPr lang="en-US" sz="1000" dirty="0"/>
              <a:t>is used, rather than the term </a:t>
            </a:r>
            <a:r>
              <a:rPr lang="en-US" sz="1000" i="1" dirty="0"/>
              <a:t>block</a:t>
            </a:r>
            <a:r>
              <a:rPr lang="en-US" sz="1000" dirty="0"/>
              <a:t>, for two reasons:</a:t>
            </a:r>
          </a:p>
          <a:p>
            <a:pPr marL="228600" indent="-228600" algn="just">
              <a:buAutoNum type="arabicParenBoth"/>
            </a:pPr>
            <a:r>
              <a:rPr lang="en-US" sz="1000" dirty="0" smtClean="0"/>
              <a:t>to </a:t>
            </a:r>
            <a:r>
              <a:rPr lang="en-US" sz="1000" dirty="0"/>
              <a:t>avoid confusion with a main memory block, which contains the same number of data words </a:t>
            </a:r>
            <a:r>
              <a:rPr lang="en-US" sz="1000" dirty="0" smtClean="0"/>
              <a:t>as a </a:t>
            </a:r>
            <a:r>
              <a:rPr lang="en-US" sz="1000" dirty="0"/>
              <a:t>cache line; </a:t>
            </a:r>
            <a:r>
              <a:rPr lang="en-US" sz="1000" dirty="0" smtClean="0"/>
              <a:t>and</a:t>
            </a:r>
          </a:p>
          <a:p>
            <a:pPr marL="228600" indent="-228600" algn="just">
              <a:buAutoNum type="arabicParenBoth"/>
            </a:pPr>
            <a:r>
              <a:rPr lang="en-US" sz="1000" dirty="0" smtClean="0"/>
              <a:t>(2</a:t>
            </a:r>
            <a:r>
              <a:rPr lang="en-US" sz="1000" dirty="0"/>
              <a:t>) because a cache line includes not only K words of data, just as a main memory </a:t>
            </a:r>
            <a:r>
              <a:rPr lang="en-US" sz="1000" dirty="0" smtClean="0"/>
              <a:t>block, but </a:t>
            </a:r>
            <a:r>
              <a:rPr lang="en-US" sz="1000" dirty="0"/>
              <a:t>also include tag and control bits.</a:t>
            </a:r>
          </a:p>
        </p:txBody>
      </p:sp>
    </p:spTree>
    <p:extLst>
      <p:ext uri="{BB962C8B-B14F-4D97-AF65-F5344CB8AC3E}">
        <p14:creationId xmlns:p14="http://schemas.microsoft.com/office/powerpoint/2010/main" val="2168554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dirty="0"/>
              <a:t>Cache Read Operation</a:t>
            </a:r>
          </a:p>
        </p:txBody>
      </p:sp>
      <p:sp>
        <p:nvSpPr>
          <p:cNvPr id="118787" name="Rectangle 3"/>
          <p:cNvSpPr>
            <a:spLocks noGrp="1" noChangeArrowheads="1"/>
          </p:cNvSpPr>
          <p:nvPr>
            <p:ph type="body" idx="1"/>
          </p:nvPr>
        </p:nvSpPr>
        <p:spPr/>
        <p:txBody>
          <a:bodyPr/>
          <a:lstStyle/>
          <a:p>
            <a:pPr algn="just"/>
            <a:r>
              <a:rPr lang="en-US" dirty="0"/>
              <a:t>The processor generates the read </a:t>
            </a:r>
            <a:r>
              <a:rPr lang="en-US" dirty="0" smtClean="0"/>
              <a:t>address (RA</a:t>
            </a:r>
            <a:r>
              <a:rPr lang="en-US" dirty="0"/>
              <a:t>) of a word to be </a:t>
            </a:r>
            <a:r>
              <a:rPr lang="en-US" dirty="0" smtClean="0"/>
              <a:t>read.</a:t>
            </a:r>
          </a:p>
          <a:p>
            <a:pPr algn="just"/>
            <a:r>
              <a:rPr lang="en-US" dirty="0" smtClean="0"/>
              <a:t>If </a:t>
            </a:r>
            <a:r>
              <a:rPr lang="en-US" dirty="0"/>
              <a:t>the word is contained in the cache, it is </a:t>
            </a:r>
            <a:r>
              <a:rPr lang="en-US" dirty="0" smtClean="0"/>
              <a:t>delivered </a:t>
            </a:r>
            <a:r>
              <a:rPr lang="en-US" dirty="0"/>
              <a:t>to the </a:t>
            </a:r>
            <a:r>
              <a:rPr lang="en-US" dirty="0" smtClean="0"/>
              <a:t>processor.</a:t>
            </a:r>
          </a:p>
          <a:p>
            <a:pPr algn="just"/>
            <a:r>
              <a:rPr lang="en-US" dirty="0" smtClean="0"/>
              <a:t>Otherwise</a:t>
            </a:r>
            <a:r>
              <a:rPr lang="en-US" dirty="0"/>
              <a:t>, the block containing that word is loaded into the </a:t>
            </a:r>
            <a:r>
              <a:rPr lang="en-US" dirty="0" smtClean="0"/>
              <a:t>cache, and </a:t>
            </a:r>
            <a:r>
              <a:rPr lang="en-US" dirty="0"/>
              <a:t>the word is delivered to the processor.</a:t>
            </a:r>
            <a:endParaRPr lang="en-GB" dirty="0"/>
          </a:p>
        </p:txBody>
      </p:sp>
    </p:spTree>
    <p:extLst>
      <p:ext uri="{BB962C8B-B14F-4D97-AF65-F5344CB8AC3E}">
        <p14:creationId xmlns:p14="http://schemas.microsoft.com/office/powerpoint/2010/main" val="440330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dirty="0"/>
              <a:t>Cache Read </a:t>
            </a:r>
            <a:r>
              <a:rPr lang="en-GB" dirty="0" smtClean="0"/>
              <a:t>Operation </a:t>
            </a:r>
            <a:r>
              <a:rPr lang="en-GB" dirty="0"/>
              <a:t>- Flowchart</a:t>
            </a:r>
          </a:p>
        </p:txBody>
      </p:sp>
      <p:sp>
        <p:nvSpPr>
          <p:cNvPr id="118787" name="Rectangle 3"/>
          <p:cNvSpPr>
            <a:spLocks noGrp="1" noChangeArrowheads="1"/>
          </p:cNvSpPr>
          <p:nvPr>
            <p:ph type="body" idx="1"/>
          </p:nvPr>
        </p:nvSpPr>
        <p:spPr/>
        <p:txBody>
          <a:bodyPr/>
          <a:lstStyle/>
          <a:p>
            <a:endParaRPr lang="en-GB"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5539"/>
            <a:ext cx="8153400" cy="558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441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C</a:t>
            </a:r>
            <a:r>
              <a:rPr lang="en-US" dirty="0" smtClean="0"/>
              <a:t>ache </a:t>
            </a:r>
            <a:r>
              <a:rPr lang="en-US" dirty="0"/>
              <a:t>O</a:t>
            </a:r>
            <a:r>
              <a:rPr lang="en-US" dirty="0" smtClean="0"/>
              <a:t>rganizations</a:t>
            </a:r>
            <a:endParaRPr lang="en-GB" dirty="0"/>
          </a:p>
        </p:txBody>
      </p:sp>
      <p:sp>
        <p:nvSpPr>
          <p:cNvPr id="118787" name="Rectangle 3"/>
          <p:cNvSpPr>
            <a:spLocks noGrp="1" noChangeArrowheads="1"/>
          </p:cNvSpPr>
          <p:nvPr>
            <p:ph type="body" idx="1"/>
          </p:nvPr>
        </p:nvSpPr>
        <p:spPr>
          <a:xfrm>
            <a:off x="406400" y="1066800"/>
            <a:ext cx="8630096" cy="5638800"/>
          </a:xfrm>
        </p:spPr>
        <p:txBody>
          <a:bodyPr/>
          <a:lstStyle/>
          <a:p>
            <a:pPr algn="just"/>
            <a:r>
              <a:rPr lang="en-US" sz="2600" dirty="0"/>
              <a:t>T</a:t>
            </a:r>
            <a:r>
              <a:rPr lang="en-US" sz="2600" dirty="0" smtClean="0"/>
              <a:t>he </a:t>
            </a:r>
            <a:r>
              <a:rPr lang="en-US" sz="2600" dirty="0"/>
              <a:t>cache </a:t>
            </a:r>
            <a:r>
              <a:rPr lang="en-US" sz="2600" dirty="0" smtClean="0"/>
              <a:t>connects to </a:t>
            </a:r>
            <a:r>
              <a:rPr lang="en-US" sz="2600" dirty="0"/>
              <a:t>the processor via </a:t>
            </a:r>
            <a:r>
              <a:rPr lang="en-US" sz="2600" dirty="0">
                <a:solidFill>
                  <a:srgbClr val="FF0000"/>
                </a:solidFill>
              </a:rPr>
              <a:t>data, control, and address </a:t>
            </a:r>
            <a:r>
              <a:rPr lang="en-US" sz="2600" dirty="0" smtClean="0">
                <a:solidFill>
                  <a:srgbClr val="FF0000"/>
                </a:solidFill>
              </a:rPr>
              <a:t>lines</a:t>
            </a:r>
            <a:r>
              <a:rPr lang="en-US" sz="2600" dirty="0" smtClean="0"/>
              <a:t>.</a:t>
            </a:r>
          </a:p>
          <a:p>
            <a:pPr algn="just"/>
            <a:r>
              <a:rPr lang="en-US" sz="2600" dirty="0" smtClean="0"/>
              <a:t>The </a:t>
            </a:r>
            <a:r>
              <a:rPr lang="en-US" sz="2600" dirty="0"/>
              <a:t>data and address </a:t>
            </a:r>
            <a:r>
              <a:rPr lang="en-US" sz="2600" dirty="0" smtClean="0"/>
              <a:t>lines also </a:t>
            </a:r>
            <a:r>
              <a:rPr lang="en-US" sz="2600" dirty="0"/>
              <a:t>attach to data and address buffers, which attach to a system bus from </a:t>
            </a:r>
            <a:r>
              <a:rPr lang="en-US" sz="2600" dirty="0" smtClean="0"/>
              <a:t>which main </a:t>
            </a:r>
            <a:r>
              <a:rPr lang="en-US" sz="2600" dirty="0"/>
              <a:t>memory is </a:t>
            </a:r>
            <a:r>
              <a:rPr lang="en-US" sz="2600" dirty="0" smtClean="0"/>
              <a:t>reached.</a:t>
            </a:r>
          </a:p>
          <a:p>
            <a:pPr algn="just"/>
            <a:r>
              <a:rPr lang="en-US" sz="2600" dirty="0" smtClean="0">
                <a:solidFill>
                  <a:srgbClr val="FF0000"/>
                </a:solidFill>
              </a:rPr>
              <a:t>When </a:t>
            </a:r>
            <a:r>
              <a:rPr lang="en-US" sz="2600" dirty="0">
                <a:solidFill>
                  <a:srgbClr val="FF0000"/>
                </a:solidFill>
              </a:rPr>
              <a:t>a cache hit occurs, the data and address buffers </a:t>
            </a:r>
            <a:r>
              <a:rPr lang="en-US" sz="2600" dirty="0" smtClean="0">
                <a:solidFill>
                  <a:srgbClr val="FF0000"/>
                </a:solidFill>
              </a:rPr>
              <a:t>are disabled </a:t>
            </a:r>
            <a:r>
              <a:rPr lang="en-US" sz="2600" dirty="0">
                <a:solidFill>
                  <a:srgbClr val="FF0000"/>
                </a:solidFill>
              </a:rPr>
              <a:t>and communication is only between processor and cache, with no </a:t>
            </a:r>
            <a:r>
              <a:rPr lang="en-US" sz="2600" dirty="0" smtClean="0">
                <a:solidFill>
                  <a:srgbClr val="FF0000"/>
                </a:solidFill>
              </a:rPr>
              <a:t>system bus traffic</a:t>
            </a:r>
            <a:r>
              <a:rPr lang="en-US" sz="2600" dirty="0" smtClean="0"/>
              <a:t>.</a:t>
            </a:r>
          </a:p>
          <a:p>
            <a:pPr algn="just"/>
            <a:r>
              <a:rPr lang="en-US" sz="2600" dirty="0" smtClean="0"/>
              <a:t>When </a:t>
            </a:r>
            <a:r>
              <a:rPr lang="en-US" sz="2600" dirty="0"/>
              <a:t>a cache miss occurs, the desired address is loaded onto the </a:t>
            </a:r>
            <a:r>
              <a:rPr lang="en-US" sz="2600" dirty="0" smtClean="0"/>
              <a:t>system bus </a:t>
            </a:r>
            <a:r>
              <a:rPr lang="en-US" sz="2600" dirty="0"/>
              <a:t>and the data are returned through the data buffer to both the cache and </a:t>
            </a:r>
            <a:r>
              <a:rPr lang="en-US" sz="2600" dirty="0" smtClean="0"/>
              <a:t>the processor</a:t>
            </a:r>
            <a:r>
              <a:rPr lang="en-US" sz="2600" dirty="0"/>
              <a:t>.</a:t>
            </a:r>
            <a:endParaRPr lang="en-GB" sz="2600" dirty="0"/>
          </a:p>
        </p:txBody>
      </p:sp>
    </p:spTree>
    <p:extLst>
      <p:ext uri="{BB962C8B-B14F-4D97-AF65-F5344CB8AC3E}">
        <p14:creationId xmlns:p14="http://schemas.microsoft.com/office/powerpoint/2010/main" val="1312124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sz="2400" dirty="0" smtClean="0"/>
              <a:t>Content</a:t>
            </a:r>
            <a:endParaRPr lang="en-GB" sz="2400" dirty="0"/>
          </a:p>
        </p:txBody>
      </p:sp>
      <p:sp>
        <p:nvSpPr>
          <p:cNvPr id="111619" name="Rectangle 3"/>
          <p:cNvSpPr>
            <a:spLocks noGrp="1" noChangeArrowheads="1"/>
          </p:cNvSpPr>
          <p:nvPr>
            <p:ph type="body" idx="1"/>
          </p:nvPr>
        </p:nvSpPr>
        <p:spPr/>
        <p:txBody>
          <a:bodyPr/>
          <a:lstStyle/>
          <a:p>
            <a:pPr>
              <a:lnSpc>
                <a:spcPct val="90000"/>
              </a:lnSpc>
              <a:buFont typeface="Wingdings" panose="05000000000000000000" pitchFamily="2" charset="2"/>
              <a:buChar char="q"/>
            </a:pPr>
            <a:r>
              <a:rPr lang="en-US" sz="2400" dirty="0"/>
              <a:t>Computer Memory System </a:t>
            </a:r>
            <a:r>
              <a:rPr lang="en-US" sz="2400" dirty="0" smtClean="0"/>
              <a:t>Overview</a:t>
            </a:r>
          </a:p>
          <a:p>
            <a:pPr>
              <a:lnSpc>
                <a:spcPct val="90000"/>
              </a:lnSpc>
              <a:buFont typeface="Wingdings" panose="05000000000000000000" pitchFamily="2" charset="2"/>
              <a:buChar char="q"/>
            </a:pPr>
            <a:r>
              <a:rPr lang="en-US" sz="2400" dirty="0"/>
              <a:t>Cache Memory </a:t>
            </a:r>
            <a:r>
              <a:rPr lang="en-US" sz="2400" dirty="0" smtClean="0"/>
              <a:t>Principles</a:t>
            </a:r>
          </a:p>
          <a:p>
            <a:pPr>
              <a:lnSpc>
                <a:spcPct val="90000"/>
              </a:lnSpc>
              <a:buFont typeface="Wingdings" panose="05000000000000000000" pitchFamily="2" charset="2"/>
              <a:buChar char="q"/>
            </a:pPr>
            <a:r>
              <a:rPr lang="en-US" sz="2400" dirty="0"/>
              <a:t>Elements of Cache </a:t>
            </a:r>
            <a:r>
              <a:rPr lang="en-US" sz="2400" dirty="0" smtClean="0"/>
              <a:t>Design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C</a:t>
            </a:r>
            <a:r>
              <a:rPr lang="en-US" dirty="0" smtClean="0"/>
              <a:t>ache </a:t>
            </a:r>
            <a:r>
              <a:rPr lang="en-US" dirty="0"/>
              <a:t>O</a:t>
            </a:r>
            <a:r>
              <a:rPr lang="en-US" dirty="0" smtClean="0"/>
              <a:t>rganizations</a:t>
            </a:r>
            <a:endParaRPr lang="en-GB" dirty="0"/>
          </a:p>
        </p:txBody>
      </p:sp>
      <p:sp>
        <p:nvSpPr>
          <p:cNvPr id="118787" name="Rectangle 3"/>
          <p:cNvSpPr>
            <a:spLocks noGrp="1" noChangeArrowheads="1"/>
          </p:cNvSpPr>
          <p:nvPr>
            <p:ph type="body" idx="1"/>
          </p:nvPr>
        </p:nvSpPr>
        <p:spPr>
          <a:xfrm>
            <a:off x="406400" y="1066800"/>
            <a:ext cx="8630096" cy="5638800"/>
          </a:xfrm>
        </p:spPr>
        <p:txBody>
          <a:bodyPr/>
          <a:lstStyle/>
          <a:p>
            <a:pPr marL="0" indent="0" algn="just">
              <a:buNone/>
            </a:pPr>
            <a:r>
              <a:rPr lang="en-GB" sz="2600" dirty="0" smtClean="0"/>
              <a:t>.</a:t>
            </a:r>
            <a:endParaRPr lang="en-GB" sz="26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196752"/>
            <a:ext cx="8204199" cy="54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12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Elements of Cache Design</a:t>
            </a:r>
            <a:endParaRPr lang="en-GB" dirty="0"/>
          </a:p>
        </p:txBody>
      </p:sp>
      <p:sp>
        <p:nvSpPr>
          <p:cNvPr id="118787" name="Rectangle 3"/>
          <p:cNvSpPr>
            <a:spLocks noGrp="1" noChangeArrowheads="1"/>
          </p:cNvSpPr>
          <p:nvPr>
            <p:ph type="body" idx="1"/>
          </p:nvPr>
        </p:nvSpPr>
        <p:spPr>
          <a:xfrm>
            <a:off x="457200" y="1066800"/>
            <a:ext cx="8153400" cy="5638800"/>
          </a:xfrm>
        </p:spPr>
        <p:txBody>
          <a:bodyPr/>
          <a:lstStyle/>
          <a:p>
            <a:r>
              <a:rPr lang="en-US" sz="2300" b="1" dirty="0"/>
              <a:t>Cache Addresses</a:t>
            </a:r>
          </a:p>
          <a:p>
            <a:pPr lvl="1"/>
            <a:r>
              <a:rPr lang="en-US" sz="2300" dirty="0"/>
              <a:t>Logical</a:t>
            </a:r>
          </a:p>
          <a:p>
            <a:pPr lvl="1"/>
            <a:r>
              <a:rPr lang="en-US" sz="2300" dirty="0"/>
              <a:t>Physical</a:t>
            </a:r>
          </a:p>
          <a:p>
            <a:r>
              <a:rPr lang="en-US" sz="2300" b="1" dirty="0"/>
              <a:t>Cache Size</a:t>
            </a:r>
          </a:p>
          <a:p>
            <a:r>
              <a:rPr lang="en-US" sz="2300" b="1" dirty="0"/>
              <a:t>Mapping Function</a:t>
            </a:r>
          </a:p>
          <a:p>
            <a:pPr lvl="1"/>
            <a:r>
              <a:rPr lang="en-US" sz="2300" dirty="0"/>
              <a:t>Direct</a:t>
            </a:r>
          </a:p>
          <a:p>
            <a:pPr lvl="1"/>
            <a:r>
              <a:rPr lang="en-US" sz="2300" dirty="0"/>
              <a:t>Associative</a:t>
            </a:r>
          </a:p>
          <a:p>
            <a:pPr lvl="1"/>
            <a:r>
              <a:rPr lang="en-US" sz="2300" dirty="0"/>
              <a:t>Set Associative</a:t>
            </a:r>
          </a:p>
          <a:p>
            <a:r>
              <a:rPr lang="en-US" sz="2300" b="1" dirty="0"/>
              <a:t>Replacement Algorithm</a:t>
            </a:r>
          </a:p>
          <a:p>
            <a:pPr lvl="1"/>
            <a:r>
              <a:rPr lang="en-US" sz="2300" dirty="0"/>
              <a:t>Least recently used (LRU)</a:t>
            </a:r>
          </a:p>
          <a:p>
            <a:pPr lvl="1"/>
            <a:r>
              <a:rPr lang="en-US" sz="2300" dirty="0"/>
              <a:t>First in first out (FIFO)</a:t>
            </a:r>
          </a:p>
          <a:p>
            <a:pPr lvl="1"/>
            <a:r>
              <a:rPr lang="en-US" sz="2300" dirty="0"/>
              <a:t>Least frequently used (LFU)</a:t>
            </a:r>
          </a:p>
          <a:p>
            <a:pPr lvl="1"/>
            <a:r>
              <a:rPr lang="en-US" sz="2300" dirty="0" smtClean="0"/>
              <a:t>Random</a:t>
            </a:r>
            <a:endParaRPr lang="en-GB" sz="2300" dirty="0"/>
          </a:p>
        </p:txBody>
      </p:sp>
    </p:spTree>
    <p:extLst>
      <p:ext uri="{BB962C8B-B14F-4D97-AF65-F5344CB8AC3E}">
        <p14:creationId xmlns:p14="http://schemas.microsoft.com/office/powerpoint/2010/main" val="304364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Elements of Cache </a:t>
            </a:r>
            <a:r>
              <a:rPr lang="en-US" dirty="0" smtClean="0"/>
              <a:t>Design </a:t>
            </a:r>
            <a:r>
              <a:rPr lang="en-US" dirty="0" err="1" smtClean="0"/>
              <a:t>cont</a:t>
            </a:r>
            <a:r>
              <a:rPr lang="en-US" dirty="0" smtClean="0"/>
              <a:t>… </a:t>
            </a:r>
            <a:endParaRPr lang="en-GB" dirty="0"/>
          </a:p>
        </p:txBody>
      </p:sp>
      <p:sp>
        <p:nvSpPr>
          <p:cNvPr id="118787" name="Rectangle 3"/>
          <p:cNvSpPr>
            <a:spLocks noGrp="1" noChangeArrowheads="1"/>
          </p:cNvSpPr>
          <p:nvPr>
            <p:ph type="body" idx="1"/>
          </p:nvPr>
        </p:nvSpPr>
        <p:spPr>
          <a:xfrm>
            <a:off x="457200" y="1066800"/>
            <a:ext cx="8153400" cy="5638800"/>
          </a:xfrm>
        </p:spPr>
        <p:txBody>
          <a:bodyPr/>
          <a:lstStyle/>
          <a:p>
            <a:r>
              <a:rPr lang="en-US" b="1" dirty="0" smtClean="0"/>
              <a:t>Write </a:t>
            </a:r>
            <a:r>
              <a:rPr lang="en-US" b="1" dirty="0"/>
              <a:t>Policy</a:t>
            </a:r>
          </a:p>
          <a:p>
            <a:pPr lvl="1"/>
            <a:r>
              <a:rPr lang="en-US" dirty="0"/>
              <a:t>Write through</a:t>
            </a:r>
          </a:p>
          <a:p>
            <a:pPr lvl="1"/>
            <a:r>
              <a:rPr lang="en-US" dirty="0"/>
              <a:t>Write back</a:t>
            </a:r>
          </a:p>
          <a:p>
            <a:pPr lvl="1"/>
            <a:r>
              <a:rPr lang="en-US" dirty="0"/>
              <a:t>Write once</a:t>
            </a:r>
          </a:p>
          <a:p>
            <a:r>
              <a:rPr lang="en-US" b="1" dirty="0"/>
              <a:t>Line Size</a:t>
            </a:r>
          </a:p>
          <a:p>
            <a:r>
              <a:rPr lang="en-US" b="1" dirty="0"/>
              <a:t>Number of caches</a:t>
            </a:r>
          </a:p>
          <a:p>
            <a:pPr lvl="1"/>
            <a:r>
              <a:rPr lang="en-US" dirty="0" smtClean="0"/>
              <a:t>Single, two or more </a:t>
            </a:r>
            <a:r>
              <a:rPr lang="en-US" dirty="0"/>
              <a:t>level</a:t>
            </a:r>
          </a:p>
          <a:p>
            <a:pPr lvl="1"/>
            <a:r>
              <a:rPr lang="en-US" dirty="0"/>
              <a:t>Unified or split</a:t>
            </a:r>
            <a:endParaRPr lang="en-GB" dirty="0"/>
          </a:p>
        </p:txBody>
      </p:sp>
    </p:spTree>
    <p:extLst>
      <p:ext uri="{BB962C8B-B14F-4D97-AF65-F5344CB8AC3E}">
        <p14:creationId xmlns:p14="http://schemas.microsoft.com/office/powerpoint/2010/main" val="4184970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b="1" dirty="0"/>
              <a:t>Mapping Function</a:t>
            </a:r>
          </a:p>
        </p:txBody>
      </p:sp>
      <p:sp>
        <p:nvSpPr>
          <p:cNvPr id="118787" name="Rectangle 3"/>
          <p:cNvSpPr>
            <a:spLocks noGrp="1" noChangeArrowheads="1"/>
          </p:cNvSpPr>
          <p:nvPr>
            <p:ph type="body" idx="1"/>
          </p:nvPr>
        </p:nvSpPr>
        <p:spPr>
          <a:xfrm>
            <a:off x="406400" y="1124744"/>
            <a:ext cx="8686800" cy="5733256"/>
          </a:xfrm>
        </p:spPr>
        <p:txBody>
          <a:bodyPr/>
          <a:lstStyle/>
          <a:p>
            <a:pPr algn="just"/>
            <a:r>
              <a:rPr lang="en-US" dirty="0"/>
              <a:t>Because there are fewer cache lines than main memory blocks, an algorithm </a:t>
            </a:r>
            <a:r>
              <a:rPr lang="en-US" dirty="0" smtClean="0"/>
              <a:t>is needed </a:t>
            </a:r>
            <a:r>
              <a:rPr lang="en-US" dirty="0"/>
              <a:t>for mapping main memory blocks into cache </a:t>
            </a:r>
            <a:r>
              <a:rPr lang="en-US" dirty="0" smtClean="0"/>
              <a:t>lines.</a:t>
            </a:r>
          </a:p>
          <a:p>
            <a:pPr algn="just"/>
            <a:r>
              <a:rPr lang="en-US" dirty="0" smtClean="0"/>
              <a:t>Further</a:t>
            </a:r>
            <a:r>
              <a:rPr lang="en-US" dirty="0"/>
              <a:t>, a means </a:t>
            </a:r>
            <a:r>
              <a:rPr lang="en-US" dirty="0" smtClean="0"/>
              <a:t>is needed </a:t>
            </a:r>
            <a:r>
              <a:rPr lang="en-US" dirty="0"/>
              <a:t>for determining which main memory block currently occupies a cache line</a:t>
            </a:r>
            <a:r>
              <a:rPr lang="en-US" dirty="0" smtClean="0"/>
              <a:t>.</a:t>
            </a:r>
          </a:p>
          <a:p>
            <a:r>
              <a:rPr lang="en-US" dirty="0"/>
              <a:t>Three </a:t>
            </a:r>
            <a:r>
              <a:rPr lang="en-US" dirty="0" smtClean="0"/>
              <a:t>techniques can </a:t>
            </a:r>
            <a:r>
              <a:rPr lang="en-US" dirty="0"/>
              <a:t>be </a:t>
            </a:r>
            <a:r>
              <a:rPr lang="en-US" dirty="0" smtClean="0"/>
              <a:t>used:</a:t>
            </a:r>
          </a:p>
          <a:p>
            <a:pPr marL="914400" lvl="1" indent="-514350">
              <a:buFont typeface="+mj-lt"/>
              <a:buAutoNum type="arabicPeriod"/>
            </a:pPr>
            <a:r>
              <a:rPr lang="en-US" dirty="0" smtClean="0"/>
              <a:t>Direct</a:t>
            </a:r>
          </a:p>
          <a:p>
            <a:pPr marL="914400" lvl="1" indent="-514350">
              <a:buFont typeface="+mj-lt"/>
              <a:buAutoNum type="arabicPeriod"/>
            </a:pPr>
            <a:r>
              <a:rPr lang="en-US" dirty="0"/>
              <a:t>A</a:t>
            </a:r>
            <a:r>
              <a:rPr lang="en-US" dirty="0" smtClean="0"/>
              <a:t>ssociative and</a:t>
            </a:r>
          </a:p>
          <a:p>
            <a:pPr marL="914400" lvl="1" indent="-514350">
              <a:buFont typeface="+mj-lt"/>
              <a:buAutoNum type="arabicPeriod"/>
            </a:pPr>
            <a:r>
              <a:rPr lang="en-US" dirty="0" smtClean="0"/>
              <a:t>Set </a:t>
            </a:r>
            <a:r>
              <a:rPr lang="en-US" dirty="0"/>
              <a:t>associative</a:t>
            </a:r>
            <a:endParaRPr lang="en-GB" dirty="0"/>
          </a:p>
        </p:txBody>
      </p:sp>
    </p:spTree>
    <p:extLst>
      <p:ext uri="{BB962C8B-B14F-4D97-AF65-F5344CB8AC3E}">
        <p14:creationId xmlns:p14="http://schemas.microsoft.com/office/powerpoint/2010/main" val="3886479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lvl="1"/>
            <a:r>
              <a:rPr lang="en-US" dirty="0" smtClean="0"/>
              <a:t>Direct </a:t>
            </a:r>
            <a:r>
              <a:rPr lang="en-US" b="1" dirty="0" smtClean="0"/>
              <a:t>Mapping</a:t>
            </a:r>
            <a:endParaRPr lang="en-US" b="1" dirty="0"/>
          </a:p>
        </p:txBody>
      </p:sp>
      <p:sp>
        <p:nvSpPr>
          <p:cNvPr id="118787" name="Rectangle 3"/>
          <p:cNvSpPr>
            <a:spLocks noGrp="1" noChangeArrowheads="1"/>
          </p:cNvSpPr>
          <p:nvPr>
            <p:ph type="body" idx="1"/>
          </p:nvPr>
        </p:nvSpPr>
        <p:spPr>
          <a:xfrm>
            <a:off x="406400" y="1124744"/>
            <a:ext cx="8686800" cy="5733256"/>
          </a:xfrm>
        </p:spPr>
        <p:txBody>
          <a:bodyPr/>
          <a:lstStyle/>
          <a:p>
            <a:r>
              <a:rPr lang="en-US" dirty="0"/>
              <a:t>The simplest technique, known as direct mapping, maps </a:t>
            </a:r>
            <a:r>
              <a:rPr lang="en-US" dirty="0" smtClean="0"/>
              <a:t>each block </a:t>
            </a:r>
            <a:r>
              <a:rPr lang="en-US" dirty="0"/>
              <a:t>of main memory into only one possible cache </a:t>
            </a:r>
            <a:r>
              <a:rPr lang="en-US" dirty="0" smtClean="0"/>
              <a:t>line.</a:t>
            </a:r>
          </a:p>
          <a:p>
            <a:r>
              <a:rPr lang="en-US" dirty="0" smtClean="0"/>
              <a:t>The </a:t>
            </a:r>
            <a:r>
              <a:rPr lang="en-US" dirty="0"/>
              <a:t>mapping is </a:t>
            </a:r>
            <a:r>
              <a:rPr lang="en-US" dirty="0" smtClean="0"/>
              <a:t>expressed as-</a:t>
            </a:r>
          </a:p>
          <a:p>
            <a:pPr marL="0" indent="0">
              <a:buNone/>
            </a:pPr>
            <a:r>
              <a:rPr lang="en-US" dirty="0" smtClean="0"/>
              <a:t>                     </a:t>
            </a:r>
            <a:r>
              <a:rPr lang="en-US" dirty="0" err="1">
                <a:solidFill>
                  <a:srgbClr val="FF0000"/>
                </a:solidFill>
              </a:rPr>
              <a:t>i</a:t>
            </a:r>
            <a:r>
              <a:rPr lang="en-US" dirty="0">
                <a:solidFill>
                  <a:srgbClr val="FF0000"/>
                </a:solidFill>
              </a:rPr>
              <a:t> = j modulo </a:t>
            </a:r>
            <a:r>
              <a:rPr lang="en-US" dirty="0" smtClean="0">
                <a:solidFill>
                  <a:srgbClr val="FF0000"/>
                </a:solidFill>
              </a:rPr>
              <a:t>m</a:t>
            </a:r>
            <a:endParaRPr lang="en-US" dirty="0">
              <a:solidFill>
                <a:srgbClr val="FF0000"/>
              </a:solidFill>
            </a:endParaRPr>
          </a:p>
          <a:p>
            <a:pPr marL="0" indent="0">
              <a:buNone/>
            </a:pPr>
            <a:r>
              <a:rPr lang="en-US" dirty="0"/>
              <a:t>where</a:t>
            </a:r>
          </a:p>
          <a:p>
            <a:pPr marL="400050" lvl="1" indent="0">
              <a:buNone/>
            </a:pPr>
            <a:r>
              <a:rPr lang="en-US" dirty="0" err="1" smtClean="0"/>
              <a:t>i</a:t>
            </a:r>
            <a:r>
              <a:rPr lang="en-US" dirty="0" smtClean="0"/>
              <a:t> = </a:t>
            </a:r>
            <a:r>
              <a:rPr lang="en-US" dirty="0"/>
              <a:t>cache line number</a:t>
            </a:r>
          </a:p>
          <a:p>
            <a:pPr marL="400050" lvl="1" indent="0">
              <a:buNone/>
            </a:pPr>
            <a:r>
              <a:rPr lang="en-US" dirty="0" smtClean="0"/>
              <a:t>j = </a:t>
            </a:r>
            <a:r>
              <a:rPr lang="en-US" dirty="0"/>
              <a:t>main memory block number</a:t>
            </a:r>
          </a:p>
          <a:p>
            <a:pPr marL="400050" lvl="1" indent="0">
              <a:buNone/>
            </a:pPr>
            <a:r>
              <a:rPr lang="en-US" dirty="0" smtClean="0"/>
              <a:t>m = </a:t>
            </a:r>
            <a:r>
              <a:rPr lang="en-US" dirty="0"/>
              <a:t>number of lines in the cache</a:t>
            </a:r>
            <a:endParaRPr lang="en-GB" dirty="0">
              <a:solidFill>
                <a:srgbClr val="FF0000"/>
              </a:solidFill>
            </a:endParaRPr>
          </a:p>
        </p:txBody>
      </p:sp>
    </p:spTree>
    <p:extLst>
      <p:ext uri="{BB962C8B-B14F-4D97-AF65-F5344CB8AC3E}">
        <p14:creationId xmlns:p14="http://schemas.microsoft.com/office/powerpoint/2010/main" val="489057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lvl="1"/>
            <a:r>
              <a:rPr lang="en-US" dirty="0" smtClean="0"/>
              <a:t>Direct </a:t>
            </a:r>
            <a:r>
              <a:rPr lang="en-US" b="1" dirty="0" smtClean="0"/>
              <a:t>Mapping</a:t>
            </a:r>
            <a:endParaRPr lang="en-US" b="1" dirty="0"/>
          </a:p>
        </p:txBody>
      </p:sp>
      <p:sp>
        <p:nvSpPr>
          <p:cNvPr id="118787" name="Rectangle 3"/>
          <p:cNvSpPr>
            <a:spLocks noGrp="1" noChangeArrowheads="1"/>
          </p:cNvSpPr>
          <p:nvPr>
            <p:ph type="body" idx="1"/>
          </p:nvPr>
        </p:nvSpPr>
        <p:spPr>
          <a:xfrm>
            <a:off x="179512" y="1124744"/>
            <a:ext cx="8913688" cy="5733256"/>
          </a:xfrm>
        </p:spPr>
        <p:txBody>
          <a:bodyPr/>
          <a:lstStyle/>
          <a:p>
            <a:endParaRPr lang="en-GB" dirty="0" smtClean="0">
              <a:solidFill>
                <a:srgbClr val="FF0000"/>
              </a:solidFill>
            </a:endParaRPr>
          </a:p>
          <a:p>
            <a:endParaRPr lang="en-GB" dirty="0">
              <a:solidFill>
                <a:srgbClr val="FF0000"/>
              </a:solidFill>
            </a:endParaRPr>
          </a:p>
          <a:p>
            <a:endParaRPr lang="en-GB" dirty="0" smtClean="0">
              <a:solidFill>
                <a:srgbClr val="FF0000"/>
              </a:solidFill>
            </a:endParaRPr>
          </a:p>
          <a:p>
            <a:endParaRPr lang="en-GB" dirty="0">
              <a:solidFill>
                <a:srgbClr val="FF0000"/>
              </a:solidFill>
            </a:endParaRPr>
          </a:p>
          <a:p>
            <a:endParaRPr lang="en-GB" dirty="0" smtClean="0">
              <a:solidFill>
                <a:srgbClr val="FF0000"/>
              </a:solidFill>
            </a:endParaRPr>
          </a:p>
          <a:p>
            <a:endParaRPr lang="en-GB" dirty="0">
              <a:solidFill>
                <a:srgbClr val="FF0000"/>
              </a:solidFill>
            </a:endParaRPr>
          </a:p>
          <a:p>
            <a:endParaRPr lang="en-GB" dirty="0" smtClean="0">
              <a:solidFill>
                <a:srgbClr val="FF0000"/>
              </a:solidFill>
            </a:endParaRPr>
          </a:p>
          <a:p>
            <a:endParaRPr lang="en-GB" dirty="0">
              <a:solidFill>
                <a:srgbClr val="FF0000"/>
              </a:solidFill>
            </a:endParaRPr>
          </a:p>
          <a:p>
            <a:pPr marL="0" indent="0" algn="just">
              <a:buNone/>
            </a:pPr>
            <a:r>
              <a:rPr lang="en-US" dirty="0"/>
              <a:t>Figure </a:t>
            </a:r>
            <a:r>
              <a:rPr lang="en-US" dirty="0" smtClean="0"/>
              <a:t>shows </a:t>
            </a:r>
            <a:r>
              <a:rPr lang="en-US" dirty="0"/>
              <a:t>the mapping for the </a:t>
            </a:r>
            <a:r>
              <a:rPr lang="en-US" dirty="0" smtClean="0"/>
              <a:t>first m </a:t>
            </a:r>
            <a:r>
              <a:rPr lang="en-US" dirty="0"/>
              <a:t>blocks of main memory. </a:t>
            </a:r>
            <a:r>
              <a:rPr lang="en-US" dirty="0" smtClean="0"/>
              <a:t>Each block </a:t>
            </a:r>
            <a:r>
              <a:rPr lang="en-US" dirty="0"/>
              <a:t>of main memory maps into one unique line of the cache.</a:t>
            </a:r>
            <a:endParaRPr lang="en-GB" dirty="0" smtClean="0">
              <a:solidFill>
                <a:srgbClr val="FF0000"/>
              </a:solidFill>
            </a:endParaRPr>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513"/>
            <a:ext cx="8526661" cy="403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575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lvl="1"/>
            <a:r>
              <a:rPr lang="en-US" dirty="0" smtClean="0"/>
              <a:t>Direct </a:t>
            </a:r>
            <a:r>
              <a:rPr lang="en-US" b="1" dirty="0" smtClean="0"/>
              <a:t>Mapping : </a:t>
            </a:r>
            <a:r>
              <a:rPr lang="en-GB" dirty="0" smtClean="0"/>
              <a:t>Cache </a:t>
            </a:r>
            <a:r>
              <a:rPr lang="en-GB" dirty="0"/>
              <a:t>Line Table</a:t>
            </a:r>
            <a:endParaRPr lang="en-US" b="1" dirty="0"/>
          </a:p>
        </p:txBody>
      </p:sp>
      <p:sp>
        <p:nvSpPr>
          <p:cNvPr id="118787" name="Rectangle 3"/>
          <p:cNvSpPr>
            <a:spLocks noGrp="1" noChangeArrowheads="1"/>
          </p:cNvSpPr>
          <p:nvPr>
            <p:ph type="body" idx="1"/>
          </p:nvPr>
        </p:nvSpPr>
        <p:spPr>
          <a:xfrm>
            <a:off x="406400" y="1124744"/>
            <a:ext cx="8686800" cy="5733256"/>
          </a:xfrm>
        </p:spPr>
        <p:txBody>
          <a:bodyPr/>
          <a:lstStyle/>
          <a:p>
            <a:pPr algn="just"/>
            <a:r>
              <a:rPr lang="en-US" dirty="0"/>
              <a:t>The next </a:t>
            </a:r>
            <a:r>
              <a:rPr lang="en-US" dirty="0" smtClean="0"/>
              <a:t>m blocks of </a:t>
            </a:r>
            <a:r>
              <a:rPr lang="en-US" dirty="0"/>
              <a:t>main memory map into the cache in the same fashion; that is, block </a:t>
            </a:r>
            <a:r>
              <a:rPr lang="en-US" dirty="0" err="1" smtClean="0"/>
              <a:t>B</a:t>
            </a:r>
            <a:r>
              <a:rPr lang="en-US" baseline="-25000" dirty="0" err="1" smtClean="0"/>
              <a:t>m</a:t>
            </a:r>
            <a:r>
              <a:rPr lang="en-US" dirty="0" smtClean="0"/>
              <a:t> of </a:t>
            </a:r>
            <a:r>
              <a:rPr lang="en-US" dirty="0"/>
              <a:t>main memory maps into line L</a:t>
            </a:r>
            <a:r>
              <a:rPr lang="en-US" baseline="-25000" dirty="0"/>
              <a:t>0</a:t>
            </a:r>
            <a:r>
              <a:rPr lang="en-US" dirty="0"/>
              <a:t> of cache, block B</a:t>
            </a:r>
            <a:r>
              <a:rPr lang="en-US" baseline="-25000" dirty="0"/>
              <a:t>m1</a:t>
            </a:r>
            <a:r>
              <a:rPr lang="en-US" dirty="0"/>
              <a:t> maps into line L</a:t>
            </a:r>
            <a:r>
              <a:rPr lang="en-US" baseline="-25000" dirty="0"/>
              <a:t>1</a:t>
            </a:r>
            <a:r>
              <a:rPr lang="en-US" dirty="0"/>
              <a:t>, </a:t>
            </a:r>
            <a:r>
              <a:rPr lang="en-US" dirty="0" smtClean="0"/>
              <a:t>and so </a:t>
            </a:r>
            <a:r>
              <a:rPr lang="en-US" dirty="0"/>
              <a:t>on</a:t>
            </a:r>
            <a:r>
              <a:rPr lang="en-US" dirty="0" smtClean="0"/>
              <a:t>.</a:t>
            </a:r>
          </a:p>
          <a:p>
            <a:pPr marL="0" indent="0" algn="just">
              <a:buNone/>
            </a:pPr>
            <a:r>
              <a:rPr lang="en-US" dirty="0"/>
              <a:t> </a:t>
            </a:r>
            <a:r>
              <a:rPr lang="en-US" dirty="0" smtClean="0"/>
              <a:t>                            </a:t>
            </a:r>
            <a:r>
              <a:rPr lang="en-US" dirty="0" err="1">
                <a:solidFill>
                  <a:srgbClr val="FF0000"/>
                </a:solidFill>
              </a:rPr>
              <a:t>i</a:t>
            </a:r>
            <a:r>
              <a:rPr lang="en-US" dirty="0">
                <a:solidFill>
                  <a:srgbClr val="FF0000"/>
                </a:solidFill>
              </a:rPr>
              <a:t> = j modulo m</a:t>
            </a:r>
          </a:p>
          <a:p>
            <a:pPr marL="0" indent="0" algn="just">
              <a:buNone/>
            </a:pPr>
            <a:endParaRPr lang="en-US" dirty="0" smtClean="0"/>
          </a:p>
          <a:p>
            <a:pPr marL="0" indent="0" algn="just">
              <a:buNone/>
            </a:pPr>
            <a:endParaRPr lang="en-GB" dirty="0" smtClean="0">
              <a:solidFill>
                <a:srgbClr val="FF0000"/>
              </a:solidFill>
            </a:endParaRPr>
          </a:p>
        </p:txBody>
      </p:sp>
      <p:graphicFrame>
        <p:nvGraphicFramePr>
          <p:cNvPr id="6" name="Group 30"/>
          <p:cNvGraphicFramePr>
            <a:graphicFrameLocks/>
          </p:cNvGraphicFramePr>
          <p:nvPr>
            <p:extLst>
              <p:ext uri="{D42A27DB-BD31-4B8C-83A1-F6EECF244321}">
                <p14:modId xmlns:p14="http://schemas.microsoft.com/office/powerpoint/2010/main" val="4113685411"/>
              </p:ext>
            </p:extLst>
          </p:nvPr>
        </p:nvGraphicFramePr>
        <p:xfrm>
          <a:off x="539552" y="4221088"/>
          <a:ext cx="8386114" cy="2441259"/>
        </p:xfrm>
        <a:graphic>
          <a:graphicData uri="http://schemas.openxmlformats.org/drawingml/2006/table">
            <a:tbl>
              <a:tblPr/>
              <a:tblGrid>
                <a:gridCol w="4193057"/>
                <a:gridCol w="4193057"/>
              </a:tblGrid>
              <a:tr h="456350">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anose="020B0604030504040204" pitchFamily="34" charset="0"/>
                        </a:rPr>
                        <a:t>Cache line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anose="020B0604030504040204" pitchFamily="34" charset="0"/>
                        </a:rPr>
                        <a:t>Main Memory blocks held</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45156">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anose="020B0604030504040204" pitchFamily="34" charset="0"/>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anose="020B0604030504040204" pitchFamily="34" charset="0"/>
                        </a:rPr>
                        <a:t>0, m, 2m, 3m…2</a:t>
                      </a:r>
                      <a:r>
                        <a:rPr kumimoji="1" lang="en-GB" sz="2400" b="0" i="0" u="none" strike="noStrike" cap="none" normalizeH="0" baseline="30000" dirty="0" smtClean="0">
                          <a:ln>
                            <a:noFill/>
                          </a:ln>
                          <a:solidFill>
                            <a:schemeClr val="tx1"/>
                          </a:solidFill>
                          <a:effectLst/>
                          <a:latin typeface="Verdana" panose="020B0604030504040204" pitchFamily="34" charset="0"/>
                        </a:rPr>
                        <a:t>s</a:t>
                      </a:r>
                      <a:r>
                        <a:rPr kumimoji="1" lang="en-GB" sz="2400" b="0" i="0" u="none" strike="noStrike" cap="none" normalizeH="0" baseline="0" dirty="0" smtClean="0">
                          <a:ln>
                            <a:noFill/>
                          </a:ln>
                          <a:solidFill>
                            <a:schemeClr val="tx1"/>
                          </a:solidFill>
                          <a:effectLst/>
                          <a:latin typeface="Verdana" panose="020B0604030504040204" pitchFamily="34" charset="0"/>
                        </a:rPr>
                        <a:t>-m</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r>
              <a:tr h="456350">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anose="020B0604030504040204" pitchFamily="34" charset="0"/>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anose="020B0604030504040204" pitchFamily="34" charset="0"/>
                        </a:rPr>
                        <a:t>1,m+1, 2m+1…2</a:t>
                      </a:r>
                      <a:r>
                        <a:rPr kumimoji="1" lang="en-GB" sz="2400" b="0" i="0" u="none" strike="noStrike" cap="none" normalizeH="0" baseline="30000" dirty="0" smtClean="0">
                          <a:ln>
                            <a:noFill/>
                          </a:ln>
                          <a:solidFill>
                            <a:schemeClr val="tx1"/>
                          </a:solidFill>
                          <a:effectLst/>
                          <a:latin typeface="Verdana" panose="020B0604030504040204" pitchFamily="34" charset="0"/>
                        </a:rPr>
                        <a:t>s</a:t>
                      </a:r>
                      <a:r>
                        <a:rPr kumimoji="1" lang="en-GB" sz="2400" b="0" i="0" u="none" strike="noStrike" cap="none" normalizeH="0" baseline="0" dirty="0" smtClean="0">
                          <a:ln>
                            <a:noFill/>
                          </a:ln>
                          <a:solidFill>
                            <a:schemeClr val="tx1"/>
                          </a:solidFill>
                          <a:effectLst/>
                          <a:latin typeface="Verdana" panose="020B0604030504040204" pitchFamily="34" charset="0"/>
                        </a:rPr>
                        <a:t>-m+1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r>
              <a:tr h="456350">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anose="020B0604030504040204"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sz="2400" b="0" i="0" u="none" strike="noStrike" cap="none" normalizeH="0" baseline="0" smtClean="0">
                        <a:ln>
                          <a:noFill/>
                        </a:ln>
                        <a:solidFill>
                          <a:schemeClr val="tx1"/>
                        </a:solidFill>
                        <a:effectLst/>
                        <a:latin typeface="Verdana" panose="020B060403050404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r>
              <a:tr h="518023">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anose="020B0604030504040204" pitchFamily="34" charset="0"/>
                        </a:rPr>
                        <a:t>m-1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lvl1pPr>
                        <a:spcBef>
                          <a:spcPct val="20000"/>
                        </a:spcBef>
                        <a:buClr>
                          <a:srgbClr val="008080"/>
                        </a:buClr>
                        <a:defRPr kumimoji="1" sz="2400">
                          <a:solidFill>
                            <a:schemeClr val="tx1"/>
                          </a:solidFill>
                          <a:latin typeface="Verdana" panose="020B0604030504040204" pitchFamily="34" charset="0"/>
                        </a:defRPr>
                      </a:lvl1pPr>
                      <a:lvl2pPr>
                        <a:spcBef>
                          <a:spcPct val="20000"/>
                        </a:spcBef>
                        <a:buClr>
                          <a:srgbClr val="008080"/>
                        </a:buClr>
                        <a:defRPr kumimoji="1" sz="2000">
                          <a:solidFill>
                            <a:schemeClr val="tx1"/>
                          </a:solidFill>
                          <a:latin typeface="Verdana" panose="020B0604030504040204" pitchFamily="34" charset="0"/>
                        </a:defRPr>
                      </a:lvl2pPr>
                      <a:lvl3pPr>
                        <a:spcBef>
                          <a:spcPct val="20000"/>
                        </a:spcBef>
                        <a:buClr>
                          <a:srgbClr val="008080"/>
                        </a:buClr>
                        <a:defRPr kumimoji="1">
                          <a:solidFill>
                            <a:schemeClr val="tx1"/>
                          </a:solidFill>
                          <a:latin typeface="Verdana" panose="020B0604030504040204" pitchFamily="34" charset="0"/>
                        </a:defRPr>
                      </a:lvl3pPr>
                      <a:lvl4pPr>
                        <a:spcBef>
                          <a:spcPct val="20000"/>
                        </a:spcBef>
                        <a:buClr>
                          <a:srgbClr val="008080"/>
                        </a:buClr>
                        <a:defRPr kumimoji="1" sz="1600">
                          <a:solidFill>
                            <a:schemeClr val="tx1"/>
                          </a:solidFill>
                          <a:latin typeface="Verdana" panose="020B0604030504040204" pitchFamily="34" charset="0"/>
                        </a:defRPr>
                      </a:lvl4pPr>
                      <a:lvl5pPr>
                        <a:spcBef>
                          <a:spcPct val="20000"/>
                        </a:spcBef>
                        <a:buClr>
                          <a:srgbClr val="008080"/>
                        </a:buClr>
                        <a:defRPr kumimoji="1" sz="1600">
                          <a:solidFill>
                            <a:schemeClr val="tx1"/>
                          </a:solidFill>
                          <a:latin typeface="Verdana" panose="020B0604030504040204" pitchFamily="34" charset="0"/>
                        </a:defRPr>
                      </a:lvl5pPr>
                      <a:lvl6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6pPr>
                      <a:lvl7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7pPr>
                      <a:lvl8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8pPr>
                      <a:lvl9pPr eaLnBrk="0" fontAlgn="base" hangingPunct="0">
                        <a:spcBef>
                          <a:spcPct val="20000"/>
                        </a:spcBef>
                        <a:spcAft>
                          <a:spcPct val="0"/>
                        </a:spcAft>
                        <a:buClr>
                          <a:srgbClr val="008080"/>
                        </a:buClr>
                        <a:defRPr kumimoji="1" sz="16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anose="020B0604030504040204" pitchFamily="34" charset="0"/>
                        </a:rPr>
                        <a:t>m-1, 2m-1,3m-1…2</a:t>
                      </a:r>
                      <a:r>
                        <a:rPr kumimoji="1" lang="en-GB" sz="2400" b="0" i="0" u="none" strike="noStrike" cap="none" normalizeH="0" baseline="30000" dirty="0" smtClean="0">
                          <a:ln>
                            <a:noFill/>
                          </a:ln>
                          <a:solidFill>
                            <a:schemeClr val="tx1"/>
                          </a:solidFill>
                          <a:effectLst/>
                          <a:latin typeface="Verdana" panose="020B0604030504040204" pitchFamily="34" charset="0"/>
                        </a:rPr>
                        <a:t>s</a:t>
                      </a:r>
                      <a:r>
                        <a:rPr kumimoji="1" lang="en-GB" sz="2400" b="0" i="0" u="none" strike="noStrike" cap="none" normalizeH="0" baseline="0" dirty="0" smtClean="0">
                          <a:ln>
                            <a:noFill/>
                          </a:ln>
                          <a:solidFill>
                            <a:schemeClr val="tx1"/>
                          </a:solidFill>
                          <a:effectLst/>
                          <a:latin typeface="Verdana" panose="020B0604030504040204" pitchFamily="34" charset="0"/>
                        </a:rPr>
                        <a:t>-1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r>
            </a:tbl>
          </a:graphicData>
        </a:graphic>
      </p:graphicFrame>
    </p:spTree>
    <p:extLst>
      <p:ext uri="{BB962C8B-B14F-4D97-AF65-F5344CB8AC3E}">
        <p14:creationId xmlns:p14="http://schemas.microsoft.com/office/powerpoint/2010/main" val="945581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60000"/>
              <a:lumOff val="40000"/>
            </a:schemeClr>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419100" y="2780928"/>
            <a:ext cx="8178800" cy="1296144"/>
          </a:xfrm>
        </p:spPr>
        <p:txBody>
          <a:bodyPr/>
          <a:lstStyle/>
          <a:p>
            <a:pPr marL="0" indent="0" algn="ctr">
              <a:buNone/>
            </a:pPr>
            <a:r>
              <a:rPr lang="en-GB" sz="5000" dirty="0" smtClean="0">
                <a:solidFill>
                  <a:srgbClr val="006666"/>
                </a:solidFill>
              </a:rPr>
              <a:t>Question??</a:t>
            </a:r>
            <a:endParaRPr lang="en-GB" sz="5000" dirty="0">
              <a:solidFill>
                <a:srgbClr val="006666"/>
              </a:solidFill>
            </a:endParaRPr>
          </a:p>
        </p:txBody>
      </p:sp>
    </p:spTree>
    <p:extLst>
      <p:ext uri="{BB962C8B-B14F-4D97-AF65-F5344CB8AC3E}">
        <p14:creationId xmlns:p14="http://schemas.microsoft.com/office/powerpoint/2010/main" val="127431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fade">
                                      <p:cBhvr>
                                        <p:cTn id="7" dur="2000"/>
                                        <p:tgtEl>
                                          <p:spTgt spid="121859">
                                            <p:txEl>
                                              <p:pRg st="0" end="0"/>
                                            </p:txEl>
                                          </p:spTgt>
                                        </p:tgtEl>
                                      </p:cBhvr>
                                    </p:animEffect>
                                    <p:anim calcmode="lin" valueType="num">
                                      <p:cBhvr>
                                        <p:cTn id="8" dur="2000" fill="hold"/>
                                        <p:tgtEl>
                                          <p:spTgt spid="12185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21859">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pattFill prst="pct40">
          <a:fgClr>
            <a:schemeClr val="bg1"/>
          </a:fgClr>
          <a:bgClr>
            <a:srgbClr val="9AE3F4"/>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419100" y="2564904"/>
            <a:ext cx="8178800" cy="1512168"/>
          </a:xfrm>
          <a:noFill/>
          <a:ln>
            <a:noFill/>
          </a:ln>
        </p:spPr>
        <p:txBody>
          <a:bodyPr/>
          <a:lstStyle/>
          <a:p>
            <a:pPr marL="0" indent="0" algn="ctr">
              <a:buNone/>
            </a:pPr>
            <a:r>
              <a:rPr lang="en-GB" sz="8000" b="1" dirty="0" smtClean="0">
                <a:solidFill>
                  <a:srgbClr val="006666"/>
                </a:solidFill>
              </a:rPr>
              <a:t>Thanks</a:t>
            </a:r>
            <a:endParaRPr lang="en-GB" sz="8000" b="1" dirty="0">
              <a:solidFill>
                <a:srgbClr val="006666"/>
              </a:solidFill>
            </a:endParaRPr>
          </a:p>
        </p:txBody>
      </p:sp>
    </p:spTree>
    <p:extLst>
      <p:ext uri="{BB962C8B-B14F-4D97-AF65-F5344CB8AC3E}">
        <p14:creationId xmlns:p14="http://schemas.microsoft.com/office/powerpoint/2010/main" val="18215302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p:cTn id="7" dur="1000" fill="hold"/>
                                        <p:tgtEl>
                                          <p:spTgt spid="12185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2185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2185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21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dirty="0"/>
              <a:t>Computer memory</a:t>
            </a:r>
          </a:p>
        </p:txBody>
      </p:sp>
      <p:sp>
        <p:nvSpPr>
          <p:cNvPr id="111619" name="Rectangle 3"/>
          <p:cNvSpPr>
            <a:spLocks noGrp="1" noChangeArrowheads="1"/>
          </p:cNvSpPr>
          <p:nvPr>
            <p:ph type="body" idx="1"/>
          </p:nvPr>
        </p:nvSpPr>
        <p:spPr/>
        <p:txBody>
          <a:bodyPr/>
          <a:lstStyle/>
          <a:p>
            <a:pPr marL="0" indent="0" algn="just">
              <a:buNone/>
            </a:pPr>
            <a:r>
              <a:rPr lang="en-US" sz="2400" dirty="0"/>
              <a:t>In computing, </a:t>
            </a:r>
            <a:r>
              <a:rPr lang="en-US" sz="2400" b="1" dirty="0">
                <a:solidFill>
                  <a:srgbClr val="FF0000"/>
                </a:solidFill>
              </a:rPr>
              <a:t>memory</a:t>
            </a:r>
            <a:r>
              <a:rPr lang="en-US" sz="2400" dirty="0">
                <a:solidFill>
                  <a:srgbClr val="FF0000"/>
                </a:solidFill>
              </a:rPr>
              <a:t> refers to the computer hardware integrated circuits that store information for immediate use in a computer</a:t>
            </a:r>
            <a:r>
              <a:rPr lang="en-US" sz="2400" dirty="0"/>
              <a:t>; it is synonymous with the term "primary storage</a:t>
            </a:r>
            <a:r>
              <a:rPr lang="en-US" sz="2400" dirty="0" smtClean="0"/>
              <a:t>".</a:t>
            </a:r>
          </a:p>
          <a:p>
            <a:pPr marL="0" indent="0" algn="just">
              <a:buNone/>
            </a:pPr>
            <a:endParaRPr lang="en-US" sz="2400" dirty="0"/>
          </a:p>
          <a:p>
            <a:pPr marL="0" indent="0" algn="just">
              <a:buNone/>
            </a:pPr>
            <a:r>
              <a:rPr lang="en-US" sz="2400" dirty="0" smtClean="0"/>
              <a:t>Computer </a:t>
            </a:r>
            <a:r>
              <a:rPr lang="en-US" sz="2400" dirty="0"/>
              <a:t>memory operates at a high speed, for example random-access memory (RAM), as a distinction from storage that provides slow-to-access information but offers higher capacities. If needed, contents of the computer memory can be transferred to secondary storage, through a memory management technique called "virtual memory</a:t>
            </a:r>
            <a:r>
              <a:rPr lang="en-US" sz="2400" dirty="0" smtClean="0"/>
              <a:t>".</a:t>
            </a:r>
          </a:p>
          <a:p>
            <a:pPr marL="0" indent="0" algn="just">
              <a:buNone/>
            </a:pPr>
            <a:r>
              <a:rPr lang="en-US" sz="2400" dirty="0"/>
              <a:t> </a:t>
            </a:r>
            <a:r>
              <a:rPr lang="en-US" sz="2400" dirty="0" smtClean="0"/>
              <a:t>						-- Wikipedia</a:t>
            </a:r>
            <a:endParaRPr lang="en-GB" sz="2400" dirty="0"/>
          </a:p>
        </p:txBody>
      </p:sp>
    </p:spTree>
    <p:extLst>
      <p:ext uri="{BB962C8B-B14F-4D97-AF65-F5344CB8AC3E}">
        <p14:creationId xmlns:p14="http://schemas.microsoft.com/office/powerpoint/2010/main" val="3182846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dirty="0" smtClean="0"/>
              <a:t>Computer memory</a:t>
            </a:r>
            <a:endParaRPr lang="en-US" sz="3200" dirty="0"/>
          </a:p>
        </p:txBody>
      </p:sp>
      <p:sp>
        <p:nvSpPr>
          <p:cNvPr id="111619" name="Rectangle 3"/>
          <p:cNvSpPr>
            <a:spLocks noGrp="1" noChangeArrowheads="1"/>
          </p:cNvSpPr>
          <p:nvPr>
            <p:ph type="body" idx="1"/>
          </p:nvPr>
        </p:nvSpPr>
        <p:spPr>
          <a:xfrm>
            <a:off x="457200" y="990600"/>
            <a:ext cx="8579296" cy="5867400"/>
          </a:xfrm>
        </p:spPr>
        <p:txBody>
          <a:bodyPr/>
          <a:lstStyle/>
          <a:p>
            <a:pPr marL="0" indent="0">
              <a:buNone/>
            </a:pPr>
            <a:r>
              <a:rPr lang="en-US" sz="2400" dirty="0" smtClean="0">
                <a:solidFill>
                  <a:srgbClr val="00B0F0"/>
                </a:solidFill>
              </a:rPr>
              <a:t>Key </a:t>
            </a:r>
            <a:r>
              <a:rPr lang="en-US" sz="2400" dirty="0">
                <a:solidFill>
                  <a:srgbClr val="00B0F0"/>
                </a:solidFill>
              </a:rPr>
              <a:t>Characteristics of Computer Memory Systems</a:t>
            </a:r>
          </a:p>
          <a:p>
            <a:pPr marL="0" indent="0">
              <a:buNone/>
            </a:pPr>
            <a:r>
              <a:rPr lang="en-US" sz="2400" b="1" dirty="0"/>
              <a:t>Location</a:t>
            </a:r>
          </a:p>
          <a:p>
            <a:pPr lvl="1"/>
            <a:r>
              <a:rPr lang="en-US" sz="2000" dirty="0"/>
              <a:t>Internal (e.g. processor registers, </a:t>
            </a:r>
            <a:r>
              <a:rPr lang="en-US" sz="2000" dirty="0" smtClean="0"/>
              <a:t>main memory</a:t>
            </a:r>
            <a:r>
              <a:rPr lang="en-US" sz="2000" dirty="0"/>
              <a:t>, cache)</a:t>
            </a:r>
          </a:p>
          <a:p>
            <a:pPr lvl="1"/>
            <a:r>
              <a:rPr lang="en-US" sz="2000" dirty="0"/>
              <a:t>External (e.g. optical disks, </a:t>
            </a:r>
            <a:r>
              <a:rPr lang="en-US" sz="2000" dirty="0" smtClean="0"/>
              <a:t>magnetic disks, tapes</a:t>
            </a:r>
            <a:r>
              <a:rPr lang="en-US" sz="2000" dirty="0"/>
              <a:t>)</a:t>
            </a:r>
          </a:p>
          <a:p>
            <a:pPr marL="0" indent="0">
              <a:buNone/>
            </a:pPr>
            <a:r>
              <a:rPr lang="en-US" sz="2400" b="1" dirty="0"/>
              <a:t>Capacity</a:t>
            </a:r>
          </a:p>
          <a:p>
            <a:pPr lvl="1"/>
            <a:r>
              <a:rPr lang="en-US" sz="2000" dirty="0"/>
              <a:t>Number of words</a:t>
            </a:r>
          </a:p>
          <a:p>
            <a:pPr lvl="1"/>
            <a:r>
              <a:rPr lang="en-US" sz="2000" dirty="0"/>
              <a:t>Number of bytes</a:t>
            </a:r>
          </a:p>
          <a:p>
            <a:pPr marL="0" indent="0">
              <a:buNone/>
            </a:pPr>
            <a:r>
              <a:rPr lang="en-US" sz="2400" b="1" dirty="0"/>
              <a:t>Unit of Transfer</a:t>
            </a:r>
          </a:p>
          <a:p>
            <a:pPr lvl="1"/>
            <a:r>
              <a:rPr lang="en-US" sz="2000" dirty="0"/>
              <a:t>Word</a:t>
            </a:r>
          </a:p>
          <a:p>
            <a:pPr lvl="1"/>
            <a:r>
              <a:rPr lang="en-US" sz="2000" dirty="0"/>
              <a:t>Block</a:t>
            </a:r>
          </a:p>
          <a:p>
            <a:pPr marL="0" indent="0">
              <a:buNone/>
            </a:pPr>
            <a:r>
              <a:rPr lang="en-US" sz="2400" b="1" dirty="0"/>
              <a:t>Access Method</a:t>
            </a:r>
          </a:p>
          <a:p>
            <a:pPr lvl="1"/>
            <a:r>
              <a:rPr lang="en-US" sz="2000" dirty="0"/>
              <a:t>Sequential</a:t>
            </a:r>
          </a:p>
          <a:p>
            <a:pPr lvl="1"/>
            <a:r>
              <a:rPr lang="en-US" sz="2000" dirty="0"/>
              <a:t>Direct</a:t>
            </a:r>
          </a:p>
          <a:p>
            <a:pPr lvl="1"/>
            <a:r>
              <a:rPr lang="en-US" sz="2000" dirty="0"/>
              <a:t>Random</a:t>
            </a:r>
          </a:p>
          <a:p>
            <a:pPr lvl="1"/>
            <a:r>
              <a:rPr lang="en-US" sz="2000" dirty="0" smtClean="0"/>
              <a:t>Associative</a:t>
            </a:r>
            <a:endParaRPr lang="en-US" sz="2000" dirty="0"/>
          </a:p>
        </p:txBody>
      </p:sp>
    </p:spTree>
    <p:extLst>
      <p:ext uri="{BB962C8B-B14F-4D97-AF65-F5344CB8AC3E}">
        <p14:creationId xmlns:p14="http://schemas.microsoft.com/office/powerpoint/2010/main" val="250804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dirty="0"/>
              <a:t>Computer memory</a:t>
            </a:r>
          </a:p>
        </p:txBody>
      </p:sp>
      <p:sp>
        <p:nvSpPr>
          <p:cNvPr id="111619" name="Rectangle 3"/>
          <p:cNvSpPr>
            <a:spLocks noGrp="1" noChangeArrowheads="1"/>
          </p:cNvSpPr>
          <p:nvPr>
            <p:ph type="body" idx="1"/>
          </p:nvPr>
        </p:nvSpPr>
        <p:spPr>
          <a:xfrm>
            <a:off x="457200" y="990600"/>
            <a:ext cx="8579296" cy="5867400"/>
          </a:xfrm>
        </p:spPr>
        <p:txBody>
          <a:bodyPr/>
          <a:lstStyle/>
          <a:p>
            <a:pPr marL="0" indent="0">
              <a:buNone/>
            </a:pPr>
            <a:r>
              <a:rPr lang="en-US" sz="2400" dirty="0" smtClean="0">
                <a:solidFill>
                  <a:srgbClr val="00B0F0"/>
                </a:solidFill>
              </a:rPr>
              <a:t>Key </a:t>
            </a:r>
            <a:r>
              <a:rPr lang="en-US" sz="2400" dirty="0">
                <a:solidFill>
                  <a:srgbClr val="00B0F0"/>
                </a:solidFill>
              </a:rPr>
              <a:t>Characteristics of Computer Memory Systems</a:t>
            </a:r>
          </a:p>
          <a:p>
            <a:pPr marL="0" indent="0">
              <a:buNone/>
            </a:pPr>
            <a:r>
              <a:rPr lang="en-US" sz="2400" b="1" dirty="0"/>
              <a:t>Performance</a:t>
            </a:r>
          </a:p>
          <a:p>
            <a:pPr lvl="1"/>
            <a:r>
              <a:rPr lang="en-US" sz="2000" dirty="0"/>
              <a:t>Access time</a:t>
            </a:r>
          </a:p>
          <a:p>
            <a:pPr lvl="1"/>
            <a:r>
              <a:rPr lang="en-US" sz="2000" dirty="0"/>
              <a:t>Cycle time</a:t>
            </a:r>
          </a:p>
          <a:p>
            <a:pPr lvl="1"/>
            <a:r>
              <a:rPr lang="en-US" sz="2000" dirty="0"/>
              <a:t>Transfer rate</a:t>
            </a:r>
          </a:p>
          <a:p>
            <a:pPr marL="0" indent="0">
              <a:buNone/>
            </a:pPr>
            <a:r>
              <a:rPr lang="en-US" sz="2400" b="1" dirty="0"/>
              <a:t>Physical Type</a:t>
            </a:r>
          </a:p>
          <a:p>
            <a:pPr lvl="1"/>
            <a:r>
              <a:rPr lang="en-US" sz="2000" dirty="0"/>
              <a:t>Semiconductor</a:t>
            </a:r>
          </a:p>
          <a:p>
            <a:pPr lvl="1"/>
            <a:r>
              <a:rPr lang="en-US" sz="2000" dirty="0"/>
              <a:t>Magnetic</a:t>
            </a:r>
          </a:p>
          <a:p>
            <a:pPr lvl="1"/>
            <a:r>
              <a:rPr lang="en-US" sz="2000" dirty="0"/>
              <a:t>Optical</a:t>
            </a:r>
          </a:p>
          <a:p>
            <a:pPr lvl="1"/>
            <a:r>
              <a:rPr lang="en-US" sz="2000" dirty="0"/>
              <a:t>Magneto-optical</a:t>
            </a:r>
          </a:p>
          <a:p>
            <a:pPr marL="0" indent="0">
              <a:buNone/>
            </a:pPr>
            <a:r>
              <a:rPr lang="en-US" sz="2400" b="1" dirty="0"/>
              <a:t>Physical Characteristics</a:t>
            </a:r>
          </a:p>
          <a:p>
            <a:pPr lvl="1"/>
            <a:r>
              <a:rPr lang="en-US" sz="2000" dirty="0"/>
              <a:t>Volatile/nonvolatile</a:t>
            </a:r>
          </a:p>
          <a:p>
            <a:pPr lvl="1"/>
            <a:r>
              <a:rPr lang="en-US" sz="2000" dirty="0"/>
              <a:t>Erasable/</a:t>
            </a:r>
            <a:r>
              <a:rPr lang="en-US" sz="2000" dirty="0" err="1"/>
              <a:t>nonerasable</a:t>
            </a:r>
            <a:endParaRPr lang="en-US" sz="2000" dirty="0"/>
          </a:p>
          <a:p>
            <a:pPr marL="0" indent="0">
              <a:buNone/>
            </a:pPr>
            <a:r>
              <a:rPr lang="en-US" sz="2400" b="1" dirty="0"/>
              <a:t>Organization</a:t>
            </a:r>
          </a:p>
          <a:p>
            <a:pPr lvl="1"/>
            <a:r>
              <a:rPr lang="en-US" sz="2000" dirty="0"/>
              <a:t>Memory modules</a:t>
            </a:r>
            <a:endParaRPr lang="en-GB" sz="2000" dirty="0"/>
          </a:p>
        </p:txBody>
      </p:sp>
    </p:spTree>
    <p:extLst>
      <p:ext uri="{BB962C8B-B14F-4D97-AF65-F5344CB8AC3E}">
        <p14:creationId xmlns:p14="http://schemas.microsoft.com/office/powerpoint/2010/main" val="3836523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dirty="0"/>
              <a:t>Computer memory</a:t>
            </a:r>
          </a:p>
        </p:txBody>
      </p:sp>
      <p:sp>
        <p:nvSpPr>
          <p:cNvPr id="111619" name="Rectangle 3"/>
          <p:cNvSpPr>
            <a:spLocks noGrp="1" noChangeArrowheads="1"/>
          </p:cNvSpPr>
          <p:nvPr>
            <p:ph type="body" idx="1"/>
          </p:nvPr>
        </p:nvSpPr>
        <p:spPr>
          <a:xfrm>
            <a:off x="457200" y="990600"/>
            <a:ext cx="8579296" cy="5867400"/>
          </a:xfrm>
        </p:spPr>
        <p:txBody>
          <a:bodyPr/>
          <a:lstStyle/>
          <a:p>
            <a:pPr marL="0" indent="0">
              <a:buNone/>
            </a:pPr>
            <a:r>
              <a:rPr lang="en-GB" sz="2400" dirty="0" smtClean="0"/>
              <a:t>Another definition is:</a:t>
            </a:r>
          </a:p>
          <a:p>
            <a:pPr marL="0" indent="0">
              <a:buNone/>
            </a:pPr>
            <a:endParaRPr lang="en-GB" sz="2400" dirty="0" smtClean="0"/>
          </a:p>
          <a:p>
            <a:pPr marL="0" indent="0">
              <a:buNone/>
            </a:pPr>
            <a:r>
              <a:rPr lang="en-US" sz="2400" dirty="0">
                <a:solidFill>
                  <a:srgbClr val="FF0000"/>
                </a:solidFill>
              </a:rPr>
              <a:t>Computer </a:t>
            </a:r>
            <a:r>
              <a:rPr lang="en-US" sz="2400" b="1" dirty="0">
                <a:solidFill>
                  <a:srgbClr val="FF0000"/>
                </a:solidFill>
              </a:rPr>
              <a:t>memory</a:t>
            </a:r>
            <a:r>
              <a:rPr lang="en-US" sz="2400" dirty="0">
                <a:solidFill>
                  <a:srgbClr val="FF0000"/>
                </a:solidFill>
              </a:rPr>
              <a:t> is any physical device capable of storing information temporarily or </a:t>
            </a:r>
            <a:r>
              <a:rPr lang="en-US" sz="2400" dirty="0" smtClean="0">
                <a:solidFill>
                  <a:srgbClr val="FF0000"/>
                </a:solidFill>
              </a:rPr>
              <a:t>permanently.</a:t>
            </a:r>
            <a:endParaRPr lang="en-GB" sz="2400" dirty="0">
              <a:solidFill>
                <a:srgbClr val="FF0000"/>
              </a:solidFill>
            </a:endParaRPr>
          </a:p>
        </p:txBody>
      </p:sp>
    </p:spTree>
    <p:extLst>
      <p:ext uri="{BB962C8B-B14F-4D97-AF65-F5344CB8AC3E}">
        <p14:creationId xmlns:p14="http://schemas.microsoft.com/office/powerpoint/2010/main" val="1401563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b="1" dirty="0"/>
              <a:t>The Memory Hierarchy</a:t>
            </a:r>
            <a:endParaRPr lang="en-GB" sz="3000" dirty="0"/>
          </a:p>
        </p:txBody>
      </p:sp>
      <p:sp>
        <p:nvSpPr>
          <p:cNvPr id="111619" name="Rectangle 3"/>
          <p:cNvSpPr>
            <a:spLocks noGrp="1" noChangeArrowheads="1"/>
          </p:cNvSpPr>
          <p:nvPr>
            <p:ph type="body" idx="1"/>
          </p:nvPr>
        </p:nvSpPr>
        <p:spPr/>
        <p:txBody>
          <a:bodyPr/>
          <a:lstStyle/>
          <a:p>
            <a:pPr marL="0" indent="0" algn="just">
              <a:buNone/>
            </a:pPr>
            <a:r>
              <a:rPr lang="en-US" sz="2400" dirty="0"/>
              <a:t>The design constraints on a computer’s memory can be summed up by three questions:</a:t>
            </a:r>
          </a:p>
          <a:p>
            <a:pPr lvl="1" indent="-342900" algn="just"/>
            <a:r>
              <a:rPr lang="en-US" dirty="0"/>
              <a:t>How much</a:t>
            </a:r>
            <a:r>
              <a:rPr lang="en-US" dirty="0" smtClean="0"/>
              <a:t>?</a:t>
            </a:r>
          </a:p>
          <a:p>
            <a:pPr lvl="1" indent="-342900" algn="just"/>
            <a:r>
              <a:rPr lang="en-US" dirty="0" smtClean="0"/>
              <a:t>How fast?</a:t>
            </a:r>
          </a:p>
          <a:p>
            <a:pPr lvl="1" indent="-342900" algn="just"/>
            <a:r>
              <a:rPr lang="en-US" dirty="0" smtClean="0"/>
              <a:t>How </a:t>
            </a:r>
            <a:r>
              <a:rPr lang="en-US" dirty="0"/>
              <a:t>expensive</a:t>
            </a:r>
            <a:r>
              <a:rPr lang="en-US" dirty="0" smtClean="0"/>
              <a:t>?</a:t>
            </a:r>
            <a:endParaRPr lang="en-US" dirty="0"/>
          </a:p>
          <a:p>
            <a:pPr algn="just"/>
            <a:r>
              <a:rPr lang="en-US" dirty="0"/>
              <a:t>As might be expected, there is a trade-off among the three key </a:t>
            </a:r>
            <a:r>
              <a:rPr lang="en-US" dirty="0" smtClean="0"/>
              <a:t>characteristics of </a:t>
            </a:r>
            <a:r>
              <a:rPr lang="en-US" dirty="0"/>
              <a:t>memory: </a:t>
            </a:r>
            <a:r>
              <a:rPr lang="en-US" dirty="0" smtClean="0"/>
              <a:t>namely- </a:t>
            </a:r>
            <a:r>
              <a:rPr lang="en-US" dirty="0"/>
              <a:t>capacity, access time, and cost</a:t>
            </a:r>
            <a:r>
              <a:rPr lang="en-US" dirty="0" smtClean="0"/>
              <a:t>.</a:t>
            </a:r>
          </a:p>
          <a:p>
            <a:pPr marL="400050" lvl="1" indent="0">
              <a:buNone/>
            </a:pPr>
            <a:r>
              <a:rPr lang="en-US" dirty="0"/>
              <a:t>• Faster access time, greater cost per bit</a:t>
            </a:r>
          </a:p>
          <a:p>
            <a:pPr marL="400050" lvl="1" indent="0">
              <a:buNone/>
            </a:pPr>
            <a:r>
              <a:rPr lang="en-US" dirty="0"/>
              <a:t>• Greater capacity, smaller cost per bit</a:t>
            </a:r>
          </a:p>
          <a:p>
            <a:pPr marL="400050" lvl="1" indent="0">
              <a:buNone/>
            </a:pPr>
            <a:r>
              <a:rPr lang="en-US" dirty="0"/>
              <a:t>• Greater capacity, slower access time</a:t>
            </a:r>
            <a:endParaRPr lang="en-GB" dirty="0" smtClean="0"/>
          </a:p>
        </p:txBody>
      </p:sp>
    </p:spTree>
    <p:extLst>
      <p:ext uri="{BB962C8B-B14F-4D97-AF65-F5344CB8AC3E}">
        <p14:creationId xmlns:p14="http://schemas.microsoft.com/office/powerpoint/2010/main" val="526457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b="1" dirty="0"/>
              <a:t>The Memory Hierarchy</a:t>
            </a:r>
            <a:endParaRPr lang="en-GB" sz="3000" dirty="0"/>
          </a:p>
        </p:txBody>
      </p:sp>
      <p:sp>
        <p:nvSpPr>
          <p:cNvPr id="111619" name="Rectangle 3"/>
          <p:cNvSpPr>
            <a:spLocks noGrp="1" noChangeArrowheads="1"/>
          </p:cNvSpPr>
          <p:nvPr>
            <p:ph type="body" idx="1"/>
          </p:nvPr>
        </p:nvSpPr>
        <p:spPr>
          <a:xfrm>
            <a:off x="457200" y="1066800"/>
            <a:ext cx="8363272" cy="5638800"/>
          </a:xfrm>
        </p:spPr>
        <p:txBody>
          <a:bodyPr/>
          <a:lstStyle/>
          <a:p>
            <a:pPr marL="0" indent="0" algn="just">
              <a:buNone/>
            </a:pPr>
            <a:r>
              <a:rPr lang="en-US" dirty="0"/>
              <a:t>A typical hierarchy is illustrated </a:t>
            </a:r>
            <a:r>
              <a:rPr lang="en-US" dirty="0" smtClean="0"/>
              <a:t>in following Fig. </a:t>
            </a:r>
            <a:r>
              <a:rPr lang="en-US" dirty="0"/>
              <a:t>As one goes down the hierarchy, the following occur</a:t>
            </a:r>
            <a:r>
              <a:rPr lang="en-US" dirty="0" smtClean="0"/>
              <a:t>:</a:t>
            </a:r>
          </a:p>
          <a:p>
            <a:pPr marL="0" indent="0" algn="just">
              <a:buNone/>
            </a:pPr>
            <a:endParaRPr lang="en-US" dirty="0"/>
          </a:p>
          <a:p>
            <a:pPr marL="514350" indent="-514350" algn="just">
              <a:buFont typeface="+mj-lt"/>
              <a:buAutoNum type="alphaLcParenR"/>
            </a:pPr>
            <a:r>
              <a:rPr lang="en-US" dirty="0" smtClean="0"/>
              <a:t>Decreasing </a:t>
            </a:r>
            <a:r>
              <a:rPr lang="en-US" dirty="0"/>
              <a:t>cost per </a:t>
            </a:r>
            <a:r>
              <a:rPr lang="en-US" dirty="0" smtClean="0"/>
              <a:t>bit</a:t>
            </a:r>
          </a:p>
          <a:p>
            <a:pPr marL="514350" indent="-514350" algn="just">
              <a:buFont typeface="+mj-lt"/>
              <a:buAutoNum type="alphaLcParenR"/>
            </a:pPr>
            <a:r>
              <a:rPr lang="en-US" dirty="0" smtClean="0"/>
              <a:t>Increasing </a:t>
            </a:r>
            <a:r>
              <a:rPr lang="en-US" dirty="0"/>
              <a:t>capacity</a:t>
            </a:r>
          </a:p>
          <a:p>
            <a:pPr marL="514350" indent="-514350" algn="just">
              <a:buFont typeface="+mj-lt"/>
              <a:buAutoNum type="alphaLcParenR"/>
            </a:pPr>
            <a:r>
              <a:rPr lang="en-US" dirty="0" smtClean="0"/>
              <a:t>Increasing </a:t>
            </a:r>
            <a:r>
              <a:rPr lang="en-US" dirty="0"/>
              <a:t>access time</a:t>
            </a:r>
          </a:p>
          <a:p>
            <a:pPr marL="514350" indent="-514350" algn="just">
              <a:buFont typeface="+mj-lt"/>
              <a:buAutoNum type="alphaLcParenR"/>
            </a:pPr>
            <a:r>
              <a:rPr lang="en-US" dirty="0" smtClean="0"/>
              <a:t>Decreasing </a:t>
            </a:r>
            <a:r>
              <a:rPr lang="en-US" dirty="0"/>
              <a:t>frequency of access of the memory by the processor</a:t>
            </a:r>
            <a:endParaRPr lang="en-GB" dirty="0" smtClean="0"/>
          </a:p>
        </p:txBody>
      </p:sp>
    </p:spTree>
    <p:extLst>
      <p:ext uri="{BB962C8B-B14F-4D97-AF65-F5344CB8AC3E}">
        <p14:creationId xmlns:p14="http://schemas.microsoft.com/office/powerpoint/2010/main" val="3256100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5536" y="152400"/>
            <a:ext cx="8215064" cy="838200"/>
          </a:xfrm>
        </p:spPr>
        <p:txBody>
          <a:bodyPr/>
          <a:lstStyle/>
          <a:p>
            <a:r>
              <a:rPr lang="en-GB" dirty="0"/>
              <a:t>Memory Hierarchy -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24744"/>
            <a:ext cx="8352928" cy="5401329"/>
          </a:xfrm>
          <a:prstGeom prst="rect">
            <a:avLst/>
          </a:prstGeom>
        </p:spPr>
      </p:pic>
    </p:spTree>
    <p:extLst>
      <p:ext uri="{BB962C8B-B14F-4D97-AF65-F5344CB8AC3E}">
        <p14:creationId xmlns:p14="http://schemas.microsoft.com/office/powerpoint/2010/main" val="2684270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1146</TotalTime>
  <Words>1092</Words>
  <Application>Microsoft Office PowerPoint</Application>
  <PresentationFormat>On-screen Show (4:3)</PresentationFormat>
  <Paragraphs>179</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Agency FB</vt:lpstr>
      <vt:lpstr>Arial</vt:lpstr>
      <vt:lpstr>Arial Black</vt:lpstr>
      <vt:lpstr>Times New Roman</vt:lpstr>
      <vt:lpstr>Verdana</vt:lpstr>
      <vt:lpstr>Wingdings</vt:lpstr>
      <vt:lpstr>COA8e</vt:lpstr>
      <vt:lpstr>Computer Organization  And  Architecture </vt:lpstr>
      <vt:lpstr>Content</vt:lpstr>
      <vt:lpstr>Computer memory</vt:lpstr>
      <vt:lpstr>Computer memory</vt:lpstr>
      <vt:lpstr>Computer memory</vt:lpstr>
      <vt:lpstr>Computer memory</vt:lpstr>
      <vt:lpstr>The Memory Hierarchy</vt:lpstr>
      <vt:lpstr>The Memory Hierarchy</vt:lpstr>
      <vt:lpstr>Memory Hierarchy - Diagram</vt:lpstr>
      <vt:lpstr>Memory Hierarchy</vt:lpstr>
      <vt:lpstr>Hierarchy List</vt:lpstr>
      <vt:lpstr>Cache Memory</vt:lpstr>
      <vt:lpstr>Cache and Main Memory</vt:lpstr>
      <vt:lpstr>Why Cache Memory?</vt:lpstr>
      <vt:lpstr>Cache/Main Memory Structure</vt:lpstr>
      <vt:lpstr>Cache/Main Memory Structure</vt:lpstr>
      <vt:lpstr>Cache Read Operation</vt:lpstr>
      <vt:lpstr>Cache Read Operation - Flowchart</vt:lpstr>
      <vt:lpstr>Cache Organizations</vt:lpstr>
      <vt:lpstr>Cache Organizations</vt:lpstr>
      <vt:lpstr>Elements of Cache Design</vt:lpstr>
      <vt:lpstr>Elements of Cache Design cont… </vt:lpstr>
      <vt:lpstr>Mapping Function</vt:lpstr>
      <vt:lpstr>Direct Mapping</vt:lpstr>
      <vt:lpstr>Direct Mapping</vt:lpstr>
      <vt:lpstr>Direct Mapping : Cache Line Table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Al Bashir</dc:creator>
  <cp:lastModifiedBy>Abm Bashir</cp:lastModifiedBy>
  <cp:revision>292</cp:revision>
  <dcterms:created xsi:type="dcterms:W3CDTF">1998-09-03T13:41:33Z</dcterms:created>
  <dcterms:modified xsi:type="dcterms:W3CDTF">2018-03-07T01:54:08Z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