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329" r:id="rId2"/>
    <p:sldId id="315" r:id="rId3"/>
    <p:sldId id="337" r:id="rId4"/>
    <p:sldId id="321" r:id="rId5"/>
    <p:sldId id="371" r:id="rId6"/>
    <p:sldId id="339" r:id="rId7"/>
    <p:sldId id="372" r:id="rId8"/>
    <p:sldId id="340" r:id="rId9"/>
    <p:sldId id="373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30" r:id="rId22"/>
    <p:sldId id="33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FD5"/>
    <a:srgbClr val="9AE3F4"/>
    <a:srgbClr val="0066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86422" autoAdjust="0"/>
  </p:normalViewPr>
  <p:slideViewPr>
    <p:cSldViewPr>
      <p:cViewPr varScale="1">
        <p:scale>
          <a:sx n="65" d="100"/>
          <a:sy n="65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54B586-DF07-4B3A-9AF5-7423ED429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41619FE-C203-45F1-8333-ACFAD98BFD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D90B3-77B7-4418-998D-7A06F8FA44A4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8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19FE-C203-45F1-8333-ACFAD98BFD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Dept. of CSE, DIU</a:t>
            </a:r>
            <a:endParaRPr lang="en-GB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CF5684F2-C279-4C05-B249-8C78C7F858B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5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6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2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2" y="980728"/>
            <a:ext cx="7721600" cy="1786341"/>
          </a:xfrm>
        </p:spPr>
        <p:txBody>
          <a:bodyPr/>
          <a:lstStyle/>
          <a:p>
            <a:pPr algn="ctr"/>
            <a:r>
              <a:rPr lang="en-GB" sz="4000" dirty="0" smtClean="0"/>
              <a:t>Computer Organization</a:t>
            </a:r>
            <a:br>
              <a:rPr lang="en-GB" sz="4000" dirty="0" smtClean="0"/>
            </a:br>
            <a:r>
              <a:rPr lang="en-GB" sz="4000" dirty="0" smtClean="0"/>
              <a:t> And </a:t>
            </a:r>
            <a:br>
              <a:rPr lang="en-GB" sz="4000" dirty="0" smtClean="0"/>
            </a:br>
            <a:r>
              <a:rPr lang="en-GB" sz="4000" dirty="0" smtClean="0"/>
              <a:t>Architecture </a:t>
            </a:r>
            <a:endParaRPr lang="en-GB" sz="40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8705056" cy="1771650"/>
          </a:xfrm>
        </p:spPr>
        <p:txBody>
          <a:bodyPr/>
          <a:lstStyle/>
          <a:p>
            <a:pPr algn="ctr"/>
            <a:r>
              <a:rPr lang="en-US" sz="3600" dirty="0" smtClean="0">
                <a:latin typeface="Agency FB" pitchFamily="34" charset="0"/>
              </a:rPr>
              <a:t>Al Bashir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Lecturer, Dept. of CSE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Dhaka International University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25649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CSE-209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3356992"/>
            <a:ext cx="3744416" cy="461665"/>
          </a:xfrm>
          <a:prstGeom prst="rect">
            <a:avLst/>
          </a:prstGeom>
          <a:pattFill prst="lgGrid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Lecture </a:t>
            </a:r>
            <a:r>
              <a:rPr lang="en-US" smtClean="0"/>
              <a:t>– </a:t>
            </a:r>
            <a:r>
              <a:rPr lang="en-US" smtClean="0"/>
              <a:t>07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9" y="-12440"/>
            <a:ext cx="1872208" cy="6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Function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24744"/>
            <a:ext cx="8686800" cy="5733256"/>
          </a:xfrm>
        </p:spPr>
        <p:txBody>
          <a:bodyPr/>
          <a:lstStyle/>
          <a:p>
            <a:pPr algn="just"/>
            <a:r>
              <a:rPr lang="en-US" dirty="0"/>
              <a:t>Because there are fewer cache lines than main memory blocks, an algorithm </a:t>
            </a:r>
            <a:r>
              <a:rPr lang="en-US" dirty="0" smtClean="0"/>
              <a:t>is needed </a:t>
            </a:r>
            <a:r>
              <a:rPr lang="en-US" dirty="0"/>
              <a:t>for mapping main memory blocks into cache </a:t>
            </a:r>
            <a:r>
              <a:rPr lang="en-US" dirty="0" smtClean="0"/>
              <a:t>lines.</a:t>
            </a:r>
          </a:p>
          <a:p>
            <a:pPr algn="just"/>
            <a:r>
              <a:rPr lang="en-US" dirty="0" smtClean="0"/>
              <a:t>Further</a:t>
            </a:r>
            <a:r>
              <a:rPr lang="en-US" dirty="0"/>
              <a:t>, a means </a:t>
            </a:r>
            <a:r>
              <a:rPr lang="en-US" dirty="0" smtClean="0"/>
              <a:t>is needed </a:t>
            </a:r>
            <a:r>
              <a:rPr lang="en-US" dirty="0"/>
              <a:t>for determining which main memory block currently occupies a cache line</a:t>
            </a:r>
            <a:r>
              <a:rPr lang="en-US" dirty="0" smtClean="0"/>
              <a:t>.</a:t>
            </a:r>
          </a:p>
          <a:p>
            <a:r>
              <a:rPr lang="en-US" dirty="0"/>
              <a:t>Three </a:t>
            </a:r>
            <a:r>
              <a:rPr lang="en-US" dirty="0" smtClean="0"/>
              <a:t>techniques can </a:t>
            </a:r>
            <a:r>
              <a:rPr lang="en-US" dirty="0"/>
              <a:t>be </a:t>
            </a:r>
            <a:r>
              <a:rPr lang="en-US" dirty="0" smtClean="0"/>
              <a:t>used: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Direct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ssociative and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associative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4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Direct </a:t>
            </a:r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24744"/>
            <a:ext cx="8686800" cy="5733256"/>
          </a:xfrm>
        </p:spPr>
        <p:txBody>
          <a:bodyPr/>
          <a:lstStyle/>
          <a:p>
            <a:r>
              <a:rPr lang="en-US" dirty="0"/>
              <a:t>The simplest technique, known as direct mapping, maps </a:t>
            </a:r>
            <a:r>
              <a:rPr lang="en-US" dirty="0" smtClean="0"/>
              <a:t>each block </a:t>
            </a:r>
            <a:r>
              <a:rPr lang="en-US" dirty="0"/>
              <a:t>of main memory into only one possible cache </a:t>
            </a:r>
            <a:r>
              <a:rPr lang="en-US" dirty="0" smtClean="0"/>
              <a:t>line.</a:t>
            </a:r>
          </a:p>
          <a:p>
            <a:r>
              <a:rPr lang="en-US" dirty="0" smtClean="0"/>
              <a:t>The </a:t>
            </a:r>
            <a:r>
              <a:rPr lang="en-US" dirty="0"/>
              <a:t>mapping is </a:t>
            </a:r>
            <a:r>
              <a:rPr lang="en-US" dirty="0" smtClean="0"/>
              <a:t>expressed as-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j modulo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400050" lvl="1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/>
              <a:t>cache line number</a:t>
            </a:r>
          </a:p>
          <a:p>
            <a:pPr marL="400050" lvl="1" indent="0">
              <a:buNone/>
            </a:pPr>
            <a:r>
              <a:rPr lang="en-US" dirty="0" smtClean="0"/>
              <a:t>j = </a:t>
            </a:r>
            <a:r>
              <a:rPr lang="en-US" dirty="0"/>
              <a:t>main memory block number</a:t>
            </a:r>
          </a:p>
          <a:p>
            <a:pPr marL="400050" lvl="1" indent="0">
              <a:buNone/>
            </a:pPr>
            <a:r>
              <a:rPr lang="en-US" dirty="0" smtClean="0"/>
              <a:t>m = </a:t>
            </a:r>
            <a:r>
              <a:rPr lang="en-US" dirty="0"/>
              <a:t>number of lines in the cache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Direct </a:t>
            </a:r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13688" cy="5733256"/>
          </a:xfrm>
        </p:spPr>
        <p:txBody>
          <a:bodyPr/>
          <a:lstStyle/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Figure </a:t>
            </a:r>
            <a:r>
              <a:rPr lang="en-US" dirty="0" smtClean="0"/>
              <a:t>shows </a:t>
            </a:r>
            <a:r>
              <a:rPr lang="en-US" dirty="0"/>
              <a:t>the mapping for the </a:t>
            </a:r>
            <a:r>
              <a:rPr lang="en-US" dirty="0" smtClean="0"/>
              <a:t>first m </a:t>
            </a:r>
            <a:r>
              <a:rPr lang="en-US" dirty="0"/>
              <a:t>blocks of main memory. </a:t>
            </a:r>
            <a:r>
              <a:rPr lang="en-US" dirty="0" smtClean="0"/>
              <a:t>Each block </a:t>
            </a:r>
            <a:r>
              <a:rPr lang="en-US" dirty="0"/>
              <a:t>of main memory maps into one unique line of the cache.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513"/>
            <a:ext cx="8526661" cy="403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Direct </a:t>
            </a:r>
            <a:r>
              <a:rPr lang="en-US" b="1" dirty="0" smtClean="0"/>
              <a:t>Mapping : </a:t>
            </a:r>
            <a:r>
              <a:rPr lang="en-GB" dirty="0" smtClean="0"/>
              <a:t>Cache </a:t>
            </a:r>
            <a:r>
              <a:rPr lang="en-GB" dirty="0"/>
              <a:t>Line Table</a:t>
            </a:r>
            <a:endParaRPr lang="en-US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24744"/>
            <a:ext cx="8686800" cy="5733256"/>
          </a:xfrm>
        </p:spPr>
        <p:txBody>
          <a:bodyPr/>
          <a:lstStyle/>
          <a:p>
            <a:pPr algn="just"/>
            <a:r>
              <a:rPr lang="en-US" dirty="0"/>
              <a:t>The next </a:t>
            </a:r>
            <a:r>
              <a:rPr lang="en-US" dirty="0" smtClean="0"/>
              <a:t>m blocks of </a:t>
            </a:r>
            <a:r>
              <a:rPr lang="en-US" dirty="0"/>
              <a:t>main memory map into the cache in the same fashion; that is, block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m</a:t>
            </a:r>
            <a:r>
              <a:rPr lang="en-US" dirty="0" smtClean="0"/>
              <a:t> of </a:t>
            </a:r>
            <a:r>
              <a:rPr lang="en-US" dirty="0"/>
              <a:t>main memory maps into line L</a:t>
            </a:r>
            <a:r>
              <a:rPr lang="en-US" baseline="-25000" dirty="0"/>
              <a:t>0</a:t>
            </a:r>
            <a:r>
              <a:rPr lang="en-US" dirty="0"/>
              <a:t> of cache, block B</a:t>
            </a:r>
            <a:r>
              <a:rPr lang="en-US" baseline="-25000" dirty="0"/>
              <a:t>m1</a:t>
            </a:r>
            <a:r>
              <a:rPr lang="en-US" dirty="0"/>
              <a:t> maps into line L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and so </a:t>
            </a:r>
            <a:r>
              <a:rPr lang="en-US" dirty="0"/>
              <a:t>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j modulo m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685411"/>
              </p:ext>
            </p:extLst>
          </p:nvPr>
        </p:nvGraphicFramePr>
        <p:xfrm>
          <a:off x="539552" y="4221088"/>
          <a:ext cx="8386114" cy="2441259"/>
        </p:xfrm>
        <a:graphic>
          <a:graphicData uri="http://schemas.openxmlformats.org/drawingml/2006/table">
            <a:tbl>
              <a:tblPr/>
              <a:tblGrid>
                <a:gridCol w="4193057"/>
                <a:gridCol w="4193057"/>
              </a:tblGrid>
              <a:tr h="456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Cache line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Main Memory blocks held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5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0, m, 2m, 3m…2</a:t>
                      </a:r>
                      <a:r>
                        <a:rPr kumimoji="1" lang="en-GB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456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1,m+1, 2m+1…2</a:t>
                      </a:r>
                      <a:r>
                        <a:rPr kumimoji="1" lang="en-GB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-m+1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456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518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m-1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m-1, 2m-1,3m-1…2</a:t>
                      </a:r>
                      <a:r>
                        <a:rPr kumimoji="1" lang="en-GB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Direct </a:t>
            </a:r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24744"/>
            <a:ext cx="8686800" cy="5733256"/>
          </a:xfrm>
        </p:spPr>
        <p:txBody>
          <a:bodyPr/>
          <a:lstStyle/>
          <a:p>
            <a:r>
              <a:rPr lang="en-GB" dirty="0"/>
              <a:t>Simple</a:t>
            </a:r>
          </a:p>
          <a:p>
            <a:r>
              <a:rPr lang="en-GB" dirty="0"/>
              <a:t>Inexpensive</a:t>
            </a:r>
          </a:p>
          <a:p>
            <a:r>
              <a:rPr lang="en-GB" dirty="0"/>
              <a:t>Fixed location for given block</a:t>
            </a:r>
          </a:p>
          <a:p>
            <a:pPr lvl="1"/>
            <a:r>
              <a:rPr lang="en-GB" dirty="0"/>
              <a:t>If a program accesses 2 blocks that map to the same line repeatedly, cache misses are very high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Associative</a:t>
            </a:r>
            <a:r>
              <a:rPr lang="en-US" dirty="0" smtClean="0"/>
              <a:t> </a:t>
            </a:r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13688" cy="5733256"/>
          </a:xfrm>
        </p:spPr>
        <p:txBody>
          <a:bodyPr/>
          <a:lstStyle/>
          <a:p>
            <a:pPr algn="just"/>
            <a:r>
              <a:rPr lang="en-GB" dirty="0"/>
              <a:t>A main memory block can load into any line of </a:t>
            </a:r>
            <a:r>
              <a:rPr lang="en-GB" dirty="0" smtClean="0"/>
              <a:t>cache.</a:t>
            </a:r>
            <a:endParaRPr lang="en-GB" dirty="0"/>
          </a:p>
          <a:p>
            <a:pPr algn="just"/>
            <a:r>
              <a:rPr lang="en-GB" dirty="0"/>
              <a:t>Memory address is interpreted as tag and </a:t>
            </a:r>
            <a:r>
              <a:rPr lang="en-GB" dirty="0" smtClean="0"/>
              <a:t>word.</a:t>
            </a:r>
            <a:endParaRPr lang="en-GB" dirty="0"/>
          </a:p>
          <a:p>
            <a:pPr algn="just"/>
            <a:r>
              <a:rPr lang="en-GB" dirty="0"/>
              <a:t>Tag uniquely identifies block of </a:t>
            </a:r>
            <a:r>
              <a:rPr lang="en-GB" dirty="0" smtClean="0"/>
              <a:t>memory.</a:t>
            </a:r>
            <a:endParaRPr lang="en-GB" dirty="0"/>
          </a:p>
          <a:p>
            <a:pPr algn="just"/>
            <a:r>
              <a:rPr lang="en-GB" dirty="0"/>
              <a:t>Every line’s tag is examined for a </a:t>
            </a:r>
            <a:r>
              <a:rPr lang="en-GB" dirty="0" smtClean="0"/>
              <a:t>match.</a:t>
            </a:r>
            <a:endParaRPr lang="en-GB" dirty="0"/>
          </a:p>
          <a:p>
            <a:pPr algn="just"/>
            <a:r>
              <a:rPr lang="en-GB" dirty="0"/>
              <a:t>Cache searching gets </a:t>
            </a:r>
            <a:r>
              <a:rPr lang="en-GB" dirty="0" smtClean="0"/>
              <a:t>expensive.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09120"/>
            <a:ext cx="6455108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Associative</a:t>
            </a:r>
            <a:r>
              <a:rPr lang="en-US" dirty="0" smtClean="0"/>
              <a:t> </a:t>
            </a:r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13688" cy="5733256"/>
          </a:xfrm>
        </p:spPr>
        <p:txBody>
          <a:bodyPr/>
          <a:lstStyle/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4744"/>
            <a:ext cx="842486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Associative</a:t>
            </a:r>
            <a:r>
              <a:rPr lang="en-US" dirty="0" smtClean="0"/>
              <a:t> </a:t>
            </a:r>
            <a:r>
              <a:rPr lang="en-US" b="1" dirty="0" smtClean="0"/>
              <a:t>Mapping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124744"/>
                <a:ext cx="8913688" cy="5733256"/>
              </a:xfrm>
            </p:spPr>
            <p:txBody>
              <a:bodyPr/>
              <a:lstStyle/>
              <a:p>
                <a:r>
                  <a:rPr lang="en-US" dirty="0" smtClean="0"/>
                  <a:t>Address length = </a:t>
                </a:r>
                <a:r>
                  <a:rPr lang="en-US" dirty="0"/>
                  <a:t>(</a:t>
                </a:r>
                <a:r>
                  <a:rPr lang="en-US" dirty="0" smtClean="0"/>
                  <a:t>s + w</a:t>
                </a:r>
                <a:r>
                  <a:rPr lang="en-US" dirty="0"/>
                  <a:t>) bits</a:t>
                </a:r>
              </a:p>
              <a:p>
                <a:r>
                  <a:rPr lang="en-US" dirty="0" smtClean="0"/>
                  <a:t>Number </a:t>
                </a:r>
                <a:r>
                  <a:rPr lang="en-US" dirty="0"/>
                  <a:t>of addressable units </a:t>
                </a:r>
                <a:r>
                  <a:rPr lang="en-US" dirty="0" smtClean="0"/>
                  <a:t>= 2</a:t>
                </a:r>
                <a:r>
                  <a:rPr lang="en-US" baseline="30000" dirty="0" smtClean="0"/>
                  <a:t>s + w</a:t>
                </a:r>
                <a:r>
                  <a:rPr lang="en-US" dirty="0" smtClean="0"/>
                  <a:t> </a:t>
                </a:r>
                <a:r>
                  <a:rPr lang="en-US" dirty="0"/>
                  <a:t>words or bytes</a:t>
                </a:r>
              </a:p>
              <a:p>
                <a:r>
                  <a:rPr lang="en-US" dirty="0" smtClean="0"/>
                  <a:t>Block </a:t>
                </a:r>
                <a:r>
                  <a:rPr lang="en-US" dirty="0"/>
                  <a:t>size </a:t>
                </a:r>
                <a:r>
                  <a:rPr lang="en-US" dirty="0" smtClean="0"/>
                  <a:t>= line size =  </a:t>
                </a:r>
                <a:r>
                  <a:rPr lang="en-US" dirty="0"/>
                  <a:t>2</a:t>
                </a:r>
                <a:r>
                  <a:rPr lang="en-US" baseline="30000" dirty="0"/>
                  <a:t>w</a:t>
                </a:r>
                <a:r>
                  <a:rPr lang="en-US" dirty="0"/>
                  <a:t> words or bytes</a:t>
                </a:r>
              </a:p>
              <a:p>
                <a:r>
                  <a:rPr lang="en-US" dirty="0" smtClean="0"/>
                  <a:t>Number </a:t>
                </a:r>
                <a:r>
                  <a:rPr lang="en-US" dirty="0"/>
                  <a:t>of blocks in main </a:t>
                </a:r>
                <a:r>
                  <a:rPr lang="en-US" dirty="0" smtClean="0"/>
                  <a:t>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Number </a:t>
                </a:r>
                <a:r>
                  <a:rPr lang="en-US" dirty="0"/>
                  <a:t>of lines in </a:t>
                </a:r>
                <a:r>
                  <a:rPr lang="en-US" dirty="0" smtClean="0"/>
                  <a:t>cache = </a:t>
                </a:r>
                <a:r>
                  <a:rPr lang="en-US" dirty="0"/>
                  <a:t>undetermined</a:t>
                </a:r>
              </a:p>
              <a:p>
                <a:r>
                  <a:rPr lang="en-US" dirty="0" smtClean="0"/>
                  <a:t>Size </a:t>
                </a:r>
                <a:r>
                  <a:rPr lang="en-US" dirty="0"/>
                  <a:t>of tag = s </a:t>
                </a:r>
                <a:r>
                  <a:rPr lang="en-US" dirty="0" smtClean="0"/>
                  <a:t>bits</a:t>
                </a:r>
              </a:p>
              <a:p>
                <a:pPr marL="0" indent="0" algn="just">
                  <a:buNone/>
                </a:pPr>
                <a:endParaRPr lang="en-GB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124744"/>
                <a:ext cx="8913688" cy="5733256"/>
              </a:xfrm>
              <a:blipFill rotWithShape="0">
                <a:blip r:embed="rId2"/>
                <a:stretch>
                  <a:fillRect l="-1367" t="-1170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Associative</a:t>
            </a:r>
            <a:r>
              <a:rPr lang="en-US" dirty="0" smtClean="0"/>
              <a:t> </a:t>
            </a:r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13688" cy="5733256"/>
          </a:xfrm>
        </p:spPr>
        <p:txBody>
          <a:bodyPr/>
          <a:lstStyle/>
          <a:p>
            <a:pPr marL="0" indent="0" algn="just"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1" y="990601"/>
            <a:ext cx="8679449" cy="582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Associative</a:t>
            </a:r>
            <a:r>
              <a:rPr lang="en-US" dirty="0" smtClean="0"/>
              <a:t> </a:t>
            </a:r>
            <a:r>
              <a:rPr lang="en-US" b="1" dirty="0" smtClean="0"/>
              <a:t>Mapping</a:t>
            </a:r>
            <a:r>
              <a:rPr lang="bn-IN" b="1" dirty="0" smtClean="0"/>
              <a:t> </a:t>
            </a:r>
            <a:r>
              <a:rPr lang="en-US" b="1" dirty="0"/>
              <a:t>: Example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13688" cy="5733256"/>
          </a:xfrm>
        </p:spPr>
        <p:txBody>
          <a:bodyPr/>
          <a:lstStyle/>
          <a:p>
            <a:r>
              <a:rPr lang="en-US" dirty="0" smtClean="0"/>
              <a:t>Previous figure shows </a:t>
            </a:r>
            <a:r>
              <a:rPr lang="en-US" dirty="0"/>
              <a:t>our example using associative </a:t>
            </a:r>
            <a:r>
              <a:rPr lang="en-US" dirty="0" smtClean="0"/>
              <a:t>mapping.</a:t>
            </a:r>
          </a:p>
          <a:p>
            <a:r>
              <a:rPr lang="en-US" dirty="0" smtClean="0"/>
              <a:t>A </a:t>
            </a:r>
            <a:r>
              <a:rPr lang="en-US" dirty="0"/>
              <a:t>main </a:t>
            </a:r>
            <a:r>
              <a:rPr lang="en-US" dirty="0" smtClean="0"/>
              <a:t>memory address </a:t>
            </a:r>
            <a:r>
              <a:rPr lang="en-US" dirty="0"/>
              <a:t>consists of a 22-bit tag and a 2-bit byte </a:t>
            </a:r>
            <a:r>
              <a:rPr lang="en-US" dirty="0" smtClean="0"/>
              <a:t>number.</a:t>
            </a:r>
          </a:p>
          <a:p>
            <a:r>
              <a:rPr lang="en-US" dirty="0" smtClean="0"/>
              <a:t>The </a:t>
            </a:r>
            <a:r>
              <a:rPr lang="en-US" dirty="0"/>
              <a:t>22-bit tag must be </a:t>
            </a:r>
            <a:r>
              <a:rPr lang="en-US" dirty="0" smtClean="0"/>
              <a:t>stored with </a:t>
            </a:r>
            <a:r>
              <a:rPr lang="en-US" dirty="0"/>
              <a:t>the 32-bit block of data for each line in the cache. Note that it is the leftmost (</a:t>
            </a:r>
            <a:r>
              <a:rPr lang="en-US" dirty="0" smtClean="0"/>
              <a:t>most significant</a:t>
            </a:r>
            <a:r>
              <a:rPr lang="en-US" dirty="0"/>
              <a:t>) 22 bits of the address that form the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Thus</a:t>
            </a:r>
            <a:r>
              <a:rPr lang="en-US" dirty="0"/>
              <a:t>, the 24-bit hexadecimal </a:t>
            </a:r>
            <a:r>
              <a:rPr lang="en-US" dirty="0" smtClean="0"/>
              <a:t>address 16339C </a:t>
            </a:r>
            <a:r>
              <a:rPr lang="en-US" dirty="0"/>
              <a:t>has the 22-bit tag 058CE7</a:t>
            </a:r>
            <a:r>
              <a:rPr lang="en-US" dirty="0" smtClean="0"/>
              <a:t>.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Content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Computer Memory System </a:t>
            </a:r>
            <a:r>
              <a:rPr lang="en-US" sz="2400" dirty="0" smtClean="0"/>
              <a:t>Overview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Cache Memory </a:t>
            </a:r>
            <a:r>
              <a:rPr lang="en-US" sz="2400" dirty="0" smtClean="0"/>
              <a:t>Principles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Elements of Cache </a:t>
            </a:r>
            <a:r>
              <a:rPr lang="en-US" sz="2400" dirty="0" smtClean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Associative</a:t>
            </a:r>
            <a:r>
              <a:rPr lang="en-US" dirty="0" smtClean="0"/>
              <a:t> </a:t>
            </a:r>
            <a:r>
              <a:rPr lang="en-US" b="1" dirty="0" smtClean="0"/>
              <a:t>Mapping</a:t>
            </a:r>
            <a:r>
              <a:rPr lang="bn-IN" b="1" dirty="0" smtClean="0"/>
              <a:t> </a:t>
            </a:r>
            <a:r>
              <a:rPr lang="en-US" b="1" dirty="0"/>
              <a:t>: Example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13688" cy="5733256"/>
          </a:xfrm>
        </p:spPr>
        <p:txBody>
          <a:bodyPr/>
          <a:lstStyle/>
          <a:p>
            <a:r>
              <a:rPr lang="en-US" dirty="0"/>
              <a:t>This is easily seen in binary </a:t>
            </a:r>
            <a:r>
              <a:rPr lang="en-US" dirty="0" smtClean="0"/>
              <a:t>notation: </a:t>
            </a:r>
          </a:p>
          <a:p>
            <a:pPr marL="0" indent="0">
              <a:buNone/>
            </a:pPr>
            <a:r>
              <a:rPr lang="en-US" dirty="0" smtClean="0"/>
              <a:t>MA: 0001 </a:t>
            </a:r>
            <a:r>
              <a:rPr lang="en-US" dirty="0"/>
              <a:t>0110 0011 </a:t>
            </a:r>
            <a:r>
              <a:rPr lang="en-US" dirty="0" smtClean="0"/>
              <a:t>0011 </a:t>
            </a:r>
            <a:r>
              <a:rPr lang="en-US" dirty="0"/>
              <a:t>1001 1100 (binary)</a:t>
            </a:r>
          </a:p>
          <a:p>
            <a:pPr marL="0" indent="0">
              <a:buNone/>
            </a:pPr>
            <a:r>
              <a:rPr lang="en-US" dirty="0" smtClean="0"/>
              <a:t>         1       6      3       </a:t>
            </a:r>
            <a:r>
              <a:rPr lang="en-US" dirty="0"/>
              <a:t>3 </a:t>
            </a:r>
            <a:r>
              <a:rPr lang="en-US" dirty="0" smtClean="0"/>
              <a:t>     9       </a:t>
            </a:r>
            <a:r>
              <a:rPr lang="en-US" dirty="0"/>
              <a:t>C </a:t>
            </a:r>
            <a:r>
              <a:rPr lang="en-US" dirty="0" smtClean="0"/>
              <a:t>  (</a:t>
            </a:r>
            <a:r>
              <a:rPr lang="en-US" dirty="0"/>
              <a:t>hex)</a:t>
            </a:r>
          </a:p>
          <a:p>
            <a:pPr marL="0" indent="0">
              <a:buNone/>
            </a:pPr>
            <a:r>
              <a:rPr lang="en-US" dirty="0"/>
              <a:t>tag </a:t>
            </a:r>
            <a:r>
              <a:rPr lang="en-US" dirty="0" smtClean="0"/>
              <a:t>   00   0101 1000 1100 1110  0111 </a:t>
            </a:r>
            <a:r>
              <a:rPr lang="en-US" dirty="0"/>
              <a:t>(binary)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pt-BR" dirty="0" smtClean="0"/>
              <a:t>0       5      8      C       E       </a:t>
            </a:r>
            <a:r>
              <a:rPr lang="pt-BR" dirty="0"/>
              <a:t>7 (hex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en-US" dirty="0"/>
              <a:t>(leftmost 22 bits)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60000"/>
              <a:lumOff val="40000"/>
            </a:schemeClr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780928"/>
            <a:ext cx="81788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GB" sz="5000" dirty="0" smtClean="0">
                <a:solidFill>
                  <a:srgbClr val="006666"/>
                </a:solidFill>
              </a:rPr>
              <a:t>Question??</a:t>
            </a:r>
            <a:endParaRPr lang="en-GB" sz="50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40">
          <a:fgClr>
            <a:schemeClr val="bg1"/>
          </a:fgClr>
          <a:bgClr>
            <a:srgbClr val="9AE3F4"/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564904"/>
            <a:ext cx="8178800" cy="1512168"/>
          </a:xfrm>
          <a:noFill/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GB" sz="8000" b="1" dirty="0" smtClean="0">
                <a:solidFill>
                  <a:srgbClr val="006666"/>
                </a:solidFill>
              </a:rPr>
              <a:t>Thanks</a:t>
            </a:r>
            <a:endParaRPr lang="en-GB" sz="8000" b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0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Cache and Main Memory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>
            <a:fillRect/>
          </a:stretch>
        </p:blipFill>
        <p:spPr bwMode="auto">
          <a:xfrm>
            <a:off x="683568" y="1069975"/>
            <a:ext cx="7927031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3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Cache/Main Memory Structure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6975"/>
            <a:ext cx="8153400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Cache/Main Memory Structure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280" cy="5791200"/>
          </a:xfrm>
        </p:spPr>
        <p:txBody>
          <a:bodyPr/>
          <a:lstStyle/>
          <a:p>
            <a:pPr algn="just"/>
            <a:r>
              <a:rPr lang="en-US" dirty="0"/>
              <a:t>Main </a:t>
            </a:r>
            <a:r>
              <a:rPr lang="en-US" dirty="0" smtClean="0"/>
              <a:t>memory consists </a:t>
            </a:r>
            <a:r>
              <a:rPr lang="en-US" dirty="0"/>
              <a:t>of up to 2</a:t>
            </a:r>
            <a:r>
              <a:rPr lang="en-US" baseline="30000" dirty="0"/>
              <a:t>n</a:t>
            </a:r>
            <a:r>
              <a:rPr lang="en-US" dirty="0"/>
              <a:t> addressable words, with each word having a unique n-bit address.</a:t>
            </a:r>
          </a:p>
          <a:p>
            <a:pPr algn="just"/>
            <a:r>
              <a:rPr lang="en-US" dirty="0"/>
              <a:t>For mapping purposes, this memory is considered to consist of a number of </a:t>
            </a:r>
            <a:r>
              <a:rPr lang="en-US" dirty="0" smtClean="0"/>
              <a:t>fixed length blocks </a:t>
            </a:r>
            <a:r>
              <a:rPr lang="en-US" dirty="0"/>
              <a:t>of K words </a:t>
            </a:r>
            <a:r>
              <a:rPr lang="en-US" dirty="0" smtClean="0"/>
              <a:t>each. That </a:t>
            </a:r>
            <a:r>
              <a:rPr lang="en-US" dirty="0"/>
              <a:t>is, there are </a:t>
            </a:r>
            <a:r>
              <a:rPr lang="en-US" dirty="0" smtClean="0"/>
              <a:t>M=2</a:t>
            </a:r>
            <a:r>
              <a:rPr lang="en-US" baseline="30000" dirty="0" smtClean="0"/>
              <a:t>n</a:t>
            </a:r>
            <a:r>
              <a:rPr lang="en-US" dirty="0" smtClean="0"/>
              <a:t>/K </a:t>
            </a:r>
            <a:r>
              <a:rPr lang="en-US" dirty="0"/>
              <a:t>blocks in main memory.</a:t>
            </a:r>
          </a:p>
          <a:p>
            <a:pPr algn="just"/>
            <a:r>
              <a:rPr lang="en-US" dirty="0"/>
              <a:t>The cache consists of m blocks, called </a:t>
            </a:r>
            <a:r>
              <a:rPr lang="en-US" dirty="0" smtClean="0"/>
              <a:t>lines[</a:t>
            </a:r>
            <a:r>
              <a:rPr lang="en-US" b="1" dirty="0" smtClean="0"/>
              <a:t>1</a:t>
            </a:r>
            <a:r>
              <a:rPr lang="en-US" dirty="0" smtClean="0"/>
              <a:t>]. </a:t>
            </a:r>
            <a:r>
              <a:rPr lang="en-US" dirty="0"/>
              <a:t>Each line contains K words, plus a tag </a:t>
            </a:r>
            <a:r>
              <a:rPr lang="en-US" dirty="0" smtClean="0"/>
              <a:t>of a </a:t>
            </a:r>
            <a:r>
              <a:rPr lang="en-US" dirty="0"/>
              <a:t>few bits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sz="1000" dirty="0" smtClean="0"/>
              <a:t>[1]In </a:t>
            </a:r>
            <a:r>
              <a:rPr lang="en-US" sz="1000" dirty="0"/>
              <a:t>referring to the basic unit of the cache, the term </a:t>
            </a:r>
            <a:r>
              <a:rPr lang="en-US" sz="1000" i="1" dirty="0"/>
              <a:t>line </a:t>
            </a:r>
            <a:r>
              <a:rPr lang="en-US" sz="1000" dirty="0"/>
              <a:t>is used, rather than the term </a:t>
            </a:r>
            <a:r>
              <a:rPr lang="en-US" sz="1000" i="1" dirty="0"/>
              <a:t>block</a:t>
            </a:r>
            <a:r>
              <a:rPr lang="en-US" sz="1000" dirty="0"/>
              <a:t>, for two reasons:</a:t>
            </a:r>
          </a:p>
          <a:p>
            <a:pPr marL="228600" indent="-228600" algn="just">
              <a:buAutoNum type="arabicParenBoth"/>
            </a:pPr>
            <a:r>
              <a:rPr lang="en-US" sz="1000" dirty="0" smtClean="0"/>
              <a:t>to </a:t>
            </a:r>
            <a:r>
              <a:rPr lang="en-US" sz="1000" dirty="0"/>
              <a:t>avoid confusion with a main memory block, which contains the same number of data words </a:t>
            </a:r>
            <a:r>
              <a:rPr lang="en-US" sz="1000" dirty="0" smtClean="0"/>
              <a:t>as a </a:t>
            </a:r>
            <a:r>
              <a:rPr lang="en-US" sz="1000" dirty="0"/>
              <a:t>cache line; </a:t>
            </a:r>
            <a:r>
              <a:rPr lang="en-US" sz="1000" dirty="0" smtClean="0"/>
              <a:t>and</a:t>
            </a:r>
          </a:p>
          <a:p>
            <a:pPr marL="228600" indent="-228600" algn="just">
              <a:buAutoNum type="arabicParenBoth"/>
            </a:pPr>
            <a:r>
              <a:rPr lang="en-US" sz="1000" dirty="0" smtClean="0"/>
              <a:t>(2</a:t>
            </a:r>
            <a:r>
              <a:rPr lang="en-US" sz="1000" dirty="0"/>
              <a:t>) because a cache line includes not only K words of data, just as a main memory </a:t>
            </a:r>
            <a:r>
              <a:rPr lang="en-US" sz="1000" dirty="0" smtClean="0"/>
              <a:t>block, but </a:t>
            </a:r>
            <a:r>
              <a:rPr lang="en-US" sz="1000" dirty="0"/>
              <a:t>also include tag and control bits.</a:t>
            </a:r>
          </a:p>
        </p:txBody>
      </p:sp>
    </p:spTree>
    <p:extLst>
      <p:ext uri="{BB962C8B-B14F-4D97-AF65-F5344CB8AC3E}">
        <p14:creationId xmlns:p14="http://schemas.microsoft.com/office/powerpoint/2010/main" val="21685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Read Operation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processor generates the read </a:t>
            </a:r>
            <a:r>
              <a:rPr lang="en-US" dirty="0" smtClean="0"/>
              <a:t>address (RA</a:t>
            </a:r>
            <a:r>
              <a:rPr lang="en-US" dirty="0"/>
              <a:t>) of a word to be </a:t>
            </a:r>
            <a:r>
              <a:rPr lang="en-US" dirty="0" smtClean="0"/>
              <a:t>read.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word is contained in the cache, it is </a:t>
            </a:r>
            <a:r>
              <a:rPr lang="en-US" dirty="0" smtClean="0"/>
              <a:t>delivered </a:t>
            </a:r>
            <a:r>
              <a:rPr lang="en-US" dirty="0"/>
              <a:t>to the </a:t>
            </a:r>
            <a:r>
              <a:rPr lang="en-US" dirty="0" smtClean="0"/>
              <a:t>processor.</a:t>
            </a:r>
          </a:p>
          <a:p>
            <a:pPr algn="just"/>
            <a:r>
              <a:rPr lang="en-US" dirty="0" smtClean="0"/>
              <a:t>Otherwise</a:t>
            </a:r>
            <a:r>
              <a:rPr lang="en-US" dirty="0"/>
              <a:t>, the block containing that word is loaded into the </a:t>
            </a:r>
            <a:r>
              <a:rPr lang="en-US" dirty="0" smtClean="0"/>
              <a:t>cache, and </a:t>
            </a:r>
            <a:r>
              <a:rPr lang="en-US" dirty="0"/>
              <a:t>the word is delivered to the processor.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Read </a:t>
            </a:r>
            <a:r>
              <a:rPr lang="en-GB" dirty="0" smtClean="0"/>
              <a:t>Operation </a:t>
            </a:r>
            <a:r>
              <a:rPr lang="en-GB" dirty="0"/>
              <a:t>- Flowchart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5539"/>
            <a:ext cx="8153400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4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O</a:t>
            </a:r>
            <a:r>
              <a:rPr lang="en-US" dirty="0" smtClean="0"/>
              <a:t>rganizations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630096" cy="5638800"/>
          </a:xfrm>
        </p:spPr>
        <p:txBody>
          <a:bodyPr/>
          <a:lstStyle/>
          <a:p>
            <a:pPr algn="just"/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cache </a:t>
            </a:r>
            <a:r>
              <a:rPr lang="en-US" sz="2600" dirty="0" smtClean="0"/>
              <a:t>connects to </a:t>
            </a:r>
            <a:r>
              <a:rPr lang="en-US" sz="2600" dirty="0"/>
              <a:t>the processor via </a:t>
            </a:r>
            <a:r>
              <a:rPr lang="en-US" sz="2600" dirty="0">
                <a:solidFill>
                  <a:srgbClr val="FF0000"/>
                </a:solidFill>
              </a:rPr>
              <a:t>data, control, and address </a:t>
            </a:r>
            <a:r>
              <a:rPr lang="en-US" sz="2600" dirty="0" smtClean="0">
                <a:solidFill>
                  <a:srgbClr val="FF0000"/>
                </a:solidFill>
              </a:rPr>
              <a:t>lines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data and address </a:t>
            </a:r>
            <a:r>
              <a:rPr lang="en-US" sz="2600" dirty="0" smtClean="0"/>
              <a:t>lines also </a:t>
            </a:r>
            <a:r>
              <a:rPr lang="en-US" sz="2600" dirty="0"/>
              <a:t>attach to data and address buffers, which attach to a system bus from </a:t>
            </a:r>
            <a:r>
              <a:rPr lang="en-US" sz="2600" dirty="0" smtClean="0"/>
              <a:t>which main </a:t>
            </a:r>
            <a:r>
              <a:rPr lang="en-US" sz="2600" dirty="0"/>
              <a:t>memory is </a:t>
            </a:r>
            <a:r>
              <a:rPr lang="en-US" sz="2600" dirty="0" smtClean="0"/>
              <a:t>reached.</a:t>
            </a:r>
          </a:p>
          <a:p>
            <a:pPr algn="just"/>
            <a:r>
              <a:rPr lang="en-US" sz="2600" dirty="0" smtClean="0">
                <a:solidFill>
                  <a:srgbClr val="FF0000"/>
                </a:solidFill>
              </a:rPr>
              <a:t>When </a:t>
            </a:r>
            <a:r>
              <a:rPr lang="en-US" sz="2600" dirty="0">
                <a:solidFill>
                  <a:srgbClr val="FF0000"/>
                </a:solidFill>
              </a:rPr>
              <a:t>a cache hit occurs, the data and address buffers </a:t>
            </a:r>
            <a:r>
              <a:rPr lang="en-US" sz="2600" dirty="0" smtClean="0">
                <a:solidFill>
                  <a:srgbClr val="FF0000"/>
                </a:solidFill>
              </a:rPr>
              <a:t>are disabled </a:t>
            </a:r>
            <a:r>
              <a:rPr lang="en-US" sz="2600" dirty="0">
                <a:solidFill>
                  <a:srgbClr val="FF0000"/>
                </a:solidFill>
              </a:rPr>
              <a:t>and communication is only between processor and cache, with no </a:t>
            </a:r>
            <a:r>
              <a:rPr lang="en-US" sz="2600" dirty="0" smtClean="0">
                <a:solidFill>
                  <a:srgbClr val="FF0000"/>
                </a:solidFill>
              </a:rPr>
              <a:t>system bus traffic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When </a:t>
            </a:r>
            <a:r>
              <a:rPr lang="en-US" sz="2600" dirty="0"/>
              <a:t>a cache miss occurs, the desired address is loaded onto the </a:t>
            </a:r>
            <a:r>
              <a:rPr lang="en-US" sz="2600" dirty="0" smtClean="0"/>
              <a:t>system bus </a:t>
            </a:r>
            <a:r>
              <a:rPr lang="en-US" sz="2600" dirty="0"/>
              <a:t>and the data are returned through the data buffer to both the cache and </a:t>
            </a:r>
            <a:r>
              <a:rPr lang="en-US" sz="2600" dirty="0" smtClean="0"/>
              <a:t>the processor</a:t>
            </a:r>
            <a:r>
              <a:rPr lang="en-US" sz="2600" dirty="0"/>
              <a:t>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3121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O</a:t>
            </a:r>
            <a:r>
              <a:rPr lang="en-US" dirty="0" smtClean="0"/>
              <a:t>rganizations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630096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GB" sz="2600" dirty="0" smtClean="0"/>
              <a:t>.</a:t>
            </a:r>
            <a:endParaRPr lang="en-GB" sz="2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196752"/>
            <a:ext cx="8204199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1235</TotalTime>
  <Words>838</Words>
  <Application>Microsoft Office PowerPoint</Application>
  <PresentationFormat>On-screen Show (4:3)</PresentationFormat>
  <Paragraphs>107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Agency FB</vt:lpstr>
      <vt:lpstr>Arial</vt:lpstr>
      <vt:lpstr>Arial Black</vt:lpstr>
      <vt:lpstr>Cambria Math</vt:lpstr>
      <vt:lpstr>Times New Roman</vt:lpstr>
      <vt:lpstr>Verdana</vt:lpstr>
      <vt:lpstr>Wingdings</vt:lpstr>
      <vt:lpstr>COA8e</vt:lpstr>
      <vt:lpstr>Computer Organization  And  Architecture </vt:lpstr>
      <vt:lpstr>Content</vt:lpstr>
      <vt:lpstr>Cache and Main Memory</vt:lpstr>
      <vt:lpstr>Cache/Main Memory Structure</vt:lpstr>
      <vt:lpstr>Cache/Main Memory Structure</vt:lpstr>
      <vt:lpstr>Cache Read Operation</vt:lpstr>
      <vt:lpstr>Cache Read Operation - Flowchart</vt:lpstr>
      <vt:lpstr>Cache Organizations</vt:lpstr>
      <vt:lpstr>Cache Organizations</vt:lpstr>
      <vt:lpstr>Mapping Function</vt:lpstr>
      <vt:lpstr>Direct Mapping</vt:lpstr>
      <vt:lpstr>Direct Mapping</vt:lpstr>
      <vt:lpstr>Direct Mapping : Cache Line Table</vt:lpstr>
      <vt:lpstr>Direct Mapping</vt:lpstr>
      <vt:lpstr>Associative Mapping</vt:lpstr>
      <vt:lpstr>Associative Mapping</vt:lpstr>
      <vt:lpstr>Associative Mapping</vt:lpstr>
      <vt:lpstr>Associative Mapping</vt:lpstr>
      <vt:lpstr>Associative Mapping : Example </vt:lpstr>
      <vt:lpstr>Associative Mapping : Example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Computer Evolution and Performance</dc:title>
  <dc:creator>Al Bashir</dc:creator>
  <cp:lastModifiedBy>Abm Bashir</cp:lastModifiedBy>
  <cp:revision>303</cp:revision>
  <dcterms:created xsi:type="dcterms:W3CDTF">1998-09-03T13:41:33Z</dcterms:created>
  <dcterms:modified xsi:type="dcterms:W3CDTF">2021-03-24T14:06:16Z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