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17"/>
  </p:notesMasterIdLst>
  <p:handoutMasterIdLst>
    <p:handoutMasterId r:id="rId18"/>
  </p:handoutMasterIdLst>
  <p:sldIdLst>
    <p:sldId id="329" r:id="rId2"/>
    <p:sldId id="315" r:id="rId3"/>
    <p:sldId id="386" r:id="rId4"/>
    <p:sldId id="387" r:id="rId5"/>
    <p:sldId id="388" r:id="rId6"/>
    <p:sldId id="389" r:id="rId7"/>
    <p:sldId id="390" r:id="rId8"/>
    <p:sldId id="391" r:id="rId9"/>
    <p:sldId id="392" r:id="rId10"/>
    <p:sldId id="393" r:id="rId11"/>
    <p:sldId id="394" r:id="rId12"/>
    <p:sldId id="395" r:id="rId13"/>
    <p:sldId id="396" r:id="rId14"/>
    <p:sldId id="330" r:id="rId15"/>
    <p:sldId id="332"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BFD5"/>
    <a:srgbClr val="9AE3F4"/>
    <a:srgbClr val="0066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86422" autoAdjust="0"/>
  </p:normalViewPr>
  <p:slideViewPr>
    <p:cSldViewPr>
      <p:cViewPr varScale="1">
        <p:scale>
          <a:sx n="65" d="100"/>
          <a:sy n="65" d="100"/>
        </p:scale>
        <p:origin x="1428"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3054B586-DF07-4B3A-9AF5-7423ED429A58}" type="slidenum">
              <a:rPr lang="en-US"/>
              <a:pPr/>
              <a:t>‹#›</a:t>
            </a:fld>
            <a:endParaRPr lang="en-US"/>
          </a:p>
        </p:txBody>
      </p:sp>
    </p:spTree>
    <p:extLst>
      <p:ext uri="{BB962C8B-B14F-4D97-AF65-F5344CB8AC3E}">
        <p14:creationId xmlns:p14="http://schemas.microsoft.com/office/powerpoint/2010/main" val="176687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p>
        </p:txBody>
      </p:sp>
      <p:sp>
        <p:nvSpPr>
          <p:cNvPr id="583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941619FE-C203-45F1-8333-ACFAD98BFD2F}" type="slidenum">
              <a:rPr lang="en-US"/>
              <a:pPr/>
              <a:t>‹#›</a:t>
            </a:fld>
            <a:endParaRPr lang="en-US"/>
          </a:p>
        </p:txBody>
      </p:sp>
    </p:spTree>
    <p:extLst>
      <p:ext uri="{BB962C8B-B14F-4D97-AF65-F5344CB8AC3E}">
        <p14:creationId xmlns:p14="http://schemas.microsoft.com/office/powerpoint/2010/main" val="19770607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D90B3-77B7-4418-998D-7A06F8FA44A4}" type="slidenum">
              <a:rPr lang="en-US"/>
              <a:pPr/>
              <a:t>1</a:t>
            </a:fld>
            <a:endParaRPr lang="en-US"/>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88908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619FE-C203-45F1-8333-ACFAD98BFD2F}" type="slidenum">
              <a:rPr lang="en-US" smtClean="0"/>
              <a:pPr/>
              <a:t>2</a:t>
            </a:fld>
            <a:endParaRPr lang="en-US"/>
          </a:p>
        </p:txBody>
      </p:sp>
    </p:spTree>
    <p:extLst>
      <p:ext uri="{BB962C8B-B14F-4D97-AF65-F5344CB8AC3E}">
        <p14:creationId xmlns:p14="http://schemas.microsoft.com/office/powerpoint/2010/main" val="320338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F3931-DFF6-4FD0-8FAF-CBE17F6C9C54}" type="slidenum">
              <a:rPr lang="en-US"/>
              <a:pPr/>
              <a:t>3</a:t>
            </a:fld>
            <a:endParaRPr lang="en-US"/>
          </a:p>
        </p:txBody>
      </p:sp>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62796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D7275-B28F-4049-ABA2-1C24D180009F}" type="slidenum">
              <a:rPr lang="en-US"/>
              <a:pPr/>
              <a:t>4</a:t>
            </a:fld>
            <a:endParaRPr lang="en-US"/>
          </a:p>
        </p:txBody>
      </p:sp>
      <p:sp>
        <p:nvSpPr>
          <p:cNvPr id="133122" name="Rectangle 2"/>
          <p:cNvSpPr>
            <a:spLocks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46272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A8B1C-99D5-4BCD-A707-62B36FC08699}" type="slidenum">
              <a:rPr lang="en-US"/>
              <a:pPr/>
              <a:t>7</a:t>
            </a:fld>
            <a:endParaRPr lang="en-US"/>
          </a:p>
        </p:txBody>
      </p:sp>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921134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2DF41-9B78-4F33-9622-FF8946C95D54}" type="slidenum">
              <a:rPr lang="en-US"/>
              <a:pPr/>
              <a:t>8</a:t>
            </a:fld>
            <a:endParaRPr lang="en-US"/>
          </a:p>
        </p:txBody>
      </p:sp>
      <p:sp>
        <p:nvSpPr>
          <p:cNvPr id="135170" name="Rectangle 2"/>
          <p:cNvSpPr>
            <a:spLocks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3378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914400" y="533400"/>
            <a:ext cx="7721600" cy="1905000"/>
          </a:xfrm>
        </p:spPr>
        <p:txBody>
          <a:bodyPr/>
          <a:lstStyle>
            <a:lvl1pPr>
              <a:defRPr/>
            </a:lvl1pPr>
          </a:lstStyle>
          <a:p>
            <a:pPr lvl="0"/>
            <a:r>
              <a:rPr lang="en-GB" noProof="0" smtClean="0"/>
              <a:t>Click to edit Master title style</a:t>
            </a:r>
          </a:p>
        </p:txBody>
      </p:sp>
      <p:sp>
        <p:nvSpPr>
          <p:cNvPr id="130051"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anose="020B0A04020102020204" pitchFamily="34" charset="0"/>
              </a:defRPr>
            </a:lvl1pPr>
          </a:lstStyle>
          <a:p>
            <a:pPr lvl="0"/>
            <a:r>
              <a:rPr lang="en-GB" noProof="0" smtClean="0"/>
              <a:t>Click to edit Master subtitle style</a:t>
            </a:r>
          </a:p>
        </p:txBody>
      </p:sp>
      <p:sp>
        <p:nvSpPr>
          <p:cNvPr id="130052"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endParaRPr lang="en-GB"/>
          </a:p>
        </p:txBody>
      </p:sp>
      <p:sp>
        <p:nvSpPr>
          <p:cNvPr id="130053"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r>
              <a:rPr lang="en-GB" smtClean="0"/>
              <a:t>Dept. of CSE, DIU</a:t>
            </a:r>
            <a:endParaRPr lang="en-GB"/>
          </a:p>
        </p:txBody>
      </p:sp>
      <p:sp>
        <p:nvSpPr>
          <p:cNvPr id="130054"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fld id="{CF5684F2-C279-4C05-B249-8C78C7F858B1}" type="slidenum">
              <a:rPr lang="en-GB"/>
              <a:pPr/>
              <a:t>‹#›</a:t>
            </a:fld>
            <a:endParaRPr lang="en-GB"/>
          </a:p>
        </p:txBody>
      </p:sp>
      <p:sp>
        <p:nvSpPr>
          <p:cNvPr id="130055"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537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348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038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50356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494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73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378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5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2269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121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CDFFCE"/>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29027"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29028"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rtl="0" eaLnBrk="0" fontAlgn="base" hangingPunct="0">
        <a:spcBef>
          <a:spcPct val="0"/>
        </a:spcBef>
        <a:spcAft>
          <a:spcPct val="0"/>
        </a:spcAft>
        <a:defRPr kumimoji="1" sz="2800" kern="12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lgGrid">
          <a:fgClr>
            <a:srgbClr val="CDFFCE"/>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899592" y="980728"/>
            <a:ext cx="7721600" cy="1786341"/>
          </a:xfrm>
        </p:spPr>
        <p:txBody>
          <a:bodyPr/>
          <a:lstStyle/>
          <a:p>
            <a:pPr algn="ctr"/>
            <a:r>
              <a:rPr lang="en-GB" sz="4000" dirty="0" smtClean="0"/>
              <a:t>Computer Organization</a:t>
            </a:r>
            <a:br>
              <a:rPr lang="en-GB" sz="4000" dirty="0" smtClean="0"/>
            </a:br>
            <a:r>
              <a:rPr lang="en-GB" sz="4000" dirty="0" smtClean="0"/>
              <a:t> And </a:t>
            </a:r>
            <a:br>
              <a:rPr lang="en-GB" sz="4000" dirty="0" smtClean="0"/>
            </a:br>
            <a:r>
              <a:rPr lang="en-GB" sz="4000" dirty="0" smtClean="0"/>
              <a:t>Architecture </a:t>
            </a:r>
            <a:endParaRPr lang="en-GB" sz="4000" dirty="0"/>
          </a:p>
        </p:txBody>
      </p:sp>
      <p:sp>
        <p:nvSpPr>
          <p:cNvPr id="4101" name="Rectangle 5"/>
          <p:cNvSpPr>
            <a:spLocks noGrp="1" noChangeArrowheads="1"/>
          </p:cNvSpPr>
          <p:nvPr>
            <p:ph type="subTitle" idx="1"/>
          </p:nvPr>
        </p:nvSpPr>
        <p:spPr>
          <a:xfrm>
            <a:off x="251520" y="4797152"/>
            <a:ext cx="8705056" cy="1771650"/>
          </a:xfrm>
        </p:spPr>
        <p:txBody>
          <a:bodyPr/>
          <a:lstStyle/>
          <a:p>
            <a:pPr algn="ctr"/>
            <a:r>
              <a:rPr lang="en-US" sz="3600" dirty="0" smtClean="0">
                <a:latin typeface="Agency FB" pitchFamily="34" charset="0"/>
              </a:rPr>
              <a:t>Al Bashir</a:t>
            </a:r>
          </a:p>
          <a:p>
            <a:pPr algn="ctr"/>
            <a:r>
              <a:rPr lang="en-US" dirty="0" smtClean="0">
                <a:latin typeface="Agency FB" pitchFamily="34" charset="0"/>
              </a:rPr>
              <a:t>Lecturer, Dept. of CSE</a:t>
            </a:r>
          </a:p>
          <a:p>
            <a:pPr algn="ctr"/>
            <a:r>
              <a:rPr lang="en-US" dirty="0" smtClean="0">
                <a:latin typeface="Agency FB" pitchFamily="34" charset="0"/>
              </a:rPr>
              <a:t>Dhaka International University</a:t>
            </a:r>
          </a:p>
          <a:p>
            <a:endParaRPr lang="en-GB" dirty="0"/>
          </a:p>
        </p:txBody>
      </p:sp>
      <p:sp>
        <p:nvSpPr>
          <p:cNvPr id="2" name="TextBox 1"/>
          <p:cNvSpPr txBox="1"/>
          <p:nvPr/>
        </p:nvSpPr>
        <p:spPr>
          <a:xfrm>
            <a:off x="2843808" y="2564904"/>
            <a:ext cx="3600400" cy="461665"/>
          </a:xfrm>
          <a:prstGeom prst="rect">
            <a:avLst/>
          </a:prstGeom>
          <a:noFill/>
        </p:spPr>
        <p:txBody>
          <a:bodyPr wrap="square" rtlCol="0">
            <a:spAutoFit/>
          </a:bodyPr>
          <a:lstStyle/>
          <a:p>
            <a:pPr algn="ctr"/>
            <a:r>
              <a:rPr lang="en-US" dirty="0">
                <a:solidFill>
                  <a:schemeClr val="accent4">
                    <a:lumMod val="50000"/>
                    <a:lumOff val="50000"/>
                  </a:schemeClr>
                </a:solidFill>
              </a:rPr>
              <a:t>CSE-209</a:t>
            </a:r>
          </a:p>
        </p:txBody>
      </p:sp>
      <p:sp>
        <p:nvSpPr>
          <p:cNvPr id="3" name="TextBox 2"/>
          <p:cNvSpPr txBox="1"/>
          <p:nvPr/>
        </p:nvSpPr>
        <p:spPr>
          <a:xfrm>
            <a:off x="2843808" y="3356992"/>
            <a:ext cx="3744416" cy="461665"/>
          </a:xfrm>
          <a:prstGeom prst="rect">
            <a:avLst/>
          </a:prstGeom>
          <a:pattFill prst="lgGrid">
            <a:fgClr>
              <a:srgbClr val="92D050"/>
            </a:fgClr>
            <a:bgClr>
              <a:schemeClr val="bg1"/>
            </a:bgClr>
          </a:pattFill>
          <a:ln>
            <a:noFill/>
          </a:ln>
        </p:spPr>
        <p:txBody>
          <a:bodyPr wrap="square" rtlCol="0">
            <a:spAutoFit/>
          </a:bodyPr>
          <a:lstStyle/>
          <a:p>
            <a:pPr algn="ctr"/>
            <a:r>
              <a:rPr lang="en-US" dirty="0" smtClean="0"/>
              <a:t>Lecture – </a:t>
            </a:r>
            <a:r>
              <a:rPr lang="en-US" dirty="0" smtClean="0"/>
              <a:t>08</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9" y="-12440"/>
            <a:ext cx="1872208" cy="664499"/>
          </a:xfrm>
          <a:prstGeom prst="rect">
            <a:avLst/>
          </a:prstGeom>
        </p:spPr>
      </p:pic>
    </p:spTree>
    <p:extLst>
      <p:ext uri="{BB962C8B-B14F-4D97-AF65-F5344CB8AC3E}">
        <p14:creationId xmlns:p14="http://schemas.microsoft.com/office/powerpoint/2010/main" val="4243484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GB"/>
              <a:t>Intel Cache Evolution</a:t>
            </a:r>
          </a:p>
        </p:txBody>
      </p:sp>
      <p:grpSp>
        <p:nvGrpSpPr>
          <p:cNvPr id="175306" name="Group 202"/>
          <p:cNvGrpSpPr>
            <a:grpSpLocks/>
          </p:cNvGrpSpPr>
          <p:nvPr/>
        </p:nvGrpSpPr>
        <p:grpSpPr bwMode="auto">
          <a:xfrm>
            <a:off x="0" y="990600"/>
            <a:ext cx="9144000" cy="5867400"/>
            <a:chOff x="-3" y="-3"/>
            <a:chExt cx="4094" cy="6048"/>
          </a:xfrm>
        </p:grpSpPr>
        <p:grpSp>
          <p:nvGrpSpPr>
            <p:cNvPr id="175304" name="Group 200"/>
            <p:cNvGrpSpPr>
              <a:grpSpLocks/>
            </p:cNvGrpSpPr>
            <p:nvPr/>
          </p:nvGrpSpPr>
          <p:grpSpPr bwMode="auto">
            <a:xfrm>
              <a:off x="0" y="0"/>
              <a:ext cx="4088" cy="6042"/>
              <a:chOff x="0" y="0"/>
              <a:chExt cx="4088" cy="6042"/>
            </a:xfrm>
          </p:grpSpPr>
          <p:grpSp>
            <p:nvGrpSpPr>
              <p:cNvPr id="175255" name="Group 151"/>
              <p:cNvGrpSpPr>
                <a:grpSpLocks/>
              </p:cNvGrpSpPr>
              <p:nvPr/>
            </p:nvGrpSpPr>
            <p:grpSpPr bwMode="auto">
              <a:xfrm>
                <a:off x="0" y="0"/>
                <a:ext cx="1857" cy="633"/>
                <a:chOff x="0" y="0"/>
                <a:chExt cx="1857" cy="633"/>
              </a:xfrm>
            </p:grpSpPr>
            <p:sp>
              <p:nvSpPr>
                <p:cNvPr id="175229" name="Rectangle 125"/>
                <p:cNvSpPr>
                  <a:spLocks noChangeArrowheads="1"/>
                </p:cNvSpPr>
                <p:nvPr/>
              </p:nvSpPr>
              <p:spPr bwMode="auto">
                <a:xfrm>
                  <a:off x="43" y="0"/>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r>
                    <a:rPr lang="en-US" sz="1200" b="1">
                      <a:latin typeface="Times" panose="02020603050405020304" pitchFamily="18" charset="0"/>
                      <a:cs typeface="Times New Roman" panose="02020603050405020304" pitchFamily="18" charset="0"/>
                    </a:rPr>
                    <a:t>Problem</a:t>
                  </a:r>
                  <a:endParaRPr lang="en-US" b="1"/>
                </a:p>
              </p:txBody>
            </p:sp>
            <p:sp>
              <p:nvSpPr>
                <p:cNvPr id="175254" name="Rectangle 150"/>
                <p:cNvSpPr>
                  <a:spLocks noChangeArrowheads="1"/>
                </p:cNvSpPr>
                <p:nvPr/>
              </p:nvSpPr>
              <p:spPr bwMode="auto">
                <a:xfrm>
                  <a:off x="0" y="0"/>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57" name="Group 153"/>
              <p:cNvGrpSpPr>
                <a:grpSpLocks/>
              </p:cNvGrpSpPr>
              <p:nvPr/>
            </p:nvGrpSpPr>
            <p:grpSpPr bwMode="auto">
              <a:xfrm>
                <a:off x="1857" y="0"/>
                <a:ext cx="1202" cy="633"/>
                <a:chOff x="1857" y="0"/>
                <a:chExt cx="1202" cy="633"/>
              </a:xfrm>
            </p:grpSpPr>
            <p:sp>
              <p:nvSpPr>
                <p:cNvPr id="175230" name="Rectangle 126"/>
                <p:cNvSpPr>
                  <a:spLocks noChangeArrowheads="1"/>
                </p:cNvSpPr>
                <p:nvPr/>
              </p:nvSpPr>
              <p:spPr bwMode="auto">
                <a:xfrm>
                  <a:off x="1900" y="0"/>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pPr algn="ctr"/>
                  <a:r>
                    <a:rPr lang="en-US" sz="1200" b="1">
                      <a:latin typeface="Times" panose="02020603050405020304" pitchFamily="18" charset="0"/>
                      <a:cs typeface="Times New Roman" panose="02020603050405020304" pitchFamily="18" charset="0"/>
                    </a:rPr>
                    <a:t>Solution</a:t>
                  </a:r>
                  <a:endParaRPr lang="en-US"/>
                </a:p>
              </p:txBody>
            </p:sp>
            <p:sp>
              <p:nvSpPr>
                <p:cNvPr id="175256" name="Rectangle 152"/>
                <p:cNvSpPr>
                  <a:spLocks noChangeArrowheads="1"/>
                </p:cNvSpPr>
                <p:nvPr/>
              </p:nvSpPr>
              <p:spPr bwMode="auto">
                <a:xfrm>
                  <a:off x="1857" y="0"/>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59" name="Group 155"/>
              <p:cNvGrpSpPr>
                <a:grpSpLocks/>
              </p:cNvGrpSpPr>
              <p:nvPr/>
            </p:nvGrpSpPr>
            <p:grpSpPr bwMode="auto">
              <a:xfrm>
                <a:off x="3059" y="0"/>
                <a:ext cx="1029" cy="633"/>
                <a:chOff x="3059" y="0"/>
                <a:chExt cx="1029" cy="633"/>
              </a:xfrm>
            </p:grpSpPr>
            <p:sp>
              <p:nvSpPr>
                <p:cNvPr id="175231" name="Rectangle 127"/>
                <p:cNvSpPr>
                  <a:spLocks noChangeArrowheads="1"/>
                </p:cNvSpPr>
                <p:nvPr/>
              </p:nvSpPr>
              <p:spPr bwMode="auto">
                <a:xfrm>
                  <a:off x="3102" y="0"/>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pPr algn="ctr"/>
                  <a:r>
                    <a:rPr lang="en-US" sz="1200" b="1">
                      <a:latin typeface="Times" panose="02020603050405020304" pitchFamily="18" charset="0"/>
                      <a:cs typeface="Times New Roman" panose="02020603050405020304" pitchFamily="18" charset="0"/>
                    </a:rPr>
                    <a:t>Processor on which feature first appears</a:t>
                  </a:r>
                  <a:endParaRPr lang="en-US"/>
                </a:p>
              </p:txBody>
            </p:sp>
            <p:sp>
              <p:nvSpPr>
                <p:cNvPr id="175258" name="Rectangle 154"/>
                <p:cNvSpPr>
                  <a:spLocks noChangeArrowheads="1"/>
                </p:cNvSpPr>
                <p:nvPr/>
              </p:nvSpPr>
              <p:spPr bwMode="auto">
                <a:xfrm>
                  <a:off x="3059" y="0"/>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1" name="Group 157"/>
              <p:cNvGrpSpPr>
                <a:grpSpLocks/>
              </p:cNvGrpSpPr>
              <p:nvPr/>
            </p:nvGrpSpPr>
            <p:grpSpPr bwMode="auto">
              <a:xfrm>
                <a:off x="0" y="633"/>
                <a:ext cx="1857" cy="633"/>
                <a:chOff x="0" y="633"/>
                <a:chExt cx="1857" cy="633"/>
              </a:xfrm>
            </p:grpSpPr>
            <p:sp>
              <p:nvSpPr>
                <p:cNvPr id="175232" name="Rectangle 128"/>
                <p:cNvSpPr>
                  <a:spLocks noChangeArrowheads="1"/>
                </p:cNvSpPr>
                <p:nvPr/>
              </p:nvSpPr>
              <p:spPr bwMode="auto">
                <a:xfrm>
                  <a:off x="43" y="633"/>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sz="1200">
                      <a:latin typeface="Times" panose="02020603050405020304" pitchFamily="18" charset="0"/>
                      <a:cs typeface="Times New Roman" panose="02020603050405020304" pitchFamily="18" charset="0"/>
                    </a:rPr>
                    <a:t>External memory slower than the system bus.</a:t>
                  </a:r>
                  <a:endParaRPr lang="en-US"/>
                </a:p>
              </p:txBody>
            </p:sp>
            <p:sp>
              <p:nvSpPr>
                <p:cNvPr id="175260" name="Rectangle 156"/>
                <p:cNvSpPr>
                  <a:spLocks noChangeArrowheads="1"/>
                </p:cNvSpPr>
                <p:nvPr/>
              </p:nvSpPr>
              <p:spPr bwMode="auto">
                <a:xfrm>
                  <a:off x="0" y="633"/>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3" name="Group 159"/>
              <p:cNvGrpSpPr>
                <a:grpSpLocks/>
              </p:cNvGrpSpPr>
              <p:nvPr/>
            </p:nvGrpSpPr>
            <p:grpSpPr bwMode="auto">
              <a:xfrm>
                <a:off x="1857" y="633"/>
                <a:ext cx="1202" cy="633"/>
                <a:chOff x="1857" y="633"/>
                <a:chExt cx="1202" cy="633"/>
              </a:xfrm>
            </p:grpSpPr>
            <p:sp>
              <p:nvSpPr>
                <p:cNvPr id="175233" name="Rectangle 129"/>
                <p:cNvSpPr>
                  <a:spLocks noChangeArrowheads="1"/>
                </p:cNvSpPr>
                <p:nvPr/>
              </p:nvSpPr>
              <p:spPr bwMode="auto">
                <a:xfrm>
                  <a:off x="1900" y="633"/>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1200">
                      <a:latin typeface="Times" panose="02020603050405020304" pitchFamily="18" charset="0"/>
                      <a:cs typeface="Times New Roman" panose="02020603050405020304" pitchFamily="18" charset="0"/>
                    </a:rPr>
                    <a:t>Add external cache using faster memory technology.</a:t>
                  </a:r>
                </a:p>
                <a:p>
                  <a:endParaRPr lang="en-US"/>
                </a:p>
              </p:txBody>
            </p:sp>
            <p:sp>
              <p:nvSpPr>
                <p:cNvPr id="175262" name="Rectangle 158"/>
                <p:cNvSpPr>
                  <a:spLocks noChangeArrowheads="1"/>
                </p:cNvSpPr>
                <p:nvPr/>
              </p:nvSpPr>
              <p:spPr bwMode="auto">
                <a:xfrm>
                  <a:off x="1857" y="633"/>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5" name="Group 161"/>
              <p:cNvGrpSpPr>
                <a:grpSpLocks/>
              </p:cNvGrpSpPr>
              <p:nvPr/>
            </p:nvGrpSpPr>
            <p:grpSpPr bwMode="auto">
              <a:xfrm>
                <a:off x="3059" y="633"/>
                <a:ext cx="1029" cy="633"/>
                <a:chOff x="3059" y="633"/>
                <a:chExt cx="1029" cy="633"/>
              </a:xfrm>
            </p:grpSpPr>
            <p:sp>
              <p:nvSpPr>
                <p:cNvPr id="175234" name="Rectangle 130"/>
                <p:cNvSpPr>
                  <a:spLocks noChangeArrowheads="1"/>
                </p:cNvSpPr>
                <p:nvPr/>
              </p:nvSpPr>
              <p:spPr bwMode="auto">
                <a:xfrm>
                  <a:off x="3102" y="633"/>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sz="1200">
                      <a:latin typeface="Times" panose="02020603050405020304" pitchFamily="18" charset="0"/>
                      <a:cs typeface="Times New Roman" panose="02020603050405020304" pitchFamily="18" charset="0"/>
                    </a:rPr>
                    <a:t>386</a:t>
                  </a:r>
                </a:p>
                <a:p>
                  <a:pPr algn="ctr"/>
                  <a:endParaRPr lang="en-US"/>
                </a:p>
              </p:txBody>
            </p:sp>
            <p:sp>
              <p:nvSpPr>
                <p:cNvPr id="175264" name="Rectangle 160"/>
                <p:cNvSpPr>
                  <a:spLocks noChangeArrowheads="1"/>
                </p:cNvSpPr>
                <p:nvPr/>
              </p:nvSpPr>
              <p:spPr bwMode="auto">
                <a:xfrm>
                  <a:off x="3059" y="633"/>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7" name="Group 163"/>
              <p:cNvGrpSpPr>
                <a:grpSpLocks/>
              </p:cNvGrpSpPr>
              <p:nvPr/>
            </p:nvGrpSpPr>
            <p:grpSpPr bwMode="auto">
              <a:xfrm>
                <a:off x="0" y="1266"/>
                <a:ext cx="1857" cy="748"/>
                <a:chOff x="0" y="1266"/>
                <a:chExt cx="1857" cy="748"/>
              </a:xfrm>
            </p:grpSpPr>
            <p:sp>
              <p:nvSpPr>
                <p:cNvPr id="175235" name="Rectangle 131"/>
                <p:cNvSpPr>
                  <a:spLocks noChangeArrowheads="1"/>
                </p:cNvSpPr>
                <p:nvPr/>
              </p:nvSpPr>
              <p:spPr bwMode="auto">
                <a:xfrm>
                  <a:off x="43" y="1266"/>
                  <a:ext cx="1771"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sz="1200">
                      <a:latin typeface="Times" panose="02020603050405020304" pitchFamily="18" charset="0"/>
                      <a:cs typeface="Times New Roman" panose="02020603050405020304" pitchFamily="18" charset="0"/>
                    </a:rPr>
                    <a:t>Increased processor speed results in external bus becoming a bottleneck for cache access.</a:t>
                  </a:r>
                  <a:endParaRPr lang="en-US"/>
                </a:p>
              </p:txBody>
            </p:sp>
            <p:sp>
              <p:nvSpPr>
                <p:cNvPr id="175266" name="Rectangle 162"/>
                <p:cNvSpPr>
                  <a:spLocks noChangeArrowheads="1"/>
                </p:cNvSpPr>
                <p:nvPr/>
              </p:nvSpPr>
              <p:spPr bwMode="auto">
                <a:xfrm>
                  <a:off x="0" y="1266"/>
                  <a:ext cx="1857"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69" name="Group 165"/>
              <p:cNvGrpSpPr>
                <a:grpSpLocks/>
              </p:cNvGrpSpPr>
              <p:nvPr/>
            </p:nvGrpSpPr>
            <p:grpSpPr bwMode="auto">
              <a:xfrm>
                <a:off x="1857" y="1266"/>
                <a:ext cx="1202" cy="748"/>
                <a:chOff x="1857" y="1266"/>
                <a:chExt cx="1202" cy="748"/>
              </a:xfrm>
            </p:grpSpPr>
            <p:sp>
              <p:nvSpPr>
                <p:cNvPr id="175236" name="Rectangle 132"/>
                <p:cNvSpPr>
                  <a:spLocks noChangeArrowheads="1"/>
                </p:cNvSpPr>
                <p:nvPr/>
              </p:nvSpPr>
              <p:spPr bwMode="auto">
                <a:xfrm>
                  <a:off x="1900" y="1266"/>
                  <a:ext cx="11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1200">
                      <a:latin typeface="Times" panose="02020603050405020304" pitchFamily="18" charset="0"/>
                      <a:cs typeface="Times New Roman" panose="02020603050405020304" pitchFamily="18" charset="0"/>
                    </a:rPr>
                    <a:t>Move external cache on-chip, operating at the same speed as the processor.</a:t>
                  </a:r>
                </a:p>
                <a:p>
                  <a:endParaRPr lang="en-US"/>
                </a:p>
              </p:txBody>
            </p:sp>
            <p:sp>
              <p:nvSpPr>
                <p:cNvPr id="175268" name="Rectangle 164"/>
                <p:cNvSpPr>
                  <a:spLocks noChangeArrowheads="1"/>
                </p:cNvSpPr>
                <p:nvPr/>
              </p:nvSpPr>
              <p:spPr bwMode="auto">
                <a:xfrm>
                  <a:off x="1857" y="1266"/>
                  <a:ext cx="12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1" name="Group 167"/>
              <p:cNvGrpSpPr>
                <a:grpSpLocks/>
              </p:cNvGrpSpPr>
              <p:nvPr/>
            </p:nvGrpSpPr>
            <p:grpSpPr bwMode="auto">
              <a:xfrm>
                <a:off x="3059" y="1266"/>
                <a:ext cx="1029" cy="748"/>
                <a:chOff x="3059" y="1266"/>
                <a:chExt cx="1029" cy="748"/>
              </a:xfrm>
            </p:grpSpPr>
            <p:sp>
              <p:nvSpPr>
                <p:cNvPr id="175237" name="Rectangle 133"/>
                <p:cNvSpPr>
                  <a:spLocks noChangeArrowheads="1"/>
                </p:cNvSpPr>
                <p:nvPr/>
              </p:nvSpPr>
              <p:spPr bwMode="auto">
                <a:xfrm>
                  <a:off x="3102" y="1266"/>
                  <a:ext cx="94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sz="1200">
                      <a:latin typeface="Times" panose="02020603050405020304" pitchFamily="18" charset="0"/>
                      <a:cs typeface="Times New Roman" panose="02020603050405020304" pitchFamily="18" charset="0"/>
                    </a:rPr>
                    <a:t>486</a:t>
                  </a:r>
                </a:p>
                <a:p>
                  <a:pPr algn="ctr"/>
                  <a:endParaRPr lang="en-US"/>
                </a:p>
              </p:txBody>
            </p:sp>
            <p:sp>
              <p:nvSpPr>
                <p:cNvPr id="175270" name="Rectangle 166"/>
                <p:cNvSpPr>
                  <a:spLocks noChangeArrowheads="1"/>
                </p:cNvSpPr>
                <p:nvPr/>
              </p:nvSpPr>
              <p:spPr bwMode="auto">
                <a:xfrm>
                  <a:off x="3059" y="1266"/>
                  <a:ext cx="102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3" name="Group 169"/>
              <p:cNvGrpSpPr>
                <a:grpSpLocks/>
              </p:cNvGrpSpPr>
              <p:nvPr/>
            </p:nvGrpSpPr>
            <p:grpSpPr bwMode="auto">
              <a:xfrm>
                <a:off x="0" y="2014"/>
                <a:ext cx="1857" cy="633"/>
                <a:chOff x="0" y="2014"/>
                <a:chExt cx="1857" cy="633"/>
              </a:xfrm>
            </p:grpSpPr>
            <p:sp>
              <p:nvSpPr>
                <p:cNvPr id="175238" name="Rectangle 134"/>
                <p:cNvSpPr>
                  <a:spLocks noChangeArrowheads="1"/>
                </p:cNvSpPr>
                <p:nvPr/>
              </p:nvSpPr>
              <p:spPr bwMode="auto">
                <a:xfrm>
                  <a:off x="43" y="2014"/>
                  <a:ext cx="177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sz="1200">
                      <a:latin typeface="Times" panose="02020603050405020304" pitchFamily="18" charset="0"/>
                      <a:cs typeface="Times New Roman" panose="02020603050405020304" pitchFamily="18" charset="0"/>
                    </a:rPr>
                    <a:t>Internal cache is rather small, due to limited space on chip</a:t>
                  </a:r>
                  <a:endParaRPr lang="en-US"/>
                </a:p>
              </p:txBody>
            </p:sp>
            <p:sp>
              <p:nvSpPr>
                <p:cNvPr id="175272" name="Rectangle 168"/>
                <p:cNvSpPr>
                  <a:spLocks noChangeArrowheads="1"/>
                </p:cNvSpPr>
                <p:nvPr/>
              </p:nvSpPr>
              <p:spPr bwMode="auto">
                <a:xfrm>
                  <a:off x="0" y="2014"/>
                  <a:ext cx="1857"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5" name="Group 171"/>
              <p:cNvGrpSpPr>
                <a:grpSpLocks/>
              </p:cNvGrpSpPr>
              <p:nvPr/>
            </p:nvGrpSpPr>
            <p:grpSpPr bwMode="auto">
              <a:xfrm>
                <a:off x="1857" y="2014"/>
                <a:ext cx="1202" cy="633"/>
                <a:chOff x="1857" y="2014"/>
                <a:chExt cx="1202" cy="633"/>
              </a:xfrm>
            </p:grpSpPr>
            <p:sp>
              <p:nvSpPr>
                <p:cNvPr id="175239" name="Rectangle 135"/>
                <p:cNvSpPr>
                  <a:spLocks noChangeArrowheads="1"/>
                </p:cNvSpPr>
                <p:nvPr/>
              </p:nvSpPr>
              <p:spPr bwMode="auto">
                <a:xfrm>
                  <a:off x="1900" y="2014"/>
                  <a:ext cx="1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1200">
                      <a:latin typeface="Times" panose="02020603050405020304" pitchFamily="18" charset="0"/>
                      <a:cs typeface="Times New Roman" panose="02020603050405020304" pitchFamily="18" charset="0"/>
                    </a:rPr>
                    <a:t>Add external L2 cache using faster technology than main memory</a:t>
                  </a:r>
                </a:p>
                <a:p>
                  <a:endParaRPr lang="en-US"/>
                </a:p>
              </p:txBody>
            </p:sp>
            <p:sp>
              <p:nvSpPr>
                <p:cNvPr id="175274" name="Rectangle 170"/>
                <p:cNvSpPr>
                  <a:spLocks noChangeArrowheads="1"/>
                </p:cNvSpPr>
                <p:nvPr/>
              </p:nvSpPr>
              <p:spPr bwMode="auto">
                <a:xfrm>
                  <a:off x="1857" y="2014"/>
                  <a:ext cx="1202"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7" name="Group 173"/>
              <p:cNvGrpSpPr>
                <a:grpSpLocks/>
              </p:cNvGrpSpPr>
              <p:nvPr/>
            </p:nvGrpSpPr>
            <p:grpSpPr bwMode="auto">
              <a:xfrm>
                <a:off x="3059" y="2014"/>
                <a:ext cx="1029" cy="633"/>
                <a:chOff x="3059" y="2014"/>
                <a:chExt cx="1029" cy="633"/>
              </a:xfrm>
            </p:grpSpPr>
            <p:sp>
              <p:nvSpPr>
                <p:cNvPr id="175240" name="Rectangle 136"/>
                <p:cNvSpPr>
                  <a:spLocks noChangeArrowheads="1"/>
                </p:cNvSpPr>
                <p:nvPr/>
              </p:nvSpPr>
              <p:spPr bwMode="auto">
                <a:xfrm>
                  <a:off x="3102" y="2014"/>
                  <a:ext cx="94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sz="1200">
                      <a:latin typeface="Times" panose="02020603050405020304" pitchFamily="18" charset="0"/>
                      <a:cs typeface="Times New Roman" panose="02020603050405020304" pitchFamily="18" charset="0"/>
                    </a:rPr>
                    <a:t>486</a:t>
                  </a:r>
                </a:p>
                <a:p>
                  <a:pPr algn="ctr"/>
                  <a:endParaRPr lang="en-US"/>
                </a:p>
              </p:txBody>
            </p:sp>
            <p:sp>
              <p:nvSpPr>
                <p:cNvPr id="175276" name="Rectangle 172"/>
                <p:cNvSpPr>
                  <a:spLocks noChangeArrowheads="1"/>
                </p:cNvSpPr>
                <p:nvPr/>
              </p:nvSpPr>
              <p:spPr bwMode="auto">
                <a:xfrm>
                  <a:off x="3059" y="2014"/>
                  <a:ext cx="102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79" name="Group 175"/>
              <p:cNvGrpSpPr>
                <a:grpSpLocks/>
              </p:cNvGrpSpPr>
              <p:nvPr/>
            </p:nvGrpSpPr>
            <p:grpSpPr bwMode="auto">
              <a:xfrm>
                <a:off x="0" y="2647"/>
                <a:ext cx="1857" cy="978"/>
                <a:chOff x="0" y="2647"/>
                <a:chExt cx="1857" cy="978"/>
              </a:xfrm>
            </p:grpSpPr>
            <p:sp>
              <p:nvSpPr>
                <p:cNvPr id="175241" name="Rectangle 137"/>
                <p:cNvSpPr>
                  <a:spLocks noChangeArrowheads="1"/>
                </p:cNvSpPr>
                <p:nvPr/>
              </p:nvSpPr>
              <p:spPr bwMode="auto">
                <a:xfrm>
                  <a:off x="43" y="2647"/>
                  <a:ext cx="1771"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sz="1200">
                      <a:latin typeface="Times" panose="02020603050405020304" pitchFamily="18" charset="0"/>
                      <a:cs typeface="Times New Roman" panose="02020603050405020304" pitchFamily="18" charset="0"/>
                    </a:rPr>
                    <a:t>Contention occurs when both the Instruction Prefetcher and the Execution Unit simultaneously require access to the cache. In that case, the Prefetcher is stalled while the Execution Unit’s data access takes place.</a:t>
                  </a:r>
                  <a:endParaRPr lang="en-US"/>
                </a:p>
              </p:txBody>
            </p:sp>
            <p:sp>
              <p:nvSpPr>
                <p:cNvPr id="175278" name="Rectangle 174"/>
                <p:cNvSpPr>
                  <a:spLocks noChangeArrowheads="1"/>
                </p:cNvSpPr>
                <p:nvPr/>
              </p:nvSpPr>
              <p:spPr bwMode="auto">
                <a:xfrm>
                  <a:off x="0" y="2647"/>
                  <a:ext cx="1857"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1" name="Group 177"/>
              <p:cNvGrpSpPr>
                <a:grpSpLocks/>
              </p:cNvGrpSpPr>
              <p:nvPr/>
            </p:nvGrpSpPr>
            <p:grpSpPr bwMode="auto">
              <a:xfrm>
                <a:off x="1857" y="2647"/>
                <a:ext cx="1202" cy="978"/>
                <a:chOff x="1857" y="2647"/>
                <a:chExt cx="1202" cy="978"/>
              </a:xfrm>
            </p:grpSpPr>
            <p:sp>
              <p:nvSpPr>
                <p:cNvPr id="175242" name="Rectangle 138"/>
                <p:cNvSpPr>
                  <a:spLocks noChangeArrowheads="1"/>
                </p:cNvSpPr>
                <p:nvPr/>
              </p:nvSpPr>
              <p:spPr bwMode="auto">
                <a:xfrm>
                  <a:off x="1900" y="2647"/>
                  <a:ext cx="11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1200">
                      <a:latin typeface="Times" panose="02020603050405020304" pitchFamily="18" charset="0"/>
                      <a:cs typeface="Times New Roman" panose="02020603050405020304" pitchFamily="18" charset="0"/>
                    </a:rPr>
                    <a:t>Create separate data and instruction caches.</a:t>
                  </a:r>
                </a:p>
                <a:p>
                  <a:endParaRPr lang="en-US"/>
                </a:p>
              </p:txBody>
            </p:sp>
            <p:sp>
              <p:nvSpPr>
                <p:cNvPr id="175280" name="Rectangle 176"/>
                <p:cNvSpPr>
                  <a:spLocks noChangeArrowheads="1"/>
                </p:cNvSpPr>
                <p:nvPr/>
              </p:nvSpPr>
              <p:spPr bwMode="auto">
                <a:xfrm>
                  <a:off x="1857" y="2647"/>
                  <a:ext cx="1202"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3" name="Group 179"/>
              <p:cNvGrpSpPr>
                <a:grpSpLocks/>
              </p:cNvGrpSpPr>
              <p:nvPr/>
            </p:nvGrpSpPr>
            <p:grpSpPr bwMode="auto">
              <a:xfrm>
                <a:off x="3059" y="2647"/>
                <a:ext cx="1029" cy="978"/>
                <a:chOff x="3059" y="2647"/>
                <a:chExt cx="1029" cy="978"/>
              </a:xfrm>
            </p:grpSpPr>
            <p:sp>
              <p:nvSpPr>
                <p:cNvPr id="175243" name="Rectangle 139"/>
                <p:cNvSpPr>
                  <a:spLocks noChangeArrowheads="1"/>
                </p:cNvSpPr>
                <p:nvPr/>
              </p:nvSpPr>
              <p:spPr bwMode="auto">
                <a:xfrm>
                  <a:off x="3102" y="2647"/>
                  <a:ext cx="94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sz="1200">
                      <a:latin typeface="Times" panose="02020603050405020304" pitchFamily="18" charset="0"/>
                      <a:cs typeface="Times New Roman" panose="02020603050405020304" pitchFamily="18" charset="0"/>
                    </a:rPr>
                    <a:t>Pentium</a:t>
                  </a:r>
                </a:p>
                <a:p>
                  <a:pPr algn="ctr"/>
                  <a:endParaRPr lang="en-US"/>
                </a:p>
              </p:txBody>
            </p:sp>
            <p:sp>
              <p:nvSpPr>
                <p:cNvPr id="175282" name="Rectangle 178"/>
                <p:cNvSpPr>
                  <a:spLocks noChangeArrowheads="1"/>
                </p:cNvSpPr>
                <p:nvPr/>
              </p:nvSpPr>
              <p:spPr bwMode="auto">
                <a:xfrm>
                  <a:off x="3059" y="2647"/>
                  <a:ext cx="1029"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5" name="Group 181"/>
              <p:cNvGrpSpPr>
                <a:grpSpLocks/>
              </p:cNvGrpSpPr>
              <p:nvPr/>
            </p:nvGrpSpPr>
            <p:grpSpPr bwMode="auto">
              <a:xfrm>
                <a:off x="0" y="3625"/>
                <a:ext cx="1857" cy="1496"/>
                <a:chOff x="0" y="3625"/>
                <a:chExt cx="1857" cy="1496"/>
              </a:xfrm>
            </p:grpSpPr>
            <p:sp>
              <p:nvSpPr>
                <p:cNvPr id="175244" name="Rectangle 140"/>
                <p:cNvSpPr>
                  <a:spLocks noChangeArrowheads="1"/>
                </p:cNvSpPr>
                <p:nvPr/>
              </p:nvSpPr>
              <p:spPr bwMode="auto">
                <a:xfrm>
                  <a:off x="43" y="3625"/>
                  <a:ext cx="1771" cy="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sz="1200">
                      <a:latin typeface="Times" panose="02020603050405020304" pitchFamily="18" charset="0"/>
                      <a:cs typeface="Times New Roman" panose="02020603050405020304" pitchFamily="18" charset="0"/>
                    </a:rPr>
                    <a:t>Increased processor speed results in external bus becoming a bottleneck for L2 cache access.</a:t>
                  </a:r>
                  <a:endParaRPr lang="en-US"/>
                </a:p>
              </p:txBody>
            </p:sp>
            <p:sp>
              <p:nvSpPr>
                <p:cNvPr id="175284" name="Rectangle 180"/>
                <p:cNvSpPr>
                  <a:spLocks noChangeArrowheads="1"/>
                </p:cNvSpPr>
                <p:nvPr/>
              </p:nvSpPr>
              <p:spPr bwMode="auto">
                <a:xfrm>
                  <a:off x="0" y="3625"/>
                  <a:ext cx="1857" cy="14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7" name="Group 183"/>
              <p:cNvGrpSpPr>
                <a:grpSpLocks/>
              </p:cNvGrpSpPr>
              <p:nvPr/>
            </p:nvGrpSpPr>
            <p:grpSpPr bwMode="auto">
              <a:xfrm>
                <a:off x="1857" y="3625"/>
                <a:ext cx="1202" cy="978"/>
                <a:chOff x="1857" y="3625"/>
                <a:chExt cx="1202" cy="978"/>
              </a:xfrm>
            </p:grpSpPr>
            <p:sp>
              <p:nvSpPr>
                <p:cNvPr id="175245" name="Rectangle 141"/>
                <p:cNvSpPr>
                  <a:spLocks noChangeArrowheads="1"/>
                </p:cNvSpPr>
                <p:nvPr/>
              </p:nvSpPr>
              <p:spPr bwMode="auto">
                <a:xfrm>
                  <a:off x="1900" y="3625"/>
                  <a:ext cx="111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1200">
                      <a:latin typeface="Times" panose="02020603050405020304" pitchFamily="18" charset="0"/>
                      <a:cs typeface="Times New Roman" panose="02020603050405020304" pitchFamily="18" charset="0"/>
                    </a:rPr>
                    <a:t>Create separate back-side bus that runs at higher speed than the main (front-side) external bus. The BSB is dedicated to the L2 cache.</a:t>
                  </a:r>
                </a:p>
                <a:p>
                  <a:endParaRPr lang="en-US"/>
                </a:p>
              </p:txBody>
            </p:sp>
            <p:sp>
              <p:nvSpPr>
                <p:cNvPr id="175286" name="Rectangle 182"/>
                <p:cNvSpPr>
                  <a:spLocks noChangeArrowheads="1"/>
                </p:cNvSpPr>
                <p:nvPr/>
              </p:nvSpPr>
              <p:spPr bwMode="auto">
                <a:xfrm>
                  <a:off x="1857" y="3625"/>
                  <a:ext cx="1202"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89" name="Group 185"/>
              <p:cNvGrpSpPr>
                <a:grpSpLocks/>
              </p:cNvGrpSpPr>
              <p:nvPr/>
            </p:nvGrpSpPr>
            <p:grpSpPr bwMode="auto">
              <a:xfrm>
                <a:off x="3059" y="3625"/>
                <a:ext cx="1029" cy="978"/>
                <a:chOff x="3059" y="3625"/>
                <a:chExt cx="1029" cy="978"/>
              </a:xfrm>
            </p:grpSpPr>
            <p:sp>
              <p:nvSpPr>
                <p:cNvPr id="175246" name="Rectangle 142"/>
                <p:cNvSpPr>
                  <a:spLocks noChangeArrowheads="1"/>
                </p:cNvSpPr>
                <p:nvPr/>
              </p:nvSpPr>
              <p:spPr bwMode="auto">
                <a:xfrm>
                  <a:off x="3102" y="3625"/>
                  <a:ext cx="94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sz="1200">
                      <a:latin typeface="Times" panose="02020603050405020304" pitchFamily="18" charset="0"/>
                      <a:cs typeface="Times New Roman" panose="02020603050405020304" pitchFamily="18" charset="0"/>
                    </a:rPr>
                    <a:t>Pentium Pro</a:t>
                  </a:r>
                </a:p>
                <a:p>
                  <a:pPr algn="ctr"/>
                  <a:endParaRPr lang="en-US"/>
                </a:p>
              </p:txBody>
            </p:sp>
            <p:sp>
              <p:nvSpPr>
                <p:cNvPr id="175288" name="Rectangle 184"/>
                <p:cNvSpPr>
                  <a:spLocks noChangeArrowheads="1"/>
                </p:cNvSpPr>
                <p:nvPr/>
              </p:nvSpPr>
              <p:spPr bwMode="auto">
                <a:xfrm>
                  <a:off x="3059" y="3625"/>
                  <a:ext cx="1029" cy="97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1" name="Group 187"/>
              <p:cNvGrpSpPr>
                <a:grpSpLocks/>
              </p:cNvGrpSpPr>
              <p:nvPr/>
            </p:nvGrpSpPr>
            <p:grpSpPr bwMode="auto">
              <a:xfrm>
                <a:off x="1857" y="4603"/>
                <a:ext cx="1202" cy="518"/>
                <a:chOff x="1857" y="4603"/>
                <a:chExt cx="1202" cy="518"/>
              </a:xfrm>
            </p:grpSpPr>
            <p:sp>
              <p:nvSpPr>
                <p:cNvPr id="175247" name="Rectangle 143"/>
                <p:cNvSpPr>
                  <a:spLocks noChangeArrowheads="1"/>
                </p:cNvSpPr>
                <p:nvPr/>
              </p:nvSpPr>
              <p:spPr bwMode="auto">
                <a:xfrm>
                  <a:off x="1900" y="4603"/>
                  <a:ext cx="11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1200">
                      <a:latin typeface="Times" panose="02020603050405020304" pitchFamily="18" charset="0"/>
                      <a:cs typeface="Times New Roman" panose="02020603050405020304" pitchFamily="18" charset="0"/>
                    </a:rPr>
                    <a:t>Move L2 cache on to the processor chip.</a:t>
                  </a:r>
                </a:p>
                <a:p>
                  <a:endParaRPr lang="en-US"/>
                </a:p>
              </p:txBody>
            </p:sp>
            <p:sp>
              <p:nvSpPr>
                <p:cNvPr id="175290" name="Rectangle 186"/>
                <p:cNvSpPr>
                  <a:spLocks noChangeArrowheads="1"/>
                </p:cNvSpPr>
                <p:nvPr/>
              </p:nvSpPr>
              <p:spPr bwMode="auto">
                <a:xfrm>
                  <a:off x="1857" y="4603"/>
                  <a:ext cx="12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3" name="Group 189"/>
              <p:cNvGrpSpPr>
                <a:grpSpLocks/>
              </p:cNvGrpSpPr>
              <p:nvPr/>
            </p:nvGrpSpPr>
            <p:grpSpPr bwMode="auto">
              <a:xfrm>
                <a:off x="3059" y="4603"/>
                <a:ext cx="1029" cy="518"/>
                <a:chOff x="3059" y="4603"/>
                <a:chExt cx="1029" cy="518"/>
              </a:xfrm>
            </p:grpSpPr>
            <p:sp>
              <p:nvSpPr>
                <p:cNvPr id="175248" name="Rectangle 144"/>
                <p:cNvSpPr>
                  <a:spLocks noChangeArrowheads="1"/>
                </p:cNvSpPr>
                <p:nvPr/>
              </p:nvSpPr>
              <p:spPr bwMode="auto">
                <a:xfrm>
                  <a:off x="3102" y="4603"/>
                  <a:ext cx="9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sz="1200">
                      <a:latin typeface="Times" panose="02020603050405020304" pitchFamily="18" charset="0"/>
                      <a:cs typeface="Times New Roman" panose="02020603050405020304" pitchFamily="18" charset="0"/>
                    </a:rPr>
                    <a:t>Pentium II</a:t>
                  </a:r>
                </a:p>
                <a:p>
                  <a:pPr algn="ctr"/>
                  <a:endParaRPr lang="en-US"/>
                </a:p>
              </p:txBody>
            </p:sp>
            <p:sp>
              <p:nvSpPr>
                <p:cNvPr id="175292" name="Rectangle 188"/>
                <p:cNvSpPr>
                  <a:spLocks noChangeArrowheads="1"/>
                </p:cNvSpPr>
                <p:nvPr/>
              </p:nvSpPr>
              <p:spPr bwMode="auto">
                <a:xfrm>
                  <a:off x="3059" y="4603"/>
                  <a:ext cx="10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5" name="Group 191"/>
              <p:cNvGrpSpPr>
                <a:grpSpLocks/>
              </p:cNvGrpSpPr>
              <p:nvPr/>
            </p:nvGrpSpPr>
            <p:grpSpPr bwMode="auto">
              <a:xfrm>
                <a:off x="0" y="5121"/>
                <a:ext cx="1857" cy="921"/>
                <a:chOff x="0" y="5121"/>
                <a:chExt cx="1857" cy="921"/>
              </a:xfrm>
            </p:grpSpPr>
            <p:sp>
              <p:nvSpPr>
                <p:cNvPr id="175249" name="Rectangle 145"/>
                <p:cNvSpPr>
                  <a:spLocks noChangeArrowheads="1"/>
                </p:cNvSpPr>
                <p:nvPr/>
              </p:nvSpPr>
              <p:spPr bwMode="auto">
                <a:xfrm>
                  <a:off x="43" y="5121"/>
                  <a:ext cx="1771"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sz="1200">
                      <a:latin typeface="Times" panose="02020603050405020304" pitchFamily="18" charset="0"/>
                      <a:cs typeface="Times New Roman" panose="02020603050405020304" pitchFamily="18" charset="0"/>
                    </a:rPr>
                    <a:t>Some applications deal with massive databases and must have rapid access to large amounts of data. The on-chip caches are too small.</a:t>
                  </a:r>
                  <a:endParaRPr lang="en-US"/>
                </a:p>
              </p:txBody>
            </p:sp>
            <p:sp>
              <p:nvSpPr>
                <p:cNvPr id="175294" name="Rectangle 190"/>
                <p:cNvSpPr>
                  <a:spLocks noChangeArrowheads="1"/>
                </p:cNvSpPr>
                <p:nvPr/>
              </p:nvSpPr>
              <p:spPr bwMode="auto">
                <a:xfrm>
                  <a:off x="0" y="5121"/>
                  <a:ext cx="1857" cy="92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7" name="Group 193"/>
              <p:cNvGrpSpPr>
                <a:grpSpLocks/>
              </p:cNvGrpSpPr>
              <p:nvPr/>
            </p:nvGrpSpPr>
            <p:grpSpPr bwMode="auto">
              <a:xfrm>
                <a:off x="1857" y="5121"/>
                <a:ext cx="1202" cy="518"/>
                <a:chOff x="1857" y="5121"/>
                <a:chExt cx="1202" cy="518"/>
              </a:xfrm>
            </p:grpSpPr>
            <p:sp>
              <p:nvSpPr>
                <p:cNvPr id="175250" name="Rectangle 146"/>
                <p:cNvSpPr>
                  <a:spLocks noChangeArrowheads="1"/>
                </p:cNvSpPr>
                <p:nvPr/>
              </p:nvSpPr>
              <p:spPr bwMode="auto">
                <a:xfrm>
                  <a:off x="1900" y="5121"/>
                  <a:ext cx="11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1200">
                      <a:latin typeface="Times" panose="02020603050405020304" pitchFamily="18" charset="0"/>
                      <a:cs typeface="Times New Roman" panose="02020603050405020304" pitchFamily="18" charset="0"/>
                    </a:rPr>
                    <a:t>Add external L3 cache.</a:t>
                  </a:r>
                </a:p>
                <a:p>
                  <a:endParaRPr lang="en-US"/>
                </a:p>
              </p:txBody>
            </p:sp>
            <p:sp>
              <p:nvSpPr>
                <p:cNvPr id="175296" name="Rectangle 192"/>
                <p:cNvSpPr>
                  <a:spLocks noChangeArrowheads="1"/>
                </p:cNvSpPr>
                <p:nvPr/>
              </p:nvSpPr>
              <p:spPr bwMode="auto">
                <a:xfrm>
                  <a:off x="1857" y="5121"/>
                  <a:ext cx="120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299" name="Group 195"/>
              <p:cNvGrpSpPr>
                <a:grpSpLocks/>
              </p:cNvGrpSpPr>
              <p:nvPr/>
            </p:nvGrpSpPr>
            <p:grpSpPr bwMode="auto">
              <a:xfrm>
                <a:off x="3059" y="5121"/>
                <a:ext cx="1029" cy="518"/>
                <a:chOff x="3059" y="5121"/>
                <a:chExt cx="1029" cy="518"/>
              </a:xfrm>
            </p:grpSpPr>
            <p:sp>
              <p:nvSpPr>
                <p:cNvPr id="175251" name="Rectangle 147"/>
                <p:cNvSpPr>
                  <a:spLocks noChangeArrowheads="1"/>
                </p:cNvSpPr>
                <p:nvPr/>
              </p:nvSpPr>
              <p:spPr bwMode="auto">
                <a:xfrm>
                  <a:off x="3102" y="5121"/>
                  <a:ext cx="9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sz="1200">
                      <a:latin typeface="Times" panose="02020603050405020304" pitchFamily="18" charset="0"/>
                      <a:cs typeface="Times New Roman" panose="02020603050405020304" pitchFamily="18" charset="0"/>
                    </a:rPr>
                    <a:t>Pentium III</a:t>
                  </a:r>
                </a:p>
                <a:p>
                  <a:pPr algn="ctr"/>
                  <a:r>
                    <a:rPr lang="en-US" sz="1200">
                      <a:latin typeface="Times" panose="02020603050405020304" pitchFamily="18" charset="0"/>
                      <a:cs typeface="Times New Roman" panose="02020603050405020304" pitchFamily="18" charset="0"/>
                    </a:rPr>
                    <a:t> </a:t>
                  </a:r>
                </a:p>
                <a:p>
                  <a:pPr algn="ctr"/>
                  <a:endParaRPr lang="en-US"/>
                </a:p>
              </p:txBody>
            </p:sp>
            <p:sp>
              <p:nvSpPr>
                <p:cNvPr id="175298" name="Rectangle 194"/>
                <p:cNvSpPr>
                  <a:spLocks noChangeArrowheads="1"/>
                </p:cNvSpPr>
                <p:nvPr/>
              </p:nvSpPr>
              <p:spPr bwMode="auto">
                <a:xfrm>
                  <a:off x="3059" y="5121"/>
                  <a:ext cx="10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301" name="Group 197"/>
              <p:cNvGrpSpPr>
                <a:grpSpLocks/>
              </p:cNvGrpSpPr>
              <p:nvPr/>
            </p:nvGrpSpPr>
            <p:grpSpPr bwMode="auto">
              <a:xfrm>
                <a:off x="1857" y="5639"/>
                <a:ext cx="1202" cy="403"/>
                <a:chOff x="1857" y="5639"/>
                <a:chExt cx="1202" cy="403"/>
              </a:xfrm>
            </p:grpSpPr>
            <p:sp>
              <p:nvSpPr>
                <p:cNvPr id="175252" name="Rectangle 148"/>
                <p:cNvSpPr>
                  <a:spLocks noChangeArrowheads="1"/>
                </p:cNvSpPr>
                <p:nvPr/>
              </p:nvSpPr>
              <p:spPr bwMode="auto">
                <a:xfrm>
                  <a:off x="1900" y="5639"/>
                  <a:ext cx="11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1200">
                      <a:latin typeface="Times" panose="02020603050405020304" pitchFamily="18" charset="0"/>
                      <a:cs typeface="Times New Roman" panose="02020603050405020304" pitchFamily="18" charset="0"/>
                    </a:rPr>
                    <a:t>Move L3 cache on-chip.</a:t>
                  </a:r>
                </a:p>
                <a:p>
                  <a:endParaRPr lang="en-US"/>
                </a:p>
              </p:txBody>
            </p:sp>
            <p:sp>
              <p:nvSpPr>
                <p:cNvPr id="175300" name="Rectangle 196"/>
                <p:cNvSpPr>
                  <a:spLocks noChangeArrowheads="1"/>
                </p:cNvSpPr>
                <p:nvPr/>
              </p:nvSpPr>
              <p:spPr bwMode="auto">
                <a:xfrm>
                  <a:off x="1857" y="5639"/>
                  <a:ext cx="120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nvGrpSpPr>
              <p:cNvPr id="175303" name="Group 199"/>
              <p:cNvGrpSpPr>
                <a:grpSpLocks/>
              </p:cNvGrpSpPr>
              <p:nvPr/>
            </p:nvGrpSpPr>
            <p:grpSpPr bwMode="auto">
              <a:xfrm>
                <a:off x="3059" y="5639"/>
                <a:ext cx="1029" cy="403"/>
                <a:chOff x="3059" y="5639"/>
                <a:chExt cx="1029" cy="403"/>
              </a:xfrm>
            </p:grpSpPr>
            <p:sp>
              <p:nvSpPr>
                <p:cNvPr id="175253" name="Rectangle 149"/>
                <p:cNvSpPr>
                  <a:spLocks noChangeArrowheads="1"/>
                </p:cNvSpPr>
                <p:nvPr/>
              </p:nvSpPr>
              <p:spPr bwMode="auto">
                <a:xfrm>
                  <a:off x="3102" y="5639"/>
                  <a:ext cx="94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sz="1200">
                      <a:latin typeface="Times" panose="02020603050405020304" pitchFamily="18" charset="0"/>
                      <a:cs typeface="Times New Roman" panose="02020603050405020304" pitchFamily="18" charset="0"/>
                    </a:rPr>
                    <a:t>Pentium 4</a:t>
                  </a:r>
                </a:p>
                <a:p>
                  <a:pPr algn="ctr"/>
                  <a:endParaRPr lang="en-US"/>
                </a:p>
              </p:txBody>
            </p:sp>
            <p:sp>
              <p:nvSpPr>
                <p:cNvPr id="175302" name="Rectangle 198"/>
                <p:cNvSpPr>
                  <a:spLocks noChangeArrowheads="1"/>
                </p:cNvSpPr>
                <p:nvPr/>
              </p:nvSpPr>
              <p:spPr bwMode="auto">
                <a:xfrm>
                  <a:off x="3059" y="5639"/>
                  <a:ext cx="102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grpSp>
        <p:sp>
          <p:nvSpPr>
            <p:cNvPr id="175305" name="Rectangle 201"/>
            <p:cNvSpPr>
              <a:spLocks noChangeArrowheads="1"/>
            </p:cNvSpPr>
            <p:nvPr/>
          </p:nvSpPr>
          <p:spPr bwMode="auto">
            <a:xfrm>
              <a:off x="-3" y="-3"/>
              <a:ext cx="4094" cy="604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spTree>
    <p:extLst>
      <p:ext uri="{BB962C8B-B14F-4D97-AF65-F5344CB8AC3E}">
        <p14:creationId xmlns:p14="http://schemas.microsoft.com/office/powerpoint/2010/main" val="21513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a:t>Pentium 4 Block Diagram</a:t>
            </a:r>
          </a:p>
        </p:txBody>
      </p:sp>
      <p:pic>
        <p:nvPicPr>
          <p:cNvPr id="1546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49413"/>
            <a:ext cx="8569325" cy="45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01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p:txBody>
          <a:bodyPr/>
          <a:lstStyle/>
          <a:p>
            <a:r>
              <a:rPr lang="en-GB"/>
              <a:t>Pentium 4 Core Processor</a:t>
            </a:r>
          </a:p>
        </p:txBody>
      </p:sp>
      <p:sp>
        <p:nvSpPr>
          <p:cNvPr id="155653" name="Rectangle 5"/>
          <p:cNvSpPr>
            <a:spLocks noGrp="1" noChangeArrowheads="1"/>
          </p:cNvSpPr>
          <p:nvPr>
            <p:ph type="body" idx="1"/>
          </p:nvPr>
        </p:nvSpPr>
        <p:spPr/>
        <p:txBody>
          <a:bodyPr/>
          <a:lstStyle/>
          <a:p>
            <a:r>
              <a:rPr lang="en-GB" sz="2400"/>
              <a:t>Fetch/Decode Unit</a:t>
            </a:r>
          </a:p>
          <a:p>
            <a:pPr lvl="1"/>
            <a:r>
              <a:rPr lang="en-GB" sz="2000"/>
              <a:t>Fetches instructions from L2 cache</a:t>
            </a:r>
          </a:p>
          <a:p>
            <a:pPr lvl="1"/>
            <a:r>
              <a:rPr lang="en-GB" sz="2000"/>
              <a:t>Decode into micro-ops</a:t>
            </a:r>
          </a:p>
          <a:p>
            <a:pPr lvl="1"/>
            <a:r>
              <a:rPr lang="en-GB" sz="2000"/>
              <a:t>Store micro-ops in L1 cache</a:t>
            </a:r>
          </a:p>
          <a:p>
            <a:r>
              <a:rPr lang="en-GB" sz="2400"/>
              <a:t>Out of order execution logic</a:t>
            </a:r>
          </a:p>
          <a:p>
            <a:pPr lvl="1"/>
            <a:r>
              <a:rPr lang="en-GB" sz="2000"/>
              <a:t>Schedules micro-ops</a:t>
            </a:r>
          </a:p>
          <a:p>
            <a:pPr lvl="1"/>
            <a:r>
              <a:rPr lang="en-GB" sz="2000"/>
              <a:t>Based on data dependence and resources</a:t>
            </a:r>
          </a:p>
          <a:p>
            <a:pPr lvl="1"/>
            <a:r>
              <a:rPr lang="en-GB" sz="2000"/>
              <a:t>May speculatively execute</a:t>
            </a:r>
          </a:p>
          <a:p>
            <a:r>
              <a:rPr lang="en-GB" sz="2400"/>
              <a:t>Execution units</a:t>
            </a:r>
          </a:p>
          <a:p>
            <a:pPr lvl="1"/>
            <a:r>
              <a:rPr lang="en-GB" sz="2000"/>
              <a:t>Execute micro-ops</a:t>
            </a:r>
          </a:p>
          <a:p>
            <a:pPr lvl="1"/>
            <a:r>
              <a:rPr lang="en-GB" sz="2000"/>
              <a:t>Data from L1 cache</a:t>
            </a:r>
          </a:p>
          <a:p>
            <a:pPr lvl="1"/>
            <a:r>
              <a:rPr lang="en-GB" sz="2000"/>
              <a:t>Results in registers</a:t>
            </a:r>
          </a:p>
          <a:p>
            <a:r>
              <a:rPr lang="en-GB" sz="2400"/>
              <a:t>Memory subsystem</a:t>
            </a:r>
          </a:p>
          <a:p>
            <a:pPr lvl="1"/>
            <a:r>
              <a:rPr lang="en-GB" sz="2000"/>
              <a:t>L2 cache and systems bus</a:t>
            </a:r>
          </a:p>
        </p:txBody>
      </p:sp>
    </p:spTree>
    <p:extLst>
      <p:ext uri="{BB962C8B-B14F-4D97-AF65-F5344CB8AC3E}">
        <p14:creationId xmlns:p14="http://schemas.microsoft.com/office/powerpoint/2010/main" val="125596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8" name="Rectangle 6"/>
          <p:cNvSpPr>
            <a:spLocks noGrp="1" noChangeArrowheads="1"/>
          </p:cNvSpPr>
          <p:nvPr>
            <p:ph type="title"/>
          </p:nvPr>
        </p:nvSpPr>
        <p:spPr/>
        <p:txBody>
          <a:bodyPr/>
          <a:lstStyle/>
          <a:p>
            <a:r>
              <a:rPr lang="en-GB"/>
              <a:t>Pentium 4 Design Reasoning</a:t>
            </a:r>
          </a:p>
        </p:txBody>
      </p:sp>
      <p:sp>
        <p:nvSpPr>
          <p:cNvPr id="156679" name="Rectangle 7"/>
          <p:cNvSpPr>
            <a:spLocks noGrp="1" noChangeArrowheads="1"/>
          </p:cNvSpPr>
          <p:nvPr>
            <p:ph type="body" idx="1"/>
          </p:nvPr>
        </p:nvSpPr>
        <p:spPr/>
        <p:txBody>
          <a:bodyPr/>
          <a:lstStyle/>
          <a:p>
            <a:pPr>
              <a:lnSpc>
                <a:spcPct val="90000"/>
              </a:lnSpc>
            </a:pPr>
            <a:r>
              <a:rPr lang="en-GB" sz="2000"/>
              <a:t>Decodes instructions into RISC like micro-ops before L1 cache</a:t>
            </a:r>
          </a:p>
          <a:p>
            <a:pPr>
              <a:lnSpc>
                <a:spcPct val="90000"/>
              </a:lnSpc>
            </a:pPr>
            <a:r>
              <a:rPr lang="en-GB" sz="2000"/>
              <a:t>Micro-ops fixed length</a:t>
            </a:r>
          </a:p>
          <a:p>
            <a:pPr lvl="1">
              <a:lnSpc>
                <a:spcPct val="90000"/>
              </a:lnSpc>
            </a:pPr>
            <a:r>
              <a:rPr lang="en-GB" sz="1800"/>
              <a:t>Superscalar pipelining and scheduling</a:t>
            </a:r>
          </a:p>
          <a:p>
            <a:pPr>
              <a:lnSpc>
                <a:spcPct val="90000"/>
              </a:lnSpc>
            </a:pPr>
            <a:r>
              <a:rPr lang="en-GB" sz="2000"/>
              <a:t>Pentium instructions long &amp; complex</a:t>
            </a:r>
          </a:p>
          <a:p>
            <a:pPr>
              <a:lnSpc>
                <a:spcPct val="90000"/>
              </a:lnSpc>
            </a:pPr>
            <a:r>
              <a:rPr lang="en-GB" sz="2000"/>
              <a:t>Performance improved by separating decoding from scheduling &amp; pipelining</a:t>
            </a:r>
          </a:p>
          <a:p>
            <a:pPr lvl="1">
              <a:lnSpc>
                <a:spcPct val="90000"/>
              </a:lnSpc>
            </a:pPr>
            <a:r>
              <a:rPr lang="en-GB" sz="1800"/>
              <a:t>(More later – ch14)</a:t>
            </a:r>
          </a:p>
          <a:p>
            <a:pPr>
              <a:lnSpc>
                <a:spcPct val="90000"/>
              </a:lnSpc>
            </a:pPr>
            <a:r>
              <a:rPr lang="en-GB" sz="2000"/>
              <a:t>Data cache is write back</a:t>
            </a:r>
          </a:p>
          <a:p>
            <a:pPr lvl="1">
              <a:lnSpc>
                <a:spcPct val="90000"/>
              </a:lnSpc>
            </a:pPr>
            <a:r>
              <a:rPr lang="en-GB" sz="1800"/>
              <a:t>Can be configured to write through</a:t>
            </a:r>
          </a:p>
          <a:p>
            <a:pPr>
              <a:lnSpc>
                <a:spcPct val="90000"/>
              </a:lnSpc>
            </a:pPr>
            <a:r>
              <a:rPr lang="en-GB" sz="2000"/>
              <a:t>L1 cache controlled by 2 bits in register</a:t>
            </a:r>
          </a:p>
          <a:p>
            <a:pPr lvl="1">
              <a:lnSpc>
                <a:spcPct val="90000"/>
              </a:lnSpc>
            </a:pPr>
            <a:r>
              <a:rPr lang="en-GB" sz="1800"/>
              <a:t>CD = cache disable</a:t>
            </a:r>
          </a:p>
          <a:p>
            <a:pPr lvl="1">
              <a:lnSpc>
                <a:spcPct val="90000"/>
              </a:lnSpc>
            </a:pPr>
            <a:r>
              <a:rPr lang="en-GB" sz="1800"/>
              <a:t>NW = not write through</a:t>
            </a:r>
          </a:p>
          <a:p>
            <a:pPr lvl="1">
              <a:lnSpc>
                <a:spcPct val="90000"/>
              </a:lnSpc>
            </a:pPr>
            <a:r>
              <a:rPr lang="en-GB" sz="1800"/>
              <a:t>2 instructions to invalidate (flush) cache and write back then invalidate</a:t>
            </a:r>
          </a:p>
          <a:p>
            <a:pPr>
              <a:lnSpc>
                <a:spcPct val="90000"/>
              </a:lnSpc>
            </a:pPr>
            <a:r>
              <a:rPr lang="en-GB" sz="2000"/>
              <a:t>L2 and L3 8-way set-associative </a:t>
            </a:r>
          </a:p>
          <a:p>
            <a:pPr lvl="1">
              <a:lnSpc>
                <a:spcPct val="90000"/>
              </a:lnSpc>
            </a:pPr>
            <a:r>
              <a:rPr lang="en-GB" sz="1800"/>
              <a:t>Line size 128 bytes</a:t>
            </a:r>
          </a:p>
        </p:txBody>
      </p:sp>
    </p:spTree>
    <p:extLst>
      <p:ext uri="{BB962C8B-B14F-4D97-AF65-F5344CB8AC3E}">
        <p14:creationId xmlns:p14="http://schemas.microsoft.com/office/powerpoint/2010/main" val="288673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60000"/>
              <a:lumOff val="40000"/>
            </a:schemeClr>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419100" y="2780928"/>
            <a:ext cx="8178800" cy="1296144"/>
          </a:xfrm>
        </p:spPr>
        <p:txBody>
          <a:bodyPr/>
          <a:lstStyle/>
          <a:p>
            <a:pPr marL="0" indent="0" algn="ctr">
              <a:buNone/>
            </a:pPr>
            <a:r>
              <a:rPr lang="en-GB" sz="5000" dirty="0" smtClean="0">
                <a:solidFill>
                  <a:srgbClr val="006666"/>
                </a:solidFill>
              </a:rPr>
              <a:t>Question??</a:t>
            </a:r>
            <a:endParaRPr lang="en-GB" sz="5000" dirty="0">
              <a:solidFill>
                <a:srgbClr val="006666"/>
              </a:solidFill>
            </a:endParaRPr>
          </a:p>
        </p:txBody>
      </p:sp>
    </p:spTree>
    <p:extLst>
      <p:ext uri="{BB962C8B-B14F-4D97-AF65-F5344CB8AC3E}">
        <p14:creationId xmlns:p14="http://schemas.microsoft.com/office/powerpoint/2010/main" val="127431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fade">
                                      <p:cBhvr>
                                        <p:cTn id="7" dur="2000"/>
                                        <p:tgtEl>
                                          <p:spTgt spid="121859">
                                            <p:txEl>
                                              <p:pRg st="0" end="0"/>
                                            </p:txEl>
                                          </p:spTgt>
                                        </p:tgtEl>
                                      </p:cBhvr>
                                    </p:animEffect>
                                    <p:anim calcmode="lin" valueType="num">
                                      <p:cBhvr>
                                        <p:cTn id="8" dur="2000" fill="hold"/>
                                        <p:tgtEl>
                                          <p:spTgt spid="12185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21859">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40">
          <a:fgClr>
            <a:schemeClr val="bg1"/>
          </a:fgClr>
          <a:bgClr>
            <a:srgbClr val="9AE3F4"/>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419100" y="2564904"/>
            <a:ext cx="8178800" cy="1512168"/>
          </a:xfrm>
          <a:noFill/>
          <a:ln>
            <a:noFill/>
          </a:ln>
        </p:spPr>
        <p:txBody>
          <a:bodyPr/>
          <a:lstStyle/>
          <a:p>
            <a:pPr marL="0" indent="0" algn="ctr">
              <a:buNone/>
            </a:pPr>
            <a:r>
              <a:rPr lang="en-GB" sz="8000" b="1" dirty="0" smtClean="0">
                <a:solidFill>
                  <a:srgbClr val="006666"/>
                </a:solidFill>
              </a:rPr>
              <a:t>Thanks</a:t>
            </a:r>
            <a:endParaRPr lang="en-GB" sz="8000" b="1" dirty="0">
              <a:solidFill>
                <a:srgbClr val="006666"/>
              </a:solidFill>
            </a:endParaRPr>
          </a:p>
        </p:txBody>
      </p:sp>
    </p:spTree>
    <p:extLst>
      <p:ext uri="{BB962C8B-B14F-4D97-AF65-F5344CB8AC3E}">
        <p14:creationId xmlns:p14="http://schemas.microsoft.com/office/powerpoint/2010/main" val="18215302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p:cTn id="7" dur="1000" fill="hold"/>
                                        <p:tgtEl>
                                          <p:spTgt spid="12185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2185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2185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21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sz="2400" dirty="0" smtClean="0"/>
              <a:t>Content</a:t>
            </a:r>
            <a:endParaRPr lang="en-GB" sz="2400" dirty="0"/>
          </a:p>
        </p:txBody>
      </p:sp>
      <p:sp>
        <p:nvSpPr>
          <p:cNvPr id="111619" name="Rectangle 3"/>
          <p:cNvSpPr>
            <a:spLocks noGrp="1" noChangeArrowheads="1"/>
          </p:cNvSpPr>
          <p:nvPr>
            <p:ph type="body" idx="1"/>
          </p:nvPr>
        </p:nvSpPr>
        <p:spPr/>
        <p:txBody>
          <a:bodyPr/>
          <a:lstStyle/>
          <a:p>
            <a:pPr>
              <a:lnSpc>
                <a:spcPct val="90000"/>
              </a:lnSpc>
              <a:buFont typeface="Wingdings" panose="05000000000000000000" pitchFamily="2" charset="2"/>
              <a:buChar char="q"/>
            </a:pPr>
            <a:r>
              <a:rPr lang="en-US" sz="2400" dirty="0"/>
              <a:t>Set Associative </a:t>
            </a:r>
            <a:r>
              <a:rPr lang="en-US" sz="2400" dirty="0" smtClean="0"/>
              <a:t>Mapping</a:t>
            </a:r>
          </a:p>
          <a:p>
            <a:pPr>
              <a:lnSpc>
                <a:spcPct val="90000"/>
              </a:lnSpc>
              <a:buFont typeface="Wingdings" panose="05000000000000000000" pitchFamily="2" charset="2"/>
              <a:buChar char="q"/>
            </a:pPr>
            <a:r>
              <a:rPr lang="en-US" sz="2400" dirty="0" smtClean="0"/>
              <a:t>Pentium-4 cache architecture</a:t>
            </a: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Set Associative Mapping</a:t>
            </a:r>
          </a:p>
        </p:txBody>
      </p:sp>
      <p:sp>
        <p:nvSpPr>
          <p:cNvPr id="47107" name="Rectangle 3"/>
          <p:cNvSpPr>
            <a:spLocks noGrp="1" noChangeArrowheads="1"/>
          </p:cNvSpPr>
          <p:nvPr>
            <p:ph type="body" idx="1"/>
          </p:nvPr>
        </p:nvSpPr>
        <p:spPr/>
        <p:txBody>
          <a:bodyPr/>
          <a:lstStyle/>
          <a:p>
            <a:r>
              <a:rPr lang="en-US"/>
              <a:t>Cache is divided into a number of sets</a:t>
            </a:r>
          </a:p>
          <a:p>
            <a:r>
              <a:rPr lang="en-US"/>
              <a:t>Each set contains a number of lines</a:t>
            </a:r>
          </a:p>
          <a:p>
            <a:r>
              <a:rPr lang="en-US"/>
              <a:t>A given block maps to any line in a given set</a:t>
            </a:r>
          </a:p>
          <a:p>
            <a:pPr lvl="1"/>
            <a:r>
              <a:rPr lang="en-US"/>
              <a:t>e.g. Block B can be in any line of set i</a:t>
            </a:r>
          </a:p>
          <a:p>
            <a:r>
              <a:rPr lang="en-US"/>
              <a:t>e.g. 2 lines per set</a:t>
            </a:r>
          </a:p>
          <a:p>
            <a:pPr lvl="1"/>
            <a:r>
              <a:rPr lang="en-US"/>
              <a:t>2 way associative mapping</a:t>
            </a:r>
          </a:p>
          <a:p>
            <a:pPr lvl="1"/>
            <a:r>
              <a:rPr lang="en-US"/>
              <a:t>A given block can be in one of 2 lines in only one set</a:t>
            </a:r>
          </a:p>
          <a:p>
            <a:endParaRPr lang="en-US"/>
          </a:p>
        </p:txBody>
      </p:sp>
    </p:spTree>
    <p:extLst>
      <p:ext uri="{BB962C8B-B14F-4D97-AF65-F5344CB8AC3E}">
        <p14:creationId xmlns:p14="http://schemas.microsoft.com/office/powerpoint/2010/main" val="262024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Set Associative Mapping</a:t>
            </a:r>
            <a:br>
              <a:rPr lang="en-US"/>
            </a:br>
            <a:r>
              <a:rPr lang="en-US"/>
              <a:t>Example</a:t>
            </a:r>
          </a:p>
        </p:txBody>
      </p:sp>
      <p:sp>
        <p:nvSpPr>
          <p:cNvPr id="50179" name="Rectangle 3"/>
          <p:cNvSpPr>
            <a:spLocks noGrp="1" noChangeArrowheads="1"/>
          </p:cNvSpPr>
          <p:nvPr>
            <p:ph type="body" idx="1"/>
          </p:nvPr>
        </p:nvSpPr>
        <p:spPr/>
        <p:txBody>
          <a:bodyPr/>
          <a:lstStyle/>
          <a:p>
            <a:r>
              <a:rPr lang="en-US"/>
              <a:t>13 bit set number</a:t>
            </a:r>
          </a:p>
          <a:p>
            <a:r>
              <a:rPr lang="en-US"/>
              <a:t>Block number in main memory is modulo 2</a:t>
            </a:r>
            <a:r>
              <a:rPr lang="en-US" baseline="30000"/>
              <a:t>13</a:t>
            </a:r>
            <a:r>
              <a:rPr lang="en-US"/>
              <a:t> </a:t>
            </a:r>
          </a:p>
          <a:p>
            <a:r>
              <a:rPr lang="en-US"/>
              <a:t>000000, 00A000, 00B000, 00C000 … map to same set</a:t>
            </a:r>
          </a:p>
        </p:txBody>
      </p:sp>
    </p:spTree>
    <p:extLst>
      <p:ext uri="{BB962C8B-B14F-4D97-AF65-F5344CB8AC3E}">
        <p14:creationId xmlns:p14="http://schemas.microsoft.com/office/powerpoint/2010/main" val="72294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GB" sz="2400"/>
              <a:t>Mapping From Main Memory to Cache:</a:t>
            </a:r>
            <a:br>
              <a:rPr lang="en-GB" sz="2400"/>
            </a:br>
            <a:r>
              <a:rPr lang="en-GB" sz="2400"/>
              <a:t>v Associative</a:t>
            </a:r>
          </a:p>
        </p:txBody>
      </p:sp>
      <p:pic>
        <p:nvPicPr>
          <p:cNvPr id="186373" name="Picture 5"/>
          <p:cNvPicPr>
            <a:picLocks noChangeAspect="1" noChangeArrowheads="1"/>
          </p:cNvPicPr>
          <p:nvPr/>
        </p:nvPicPr>
        <p:blipFill>
          <a:blip r:embed="rId2">
            <a:extLst>
              <a:ext uri="{28A0092B-C50C-407E-A947-70E740481C1C}">
                <a14:useLocalDpi xmlns:a14="http://schemas.microsoft.com/office/drawing/2010/main" val="0"/>
              </a:ext>
            </a:extLst>
          </a:blip>
          <a:srcRect b="11757"/>
          <a:stretch>
            <a:fillRect/>
          </a:stretch>
        </p:blipFill>
        <p:spPr bwMode="auto">
          <a:xfrm>
            <a:off x="1042988" y="1196975"/>
            <a:ext cx="7272337" cy="548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59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GB" sz="2400"/>
              <a:t>Mapping From Main Memory to Cache:</a:t>
            </a:r>
            <a:br>
              <a:rPr lang="en-GB" sz="2400"/>
            </a:br>
            <a:r>
              <a:rPr lang="en-GB" sz="2400"/>
              <a:t>k-way Associative</a:t>
            </a:r>
          </a:p>
        </p:txBody>
      </p:sp>
      <p:pic>
        <p:nvPicPr>
          <p:cNvPr id="215044" name="Picture 4"/>
          <p:cNvPicPr>
            <a:picLocks noChangeAspect="1" noChangeArrowheads="1"/>
          </p:cNvPicPr>
          <p:nvPr/>
        </p:nvPicPr>
        <p:blipFill>
          <a:blip r:embed="rId2">
            <a:extLst>
              <a:ext uri="{28A0092B-C50C-407E-A947-70E740481C1C}">
                <a14:useLocalDpi xmlns:a14="http://schemas.microsoft.com/office/drawing/2010/main" val="0"/>
              </a:ext>
            </a:extLst>
          </a:blip>
          <a:srcRect b="9372"/>
          <a:stretch>
            <a:fillRect/>
          </a:stretch>
        </p:blipFill>
        <p:spPr bwMode="auto">
          <a:xfrm>
            <a:off x="34925" y="1851025"/>
            <a:ext cx="90503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05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i="1"/>
              <a:t>K-</a:t>
            </a:r>
            <a:r>
              <a:rPr lang="en-US"/>
              <a:t>Way Set Associative Cache Organization</a:t>
            </a:r>
          </a:p>
        </p:txBody>
      </p:sp>
      <p:pic>
        <p:nvPicPr>
          <p:cNvPr id="798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125538"/>
            <a:ext cx="7991475" cy="559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24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Set Associative Mapping</a:t>
            </a:r>
            <a:br>
              <a:rPr lang="en-US"/>
            </a:br>
            <a:r>
              <a:rPr lang="en-US"/>
              <a:t>Address Structure</a:t>
            </a:r>
          </a:p>
        </p:txBody>
      </p:sp>
      <p:sp>
        <p:nvSpPr>
          <p:cNvPr id="48131" name="Rectangle 3"/>
          <p:cNvSpPr>
            <a:spLocks noGrp="1" noChangeArrowheads="1"/>
          </p:cNvSpPr>
          <p:nvPr>
            <p:ph type="body" idx="1"/>
          </p:nvPr>
        </p:nvSpPr>
        <p:spPr>
          <a:xfrm>
            <a:off x="457200" y="2740025"/>
            <a:ext cx="8178800" cy="3965575"/>
          </a:xfrm>
        </p:spPr>
        <p:txBody>
          <a:bodyPr/>
          <a:lstStyle/>
          <a:p>
            <a:r>
              <a:rPr lang="en-US" dirty="0"/>
              <a:t>Use set field to determine cache set to look in</a:t>
            </a:r>
          </a:p>
          <a:p>
            <a:r>
              <a:rPr lang="en-US" dirty="0"/>
              <a:t>Compare tag field to see if we have a hit</a:t>
            </a:r>
          </a:p>
          <a:p>
            <a:r>
              <a:rPr lang="en-US" dirty="0" err="1"/>
              <a:t>e.g</a:t>
            </a:r>
            <a:endParaRPr lang="en-US" dirty="0"/>
          </a:p>
          <a:p>
            <a:pPr lvl="1"/>
            <a:r>
              <a:rPr lang="en-US" dirty="0"/>
              <a:t>Address	</a:t>
            </a:r>
            <a:r>
              <a:rPr lang="en-US" dirty="0" smtClean="0"/>
              <a:t>Tag</a:t>
            </a:r>
            <a:r>
              <a:rPr lang="en-US" dirty="0"/>
              <a:t>	Data		Set number</a:t>
            </a:r>
          </a:p>
          <a:p>
            <a:pPr lvl="1"/>
            <a:r>
              <a:rPr lang="en-US" dirty="0"/>
              <a:t>1FF 7FFC	1FF	12345678	1FFF</a:t>
            </a:r>
          </a:p>
          <a:p>
            <a:pPr lvl="1"/>
            <a:r>
              <a:rPr lang="en-US" dirty="0"/>
              <a:t>001 7FFC	001	11223344	1FFF</a:t>
            </a:r>
          </a:p>
          <a:p>
            <a:endParaRPr lang="en-US" dirty="0"/>
          </a:p>
        </p:txBody>
      </p:sp>
      <p:grpSp>
        <p:nvGrpSpPr>
          <p:cNvPr id="48139" name="Group 11"/>
          <p:cNvGrpSpPr>
            <a:grpSpLocks/>
          </p:cNvGrpSpPr>
          <p:nvPr/>
        </p:nvGrpSpPr>
        <p:grpSpPr bwMode="auto">
          <a:xfrm>
            <a:off x="304800" y="1447800"/>
            <a:ext cx="8612188" cy="838200"/>
            <a:chOff x="192" y="912"/>
            <a:chExt cx="5425" cy="528"/>
          </a:xfrm>
        </p:grpSpPr>
        <p:sp>
          <p:nvSpPr>
            <p:cNvPr id="48132" name="Rectangle 4"/>
            <p:cNvSpPr>
              <a:spLocks noChangeArrowheads="1"/>
            </p:cNvSpPr>
            <p:nvPr/>
          </p:nvSpPr>
          <p:spPr bwMode="auto">
            <a:xfrm>
              <a:off x="192" y="912"/>
              <a:ext cx="5425"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p>
          </p:txBody>
        </p:sp>
        <p:sp>
          <p:nvSpPr>
            <p:cNvPr id="48133" name="Line 5"/>
            <p:cNvSpPr>
              <a:spLocks noChangeShapeType="1"/>
            </p:cNvSpPr>
            <p:nvPr/>
          </p:nvSpPr>
          <p:spPr bwMode="auto">
            <a:xfrm>
              <a:off x="1632"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Line 6"/>
            <p:cNvSpPr>
              <a:spLocks noChangeShapeType="1"/>
            </p:cNvSpPr>
            <p:nvPr/>
          </p:nvSpPr>
          <p:spPr bwMode="auto">
            <a:xfrm>
              <a:off x="5040"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 name="Text Box 8"/>
            <p:cNvSpPr txBox="1">
              <a:spLocks noChangeArrowheads="1"/>
            </p:cNvSpPr>
            <p:nvPr/>
          </p:nvSpPr>
          <p:spPr bwMode="auto">
            <a:xfrm>
              <a:off x="374" y="1034"/>
              <a:ext cx="8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Tag  9 bit</a:t>
              </a:r>
            </a:p>
          </p:txBody>
        </p:sp>
        <p:sp>
          <p:nvSpPr>
            <p:cNvPr id="48137" name="Text Box 9"/>
            <p:cNvSpPr txBox="1">
              <a:spLocks noChangeArrowheads="1"/>
            </p:cNvSpPr>
            <p:nvPr/>
          </p:nvSpPr>
          <p:spPr bwMode="auto">
            <a:xfrm>
              <a:off x="2832" y="1056"/>
              <a:ext cx="8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Set  13 bit</a:t>
              </a:r>
            </a:p>
          </p:txBody>
        </p:sp>
        <p:sp>
          <p:nvSpPr>
            <p:cNvPr id="48138" name="Text Box 10"/>
            <p:cNvSpPr txBox="1">
              <a:spLocks noChangeArrowheads="1"/>
            </p:cNvSpPr>
            <p:nvPr/>
          </p:nvSpPr>
          <p:spPr bwMode="auto">
            <a:xfrm>
              <a:off x="5040" y="912"/>
              <a:ext cx="55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Word</a:t>
              </a:r>
            </a:p>
            <a:p>
              <a:r>
                <a:rPr lang="en-US"/>
                <a:t>2 bit</a:t>
              </a:r>
            </a:p>
          </p:txBody>
        </p:sp>
      </p:grpSp>
    </p:spTree>
    <p:extLst>
      <p:ext uri="{BB962C8B-B14F-4D97-AF65-F5344CB8AC3E}">
        <p14:creationId xmlns:p14="http://schemas.microsoft.com/office/powerpoint/2010/main" val="71381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a:t>Set Associative Mapping Summary</a:t>
            </a:r>
          </a:p>
        </p:txBody>
      </p:sp>
      <p:sp>
        <p:nvSpPr>
          <p:cNvPr id="153605" name="Rectangle 5"/>
          <p:cNvSpPr>
            <a:spLocks noGrp="1" noChangeArrowheads="1"/>
          </p:cNvSpPr>
          <p:nvPr>
            <p:ph type="body" idx="1"/>
          </p:nvPr>
        </p:nvSpPr>
        <p:spPr/>
        <p:txBody>
          <a:bodyPr/>
          <a:lstStyle/>
          <a:p>
            <a:r>
              <a:rPr lang="en-GB" dirty="0"/>
              <a:t>Address length = (s + w) bits</a:t>
            </a:r>
          </a:p>
          <a:p>
            <a:r>
              <a:rPr lang="en-GB" dirty="0"/>
              <a:t>Number of addressable units = 2</a:t>
            </a:r>
            <a:r>
              <a:rPr lang="en-GB" baseline="30000" dirty="0"/>
              <a:t>s+w</a:t>
            </a:r>
            <a:r>
              <a:rPr lang="en-GB" dirty="0"/>
              <a:t> words or bytes</a:t>
            </a:r>
          </a:p>
          <a:p>
            <a:r>
              <a:rPr lang="en-GB" dirty="0"/>
              <a:t>Block size = line size = 2</a:t>
            </a:r>
            <a:r>
              <a:rPr lang="en-GB" baseline="30000" dirty="0"/>
              <a:t>w</a:t>
            </a:r>
            <a:r>
              <a:rPr lang="en-GB" dirty="0"/>
              <a:t> words or bytes</a:t>
            </a:r>
          </a:p>
          <a:p>
            <a:r>
              <a:rPr lang="en-GB" dirty="0"/>
              <a:t>Number of blocks in main memory = </a:t>
            </a:r>
            <a:r>
              <a:rPr lang="en-GB" dirty="0" smtClean="0"/>
              <a:t>2</a:t>
            </a:r>
            <a:r>
              <a:rPr lang="en-GB" baseline="30000" dirty="0" smtClean="0"/>
              <a:t>s</a:t>
            </a:r>
            <a:endParaRPr lang="en-GB" baseline="30000" dirty="0"/>
          </a:p>
          <a:p>
            <a:r>
              <a:rPr lang="en-GB" dirty="0"/>
              <a:t>Number of lines in set = k</a:t>
            </a:r>
          </a:p>
          <a:p>
            <a:r>
              <a:rPr lang="en-GB" dirty="0"/>
              <a:t>Number of sets = v = 2</a:t>
            </a:r>
            <a:r>
              <a:rPr lang="en-GB" baseline="30000" dirty="0"/>
              <a:t>d</a:t>
            </a:r>
          </a:p>
          <a:p>
            <a:r>
              <a:rPr lang="en-GB" dirty="0"/>
              <a:t>Number of lines in cache = </a:t>
            </a:r>
            <a:r>
              <a:rPr lang="en-GB" dirty="0" err="1"/>
              <a:t>kv</a:t>
            </a:r>
            <a:r>
              <a:rPr lang="en-GB" dirty="0"/>
              <a:t> = k * 2</a:t>
            </a:r>
            <a:r>
              <a:rPr lang="en-GB" baseline="30000" dirty="0"/>
              <a:t>d</a:t>
            </a:r>
          </a:p>
          <a:p>
            <a:r>
              <a:rPr lang="en-GB" dirty="0"/>
              <a:t>Size of tag = (s – d) bits</a:t>
            </a:r>
          </a:p>
        </p:txBody>
      </p:sp>
    </p:spTree>
    <p:extLst>
      <p:ext uri="{BB962C8B-B14F-4D97-AF65-F5344CB8AC3E}">
        <p14:creationId xmlns:p14="http://schemas.microsoft.com/office/powerpoint/2010/main" val="3525813967"/>
      </p:ext>
    </p:extLst>
  </p:cSld>
  <p:clrMapOvr>
    <a:masterClrMapping/>
  </p:clrMapOvr>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1707</TotalTime>
  <Words>616</Words>
  <Application>Microsoft Office PowerPoint</Application>
  <PresentationFormat>On-screen Show (4:3)</PresentationFormat>
  <Paragraphs>110</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Arial Black</vt:lpstr>
      <vt:lpstr>Times</vt:lpstr>
      <vt:lpstr>Times New Roman</vt:lpstr>
      <vt:lpstr>Verdana</vt:lpstr>
      <vt:lpstr>Wingdings</vt:lpstr>
      <vt:lpstr>COA8e</vt:lpstr>
      <vt:lpstr>Computer Organization  And  Architecture </vt:lpstr>
      <vt:lpstr>Content</vt:lpstr>
      <vt:lpstr>Set Associative Mapping</vt:lpstr>
      <vt:lpstr>Set Associative Mapping Example</vt:lpstr>
      <vt:lpstr>Mapping From Main Memory to Cache: v Associative</vt:lpstr>
      <vt:lpstr>Mapping From Main Memory to Cache: k-way Associative</vt:lpstr>
      <vt:lpstr>K-Way Set Associative Cache Organization</vt:lpstr>
      <vt:lpstr>Set Associative Mapping Address Structure</vt:lpstr>
      <vt:lpstr>Set Associative Mapping Summary</vt:lpstr>
      <vt:lpstr>Intel Cache Evolution</vt:lpstr>
      <vt:lpstr>Pentium 4 Block Diagram</vt:lpstr>
      <vt:lpstr>Pentium 4 Core Processor</vt:lpstr>
      <vt:lpstr>Pentium 4 Design Reasoning</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Al Bashir</dc:creator>
  <cp:lastModifiedBy>Abm Bashir</cp:lastModifiedBy>
  <cp:revision>308</cp:revision>
  <dcterms:created xsi:type="dcterms:W3CDTF">1998-09-03T13:41:33Z</dcterms:created>
  <dcterms:modified xsi:type="dcterms:W3CDTF">2018-03-10T02:27:29Z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