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/>
              <a:t>DBMS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b="1"/>
              <a:t>CSE-307</a:t>
            </a:r>
            <a:endParaRPr 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Primary Key (</a:t>
            </a:r>
            <a:r>
              <a:rPr lang="en-US" dirty="0">
                <a:solidFill>
                  <a:srgbClr val="C00000"/>
                </a:solidFill>
              </a:rPr>
              <a:t>subset of) </a:t>
            </a:r>
            <a:r>
              <a:rPr lang="en-US" dirty="0"/>
              <a:t>candidate Key (</a:t>
            </a:r>
            <a:r>
              <a:rPr lang="en-US" dirty="0">
                <a:solidFill>
                  <a:srgbClr val="C00000"/>
                </a:solidFill>
              </a:rPr>
              <a:t>subset of</a:t>
            </a:r>
            <a:r>
              <a:rPr lang="en-US" dirty="0"/>
              <a:t>) Super Key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CSE_Eve-72</a:t>
            </a:r>
            <a:r>
              <a:rPr lang="en-US" dirty="0"/>
              <a:t>(subset of) </a:t>
            </a:r>
            <a:r>
              <a:rPr lang="en-US" dirty="0">
                <a:solidFill>
                  <a:srgbClr val="7030A0"/>
                </a:solidFill>
              </a:rPr>
              <a:t>CSE</a:t>
            </a:r>
            <a:r>
              <a:rPr lang="en-US" dirty="0"/>
              <a:t> (subset of)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Foreign Key: </a:t>
            </a:r>
          </a:p>
          <a:p>
            <a:r>
              <a:rPr lang="en-US" dirty="0"/>
              <a:t>When any Table/Relations </a:t>
            </a:r>
            <a:r>
              <a:rPr lang="en-US" dirty="0">
                <a:solidFill>
                  <a:srgbClr val="0070C0"/>
                </a:solidFill>
              </a:rPr>
              <a:t>primary key is used in another Table/Relation</a:t>
            </a:r>
            <a:r>
              <a:rPr lang="en-US" dirty="0"/>
              <a:t>, then according to the second Table, this column is called Foreign key. </a:t>
            </a:r>
          </a:p>
          <a:p>
            <a:r>
              <a:rPr lang="en-US" dirty="0"/>
              <a:t> Example:   </a:t>
            </a:r>
            <a:r>
              <a:rPr lang="en-US" dirty="0">
                <a:solidFill>
                  <a:srgbClr val="7030A0"/>
                </a:solidFill>
              </a:rPr>
              <a:t>Table-A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Reg_no</a:t>
            </a:r>
            <a:r>
              <a:rPr lang="en-US" dirty="0"/>
              <a:t>, Name, </a:t>
            </a:r>
            <a:r>
              <a:rPr lang="en-US" dirty="0" err="1"/>
              <a:t>cgpa</a:t>
            </a:r>
            <a:r>
              <a:rPr lang="en-US" dirty="0"/>
              <a:t>, District)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>
                <a:solidFill>
                  <a:srgbClr val="7030A0"/>
                </a:solidFill>
              </a:rPr>
              <a:t>Table-B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Reg_no</a:t>
            </a:r>
            <a:r>
              <a:rPr lang="en-US" dirty="0"/>
              <a:t>, </a:t>
            </a:r>
            <a:r>
              <a:rPr lang="en-US" dirty="0" err="1"/>
              <a:t>Birth_date</a:t>
            </a:r>
            <a:r>
              <a:rPr lang="en-US" dirty="0"/>
              <a:t>, </a:t>
            </a:r>
            <a:r>
              <a:rPr lang="en-US" dirty="0" err="1"/>
              <a:t>Phon_no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Here </a:t>
            </a:r>
            <a:r>
              <a:rPr lang="en-US" dirty="0" err="1"/>
              <a:t>B.Reg_no</a:t>
            </a:r>
            <a:r>
              <a:rPr lang="en-US" dirty="0"/>
              <a:t> is a Foreign Key.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primary &amp; foreign key</a:t>
            </a:r>
          </a:p>
        </p:txBody>
      </p:sp>
      <p:pic>
        <p:nvPicPr>
          <p:cNvPr id="4" name="Content Placeholder 3" descr="primary-Foreig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016124"/>
            <a:ext cx="7162800" cy="407987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Composite Key: </a:t>
            </a:r>
            <a:endParaRPr lang="en-US" dirty="0"/>
          </a:p>
          <a:p>
            <a:r>
              <a:rPr lang="en-US" dirty="0"/>
              <a:t> One kinds of Candidate key</a:t>
            </a:r>
          </a:p>
          <a:p>
            <a:r>
              <a:rPr lang="en-US" dirty="0"/>
              <a:t>Consists of more than one column to idendify the data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compos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740785"/>
            <a:ext cx="6818630" cy="1842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Super key</a:t>
            </a:r>
          </a:p>
          <a:p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Candidate Key</a:t>
            </a:r>
          </a:p>
          <a:p>
            <a:r>
              <a:rPr lang="en-US" dirty="0"/>
              <a:t> </a:t>
            </a:r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Primary Key</a:t>
            </a:r>
          </a:p>
          <a:p>
            <a:r>
              <a:rPr 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Foreign Key </a:t>
            </a:r>
          </a:p>
          <a:p>
            <a:r>
              <a:rPr lang="en-US" dirty="0"/>
              <a:t> </a:t>
            </a:r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Composite 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Super Key:</a:t>
            </a:r>
          </a:p>
          <a:p>
            <a:r>
              <a:rPr lang="en-US" dirty="0"/>
              <a:t> Defined by </a:t>
            </a:r>
            <a:r>
              <a:rPr lang="en-US" dirty="0">
                <a:solidFill>
                  <a:srgbClr val="00B050"/>
                </a:solidFill>
              </a:rPr>
              <a:t>two ways</a:t>
            </a:r>
            <a:r>
              <a:rPr lang="en-US" dirty="0"/>
              <a:t>:  By single column Or By set of columns</a:t>
            </a:r>
          </a:p>
          <a:p>
            <a:r>
              <a:rPr lang="en-US" dirty="0"/>
              <a:t> When the data is uniquely identified by </a:t>
            </a:r>
            <a:r>
              <a:rPr lang="en-US" dirty="0">
                <a:solidFill>
                  <a:srgbClr val="00B050"/>
                </a:solidFill>
              </a:rPr>
              <a:t>single</a:t>
            </a:r>
            <a:r>
              <a:rPr lang="en-US" dirty="0"/>
              <a:t> column, called Super key. </a:t>
            </a:r>
            <a:br>
              <a:rPr lang="en-US" dirty="0"/>
            </a:br>
            <a:r>
              <a:rPr lang="en-US" dirty="0"/>
              <a:t> Example:  {</a:t>
            </a:r>
            <a:r>
              <a:rPr lang="en-US" dirty="0" err="1"/>
              <a:t>Reg_no</a:t>
            </a:r>
            <a:r>
              <a:rPr lang="en-US" dirty="0"/>
              <a:t>},{</a:t>
            </a:r>
            <a:r>
              <a:rPr lang="en-US" dirty="0" err="1"/>
              <a:t>Customer_id</a:t>
            </a:r>
            <a:r>
              <a:rPr lang="en-US" dirty="0"/>
              <a:t>} etc.</a:t>
            </a:r>
          </a:p>
          <a:p>
            <a:r>
              <a:rPr lang="en-US" dirty="0"/>
              <a:t> When the data is not identified by single column, then two/three/four columns  collectively identified the data; These two/three/four </a:t>
            </a:r>
            <a:r>
              <a:rPr lang="en-US" dirty="0">
                <a:solidFill>
                  <a:srgbClr val="00B050"/>
                </a:solidFill>
              </a:rPr>
              <a:t>columns set </a:t>
            </a:r>
            <a:r>
              <a:rPr lang="en-US" dirty="0"/>
              <a:t>is called Super key.</a:t>
            </a:r>
          </a:p>
          <a:p>
            <a:pPr>
              <a:buNone/>
            </a:pPr>
            <a:r>
              <a:rPr lang="en-US" dirty="0"/>
              <a:t>    Example:  {Name} is not a Super Key, {</a:t>
            </a:r>
            <a:r>
              <a:rPr lang="en-US" dirty="0" err="1"/>
              <a:t>cgpa</a:t>
            </a:r>
            <a:r>
              <a:rPr lang="en-US" dirty="0"/>
              <a:t>} is not a Super key, {District} is not Super  Key.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Super Key:</a:t>
            </a:r>
          </a:p>
          <a:p>
            <a:r>
              <a:rPr lang="en-US" dirty="0"/>
              <a:t> {Name, Batch, District, </a:t>
            </a:r>
            <a:r>
              <a:rPr lang="en-US" dirty="0" err="1"/>
              <a:t>Father_name</a:t>
            </a:r>
            <a:r>
              <a:rPr lang="en-US" dirty="0"/>
              <a:t>} is a Super Key</a:t>
            </a:r>
          </a:p>
          <a:p>
            <a:r>
              <a:rPr lang="en-US" dirty="0"/>
              <a:t> {customer-name, customer-id}, {all attribute} Super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Super Key: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super-key 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95" y="2566035"/>
            <a:ext cx="3955415" cy="3255010"/>
          </a:xfrm>
          <a:prstGeom prst="rect">
            <a:avLst/>
          </a:prstGeom>
        </p:spPr>
      </p:pic>
      <p:pic>
        <p:nvPicPr>
          <p:cNvPr id="7" name="Picture 6" descr="super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153" y="2211929"/>
            <a:ext cx="5044877" cy="3619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Candidate Key:  </a:t>
            </a:r>
          </a:p>
          <a:p>
            <a:r>
              <a:rPr lang="en-US" dirty="0"/>
              <a:t> To be </a:t>
            </a:r>
            <a:r>
              <a:rPr lang="en-US" dirty="0">
                <a:solidFill>
                  <a:srgbClr val="FF0000"/>
                </a:solidFill>
              </a:rPr>
              <a:t>Candidate key, should be Super key</a:t>
            </a:r>
            <a:r>
              <a:rPr lang="en-US" dirty="0"/>
              <a:t>. (</a:t>
            </a:r>
            <a:r>
              <a:rPr lang="en-US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Without DIU student, its not possible to be CSE, DIU student</a:t>
            </a:r>
            <a:r>
              <a:rPr lang="en-US" dirty="0"/>
              <a:t>)</a:t>
            </a:r>
          </a:p>
          <a:p>
            <a:r>
              <a:rPr lang="en-US" dirty="0"/>
              <a:t>As like Super Key, Candidate key may defined by two ways: Single or Multiple columns </a:t>
            </a:r>
          </a:p>
          <a:p>
            <a:r>
              <a:rPr lang="en-US" dirty="0"/>
              <a:t> S</a:t>
            </a:r>
            <a:r>
              <a:rPr lang="en-US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ingle Column's all Super key’s are Candidate Key. </a:t>
            </a:r>
            <a:r>
              <a:rPr lang="en-US" dirty="0"/>
              <a:t>That means- {</a:t>
            </a:r>
            <a:r>
              <a:rPr lang="en-US" dirty="0" err="1"/>
              <a:t>Customer_id</a:t>
            </a:r>
            <a:r>
              <a:rPr lang="en-US" dirty="0"/>
              <a:t>}, {</a:t>
            </a:r>
            <a:r>
              <a:rPr lang="en-US" dirty="0" err="1"/>
              <a:t>Reg_no</a:t>
            </a:r>
            <a:r>
              <a:rPr lang="en-US" dirty="0"/>
              <a:t>} are Candidate key.</a:t>
            </a:r>
          </a:p>
          <a:p>
            <a:r>
              <a:rPr lang="en-US" dirty="0"/>
              <a:t> When multiple columns set makes Super Key, at that time, if any of that set </a:t>
            </a:r>
            <a:r>
              <a:rPr lang="en-US" dirty="0">
                <a:solidFill>
                  <a:schemeClr val="accent2"/>
                </a:solidFill>
              </a:rPr>
              <a:t>is individually Super Key, </a:t>
            </a:r>
            <a:r>
              <a:rPr lang="en-US" dirty="0"/>
              <a:t>then that Super key’s set is </a:t>
            </a:r>
            <a:r>
              <a:rPr lang="en-US" dirty="0">
                <a:solidFill>
                  <a:srgbClr val="C00000"/>
                </a:solidFill>
              </a:rPr>
              <a:t>not Candidate Key.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 Super Key &amp; Candidate Key: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uper &amp; Cand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15" y="2560320"/>
            <a:ext cx="5015230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Keys(cont.)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2273808"/>
          <a:ext cx="9604376" cy="3205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0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</a:t>
                      </a:r>
                      <a:r>
                        <a:rPr lang="en-US" baseline="0" dirty="0"/>
                        <a:t> Key?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Candidate Key?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{ </a:t>
                      </a:r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Cause, it’s a single column Super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{Name}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Cause, its not a Super key; so impossible to candidate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{</a:t>
                      </a:r>
                      <a:r>
                        <a:rPr lang="en-US" dirty="0" err="1"/>
                        <a:t>Reg_no</a:t>
                      </a:r>
                      <a:r>
                        <a:rPr lang="en-US" dirty="0"/>
                        <a:t>, Name, District}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Reg_no</a:t>
                      </a:r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is individually Super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 Name, Batch, </a:t>
                      </a:r>
                      <a:r>
                        <a:rPr lang="en-US" dirty="0" err="1"/>
                        <a:t>Father_Name</a:t>
                      </a:r>
                      <a:r>
                        <a:rPr lang="en-US" dirty="0"/>
                        <a:t>, District}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No individual super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Primary Key: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primary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2493183"/>
            <a:ext cx="5392997" cy="2078817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33550" y="259715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Single column’s all Super/Candidate Key’s are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When the data is identified by single column, called Primary key.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Example:  {</a:t>
            </a:r>
            <a:r>
              <a:rPr lang="en-US" dirty="0" err="1">
                <a:sym typeface="+mn-ea"/>
              </a:rPr>
              <a:t>Reg_no</a:t>
            </a:r>
            <a:r>
              <a:rPr lang="en-US" dirty="0">
                <a:sym typeface="+mn-ea"/>
              </a:rPr>
              <a:t>}, {</a:t>
            </a:r>
            <a:r>
              <a:rPr lang="en-US" dirty="0" err="1">
                <a:sym typeface="+mn-ea"/>
              </a:rPr>
              <a:t>Customer_id</a:t>
            </a:r>
            <a:r>
              <a:rPr lang="en-US" dirty="0">
                <a:sym typeface="+mn-ea"/>
              </a:rPr>
              <a:t>}  etc.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DBMS</vt:lpstr>
      <vt:lpstr>Keys</vt:lpstr>
      <vt:lpstr>Keys(cont.)</vt:lpstr>
      <vt:lpstr>Keys(cont.)</vt:lpstr>
      <vt:lpstr>Keys(cont.)</vt:lpstr>
      <vt:lpstr>Keys(cont.)</vt:lpstr>
      <vt:lpstr>Keys(cont.)</vt:lpstr>
      <vt:lpstr>Keys(cont.)</vt:lpstr>
      <vt:lpstr>keys</vt:lpstr>
      <vt:lpstr>Relation between keys</vt:lpstr>
      <vt:lpstr>More keys</vt:lpstr>
      <vt:lpstr>Relation between primary &amp; foreign key</vt:lpstr>
      <vt:lpstr>More Keys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habibcsedu@gmail.com</dc:creator>
  <cp:lastModifiedBy>user</cp:lastModifiedBy>
  <cp:revision>123</cp:revision>
  <dcterms:created xsi:type="dcterms:W3CDTF">2020-09-21T17:16:00Z</dcterms:created>
  <dcterms:modified xsi:type="dcterms:W3CDTF">2021-02-19T13:16:42Z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