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C4FD-0820-4C58-81C6-076984A4829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6273122-7258-4C69-9F5F-B9924DA3B2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C4FD-0820-4C58-81C6-076984A4829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3122-7258-4C69-9F5F-B9924DA3B2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C4FD-0820-4C58-81C6-076984A4829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3122-7258-4C69-9F5F-B9924DA3B2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C4FD-0820-4C58-81C6-076984A4829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3122-7258-4C69-9F5F-B9924DA3B2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C4FD-0820-4C58-81C6-076984A4829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6273122-7258-4C69-9F5F-B9924DA3B2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C4FD-0820-4C58-81C6-076984A4829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3122-7258-4C69-9F5F-B9924DA3B2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C4FD-0820-4C58-81C6-076984A4829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3122-7258-4C69-9F5F-B9924DA3B2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C4FD-0820-4C58-81C6-076984A4829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3122-7258-4C69-9F5F-B9924DA3B2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C4FD-0820-4C58-81C6-076984A4829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3122-7258-4C69-9F5F-B9924DA3B2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C4FD-0820-4C58-81C6-076984A4829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73122-7258-4C69-9F5F-B9924DA3B2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FC4FD-0820-4C58-81C6-076984A4829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6273122-7258-4C69-9F5F-B9924DA3B2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6FC4FD-0820-4C58-81C6-076984A48294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6273122-7258-4C69-9F5F-B9924DA3B2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04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Contents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Load Data/File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Aggregate Functions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String Operations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Used, when multiple data to be inserted at a time.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 Command: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LOAD DATA </a:t>
            </a:r>
            <a:r>
              <a:rPr lang="en-US" sz="2400" dirty="0">
                <a:solidFill>
                  <a:srgbClr val="FF0000"/>
                </a:solidFill>
              </a:rPr>
              <a:t>INFILE </a:t>
            </a:r>
            <a:r>
              <a:rPr lang="en-US" sz="2400" dirty="0">
                <a:solidFill>
                  <a:srgbClr val="00B050"/>
                </a:solidFill>
              </a:rPr>
              <a:t>'/</a:t>
            </a:r>
            <a:r>
              <a:rPr lang="en-US" sz="2400" dirty="0" err="1">
                <a:solidFill>
                  <a:srgbClr val="00B050"/>
                </a:solidFill>
              </a:rPr>
              <a:t>tmp</a:t>
            </a:r>
            <a:r>
              <a:rPr lang="en-US" sz="2400" dirty="0">
                <a:solidFill>
                  <a:srgbClr val="00B050"/>
                </a:solidFill>
              </a:rPr>
              <a:t>/filename.csv'</a:t>
            </a:r>
            <a:r>
              <a:rPr lang="en-US" sz="2400" dirty="0"/>
              <a:t> replace INTO TABLE [table </a:t>
            </a:r>
            <a:r>
              <a:rPr lang="en-US" sz="2400" dirty="0" smtClean="0"/>
              <a:t>name] </a:t>
            </a:r>
            <a:r>
              <a:rPr lang="en-US" sz="2400" dirty="0" smtClean="0">
                <a:solidFill>
                  <a:srgbClr val="0070C0"/>
                </a:solidFill>
              </a:rPr>
              <a:t>FIELDS</a:t>
            </a:r>
            <a:r>
              <a:rPr lang="en-US" sz="2400" dirty="0" smtClean="0"/>
              <a:t> </a:t>
            </a:r>
            <a:r>
              <a:rPr lang="en-US" sz="2400" dirty="0"/>
              <a:t>TERMINATED BY </a:t>
            </a:r>
            <a:r>
              <a:rPr lang="en-US" sz="2400" dirty="0">
                <a:solidFill>
                  <a:srgbClr val="7030A0"/>
                </a:solidFill>
              </a:rPr>
              <a:t>','</a:t>
            </a:r>
            <a:r>
              <a:rPr lang="en-US" sz="2400" dirty="0"/>
              <a:t> LINES TERMINATED BY </a:t>
            </a:r>
            <a:r>
              <a:rPr lang="en-US" sz="2400" dirty="0">
                <a:solidFill>
                  <a:srgbClr val="7030A0"/>
                </a:solidFill>
              </a:rPr>
              <a:t>'\n'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field1,field2,field3</a:t>
            </a:r>
            <a:r>
              <a:rPr lang="en-US" sz="2400" dirty="0"/>
              <a:t>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Aggregate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Five (5) types of </a:t>
            </a:r>
            <a:r>
              <a:rPr lang="en-US" dirty="0"/>
              <a:t>A</a:t>
            </a:r>
            <a:r>
              <a:rPr lang="en-US" dirty="0" smtClean="0"/>
              <a:t>ggregate function:</a:t>
            </a:r>
          </a:p>
          <a:p>
            <a:pPr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1. Average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avg</a:t>
            </a:r>
            <a:endParaRPr lang="en-US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2. Minimum: 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min</a:t>
            </a:r>
            <a:endParaRPr lang="en-US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3. Maximum: 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max</a:t>
            </a:r>
            <a:endParaRPr lang="en-US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4. Total: 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sum</a:t>
            </a:r>
            <a:endParaRPr lang="en-US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5. Count: 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count</a:t>
            </a:r>
            <a:endParaRPr lang="en-US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Aggregate Function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(cont…)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Average (</a:t>
            </a:r>
            <a:r>
              <a:rPr lang="en-US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avg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Question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   Find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the average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cgpa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of the student.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    Command:  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select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avg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cgpa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from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student;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Total (sum)</a:t>
            </a:r>
            <a:endParaRPr lang="en-US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Question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   Find the total marks of the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Somalia country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student.</a:t>
            </a:r>
          </a:p>
          <a:p>
            <a:pPr>
              <a:buNone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     Command:  </a:t>
            </a:r>
            <a:r>
              <a:rPr lang="en-US" sz="18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select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sum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8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mark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from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student where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Country=‘Somalia’;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Aggregate Function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(cont…)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Minimum(min)/Maximum(max):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Question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Find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minimum/maximum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cgpa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of the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Bogura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district student.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Command: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select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min/max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cgpa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from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student where District=‘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Bogura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’;</a:t>
            </a:r>
          </a:p>
          <a:p>
            <a:pPr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Count (count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buNone/>
            </a:pP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        Question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:    How many student get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cgpa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greater than 3.5?</a:t>
            </a:r>
          </a:p>
          <a:p>
            <a:pPr>
              <a:buNone/>
            </a:pP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        Command:  </a:t>
            </a:r>
            <a:r>
              <a:rPr lang="en-US" sz="17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select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count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7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Roll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700" b="1" dirty="0" smtClean="0">
                <a:latin typeface="Arial" pitchFamily="34" charset="0"/>
                <a:cs typeface="Arial" pitchFamily="34" charset="0"/>
              </a:rPr>
              <a:t>from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 student where </a:t>
            </a:r>
            <a:r>
              <a:rPr lang="en-US" sz="1700" dirty="0" err="1" smtClean="0">
                <a:latin typeface="Arial" pitchFamily="34" charset="0"/>
                <a:cs typeface="Arial" pitchFamily="34" charset="0"/>
              </a:rPr>
              <a:t>cgpa</a:t>
            </a:r>
            <a:r>
              <a:rPr lang="en-US" sz="1700" dirty="0" smtClean="0">
                <a:latin typeface="Arial" pitchFamily="34" charset="0"/>
                <a:cs typeface="Arial" pitchFamily="34" charset="0"/>
              </a:rPr>
              <a:t>&gt;3.5;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Aggregate Function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(cont…)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20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Count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with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distinct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Question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How many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country are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in the student table? 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Command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Select </a:t>
            </a:r>
            <a:r>
              <a:rPr lang="en-US" sz="1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count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1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distinct </a:t>
            </a:r>
            <a:r>
              <a:rPr lang="en-US" sz="1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Country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from student;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Aggregate Function with </a:t>
            </a:r>
            <a:r>
              <a:rPr lang="en-US" sz="2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group by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clause:</a:t>
            </a:r>
          </a:p>
          <a:p>
            <a:pPr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pPr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Question: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Find the average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cgpa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maximum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cgpa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at 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each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batch or according to batch 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wise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Command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select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batch,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avg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cgpa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),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max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cgpa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from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student </a:t>
            </a:r>
            <a:r>
              <a:rPr lang="en-US" sz="16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group </a:t>
            </a:r>
            <a:r>
              <a:rPr lang="en-US" sz="16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by</a:t>
            </a:r>
            <a:r>
              <a:rPr lang="en-US" sz="16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batch;</a:t>
            </a:r>
          </a:p>
          <a:p>
            <a:pPr>
              <a:buNone/>
            </a:pPr>
            <a:endParaRPr lang="en-US" sz="1800" dirty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    [you can see more </a:t>
            </a:r>
            <a:r>
              <a:rPr lang="en-US" sz="1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 Lab-1 sheet: 3.5 section </a:t>
            </a:r>
            <a:r>
              <a:rPr lang="en-US" sz="1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and also visit </a:t>
            </a:r>
            <a:r>
              <a:rPr lang="en-US" sz="1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www.w3school.com</a:t>
            </a:r>
            <a:r>
              <a:rPr lang="en-US" sz="14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]</a:t>
            </a:r>
            <a:endParaRPr lang="en-US" sz="14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String Operation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‘</a:t>
            </a:r>
            <a:r>
              <a:rPr lang="en-US" sz="1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Mir</a:t>
            </a:r>
            <a:r>
              <a:rPr lang="en-US" sz="1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%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’ – ‘</a:t>
            </a:r>
            <a:r>
              <a:rPr lang="en-US" sz="16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Mir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pur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’, ‘</a:t>
            </a:r>
            <a:r>
              <a:rPr lang="en-US" sz="16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Mir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zafar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’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‘</a:t>
            </a:r>
            <a:r>
              <a:rPr lang="en-US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%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gla</a:t>
            </a:r>
            <a:r>
              <a:rPr lang="en-US" sz="1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%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’ – ‘</a:t>
            </a:r>
            <a:r>
              <a:rPr lang="en-US" sz="1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Ban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gla</a:t>
            </a:r>
            <a:r>
              <a:rPr lang="en-US" sz="1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desh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’, ‘</a:t>
            </a:r>
            <a:r>
              <a:rPr lang="en-US" sz="1600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Ban</a:t>
            </a:r>
            <a:r>
              <a:rPr lang="en-US" sz="16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gla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Motor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’</a:t>
            </a:r>
          </a:p>
          <a:p>
            <a:pPr>
              <a:buNone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 ‘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%</a:t>
            </a:r>
            <a:r>
              <a:rPr lang="en-US" sz="16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pur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’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en-US" sz="1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Jamal</a:t>
            </a:r>
            <a:r>
              <a:rPr lang="en-US" sz="16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pur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’, ‘</a:t>
            </a:r>
            <a:r>
              <a:rPr lang="en-US" sz="1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Rang</a:t>
            </a:r>
            <a:r>
              <a:rPr lang="en-US" sz="16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pur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’, ‘</a:t>
            </a:r>
            <a:r>
              <a:rPr lang="en-US" sz="1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Mir</a:t>
            </a:r>
            <a:r>
              <a:rPr lang="en-US" sz="16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pur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’</a:t>
            </a:r>
          </a:p>
          <a:p>
            <a:pPr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Find the names of all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students whose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country includes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1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substring 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‘</a:t>
            </a:r>
            <a:r>
              <a:rPr lang="en-US" sz="16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pur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’.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   select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name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from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student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where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country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‘%</a:t>
            </a:r>
            <a:r>
              <a:rPr lang="en-US" sz="16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pur</a:t>
            </a:r>
            <a:r>
              <a:rPr lang="en-US" sz="16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%’;</a:t>
            </a:r>
          </a:p>
          <a:p>
            <a:pPr>
              <a:buNone/>
            </a:pPr>
            <a:endParaRPr lang="en-US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Find the names of all students whose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country </a:t>
            </a:r>
            <a:r>
              <a:rPr lang="en-US" sz="1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ending </a:t>
            </a:r>
            <a:r>
              <a:rPr lang="en-US" sz="1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by ‘</a:t>
            </a:r>
            <a:r>
              <a:rPr lang="en-US" sz="1600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pur</a:t>
            </a:r>
            <a:r>
              <a:rPr lang="en-US" sz="1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’.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   select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name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from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student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where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country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‘%</a:t>
            </a:r>
            <a:r>
              <a:rPr lang="en-US" sz="16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pur</a:t>
            </a:r>
            <a:r>
              <a:rPr lang="en-US" sz="16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’;</a:t>
            </a:r>
          </a:p>
          <a:p>
            <a:pPr>
              <a:buNone/>
            </a:pPr>
            <a:endParaRPr lang="en-US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Find the names of all students whose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country </a:t>
            </a: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starting </a:t>
            </a: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by ‘</a:t>
            </a:r>
            <a:r>
              <a:rPr lang="en-US" sz="16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pur</a:t>
            </a:r>
            <a:r>
              <a:rPr lang="en-US" sz="1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’.</a:t>
            </a:r>
          </a:p>
          <a:p>
            <a:pPr>
              <a:buNone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   select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name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from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student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where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country 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like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‘</a:t>
            </a:r>
            <a:r>
              <a:rPr lang="en-US" sz="16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pur</a:t>
            </a:r>
            <a:r>
              <a:rPr lang="en-US" sz="16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%’;</a:t>
            </a:r>
          </a:p>
          <a:p>
            <a:endParaRPr lang="en-US" sz="16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125</TotalTime>
  <Words>389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Equity</vt:lpstr>
      <vt:lpstr>Lecture 04</vt:lpstr>
      <vt:lpstr>Contents</vt:lpstr>
      <vt:lpstr>LOAD Command</vt:lpstr>
      <vt:lpstr>Aggregate Function</vt:lpstr>
      <vt:lpstr>Aggregate Function(cont…)</vt:lpstr>
      <vt:lpstr>Aggregate Function(cont…)</vt:lpstr>
      <vt:lpstr>Aggregate Function(cont…)</vt:lpstr>
      <vt:lpstr>String Operation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</dc:title>
  <dc:creator>hp</dc:creator>
  <cp:lastModifiedBy>hp</cp:lastModifiedBy>
  <cp:revision>85</cp:revision>
  <dcterms:created xsi:type="dcterms:W3CDTF">2020-07-12T07:10:02Z</dcterms:created>
  <dcterms:modified xsi:type="dcterms:W3CDTF">2020-07-21T07:16:16Z</dcterms:modified>
</cp:coreProperties>
</file>