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6"/>
  </p:notesMasterIdLst>
  <p:sldIdLst>
    <p:sldId id="268" r:id="rId2"/>
    <p:sldId id="271" r:id="rId3"/>
    <p:sldId id="272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8406A-9595-49F2-8E26-D87CEB82303A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ED5C9-32FC-42DF-B225-A66CD46ECC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09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8C3212C-4F51-4E50-9BC8-29BA897B5242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53975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8C3212C-4F51-4E50-9BC8-29BA897B5242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00059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8C3212C-4F51-4E50-9BC8-29BA897B5242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86874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646974B-3058-4482-99AD-86575C8AFD8C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1840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9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5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0488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96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86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6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82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0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4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6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1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3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9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2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97D4-7901-48D4-89FD-D2B2E0C43768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3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2B97D4-7901-48D4-89FD-D2B2E0C43768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EE8D7-CF98-43C8-8F3B-1C8FB330A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1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1" y="452718"/>
            <a:ext cx="9404723" cy="1245291"/>
          </a:xfrm>
        </p:spPr>
        <p:txBody>
          <a:bodyPr/>
          <a:lstStyle/>
          <a:p>
            <a:r>
              <a:rPr lang="en-US" sz="4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Bit rate </a:t>
            </a:r>
            <a:r>
              <a:rPr lang="en-US" sz="4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and </a:t>
            </a:r>
            <a:r>
              <a:rPr lang="en-US" sz="4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Baud rate </a:t>
            </a:r>
            <a:endParaRPr lang="en-US" altLang="en-US" dirty="0" smtClean="0"/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32572072-B341-48D7-AE54-CF0C995F8528}" type="slidenum"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5324" y="1698009"/>
            <a:ext cx="10544629" cy="43434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  <a:defRPr/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FF0000"/>
                </a:solidFill>
              </a:rPr>
              <a:t>Bit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rate</a:t>
            </a:r>
            <a:r>
              <a:rPr lang="en-US" sz="2800" dirty="0"/>
              <a:t> is a measure of the number of data bits (that's 0's and 1's) transmitted in </a:t>
            </a:r>
            <a:r>
              <a:rPr lang="en-US" sz="2800" dirty="0">
                <a:solidFill>
                  <a:srgbClr val="FF0000"/>
                </a:solidFill>
              </a:rPr>
              <a:t>one second</a:t>
            </a:r>
            <a:r>
              <a:rPr lang="en-US" sz="2800" dirty="0"/>
              <a:t>. </a:t>
            </a:r>
            <a:endParaRPr lang="en-US" altLang="en-US" sz="2800" b="1" i="1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b="1" i="1" dirty="0">
                <a:latin typeface="Times New Roman" panose="02020603050405020304" pitchFamily="18" charset="0"/>
              </a:rPr>
              <a:t>Baud rate (signal unit/sec</a:t>
            </a:r>
            <a:r>
              <a:rPr lang="en-US" altLang="en-US" sz="28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 baud / sec</a:t>
            </a:r>
            <a:r>
              <a:rPr lang="en-US" altLang="en-US" sz="2800" b="1" i="1" dirty="0">
                <a:solidFill>
                  <a:schemeClr val="hlink"/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:</a:t>
            </a:r>
            <a:r>
              <a:rPr lang="en-US" altLang="en-US" sz="2800" b="1" i="1" dirty="0">
                <a:latin typeface="Times New Roman" panose="02020603050405020304" pitchFamily="18" charset="0"/>
                <a:cs typeface="Angsana New" panose="02020603050405020304" pitchFamily="18" charset="-34"/>
              </a:rPr>
              <a:t> baud</a:t>
            </a:r>
            <a:r>
              <a:rPr lang="en-US" altLang="en-US" sz="2800" b="1" i="1" dirty="0" smtClean="0">
                <a:latin typeface="Times New Roman" panose="02020603050405020304" pitchFamily="18" charset="0"/>
              </a:rPr>
              <a:t>)</a:t>
            </a:r>
            <a:endParaRPr lang="en-US" altLang="en-US" sz="2800" b="1" i="1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the number of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signal units </a:t>
            </a:r>
            <a:r>
              <a:rPr lang="en-US" altLang="en-US" sz="2800" dirty="0">
                <a:latin typeface="Times New Roman" panose="02020603050405020304" pitchFamily="18" charset="0"/>
              </a:rPr>
              <a:t>per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second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less than or equal to the bit rate</a:t>
            </a:r>
          </a:p>
          <a:p>
            <a:pPr marL="0" indent="0" algn="just">
              <a:lnSpc>
                <a:spcPct val="90000"/>
              </a:lnSpc>
              <a:buNone/>
              <a:defRPr/>
            </a:pPr>
            <a:endParaRPr lang="bn-BD" sz="2800" dirty="0"/>
          </a:p>
        </p:txBody>
      </p:sp>
    </p:spTree>
    <p:extLst>
      <p:ext uri="{BB962C8B-B14F-4D97-AF65-F5344CB8AC3E}">
        <p14:creationId xmlns:p14="http://schemas.microsoft.com/office/powerpoint/2010/main" val="308678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1" y="452718"/>
            <a:ext cx="9404723" cy="1245291"/>
          </a:xfrm>
        </p:spPr>
        <p:txBody>
          <a:bodyPr/>
          <a:lstStyle/>
          <a:p>
            <a:r>
              <a:rPr lang="en-US" sz="4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Example:1</a:t>
            </a:r>
            <a:endParaRPr lang="en-US" altLang="en-US" dirty="0" smtClean="0"/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32572072-B341-48D7-AE54-CF0C995F8528}" type="slidenum"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5324" y="1698009"/>
            <a:ext cx="10544629" cy="43434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  <a:defRPr/>
            </a:pPr>
            <a:r>
              <a:rPr lang="en-US" altLang="en-US" sz="2800" dirty="0">
                <a:latin typeface="Times" panose="02020603050405020304" pitchFamily="18" charset="0"/>
              </a:rPr>
              <a:t>An analog signal carries </a:t>
            </a:r>
            <a:r>
              <a:rPr lang="en-US" altLang="en-US" sz="2800" dirty="0">
                <a:solidFill>
                  <a:srgbClr val="FF0000"/>
                </a:solidFill>
                <a:latin typeface="Times" panose="02020603050405020304" pitchFamily="18" charset="0"/>
              </a:rPr>
              <a:t>4 bits </a:t>
            </a:r>
            <a:r>
              <a:rPr lang="en-US" altLang="en-US" sz="2800" dirty="0">
                <a:solidFill>
                  <a:schemeClr val="tx2"/>
                </a:solidFill>
                <a:latin typeface="Times" panose="02020603050405020304" pitchFamily="18" charset="0"/>
              </a:rPr>
              <a:t>in each signal unit</a:t>
            </a:r>
            <a:r>
              <a:rPr lang="en-US" altLang="en-US" sz="2800" dirty="0">
                <a:latin typeface="Times" panose="02020603050405020304" pitchFamily="18" charset="0"/>
              </a:rPr>
              <a:t>. If </a:t>
            </a:r>
            <a:r>
              <a:rPr lang="en-US" altLang="en-US" sz="2800" dirty="0">
                <a:solidFill>
                  <a:srgbClr val="FF0000"/>
                </a:solidFill>
                <a:latin typeface="Times" panose="02020603050405020304" pitchFamily="18" charset="0"/>
              </a:rPr>
              <a:t>1000 signal units are sent per second</a:t>
            </a:r>
            <a:r>
              <a:rPr lang="en-US" altLang="en-US" sz="2800" dirty="0">
                <a:latin typeface="Times" panose="02020603050405020304" pitchFamily="18" charset="0"/>
              </a:rPr>
              <a:t>, find the baud rate and the bit rate</a:t>
            </a:r>
          </a:p>
          <a:p>
            <a:pPr marL="0" indent="0" algn="just">
              <a:lnSpc>
                <a:spcPct val="90000"/>
              </a:lnSpc>
              <a:buNone/>
              <a:defRPr/>
            </a:pPr>
            <a:r>
              <a:rPr lang="en-US" sz="2800" dirty="0" smtClean="0"/>
              <a:t>Sol:</a:t>
            </a:r>
          </a:p>
          <a:p>
            <a:pPr>
              <a:defRPr/>
            </a:pPr>
            <a:r>
              <a:rPr lang="en-US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Baud rate = 1000 bauds per second (baud/s)</a:t>
            </a:r>
          </a:p>
          <a:p>
            <a:pPr>
              <a:defRPr/>
            </a:pPr>
            <a:r>
              <a:rPr lang="en-US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Bit rate = 1000 x 4 = 4000 bps</a:t>
            </a:r>
          </a:p>
          <a:p>
            <a:pPr marL="0" indent="0" algn="just">
              <a:lnSpc>
                <a:spcPct val="90000"/>
              </a:lnSpc>
              <a:buNone/>
              <a:defRPr/>
            </a:pPr>
            <a:endParaRPr lang="bn-BD" sz="2800" dirty="0"/>
          </a:p>
        </p:txBody>
      </p:sp>
    </p:spTree>
    <p:extLst>
      <p:ext uri="{BB962C8B-B14F-4D97-AF65-F5344CB8AC3E}">
        <p14:creationId xmlns:p14="http://schemas.microsoft.com/office/powerpoint/2010/main" val="271413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1" y="452718"/>
            <a:ext cx="9404723" cy="1245291"/>
          </a:xfrm>
        </p:spPr>
        <p:txBody>
          <a:bodyPr/>
          <a:lstStyle/>
          <a:p>
            <a:r>
              <a:rPr lang="en-US" sz="4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Example:2</a:t>
            </a:r>
            <a:endParaRPr lang="en-US" altLang="en-US" dirty="0" smtClean="0"/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32572072-B341-48D7-AE54-CF0C995F8528}" type="slidenum"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5324" y="1698009"/>
            <a:ext cx="10544629" cy="43434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  <a:defRPr/>
            </a:pPr>
            <a:r>
              <a:rPr lang="en-US" altLang="en-US" sz="2800" dirty="0">
                <a:latin typeface="Times" panose="02020603050405020304" pitchFamily="18" charset="0"/>
              </a:rPr>
              <a:t>The </a:t>
            </a:r>
            <a:r>
              <a:rPr lang="en-US" altLang="en-US" sz="2800" dirty="0">
                <a:solidFill>
                  <a:schemeClr val="tx2"/>
                </a:solidFill>
                <a:latin typeface="Times" panose="02020603050405020304" pitchFamily="18" charset="0"/>
              </a:rPr>
              <a:t>bit rate</a:t>
            </a:r>
            <a:r>
              <a:rPr lang="en-US" altLang="en-US" sz="2800" dirty="0">
                <a:latin typeface="Times" panose="02020603050405020304" pitchFamily="18" charset="0"/>
              </a:rPr>
              <a:t> of a signal is </a:t>
            </a:r>
            <a:r>
              <a:rPr lang="en-US" altLang="en-US" sz="2800" dirty="0">
                <a:solidFill>
                  <a:schemeClr val="tx2"/>
                </a:solidFill>
                <a:latin typeface="Times" panose="02020603050405020304" pitchFamily="18" charset="0"/>
              </a:rPr>
              <a:t>3000</a:t>
            </a:r>
            <a:r>
              <a:rPr lang="en-US" altLang="en-US" sz="2800" dirty="0">
                <a:latin typeface="Times" panose="02020603050405020304" pitchFamily="18" charset="0"/>
              </a:rPr>
              <a:t>. If </a:t>
            </a:r>
            <a:r>
              <a:rPr lang="en-US" altLang="en-US" sz="2800" dirty="0">
                <a:solidFill>
                  <a:schemeClr val="tx2"/>
                </a:solidFill>
                <a:latin typeface="Times" panose="02020603050405020304" pitchFamily="18" charset="0"/>
              </a:rPr>
              <a:t>each signal unit</a:t>
            </a:r>
            <a:r>
              <a:rPr lang="en-US" altLang="en-US" sz="2800" dirty="0">
                <a:latin typeface="Times" panose="02020603050405020304" pitchFamily="18" charset="0"/>
              </a:rPr>
              <a:t> carries </a:t>
            </a:r>
            <a:r>
              <a:rPr lang="en-US" altLang="en-US" sz="2800" dirty="0">
                <a:solidFill>
                  <a:schemeClr val="tx2"/>
                </a:solidFill>
                <a:latin typeface="Times" panose="02020603050405020304" pitchFamily="18" charset="0"/>
              </a:rPr>
              <a:t>6 bits</a:t>
            </a:r>
            <a:r>
              <a:rPr lang="en-US" altLang="en-US" sz="2800" dirty="0">
                <a:latin typeface="Times" panose="02020603050405020304" pitchFamily="18" charset="0"/>
              </a:rPr>
              <a:t>, what is the baud rate?</a:t>
            </a:r>
          </a:p>
          <a:p>
            <a:pPr marL="0" indent="0" algn="just">
              <a:lnSpc>
                <a:spcPct val="90000"/>
              </a:lnSpc>
              <a:buNone/>
              <a:defRPr/>
            </a:pPr>
            <a:r>
              <a:rPr lang="en-US" sz="2800" dirty="0" smtClean="0"/>
              <a:t>Sol:</a:t>
            </a:r>
          </a:p>
          <a:p>
            <a:pPr marL="0" indent="0" algn="just">
              <a:lnSpc>
                <a:spcPct val="90000"/>
              </a:lnSpc>
              <a:buNone/>
              <a:defRPr/>
            </a:pPr>
            <a:r>
              <a:rPr lang="en-US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Baud rate = 3000 / 6 = 500 baud/s</a:t>
            </a:r>
          </a:p>
          <a:p>
            <a:pPr marL="0" indent="0" algn="just">
              <a:lnSpc>
                <a:spcPct val="90000"/>
              </a:lnSpc>
              <a:buNone/>
              <a:defRPr/>
            </a:pPr>
            <a:endParaRPr lang="bn-BD" sz="2800" dirty="0"/>
          </a:p>
        </p:txBody>
      </p:sp>
    </p:spTree>
    <p:extLst>
      <p:ext uri="{BB962C8B-B14F-4D97-AF65-F5344CB8AC3E}">
        <p14:creationId xmlns:p14="http://schemas.microsoft.com/office/powerpoint/2010/main" val="44690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01EAFC7A-4602-46DB-96E8-65436F9E8197}" type="slidenum"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52600"/>
            <a:ext cx="9144000" cy="4343400"/>
          </a:xfrm>
        </p:spPr>
        <p:txBody>
          <a:bodyPr/>
          <a:lstStyle/>
          <a:p>
            <a:pPr marL="0" indent="0">
              <a:buNone/>
            </a:pPr>
            <a:r>
              <a:rPr lang="bn-BD" altLang="en-US" sz="4800"/>
              <a:t>              </a:t>
            </a:r>
          </a:p>
          <a:p>
            <a:pPr marL="0" indent="0">
              <a:buNone/>
            </a:pPr>
            <a:endParaRPr lang="bn-BD" altLang="en-US" sz="4800"/>
          </a:p>
          <a:p>
            <a:pPr marL="0" indent="0">
              <a:buNone/>
            </a:pPr>
            <a:r>
              <a:rPr lang="bn-BD" altLang="en-US" sz="4800"/>
              <a:t>                 END..        </a:t>
            </a:r>
          </a:p>
        </p:txBody>
      </p:sp>
    </p:spTree>
    <p:extLst>
      <p:ext uri="{BB962C8B-B14F-4D97-AF65-F5344CB8AC3E}">
        <p14:creationId xmlns:p14="http://schemas.microsoft.com/office/powerpoint/2010/main" val="312877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132</TotalTime>
  <Words>104</Words>
  <Application>Microsoft Office PowerPoint</Application>
  <PresentationFormat>Widescreen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Angsana New</vt:lpstr>
      <vt:lpstr>Arial</vt:lpstr>
      <vt:lpstr>Calibri</vt:lpstr>
      <vt:lpstr>Century Gothic</vt:lpstr>
      <vt:lpstr>Times</vt:lpstr>
      <vt:lpstr>Times New Roman</vt:lpstr>
      <vt:lpstr>Vrinda</vt:lpstr>
      <vt:lpstr>Wingdings 3</vt:lpstr>
      <vt:lpstr>Ion</vt:lpstr>
      <vt:lpstr>Bit rate and Baud rate </vt:lpstr>
      <vt:lpstr>Example:1</vt:lpstr>
      <vt:lpstr>Example:2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Peripheral and Interfacing Lecture-01</dc:title>
  <dc:creator>jilanicsejnu</dc:creator>
  <cp:lastModifiedBy>Sadi_user</cp:lastModifiedBy>
  <cp:revision>126</cp:revision>
  <dcterms:created xsi:type="dcterms:W3CDTF">2017-10-30T21:28:31Z</dcterms:created>
  <dcterms:modified xsi:type="dcterms:W3CDTF">2020-06-19T18:24:16Z</dcterms:modified>
</cp:coreProperties>
</file>