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8"/>
  </p:notesMasterIdLst>
  <p:sldIdLst>
    <p:sldId id="265" r:id="rId2"/>
    <p:sldId id="267" r:id="rId3"/>
    <p:sldId id="269" r:id="rId4"/>
    <p:sldId id="270" r:id="rId5"/>
    <p:sldId id="271"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B8406A-9595-49F2-8E26-D87CEB82303A}" type="datetimeFigureOut">
              <a:rPr lang="en-US" smtClean="0"/>
              <a:pPr/>
              <a:t>6/19/2020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ED5C9-32FC-42DF-B225-A66CD46ECCF2}" type="slidenum">
              <a:rPr lang="en-US" smtClean="0"/>
              <a:pPr/>
              <a:t>‹#›</a:t>
            </a:fld>
            <a:endParaRPr lang="en-US"/>
          </a:p>
        </p:txBody>
      </p:sp>
    </p:spTree>
    <p:extLst>
      <p:ext uri="{BB962C8B-B14F-4D97-AF65-F5344CB8AC3E}">
        <p14:creationId xmlns:p14="http://schemas.microsoft.com/office/powerpoint/2010/main" val="189520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IOS" TargetMode="External"/><Relationship Id="rId3" Type="http://schemas.openxmlformats.org/officeDocument/2006/relationships/hyperlink" Target="https://en.wikipedia.org/wiki/Handheld_PC" TargetMode="External"/><Relationship Id="rId7" Type="http://schemas.openxmlformats.org/officeDocument/2006/relationships/hyperlink" Target="https://en.wikipedia.org/wiki/Smartphone"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en.wikipedia.org/wiki/Personal_information_manager" TargetMode="External"/><Relationship Id="rId5" Type="http://schemas.openxmlformats.org/officeDocument/2006/relationships/hyperlink" Target="https://en.wikipedia.org/wiki/Mobile_device" TargetMode="External"/><Relationship Id="rId4" Type="http://schemas.openxmlformats.org/officeDocument/2006/relationships/hyperlink" Target="https://en.wikipedia.org/wiki/Personal_digital_assistant" TargetMode="External"/><Relationship Id="rId9" Type="http://schemas.openxmlformats.org/officeDocument/2006/relationships/hyperlink" Target="https://en.wikipedia.org/wiki/Android_(operating_syste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personal digital assistant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PDA</a:t>
            </a:r>
            <a:r>
              <a:rPr lang="en-US" sz="1200" b="0" i="0" kern="1200" dirty="0" smtClean="0">
                <a:solidFill>
                  <a:schemeClr val="tx1"/>
                </a:solidFill>
                <a:effectLst/>
                <a:latin typeface="+mn-lt"/>
                <a:ea typeface="+mn-ea"/>
                <a:cs typeface="+mn-cs"/>
              </a:rPr>
              <a:t>), also known as a </a:t>
            </a:r>
            <a:r>
              <a:rPr lang="en-US" sz="1200" b="1" i="0" u="none" strike="noStrike" kern="1200" dirty="0" smtClean="0">
                <a:solidFill>
                  <a:schemeClr val="tx1"/>
                </a:solidFill>
                <a:effectLst/>
                <a:latin typeface="+mn-lt"/>
                <a:ea typeface="+mn-ea"/>
                <a:cs typeface="+mn-cs"/>
                <a:hlinkClick r:id="rId3" tooltip="Handheld PC"/>
              </a:rPr>
              <a:t>handheld PC</a:t>
            </a:r>
            <a:r>
              <a:rPr lang="en-US" sz="1200" b="1"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4"/>
              </a:rPr>
              <a:t>[1][2]</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5" tooltip="Mobile device"/>
              </a:rPr>
              <a:t>mobile device</a:t>
            </a:r>
            <a:r>
              <a:rPr lang="en-US" sz="1200" b="0" i="0" kern="1200" dirty="0" smtClean="0">
                <a:solidFill>
                  <a:schemeClr val="tx1"/>
                </a:solidFill>
                <a:effectLst/>
                <a:latin typeface="+mn-lt"/>
                <a:ea typeface="+mn-ea"/>
                <a:cs typeface="+mn-cs"/>
              </a:rPr>
              <a:t> that functions as a </a:t>
            </a:r>
            <a:r>
              <a:rPr lang="en-US" sz="1200" b="0" i="0" u="none" strike="noStrike" kern="1200" dirty="0" smtClean="0">
                <a:solidFill>
                  <a:schemeClr val="tx1"/>
                </a:solidFill>
                <a:effectLst/>
                <a:latin typeface="+mn-lt"/>
                <a:ea typeface="+mn-ea"/>
                <a:cs typeface="+mn-cs"/>
                <a:hlinkClick r:id="rId6" tooltip="Personal information manager"/>
              </a:rPr>
              <a:t>personal information manager</a:t>
            </a:r>
            <a:r>
              <a:rPr lang="en-US" sz="1200" b="0" i="0" kern="1200" dirty="0" smtClean="0">
                <a:solidFill>
                  <a:schemeClr val="tx1"/>
                </a:solidFill>
                <a:effectLst/>
                <a:latin typeface="+mn-lt"/>
                <a:ea typeface="+mn-ea"/>
                <a:cs typeface="+mn-cs"/>
              </a:rPr>
              <a:t>. PDAs were largely discontinued in the early 2010s after the widespread adoption of highly capable </a:t>
            </a:r>
            <a:r>
              <a:rPr lang="en-US" sz="1200" b="0" i="0" u="none" strike="noStrike" kern="1200" dirty="0" smtClean="0">
                <a:solidFill>
                  <a:schemeClr val="tx1"/>
                </a:solidFill>
                <a:effectLst/>
                <a:latin typeface="+mn-lt"/>
                <a:ea typeface="+mn-ea"/>
                <a:cs typeface="+mn-cs"/>
                <a:hlinkClick r:id="rId7" tooltip="Smartphone"/>
              </a:rPr>
              <a:t>smartphones</a:t>
            </a:r>
            <a:r>
              <a:rPr lang="en-US" sz="1200" b="0" i="0" kern="1200" dirty="0" smtClean="0">
                <a:solidFill>
                  <a:schemeClr val="tx1"/>
                </a:solidFill>
                <a:effectLst/>
                <a:latin typeface="+mn-lt"/>
                <a:ea typeface="+mn-ea"/>
                <a:cs typeface="+mn-cs"/>
              </a:rPr>
              <a:t>, in particular those based on </a:t>
            </a:r>
            <a:r>
              <a:rPr lang="en-US" sz="1200" b="0" i="0" u="none" strike="noStrike" kern="1200" dirty="0" smtClean="0">
                <a:solidFill>
                  <a:schemeClr val="tx1"/>
                </a:solidFill>
                <a:effectLst/>
                <a:latin typeface="+mn-lt"/>
                <a:ea typeface="+mn-ea"/>
                <a:cs typeface="+mn-cs"/>
                <a:hlinkClick r:id="rId8" tooltip="IOS"/>
              </a:rPr>
              <a:t>iOS</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9" tooltip="Android (operating system)"/>
              </a:rPr>
              <a:t>Android</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4"/>
              </a:rPr>
              <a:t>[3]</a:t>
            </a:r>
            <a:endParaRPr lang="en-US" altLang="en-US" dirty="0"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8C3212C-4F51-4E50-9BC8-29BA897B5242}" type="slidenum">
              <a:rPr lang="en-US" altLang="en-US" smtClean="0"/>
              <a:pPr/>
              <a:t>1</a:t>
            </a:fld>
            <a:endParaRPr lang="en-US" altLang="en-US" smtClean="0"/>
          </a:p>
        </p:txBody>
      </p:sp>
    </p:spTree>
    <p:extLst>
      <p:ext uri="{BB962C8B-B14F-4D97-AF65-F5344CB8AC3E}">
        <p14:creationId xmlns:p14="http://schemas.microsoft.com/office/powerpoint/2010/main" val="255759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8C3212C-4F51-4E50-9BC8-29BA897B5242}" type="slidenum">
              <a:rPr lang="en-US" altLang="en-US" smtClean="0"/>
              <a:pPr/>
              <a:t>2</a:t>
            </a:fld>
            <a:endParaRPr lang="en-US" altLang="en-US" smtClean="0"/>
          </a:p>
        </p:txBody>
      </p:sp>
    </p:spTree>
    <p:extLst>
      <p:ext uri="{BB962C8B-B14F-4D97-AF65-F5344CB8AC3E}">
        <p14:creationId xmlns:p14="http://schemas.microsoft.com/office/powerpoint/2010/main" val="418175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8C3212C-4F51-4E50-9BC8-29BA897B5242}" type="slidenum">
              <a:rPr lang="en-US" altLang="en-US" smtClean="0"/>
              <a:pPr/>
              <a:t>3</a:t>
            </a:fld>
            <a:endParaRPr lang="en-US" altLang="en-US" smtClean="0"/>
          </a:p>
        </p:txBody>
      </p:sp>
    </p:spTree>
    <p:extLst>
      <p:ext uri="{BB962C8B-B14F-4D97-AF65-F5344CB8AC3E}">
        <p14:creationId xmlns:p14="http://schemas.microsoft.com/office/powerpoint/2010/main" val="735450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8C3212C-4F51-4E50-9BC8-29BA897B5242}" type="slidenum">
              <a:rPr lang="en-US" altLang="en-US" smtClean="0"/>
              <a:pPr/>
              <a:t>4</a:t>
            </a:fld>
            <a:endParaRPr lang="en-US" altLang="en-US" smtClean="0"/>
          </a:p>
        </p:txBody>
      </p:sp>
    </p:spTree>
    <p:extLst>
      <p:ext uri="{BB962C8B-B14F-4D97-AF65-F5344CB8AC3E}">
        <p14:creationId xmlns:p14="http://schemas.microsoft.com/office/powerpoint/2010/main" val="103413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8C3212C-4F51-4E50-9BC8-29BA897B5242}" type="slidenum">
              <a:rPr lang="en-US" altLang="en-US" smtClean="0"/>
              <a:pPr/>
              <a:t>5</a:t>
            </a:fld>
            <a:endParaRPr lang="en-US" altLang="en-US" smtClean="0"/>
          </a:p>
        </p:txBody>
      </p:sp>
    </p:spTree>
    <p:extLst>
      <p:ext uri="{BB962C8B-B14F-4D97-AF65-F5344CB8AC3E}">
        <p14:creationId xmlns:p14="http://schemas.microsoft.com/office/powerpoint/2010/main" val="4174592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646974B-3058-4482-99AD-86575C8AFD8C}" type="slidenum">
              <a:rPr lang="en-US" altLang="en-US" smtClean="0"/>
              <a:pPr/>
              <a:t>6</a:t>
            </a:fld>
            <a:endParaRPr lang="en-US" altLang="en-US" smtClean="0"/>
          </a:p>
        </p:txBody>
      </p:sp>
    </p:spTree>
    <p:extLst>
      <p:ext uri="{BB962C8B-B14F-4D97-AF65-F5344CB8AC3E}">
        <p14:creationId xmlns:p14="http://schemas.microsoft.com/office/powerpoint/2010/main" val="918403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2B97D4-7901-48D4-89FD-D2B2E0C43768}" type="datetimeFigureOut">
              <a:rPr lang="en-US" smtClean="0"/>
              <a:pPr/>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EE8D7-CF98-43C8-8F3B-1C8FB330AB39}" type="slidenum">
              <a:rPr lang="en-US" smtClean="0"/>
              <a:pPr/>
              <a:t>‹#›</a:t>
            </a:fld>
            <a:endParaRPr lang="en-US"/>
          </a:p>
        </p:txBody>
      </p:sp>
    </p:spTree>
    <p:extLst>
      <p:ext uri="{BB962C8B-B14F-4D97-AF65-F5344CB8AC3E}">
        <p14:creationId xmlns:p14="http://schemas.microsoft.com/office/powerpoint/2010/main" val="1528292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2B97D4-7901-48D4-89FD-D2B2E0C43768}" type="datetimeFigureOut">
              <a:rPr lang="en-US" smtClean="0"/>
              <a:pPr/>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EE8D7-CF98-43C8-8F3B-1C8FB330AB39}" type="slidenum">
              <a:rPr lang="en-US" smtClean="0"/>
              <a:pPr/>
              <a:t>‹#›</a:t>
            </a:fld>
            <a:endParaRPr lang="en-US"/>
          </a:p>
        </p:txBody>
      </p:sp>
    </p:spTree>
    <p:extLst>
      <p:ext uri="{BB962C8B-B14F-4D97-AF65-F5344CB8AC3E}">
        <p14:creationId xmlns:p14="http://schemas.microsoft.com/office/powerpoint/2010/main" val="3055355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2B97D4-7901-48D4-89FD-D2B2E0C43768}" type="datetimeFigureOut">
              <a:rPr lang="en-US" smtClean="0"/>
              <a:pPr/>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EE8D7-CF98-43C8-8F3B-1C8FB330AB39}" type="slidenum">
              <a:rPr lang="en-US" smtClean="0"/>
              <a:pPr/>
              <a:t>‹#›</a:t>
            </a:fld>
            <a:endParaRPr lang="en-US"/>
          </a:p>
        </p:txBody>
      </p:sp>
    </p:spTree>
    <p:extLst>
      <p:ext uri="{BB962C8B-B14F-4D97-AF65-F5344CB8AC3E}">
        <p14:creationId xmlns:p14="http://schemas.microsoft.com/office/powerpoint/2010/main" val="21212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2B97D4-7901-48D4-89FD-D2B2E0C43768}" type="datetimeFigureOut">
              <a:rPr lang="en-US" smtClean="0"/>
              <a:pPr/>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EE8D7-CF98-43C8-8F3B-1C8FB330AB39}"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70488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2B97D4-7901-48D4-89FD-D2B2E0C43768}" type="datetimeFigureOut">
              <a:rPr lang="en-US" smtClean="0"/>
              <a:pPr/>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EE8D7-CF98-43C8-8F3B-1C8FB330AB39}" type="slidenum">
              <a:rPr lang="en-US" smtClean="0"/>
              <a:pPr/>
              <a:t>‹#›</a:t>
            </a:fld>
            <a:endParaRPr lang="en-US"/>
          </a:p>
        </p:txBody>
      </p:sp>
    </p:spTree>
    <p:extLst>
      <p:ext uri="{BB962C8B-B14F-4D97-AF65-F5344CB8AC3E}">
        <p14:creationId xmlns:p14="http://schemas.microsoft.com/office/powerpoint/2010/main" val="803796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2B97D4-7901-48D4-89FD-D2B2E0C43768}" type="datetimeFigureOut">
              <a:rPr lang="en-US" smtClean="0"/>
              <a:pPr/>
              <a:t>6/19/2020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EE8D7-CF98-43C8-8F3B-1C8FB330AB39}" type="slidenum">
              <a:rPr lang="en-US" smtClean="0"/>
              <a:pPr/>
              <a:t>‹#›</a:t>
            </a:fld>
            <a:endParaRPr lang="en-US"/>
          </a:p>
        </p:txBody>
      </p:sp>
    </p:spTree>
    <p:extLst>
      <p:ext uri="{BB962C8B-B14F-4D97-AF65-F5344CB8AC3E}">
        <p14:creationId xmlns:p14="http://schemas.microsoft.com/office/powerpoint/2010/main" val="2194186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2B97D4-7901-48D4-89FD-D2B2E0C43768}" type="datetimeFigureOut">
              <a:rPr lang="en-US" smtClean="0"/>
              <a:pPr/>
              <a:t>6/19/2020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EE8D7-CF98-43C8-8F3B-1C8FB330AB39}" type="slidenum">
              <a:rPr lang="en-US" smtClean="0"/>
              <a:pPr/>
              <a:t>‹#›</a:t>
            </a:fld>
            <a:endParaRPr lang="en-US"/>
          </a:p>
        </p:txBody>
      </p:sp>
    </p:spTree>
    <p:extLst>
      <p:ext uri="{BB962C8B-B14F-4D97-AF65-F5344CB8AC3E}">
        <p14:creationId xmlns:p14="http://schemas.microsoft.com/office/powerpoint/2010/main" val="198146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2B97D4-7901-48D4-89FD-D2B2E0C43768}" type="datetimeFigureOut">
              <a:rPr lang="en-US" smtClean="0"/>
              <a:pPr/>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EE8D7-CF98-43C8-8F3B-1C8FB330AB39}" type="slidenum">
              <a:rPr lang="en-US" smtClean="0"/>
              <a:pPr/>
              <a:t>‹#›</a:t>
            </a:fld>
            <a:endParaRPr lang="en-US"/>
          </a:p>
        </p:txBody>
      </p:sp>
    </p:spTree>
    <p:extLst>
      <p:ext uri="{BB962C8B-B14F-4D97-AF65-F5344CB8AC3E}">
        <p14:creationId xmlns:p14="http://schemas.microsoft.com/office/powerpoint/2010/main" val="632082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2B97D4-7901-48D4-89FD-D2B2E0C43768}" type="datetimeFigureOut">
              <a:rPr lang="en-US" smtClean="0"/>
              <a:pPr/>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EE8D7-CF98-43C8-8F3B-1C8FB330AB39}" type="slidenum">
              <a:rPr lang="en-US" smtClean="0"/>
              <a:pPr/>
              <a:t>‹#›</a:t>
            </a:fld>
            <a:endParaRPr lang="en-US"/>
          </a:p>
        </p:txBody>
      </p:sp>
    </p:spTree>
    <p:extLst>
      <p:ext uri="{BB962C8B-B14F-4D97-AF65-F5344CB8AC3E}">
        <p14:creationId xmlns:p14="http://schemas.microsoft.com/office/powerpoint/2010/main" val="278910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C2B97D4-7901-48D4-89FD-D2B2E0C43768}" type="datetimeFigureOut">
              <a:rPr lang="en-US" smtClean="0"/>
              <a:pPr/>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EE8D7-CF98-43C8-8F3B-1C8FB330AB39}" type="slidenum">
              <a:rPr lang="en-US" smtClean="0"/>
              <a:pPr/>
              <a:t>‹#›</a:t>
            </a:fld>
            <a:endParaRPr lang="en-US"/>
          </a:p>
        </p:txBody>
      </p:sp>
    </p:spTree>
    <p:extLst>
      <p:ext uri="{BB962C8B-B14F-4D97-AF65-F5344CB8AC3E}">
        <p14:creationId xmlns:p14="http://schemas.microsoft.com/office/powerpoint/2010/main" val="2516640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2B97D4-7901-48D4-89FD-D2B2E0C43768}" type="datetimeFigureOut">
              <a:rPr lang="en-US" smtClean="0"/>
              <a:pPr/>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EE8D7-CF98-43C8-8F3B-1C8FB330AB39}" type="slidenum">
              <a:rPr lang="en-US" smtClean="0"/>
              <a:pPr/>
              <a:t>‹#›</a:t>
            </a:fld>
            <a:endParaRPr lang="en-US"/>
          </a:p>
        </p:txBody>
      </p:sp>
    </p:spTree>
    <p:extLst>
      <p:ext uri="{BB962C8B-B14F-4D97-AF65-F5344CB8AC3E}">
        <p14:creationId xmlns:p14="http://schemas.microsoft.com/office/powerpoint/2010/main" val="407416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2B97D4-7901-48D4-89FD-D2B2E0C43768}" type="datetimeFigureOut">
              <a:rPr lang="en-US" smtClean="0"/>
              <a:pPr/>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EE8D7-CF98-43C8-8F3B-1C8FB330AB39}" type="slidenum">
              <a:rPr lang="en-US" smtClean="0"/>
              <a:pPr/>
              <a:t>‹#›</a:t>
            </a:fld>
            <a:endParaRPr lang="en-US"/>
          </a:p>
        </p:txBody>
      </p:sp>
    </p:spTree>
    <p:extLst>
      <p:ext uri="{BB962C8B-B14F-4D97-AF65-F5344CB8AC3E}">
        <p14:creationId xmlns:p14="http://schemas.microsoft.com/office/powerpoint/2010/main" val="86992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2B97D4-7901-48D4-89FD-D2B2E0C43768}" type="datetimeFigureOut">
              <a:rPr lang="en-US" smtClean="0"/>
              <a:pPr/>
              <a:t>6/19/2020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4EE8D7-CF98-43C8-8F3B-1C8FB330AB39}" type="slidenum">
              <a:rPr lang="en-US" smtClean="0"/>
              <a:pPr/>
              <a:t>‹#›</a:t>
            </a:fld>
            <a:endParaRPr lang="en-US"/>
          </a:p>
        </p:txBody>
      </p:sp>
    </p:spTree>
    <p:extLst>
      <p:ext uri="{BB962C8B-B14F-4D97-AF65-F5344CB8AC3E}">
        <p14:creationId xmlns:p14="http://schemas.microsoft.com/office/powerpoint/2010/main" val="4030412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C2B97D4-7901-48D4-89FD-D2B2E0C43768}" type="datetimeFigureOut">
              <a:rPr lang="en-US" smtClean="0"/>
              <a:pPr/>
              <a:t>6/19/2020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04EE8D7-CF98-43C8-8F3B-1C8FB330AB39}" type="slidenum">
              <a:rPr lang="en-US" smtClean="0"/>
              <a:pPr/>
              <a:t>‹#›</a:t>
            </a:fld>
            <a:endParaRPr lang="en-US"/>
          </a:p>
        </p:txBody>
      </p:sp>
    </p:spTree>
    <p:extLst>
      <p:ext uri="{BB962C8B-B14F-4D97-AF65-F5344CB8AC3E}">
        <p14:creationId xmlns:p14="http://schemas.microsoft.com/office/powerpoint/2010/main" val="3020537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C2B97D4-7901-48D4-89FD-D2B2E0C43768}" type="datetimeFigureOut">
              <a:rPr lang="en-US" smtClean="0"/>
              <a:pPr/>
              <a:t>6/19/2020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04EE8D7-CF98-43C8-8F3B-1C8FB330AB39}" type="slidenum">
              <a:rPr lang="en-US" smtClean="0"/>
              <a:pPr/>
              <a:t>‹#›</a:t>
            </a:fld>
            <a:endParaRPr lang="en-US"/>
          </a:p>
        </p:txBody>
      </p:sp>
    </p:spTree>
    <p:extLst>
      <p:ext uri="{BB962C8B-B14F-4D97-AF65-F5344CB8AC3E}">
        <p14:creationId xmlns:p14="http://schemas.microsoft.com/office/powerpoint/2010/main" val="3949997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C2B97D4-7901-48D4-89FD-D2B2E0C43768}" type="datetimeFigureOut">
              <a:rPr lang="en-US" smtClean="0"/>
              <a:pPr/>
              <a:t>6/19/2020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04EE8D7-CF98-43C8-8F3B-1C8FB330AB39}" type="slidenum">
              <a:rPr lang="en-US" smtClean="0"/>
              <a:pPr/>
              <a:t>‹#›</a:t>
            </a:fld>
            <a:endParaRPr lang="en-US"/>
          </a:p>
        </p:txBody>
      </p:sp>
    </p:spTree>
    <p:extLst>
      <p:ext uri="{BB962C8B-B14F-4D97-AF65-F5344CB8AC3E}">
        <p14:creationId xmlns:p14="http://schemas.microsoft.com/office/powerpoint/2010/main" val="1170027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2B97D4-7901-48D4-89FD-D2B2E0C43768}" type="datetimeFigureOut">
              <a:rPr lang="en-US" smtClean="0"/>
              <a:pPr/>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EE8D7-CF98-43C8-8F3B-1C8FB330AB39}" type="slidenum">
              <a:rPr lang="en-US" smtClean="0"/>
              <a:pPr/>
              <a:t>‹#›</a:t>
            </a:fld>
            <a:endParaRPr lang="en-US"/>
          </a:p>
        </p:txBody>
      </p:sp>
    </p:spTree>
    <p:extLst>
      <p:ext uri="{BB962C8B-B14F-4D97-AF65-F5344CB8AC3E}">
        <p14:creationId xmlns:p14="http://schemas.microsoft.com/office/powerpoint/2010/main" val="288573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C2B97D4-7901-48D4-89FD-D2B2E0C43768}" type="datetimeFigureOut">
              <a:rPr lang="en-US" smtClean="0"/>
              <a:pPr/>
              <a:t>6/19/2020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04EE8D7-CF98-43C8-8F3B-1C8FB330AB39}" type="slidenum">
              <a:rPr lang="en-US" smtClean="0"/>
              <a:pPr/>
              <a:t>‹#›</a:t>
            </a:fld>
            <a:endParaRPr lang="en-US"/>
          </a:p>
        </p:txBody>
      </p:sp>
    </p:spTree>
    <p:extLst>
      <p:ext uri="{BB962C8B-B14F-4D97-AF65-F5344CB8AC3E}">
        <p14:creationId xmlns:p14="http://schemas.microsoft.com/office/powerpoint/2010/main" val="62161722"/>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Serial Interface</a:t>
            </a:r>
            <a:endParaRPr lang="en-US" altLang="en-US" dirty="0" smtClean="0"/>
          </a:p>
        </p:txBody>
      </p:sp>
      <p:sp>
        <p:nvSpPr>
          <p:cNvPr id="286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32572072-B341-48D7-AE54-CF0C995F8528}" type="slidenum">
              <a:rPr lang="en-US" altLang="en-US" sz="1200">
                <a:solidFill>
                  <a:srgbClr val="FFFFFF"/>
                </a:solidFill>
                <a:latin typeface="Arial" panose="020B0604020202020204" pitchFamily="34" charset="0"/>
              </a:rPr>
              <a:pPr>
                <a:lnSpc>
                  <a:spcPct val="80000"/>
                </a:lnSpc>
                <a:spcBef>
                  <a:spcPct val="0"/>
                </a:spcBef>
                <a:buClrTx/>
                <a:buSzTx/>
                <a:buFontTx/>
                <a:buNone/>
              </a:pPr>
              <a:t>1</a:t>
            </a:fld>
            <a:endParaRPr lang="en-US" altLang="en-US" sz="1200">
              <a:solidFill>
                <a:srgbClr val="FFFFFF"/>
              </a:solidFill>
              <a:latin typeface="Arial" panose="020B0604020202020204" pitchFamily="34" charset="0"/>
            </a:endParaRPr>
          </a:p>
        </p:txBody>
      </p:sp>
      <p:sp>
        <p:nvSpPr>
          <p:cNvPr id="441347" name="Rectangle 3"/>
          <p:cNvSpPr>
            <a:spLocks noGrp="1" noChangeArrowheads="1"/>
          </p:cNvSpPr>
          <p:nvPr>
            <p:ph type="body" idx="4294967295"/>
          </p:nvPr>
        </p:nvSpPr>
        <p:spPr>
          <a:xfrm>
            <a:off x="245324" y="1698009"/>
            <a:ext cx="10544629" cy="4343400"/>
          </a:xfrm>
        </p:spPr>
        <p:txBody>
          <a:bodyPr>
            <a:normAutofit/>
          </a:bodyPr>
          <a:lstStyle/>
          <a:p>
            <a:pPr algn="just">
              <a:lnSpc>
                <a:spcPct val="90000"/>
              </a:lnSpc>
              <a:defRPr/>
            </a:pPr>
            <a:r>
              <a:rPr lang="en-US" sz="2400" dirty="0"/>
              <a:t>Considered to be one of the most </a:t>
            </a:r>
            <a:r>
              <a:rPr lang="en-US" sz="2400" dirty="0">
                <a:solidFill>
                  <a:schemeClr val="accent1">
                    <a:lumMod val="60000"/>
                    <a:lumOff val="40000"/>
                  </a:schemeClr>
                </a:solidFill>
              </a:rPr>
              <a:t>basic external </a:t>
            </a:r>
            <a:r>
              <a:rPr lang="en-US" sz="2400" dirty="0"/>
              <a:t>connections to a computer, the serial port has been an </a:t>
            </a:r>
            <a:r>
              <a:rPr lang="en-US" dirty="0"/>
              <a:t>integral </a:t>
            </a:r>
            <a:r>
              <a:rPr lang="en-US" sz="2400" dirty="0"/>
              <a:t>part of most computers for more than 20 years. Although many of the newer systems have done away with the serial port completely in favor of USB connections, most modems still use the serial port, as do some </a:t>
            </a:r>
            <a:r>
              <a:rPr lang="en-US" sz="2400" dirty="0">
                <a:solidFill>
                  <a:schemeClr val="accent1">
                    <a:lumMod val="60000"/>
                    <a:lumOff val="40000"/>
                  </a:schemeClr>
                </a:solidFill>
              </a:rPr>
              <a:t>printers</a:t>
            </a:r>
            <a:r>
              <a:rPr lang="en-US" sz="2400" dirty="0"/>
              <a:t>, </a:t>
            </a:r>
            <a:r>
              <a:rPr lang="en-US" sz="2400" dirty="0">
                <a:solidFill>
                  <a:schemeClr val="accent1">
                    <a:lumMod val="60000"/>
                    <a:lumOff val="40000"/>
                  </a:schemeClr>
                </a:solidFill>
              </a:rPr>
              <a:t>PDAs</a:t>
            </a:r>
            <a:r>
              <a:rPr lang="en-US" sz="2400" dirty="0"/>
              <a:t> and </a:t>
            </a:r>
            <a:r>
              <a:rPr lang="en-US" sz="2400" dirty="0">
                <a:solidFill>
                  <a:schemeClr val="accent1">
                    <a:lumMod val="60000"/>
                    <a:lumOff val="40000"/>
                  </a:schemeClr>
                </a:solidFill>
              </a:rPr>
              <a:t>digital </a:t>
            </a:r>
            <a:r>
              <a:rPr lang="en-US" sz="2400" dirty="0" smtClean="0">
                <a:solidFill>
                  <a:schemeClr val="accent1">
                    <a:lumMod val="60000"/>
                    <a:lumOff val="40000"/>
                  </a:schemeClr>
                </a:solidFill>
              </a:rPr>
              <a:t>cameras</a:t>
            </a:r>
            <a:r>
              <a:rPr lang="bn-BD" sz="2400" dirty="0" smtClean="0"/>
              <a:t>.</a:t>
            </a:r>
          </a:p>
          <a:p>
            <a:pPr algn="just">
              <a:lnSpc>
                <a:spcPct val="90000"/>
              </a:lnSpc>
              <a:defRPr/>
            </a:pPr>
            <a:r>
              <a:rPr lang="en-US" sz="2400" dirty="0"/>
              <a:t>Essentially, serial ports </a:t>
            </a:r>
            <a:r>
              <a:rPr lang="en-US" sz="2400" dirty="0">
                <a:solidFill>
                  <a:schemeClr val="accent1">
                    <a:lumMod val="60000"/>
                    <a:lumOff val="40000"/>
                  </a:schemeClr>
                </a:solidFill>
              </a:rPr>
              <a:t>provide</a:t>
            </a:r>
            <a:r>
              <a:rPr lang="en-US" sz="2400" dirty="0"/>
              <a:t> a </a:t>
            </a:r>
            <a:r>
              <a:rPr lang="en-US" sz="2400" dirty="0">
                <a:solidFill>
                  <a:schemeClr val="accent1">
                    <a:lumMod val="60000"/>
                    <a:lumOff val="40000"/>
                  </a:schemeClr>
                </a:solidFill>
              </a:rPr>
              <a:t>standard connector </a:t>
            </a:r>
            <a:r>
              <a:rPr lang="en-US" sz="2400" dirty="0"/>
              <a:t>and </a:t>
            </a:r>
            <a:r>
              <a:rPr lang="en-US" sz="2400" dirty="0">
                <a:solidFill>
                  <a:schemeClr val="accent1">
                    <a:lumMod val="60000"/>
                    <a:lumOff val="40000"/>
                  </a:schemeClr>
                </a:solidFill>
              </a:rPr>
              <a:t>protocol</a:t>
            </a:r>
            <a:r>
              <a:rPr lang="en-US" sz="2400" dirty="0"/>
              <a:t> to let you attach devices, such as modems, to your </a:t>
            </a:r>
            <a:r>
              <a:rPr lang="en-US" sz="2400" dirty="0" smtClean="0"/>
              <a:t>computer</a:t>
            </a:r>
            <a:r>
              <a:rPr lang="bn-BD" sz="2400" dirty="0" smtClean="0"/>
              <a:t>.</a:t>
            </a:r>
            <a:endParaRPr lang="bn-BD" sz="2400" dirty="0"/>
          </a:p>
        </p:txBody>
      </p:sp>
    </p:spTree>
    <p:extLst>
      <p:ext uri="{BB962C8B-B14F-4D97-AF65-F5344CB8AC3E}">
        <p14:creationId xmlns:p14="http://schemas.microsoft.com/office/powerpoint/2010/main" val="2516315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13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Serial </a:t>
            </a:r>
            <a:r>
              <a:rPr lang="en-US" dirty="0" smtClean="0"/>
              <a:t>Interface</a:t>
            </a:r>
            <a:r>
              <a:rPr lang="bn-BD" dirty="0" smtClean="0"/>
              <a:t>(Cont..)</a:t>
            </a:r>
            <a:endParaRPr lang="en-US" altLang="en-US" dirty="0" smtClean="0"/>
          </a:p>
        </p:txBody>
      </p:sp>
      <p:sp>
        <p:nvSpPr>
          <p:cNvPr id="286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32572072-B341-48D7-AE54-CF0C995F8528}" type="slidenum">
              <a:rPr lang="en-US" altLang="en-US" sz="1200">
                <a:solidFill>
                  <a:srgbClr val="FFFFFF"/>
                </a:solidFill>
                <a:latin typeface="Arial" panose="020B0604020202020204" pitchFamily="34" charset="0"/>
              </a:rPr>
              <a:pPr>
                <a:lnSpc>
                  <a:spcPct val="80000"/>
                </a:lnSpc>
                <a:spcBef>
                  <a:spcPct val="0"/>
                </a:spcBef>
                <a:buClrTx/>
                <a:buSzTx/>
                <a:buFontTx/>
                <a:buNone/>
              </a:pPr>
              <a:t>2</a:t>
            </a:fld>
            <a:endParaRPr lang="en-US" altLang="en-US" sz="1200">
              <a:solidFill>
                <a:srgbClr val="FFFFFF"/>
              </a:solidFill>
              <a:latin typeface="Arial" panose="020B0604020202020204" pitchFamily="34" charset="0"/>
            </a:endParaRPr>
          </a:p>
        </p:txBody>
      </p:sp>
      <p:sp>
        <p:nvSpPr>
          <p:cNvPr id="441347" name="Rectangle 3"/>
          <p:cNvSpPr>
            <a:spLocks noGrp="1" noChangeArrowheads="1"/>
          </p:cNvSpPr>
          <p:nvPr>
            <p:ph type="body" idx="4294967295"/>
          </p:nvPr>
        </p:nvSpPr>
        <p:spPr>
          <a:xfrm>
            <a:off x="177422" y="1752600"/>
            <a:ext cx="11013318" cy="4343400"/>
          </a:xfrm>
        </p:spPr>
        <p:txBody>
          <a:bodyPr>
            <a:normAutofit/>
          </a:bodyPr>
          <a:lstStyle/>
          <a:p>
            <a:pPr algn="just">
              <a:lnSpc>
                <a:spcPct val="90000"/>
              </a:lnSpc>
              <a:defRPr/>
            </a:pPr>
            <a:r>
              <a:rPr lang="en-US" sz="2400" dirty="0"/>
              <a:t>The name "serial" comes from the fact that a serial port "</a:t>
            </a:r>
            <a:r>
              <a:rPr lang="en-US" sz="2400" dirty="0">
                <a:solidFill>
                  <a:schemeClr val="accent1">
                    <a:lumMod val="60000"/>
                    <a:lumOff val="40000"/>
                  </a:schemeClr>
                </a:solidFill>
              </a:rPr>
              <a:t>serializes</a:t>
            </a:r>
            <a:r>
              <a:rPr lang="en-US" sz="2400" dirty="0"/>
              <a:t>" data. That is, it takes a byte of data and transmits the 8 bits in the byte one at a time. </a:t>
            </a:r>
            <a:endParaRPr lang="bn-BD" sz="2400" dirty="0" smtClean="0"/>
          </a:p>
          <a:p>
            <a:pPr algn="just">
              <a:lnSpc>
                <a:spcPct val="90000"/>
              </a:lnSpc>
              <a:defRPr/>
            </a:pPr>
            <a:r>
              <a:rPr lang="en-US" sz="2400" dirty="0" smtClean="0"/>
              <a:t>The </a:t>
            </a:r>
            <a:r>
              <a:rPr lang="en-US" sz="2400" dirty="0">
                <a:solidFill>
                  <a:schemeClr val="accent1">
                    <a:lumMod val="60000"/>
                    <a:lumOff val="40000"/>
                  </a:schemeClr>
                </a:solidFill>
              </a:rPr>
              <a:t>advantage</a:t>
            </a:r>
            <a:r>
              <a:rPr lang="en-US" sz="2400" dirty="0"/>
              <a:t> is that a serial port needs </a:t>
            </a:r>
            <a:r>
              <a:rPr lang="en-US" sz="2400" dirty="0">
                <a:solidFill>
                  <a:srgbClr val="FF0000"/>
                </a:solidFill>
              </a:rPr>
              <a:t>only one wire </a:t>
            </a:r>
            <a:r>
              <a:rPr lang="en-US" sz="2400" dirty="0"/>
              <a:t>to transmit the </a:t>
            </a:r>
            <a:r>
              <a:rPr lang="en-US" sz="2400" dirty="0">
                <a:solidFill>
                  <a:schemeClr val="accent1">
                    <a:lumMod val="60000"/>
                    <a:lumOff val="40000"/>
                  </a:schemeClr>
                </a:solidFill>
              </a:rPr>
              <a:t>8 bits </a:t>
            </a:r>
            <a:r>
              <a:rPr lang="en-US" sz="2400" dirty="0"/>
              <a:t>(while a parallel port needs 8). So to send data in long distance it may be converted in serial form. </a:t>
            </a:r>
            <a:endParaRPr lang="bn-BD" sz="2400" dirty="0" smtClean="0"/>
          </a:p>
          <a:p>
            <a:pPr algn="just">
              <a:lnSpc>
                <a:spcPct val="90000"/>
              </a:lnSpc>
              <a:defRPr/>
            </a:pPr>
            <a:r>
              <a:rPr lang="en-US" sz="2400" dirty="0" smtClean="0"/>
              <a:t>The </a:t>
            </a:r>
            <a:r>
              <a:rPr lang="en-US" sz="2400" dirty="0"/>
              <a:t>disadvantage is that it takes </a:t>
            </a:r>
            <a:r>
              <a:rPr lang="en-US" sz="2400" dirty="0">
                <a:solidFill>
                  <a:schemeClr val="accent1">
                    <a:lumMod val="60000"/>
                    <a:lumOff val="40000"/>
                  </a:schemeClr>
                </a:solidFill>
              </a:rPr>
              <a:t>8 times longer </a:t>
            </a:r>
            <a:r>
              <a:rPr lang="en-US" sz="2400" dirty="0"/>
              <a:t>to transmit the data than it would if there were 8 wires. Serial ports lower cable costs and make cables smaller. </a:t>
            </a:r>
            <a:endParaRPr lang="bn-BD" sz="2400" dirty="0"/>
          </a:p>
        </p:txBody>
      </p:sp>
    </p:spTree>
    <p:extLst>
      <p:ext uri="{BB962C8B-B14F-4D97-AF65-F5344CB8AC3E}">
        <p14:creationId xmlns:p14="http://schemas.microsoft.com/office/powerpoint/2010/main" val="963322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1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1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Serial </a:t>
            </a:r>
            <a:r>
              <a:rPr lang="en-US" dirty="0" smtClean="0"/>
              <a:t>Interface</a:t>
            </a:r>
            <a:r>
              <a:rPr lang="bn-BD" dirty="0" smtClean="0"/>
              <a:t>(Cont..)</a:t>
            </a:r>
            <a:endParaRPr lang="en-US" altLang="en-US" dirty="0" smtClean="0"/>
          </a:p>
        </p:txBody>
      </p:sp>
      <p:sp>
        <p:nvSpPr>
          <p:cNvPr id="286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32572072-B341-48D7-AE54-CF0C995F8528}" type="slidenum">
              <a:rPr lang="en-US" altLang="en-US" sz="1200">
                <a:solidFill>
                  <a:srgbClr val="FFFFFF"/>
                </a:solidFill>
                <a:latin typeface="Arial" panose="020B0604020202020204" pitchFamily="34" charset="0"/>
              </a:rPr>
              <a:pPr>
                <a:lnSpc>
                  <a:spcPct val="80000"/>
                </a:lnSpc>
                <a:spcBef>
                  <a:spcPct val="0"/>
                </a:spcBef>
                <a:buClrTx/>
                <a:buSzTx/>
                <a:buFontTx/>
                <a:buNone/>
              </a:pPr>
              <a:t>3</a:t>
            </a:fld>
            <a:endParaRPr lang="en-US" altLang="en-US" sz="1200">
              <a:solidFill>
                <a:srgbClr val="FFFFFF"/>
              </a:solidFill>
              <a:latin typeface="Arial" panose="020B0604020202020204" pitchFamily="34" charset="0"/>
            </a:endParaRPr>
          </a:p>
        </p:txBody>
      </p:sp>
      <p:sp>
        <p:nvSpPr>
          <p:cNvPr id="441347" name="Rectangle 3"/>
          <p:cNvSpPr>
            <a:spLocks noGrp="1" noChangeArrowheads="1"/>
          </p:cNvSpPr>
          <p:nvPr>
            <p:ph type="body" idx="4294967295"/>
          </p:nvPr>
        </p:nvSpPr>
        <p:spPr>
          <a:xfrm>
            <a:off x="0" y="1752600"/>
            <a:ext cx="9144000" cy="4343400"/>
          </a:xfrm>
        </p:spPr>
        <p:txBody>
          <a:bodyPr>
            <a:normAutofit/>
          </a:bodyPr>
          <a:lstStyle/>
          <a:p>
            <a:pPr algn="just">
              <a:lnSpc>
                <a:spcPct val="90000"/>
              </a:lnSpc>
              <a:defRPr/>
            </a:pPr>
            <a:r>
              <a:rPr lang="en-US" sz="2400" dirty="0"/>
              <a:t>Data is </a:t>
            </a:r>
            <a:r>
              <a:rPr lang="en-US" sz="2400" dirty="0">
                <a:solidFill>
                  <a:srgbClr val="FF0000"/>
                </a:solidFill>
              </a:rPr>
              <a:t>moved</a:t>
            </a:r>
            <a:r>
              <a:rPr lang="en-US" sz="2400" dirty="0"/>
              <a:t> in </a:t>
            </a:r>
            <a:r>
              <a:rPr lang="en-US" sz="2400" dirty="0">
                <a:solidFill>
                  <a:srgbClr val="FF0000"/>
                </a:solidFill>
              </a:rPr>
              <a:t>parallel</a:t>
            </a:r>
            <a:r>
              <a:rPr lang="en-US" sz="2400" dirty="0"/>
              <a:t> within a </a:t>
            </a:r>
            <a:r>
              <a:rPr lang="en-US" sz="2400" dirty="0">
                <a:solidFill>
                  <a:srgbClr val="FF0000"/>
                </a:solidFill>
              </a:rPr>
              <a:t>computer.To</a:t>
            </a:r>
            <a:r>
              <a:rPr lang="en-US" sz="2400" dirty="0"/>
              <a:t> interface a computer with serial data lines, the data must be </a:t>
            </a:r>
            <a:r>
              <a:rPr lang="en-US" sz="2400" dirty="0">
                <a:solidFill>
                  <a:schemeClr val="accent1">
                    <a:lumMod val="60000"/>
                    <a:lumOff val="40000"/>
                  </a:schemeClr>
                </a:solidFill>
              </a:rPr>
              <a:t>converted</a:t>
            </a:r>
            <a:r>
              <a:rPr lang="en-US" sz="2400" dirty="0"/>
              <a:t> to and from </a:t>
            </a:r>
            <a:r>
              <a:rPr lang="en-US" sz="2400" dirty="0">
                <a:solidFill>
                  <a:schemeClr val="accent1">
                    <a:lumMod val="60000"/>
                    <a:lumOff val="40000"/>
                  </a:schemeClr>
                </a:solidFill>
              </a:rPr>
              <a:t>serial form</a:t>
            </a:r>
            <a:r>
              <a:rPr lang="en-US" sz="2400" dirty="0" smtClean="0"/>
              <a:t>.</a:t>
            </a:r>
            <a:endParaRPr lang="bn-BD" sz="2400" dirty="0" smtClean="0"/>
          </a:p>
          <a:p>
            <a:pPr algn="just">
              <a:lnSpc>
                <a:spcPct val="90000"/>
              </a:lnSpc>
              <a:defRPr/>
            </a:pPr>
            <a:r>
              <a:rPr lang="en-US" sz="2400" dirty="0" smtClean="0"/>
              <a:t> A </a:t>
            </a:r>
            <a:r>
              <a:rPr lang="en-US" sz="2400" dirty="0" smtClean="0">
                <a:solidFill>
                  <a:schemeClr val="accent1">
                    <a:lumMod val="60000"/>
                    <a:lumOff val="40000"/>
                  </a:schemeClr>
                </a:solidFill>
              </a:rPr>
              <a:t>parallel-in-serial out </a:t>
            </a:r>
            <a:r>
              <a:rPr lang="en-US" sz="2400" dirty="0"/>
              <a:t>shift register and a </a:t>
            </a:r>
            <a:r>
              <a:rPr lang="en-US" sz="2400" dirty="0">
                <a:solidFill>
                  <a:schemeClr val="accent1">
                    <a:lumMod val="60000"/>
                    <a:lumOff val="40000"/>
                  </a:schemeClr>
                </a:solidFill>
              </a:rPr>
              <a:t>serial-in-parallel out </a:t>
            </a:r>
            <a:r>
              <a:rPr lang="en-US" sz="2400" dirty="0" smtClean="0">
                <a:solidFill>
                  <a:schemeClr val="accent1">
                    <a:lumMod val="60000"/>
                    <a:lumOff val="40000"/>
                  </a:schemeClr>
                </a:solidFill>
              </a:rPr>
              <a:t>shift </a:t>
            </a:r>
            <a:r>
              <a:rPr lang="en-US" sz="2400" dirty="0">
                <a:solidFill>
                  <a:schemeClr val="accent1">
                    <a:lumMod val="60000"/>
                    <a:lumOff val="40000"/>
                  </a:schemeClr>
                </a:solidFill>
              </a:rPr>
              <a:t>register</a:t>
            </a:r>
            <a:r>
              <a:rPr lang="en-US" sz="2400" dirty="0"/>
              <a:t> can be used to do this.</a:t>
            </a:r>
            <a:endParaRPr lang="bn-BD" sz="2400" dirty="0"/>
          </a:p>
        </p:txBody>
      </p:sp>
    </p:spTree>
    <p:extLst>
      <p:ext uri="{BB962C8B-B14F-4D97-AF65-F5344CB8AC3E}">
        <p14:creationId xmlns:p14="http://schemas.microsoft.com/office/powerpoint/2010/main" val="2340950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13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Parallel-Serial Conversion</a:t>
            </a:r>
            <a:endParaRPr lang="en-US" altLang="en-US" dirty="0" smtClean="0"/>
          </a:p>
        </p:txBody>
      </p:sp>
      <p:sp>
        <p:nvSpPr>
          <p:cNvPr id="286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32572072-B341-48D7-AE54-CF0C995F8528}" type="slidenum">
              <a:rPr lang="en-US" altLang="en-US" sz="1200">
                <a:solidFill>
                  <a:srgbClr val="FFFFFF"/>
                </a:solidFill>
                <a:latin typeface="Arial" panose="020B0604020202020204" pitchFamily="34" charset="0"/>
              </a:rPr>
              <a:pPr>
                <a:lnSpc>
                  <a:spcPct val="80000"/>
                </a:lnSpc>
                <a:spcBef>
                  <a:spcPct val="0"/>
                </a:spcBef>
                <a:buClrTx/>
                <a:buSzTx/>
                <a:buFontTx/>
                <a:buNone/>
              </a:pPr>
              <a:t>4</a:t>
            </a:fld>
            <a:endParaRPr lang="en-US" altLang="en-US" sz="1200">
              <a:solidFill>
                <a:srgbClr val="FFFFFF"/>
              </a:solidFill>
              <a:latin typeface="Arial" panose="020B0604020202020204" pitchFamily="34" charset="0"/>
            </a:endParaRPr>
          </a:p>
        </p:txBody>
      </p:sp>
      <p:sp>
        <p:nvSpPr>
          <p:cNvPr id="441347" name="Rectangle 3"/>
          <p:cNvSpPr>
            <a:spLocks noGrp="1" noChangeArrowheads="1"/>
          </p:cNvSpPr>
          <p:nvPr>
            <p:ph type="body" idx="4294967295"/>
          </p:nvPr>
        </p:nvSpPr>
        <p:spPr>
          <a:xfrm>
            <a:off x="0" y="1752600"/>
            <a:ext cx="9144000" cy="4343400"/>
          </a:xfrm>
        </p:spPr>
        <p:txBody>
          <a:bodyPr>
            <a:normAutofit/>
          </a:bodyPr>
          <a:lstStyle/>
          <a:p>
            <a:pPr algn="just">
              <a:lnSpc>
                <a:spcPct val="90000"/>
              </a:lnSpc>
              <a:defRPr/>
            </a:pPr>
            <a:r>
              <a:rPr lang="en-US" sz="2400" dirty="0"/>
              <a:t>For Transmission, parallel data word is </a:t>
            </a:r>
            <a:r>
              <a:rPr lang="en-US" sz="2400" dirty="0">
                <a:solidFill>
                  <a:schemeClr val="accent1">
                    <a:lumMod val="60000"/>
                    <a:lumOff val="40000"/>
                  </a:schemeClr>
                </a:solidFill>
              </a:rPr>
              <a:t>loaded</a:t>
            </a:r>
            <a:r>
              <a:rPr lang="en-US" sz="2400" dirty="0"/>
              <a:t> into the </a:t>
            </a:r>
            <a:r>
              <a:rPr lang="en-US" sz="2400" dirty="0">
                <a:solidFill>
                  <a:schemeClr val="accent1">
                    <a:lumMod val="60000"/>
                    <a:lumOff val="40000"/>
                  </a:schemeClr>
                </a:solidFill>
              </a:rPr>
              <a:t>shift</a:t>
            </a:r>
            <a:r>
              <a:rPr lang="en-US" sz="2400" dirty="0"/>
              <a:t> </a:t>
            </a:r>
            <a:r>
              <a:rPr lang="en-US" sz="2400" dirty="0">
                <a:solidFill>
                  <a:schemeClr val="accent1">
                    <a:lumMod val="60000"/>
                    <a:lumOff val="40000"/>
                  </a:schemeClr>
                </a:solidFill>
              </a:rPr>
              <a:t>register</a:t>
            </a:r>
            <a:r>
              <a:rPr lang="en-US" sz="2400" dirty="0"/>
              <a:t>. </a:t>
            </a:r>
            <a:endParaRPr lang="bn-BD" sz="2400" dirty="0" smtClean="0"/>
          </a:p>
          <a:p>
            <a:pPr algn="just">
              <a:lnSpc>
                <a:spcPct val="90000"/>
              </a:lnSpc>
              <a:defRPr/>
            </a:pPr>
            <a:r>
              <a:rPr lang="en-US" sz="2400" dirty="0" smtClean="0"/>
              <a:t>A </a:t>
            </a:r>
            <a:r>
              <a:rPr lang="en-US" sz="2400" dirty="0"/>
              <a:t>pulse on the clock input causes the data to be shifted</a:t>
            </a:r>
            <a:r>
              <a:rPr lang="en-US" sz="2400" dirty="0" smtClean="0"/>
              <a:t>.</a:t>
            </a:r>
            <a:endParaRPr lang="bn-BD" sz="2400" dirty="0" smtClean="0"/>
          </a:p>
          <a:p>
            <a:pPr algn="just">
              <a:lnSpc>
                <a:spcPct val="90000"/>
              </a:lnSpc>
              <a:defRPr/>
            </a:pPr>
            <a:r>
              <a:rPr lang="en-US" sz="2400" dirty="0" smtClean="0"/>
              <a:t> For </a:t>
            </a:r>
            <a:r>
              <a:rPr lang="en-US" sz="2400" dirty="0"/>
              <a:t>an </a:t>
            </a:r>
            <a:r>
              <a:rPr lang="en-US" sz="2400" dirty="0">
                <a:solidFill>
                  <a:schemeClr val="accent1">
                    <a:lumMod val="60000"/>
                    <a:lumOff val="40000"/>
                  </a:schemeClr>
                </a:solidFill>
              </a:rPr>
              <a:t>n-bit </a:t>
            </a:r>
            <a:r>
              <a:rPr lang="en-US" sz="2400" dirty="0"/>
              <a:t>data word </a:t>
            </a:r>
            <a:r>
              <a:rPr lang="en-US" sz="2400" dirty="0">
                <a:solidFill>
                  <a:schemeClr val="accent1">
                    <a:lumMod val="60000"/>
                    <a:lumOff val="40000"/>
                  </a:schemeClr>
                </a:solidFill>
              </a:rPr>
              <a:t>n</a:t>
            </a:r>
            <a:r>
              <a:rPr lang="en-US" sz="2400" dirty="0"/>
              <a:t> clock pulses will output the word in serial </a:t>
            </a:r>
            <a:r>
              <a:rPr lang="en-US" sz="2400" dirty="0" smtClean="0"/>
              <a:t>form.</a:t>
            </a:r>
            <a:endParaRPr lang="bn-BD" sz="2400" dirty="0" smtClean="0"/>
          </a:p>
          <a:p>
            <a:pPr marL="0" indent="0" algn="just">
              <a:lnSpc>
                <a:spcPct val="90000"/>
              </a:lnSpc>
              <a:buNone/>
              <a:defRPr/>
            </a:pPr>
            <a:endParaRPr lang="bn-BD"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709" y="3753135"/>
            <a:ext cx="8391525" cy="2724220"/>
          </a:xfrm>
          <a:prstGeom prst="rect">
            <a:avLst/>
          </a:prstGeom>
        </p:spPr>
      </p:pic>
    </p:spTree>
    <p:extLst>
      <p:ext uri="{BB962C8B-B14F-4D97-AF65-F5344CB8AC3E}">
        <p14:creationId xmlns:p14="http://schemas.microsoft.com/office/powerpoint/2010/main" val="4218389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1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1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Parallel-Serial </a:t>
            </a:r>
            <a:r>
              <a:rPr lang="en-US" dirty="0" smtClean="0"/>
              <a:t>Conversion</a:t>
            </a:r>
            <a:r>
              <a:rPr lang="bn-BD" dirty="0" smtClean="0"/>
              <a:t>(Cont..)</a:t>
            </a:r>
            <a:endParaRPr lang="en-US" altLang="en-US" dirty="0" smtClean="0"/>
          </a:p>
        </p:txBody>
      </p:sp>
      <p:sp>
        <p:nvSpPr>
          <p:cNvPr id="286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32572072-B341-48D7-AE54-CF0C995F8528}" type="slidenum">
              <a:rPr lang="en-US" altLang="en-US" sz="1200">
                <a:solidFill>
                  <a:srgbClr val="FFFFFF"/>
                </a:solidFill>
                <a:latin typeface="Arial" panose="020B0604020202020204" pitchFamily="34" charset="0"/>
              </a:rPr>
              <a:pPr>
                <a:lnSpc>
                  <a:spcPct val="80000"/>
                </a:lnSpc>
                <a:spcBef>
                  <a:spcPct val="0"/>
                </a:spcBef>
                <a:buClrTx/>
                <a:buSzTx/>
                <a:buFontTx/>
                <a:buNone/>
              </a:pPr>
              <a:t>5</a:t>
            </a:fld>
            <a:endParaRPr lang="en-US" altLang="en-US" sz="1200">
              <a:solidFill>
                <a:srgbClr val="FFFFFF"/>
              </a:solidFill>
              <a:latin typeface="Arial" panose="020B0604020202020204" pitchFamily="34" charset="0"/>
            </a:endParaRPr>
          </a:p>
        </p:txBody>
      </p:sp>
      <p:sp>
        <p:nvSpPr>
          <p:cNvPr id="441347" name="Rectangle 3"/>
          <p:cNvSpPr>
            <a:spLocks noGrp="1" noChangeArrowheads="1"/>
          </p:cNvSpPr>
          <p:nvPr>
            <p:ph type="body" idx="4294967295"/>
          </p:nvPr>
        </p:nvSpPr>
        <p:spPr>
          <a:xfrm>
            <a:off x="0" y="1378424"/>
            <a:ext cx="9144000" cy="4353636"/>
          </a:xfrm>
        </p:spPr>
        <p:txBody>
          <a:bodyPr>
            <a:normAutofit/>
          </a:bodyPr>
          <a:lstStyle/>
          <a:p>
            <a:pPr marL="0" indent="0" algn="just">
              <a:lnSpc>
                <a:spcPct val="90000"/>
              </a:lnSpc>
              <a:buNone/>
              <a:defRPr/>
            </a:pPr>
            <a:r>
              <a:rPr lang="en-US" sz="2400" dirty="0"/>
              <a:t>Reception of the serial data is performed by another shift register, in a </a:t>
            </a:r>
            <a:r>
              <a:rPr lang="en-US" sz="2400" dirty="0">
                <a:solidFill>
                  <a:schemeClr val="accent1">
                    <a:lumMod val="60000"/>
                    <a:lumOff val="40000"/>
                  </a:schemeClr>
                </a:solidFill>
              </a:rPr>
              <a:t>serial-to-parallel convertor</a:t>
            </a:r>
            <a:r>
              <a:rPr lang="en-US" sz="2400" dirty="0"/>
              <a:t>. </a:t>
            </a:r>
            <a:endParaRPr lang="bn-BD" sz="2400" dirty="0" smtClean="0"/>
          </a:p>
          <a:p>
            <a:pPr marL="0" indent="0" algn="just">
              <a:lnSpc>
                <a:spcPct val="90000"/>
              </a:lnSpc>
              <a:buNone/>
              <a:defRPr/>
            </a:pPr>
            <a:r>
              <a:rPr lang="en-US" sz="2400" dirty="0" smtClean="0"/>
              <a:t>•</a:t>
            </a:r>
            <a:r>
              <a:rPr lang="en-US" sz="2400" dirty="0"/>
              <a:t>A sequence of n clock pulses causes the input to propagate along the shift register until it is all available in parallel. </a:t>
            </a:r>
            <a:endParaRPr lang="bn-BD" sz="2400" dirty="0" smtClean="0"/>
          </a:p>
          <a:p>
            <a:pPr marL="0" indent="0" algn="just">
              <a:lnSpc>
                <a:spcPct val="90000"/>
              </a:lnSpc>
              <a:buNone/>
              <a:defRPr/>
            </a:pPr>
            <a:r>
              <a:rPr lang="en-US" sz="2400" dirty="0" smtClean="0"/>
              <a:t>•</a:t>
            </a:r>
            <a:r>
              <a:rPr lang="en-US" sz="2400" dirty="0"/>
              <a:t>The first bit to arrive is shifted all the way through the shift register and </a:t>
            </a:r>
            <a:r>
              <a:rPr lang="en-US" sz="2400" dirty="0" smtClean="0"/>
              <a:t>appears </a:t>
            </a:r>
            <a:r>
              <a:rPr lang="en-US" sz="2400" dirty="0"/>
              <a:t>at the </a:t>
            </a:r>
            <a:r>
              <a:rPr lang="en-US" sz="2400" dirty="0">
                <a:solidFill>
                  <a:schemeClr val="accent1">
                    <a:lumMod val="60000"/>
                    <a:lumOff val="40000"/>
                  </a:schemeClr>
                </a:solidFill>
              </a:rPr>
              <a:t>right hand </a:t>
            </a:r>
            <a:r>
              <a:rPr lang="en-US" sz="2400" dirty="0"/>
              <a:t>end</a:t>
            </a:r>
            <a:r>
              <a:rPr lang="en-US" sz="2400" dirty="0" smtClean="0"/>
              <a:t>.</a:t>
            </a:r>
            <a:endParaRPr lang="bn-BD" sz="2400" dirty="0" smtClean="0"/>
          </a:p>
          <a:p>
            <a:pPr marL="0" indent="0" algn="just">
              <a:lnSpc>
                <a:spcPct val="90000"/>
              </a:lnSpc>
              <a:buNone/>
              <a:defRPr/>
            </a:pPr>
            <a:endParaRPr lang="bn-BD" sz="24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768" y="4079544"/>
            <a:ext cx="8601075" cy="2578222"/>
          </a:xfrm>
          <a:prstGeom prst="rect">
            <a:avLst/>
          </a:prstGeom>
        </p:spPr>
      </p:pic>
    </p:spTree>
    <p:extLst>
      <p:ext uri="{BB962C8B-B14F-4D97-AF65-F5344CB8AC3E}">
        <p14:creationId xmlns:p14="http://schemas.microsoft.com/office/powerpoint/2010/main" val="3561489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1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1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endParaRPr lang="en-US" altLang="en-US" smtClean="0"/>
          </a:p>
        </p:txBody>
      </p:sp>
      <p:sp>
        <p:nvSpPr>
          <p:cNvPr id="3072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01EAFC7A-4602-46DB-96E8-65436F9E8197}" type="slidenum">
              <a:rPr lang="en-US" altLang="en-US" sz="1200">
                <a:solidFill>
                  <a:srgbClr val="FFFFFF"/>
                </a:solidFill>
                <a:latin typeface="Arial" panose="020B0604020202020204" pitchFamily="34" charset="0"/>
              </a:rPr>
              <a:pPr>
                <a:lnSpc>
                  <a:spcPct val="80000"/>
                </a:lnSpc>
                <a:spcBef>
                  <a:spcPct val="0"/>
                </a:spcBef>
                <a:buClrTx/>
                <a:buSzTx/>
                <a:buFontTx/>
                <a:buNone/>
              </a:pPr>
              <a:t>6</a:t>
            </a:fld>
            <a:endParaRPr lang="en-US" altLang="en-US" sz="1200">
              <a:solidFill>
                <a:srgbClr val="FFFFFF"/>
              </a:solidFill>
              <a:latin typeface="Arial" panose="020B0604020202020204" pitchFamily="34" charset="0"/>
            </a:endParaRPr>
          </a:p>
        </p:txBody>
      </p:sp>
      <p:sp>
        <p:nvSpPr>
          <p:cNvPr id="30724" name="Rectangle 3"/>
          <p:cNvSpPr>
            <a:spLocks noGrp="1" noChangeArrowheads="1"/>
          </p:cNvSpPr>
          <p:nvPr>
            <p:ph type="body" idx="4294967295"/>
          </p:nvPr>
        </p:nvSpPr>
        <p:spPr>
          <a:xfrm>
            <a:off x="0" y="1752600"/>
            <a:ext cx="9144000" cy="4343400"/>
          </a:xfrm>
        </p:spPr>
        <p:txBody>
          <a:bodyPr/>
          <a:lstStyle/>
          <a:p>
            <a:pPr marL="0" indent="0">
              <a:buNone/>
            </a:pPr>
            <a:r>
              <a:rPr lang="bn-BD" altLang="en-US" sz="4800"/>
              <a:t>              </a:t>
            </a:r>
          </a:p>
          <a:p>
            <a:pPr marL="0" indent="0">
              <a:buNone/>
            </a:pPr>
            <a:endParaRPr lang="bn-BD" altLang="en-US" sz="4800"/>
          </a:p>
          <a:p>
            <a:pPr marL="0" indent="0">
              <a:buNone/>
            </a:pPr>
            <a:r>
              <a:rPr lang="bn-BD" altLang="en-US" sz="4800"/>
              <a:t>                 END..        </a:t>
            </a:r>
          </a:p>
        </p:txBody>
      </p:sp>
    </p:spTree>
    <p:extLst>
      <p:ext uri="{BB962C8B-B14F-4D97-AF65-F5344CB8AC3E}">
        <p14:creationId xmlns:p14="http://schemas.microsoft.com/office/powerpoint/2010/main" val="31287708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61</TotalTime>
  <Words>390</Words>
  <Application>Microsoft Office PowerPoint</Application>
  <PresentationFormat>Widescreen</PresentationFormat>
  <Paragraphs>34</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Vrinda</vt:lpstr>
      <vt:lpstr>Wingdings 3</vt:lpstr>
      <vt:lpstr>Ion</vt:lpstr>
      <vt:lpstr>Serial Interface</vt:lpstr>
      <vt:lpstr>Serial Interface(Cont..)</vt:lpstr>
      <vt:lpstr>Serial Interface(Cont..)</vt:lpstr>
      <vt:lpstr>Parallel-Serial Conversion</vt:lpstr>
      <vt:lpstr>Parallel-Serial Conversion(Cont..)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Peripheral and Interfacing Lecture-01 </dc:title>
  <dc:creator>jilanicsejnu</dc:creator>
  <cp:lastModifiedBy>Sadi_user</cp:lastModifiedBy>
  <cp:revision>45</cp:revision>
  <dcterms:created xsi:type="dcterms:W3CDTF">2017-10-30T21:28:31Z</dcterms:created>
  <dcterms:modified xsi:type="dcterms:W3CDTF">2020-06-19T11:41:50Z</dcterms:modified>
</cp:coreProperties>
</file>