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sldIdLst>
    <p:sldId id="294" r:id="rId2"/>
    <p:sldId id="261" r:id="rId3"/>
    <p:sldId id="295" r:id="rId4"/>
    <p:sldId id="262" r:id="rId5"/>
    <p:sldId id="297" r:id="rId6"/>
    <p:sldId id="299" r:id="rId7"/>
    <p:sldId id="311" r:id="rId8"/>
    <p:sldId id="314" r:id="rId9"/>
    <p:sldId id="315" r:id="rId10"/>
    <p:sldId id="316" r:id="rId11"/>
    <p:sldId id="317" r:id="rId12"/>
    <p:sldId id="318" r:id="rId13"/>
    <p:sldId id="319" r:id="rId14"/>
    <p:sldId id="320" r:id="rId15"/>
    <p:sldId id="321" r:id="rId16"/>
    <p:sldId id="28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555" autoAdjust="0"/>
    <p:restoredTop sz="94660"/>
  </p:normalViewPr>
  <p:slideViewPr>
    <p:cSldViewPr snapToGrid="0">
      <p:cViewPr varScale="1">
        <p:scale>
          <a:sx n="73" d="100"/>
          <a:sy n="73" d="100"/>
        </p:scale>
        <p:origin x="-1458"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E44FA-3A14-4484-81A4-7F20A1FA2FB1}" type="datetimeFigureOut">
              <a:rPr lang="en-US" smtClean="0"/>
              <a:pPr/>
              <a:t>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B02E0-A8DC-41BF-AFE6-307F7B791587}" type="slidenum">
              <a:rPr lang="en-US" smtClean="0"/>
              <a:pPr/>
              <a:t>‹#›</a:t>
            </a:fld>
            <a:endParaRPr lang="en-US"/>
          </a:p>
        </p:txBody>
      </p:sp>
    </p:spTree>
    <p:extLst>
      <p:ext uri="{BB962C8B-B14F-4D97-AF65-F5344CB8AC3E}">
        <p14:creationId xmlns:p14="http://schemas.microsoft.com/office/powerpoint/2010/main" xmlns="" val="171482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B02E0-A8DC-41BF-AFE6-307F7B791587}" type="slidenum">
              <a:rPr lang="en-US" smtClean="0"/>
              <a:pPr/>
              <a:t>2</a:t>
            </a:fld>
            <a:endParaRPr lang="en-US"/>
          </a:p>
        </p:txBody>
      </p:sp>
    </p:spTree>
    <p:extLst>
      <p:ext uri="{BB962C8B-B14F-4D97-AF65-F5344CB8AC3E}">
        <p14:creationId xmlns:p14="http://schemas.microsoft.com/office/powerpoint/2010/main" xmlns="" val="346066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B02E0-A8DC-41BF-AFE6-307F7B791587}" type="slidenum">
              <a:rPr lang="en-US" smtClean="0"/>
              <a:pPr/>
              <a:t>3</a:t>
            </a:fld>
            <a:endParaRPr lang="en-US"/>
          </a:p>
        </p:txBody>
      </p:sp>
    </p:spTree>
    <p:extLst>
      <p:ext uri="{BB962C8B-B14F-4D97-AF65-F5344CB8AC3E}">
        <p14:creationId xmlns:p14="http://schemas.microsoft.com/office/powerpoint/2010/main" xmlns="" val="3132749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B02E0-A8DC-41BF-AFE6-307F7B791587}" type="slidenum">
              <a:rPr lang="en-US" smtClean="0"/>
              <a:pPr/>
              <a:t>5</a:t>
            </a:fld>
            <a:endParaRPr lang="en-US"/>
          </a:p>
        </p:txBody>
      </p:sp>
    </p:spTree>
    <p:extLst>
      <p:ext uri="{BB962C8B-B14F-4D97-AF65-F5344CB8AC3E}">
        <p14:creationId xmlns:p14="http://schemas.microsoft.com/office/powerpoint/2010/main" xmlns="" val="3845349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9183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0528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45865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751116" y="75416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18169" y="299357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5872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44355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9615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03987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72806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0311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58005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5050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5793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08118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7154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7988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6055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4451227"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2" y="609601"/>
            <a:ext cx="2441519"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451212"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6934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1/5/2018</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7067840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5" y="1728592"/>
            <a:ext cx="7916449" cy="32316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device that is connected to a computer to add functionality</a:t>
            </a:r>
          </a:p>
          <a:p>
            <a:pPr marL="342900" indent="-342900">
              <a:lnSpc>
                <a:spcPct val="2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But is not part of the core computer architecture</a:t>
            </a:r>
          </a:p>
          <a:p>
            <a:pPr marL="342900" indent="-342900">
              <a:lnSpc>
                <a:spcPct val="2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Mouse</a:t>
            </a:r>
            <a:r>
              <a:rPr lang="en-US" sz="2400" dirty="0" smtClean="0">
                <a:latin typeface="Times New Roman" panose="02020603050405020304" pitchFamily="18" charset="0"/>
                <a:cs typeface="Times New Roman" panose="02020603050405020304" pitchFamily="18" charset="0"/>
              </a:rPr>
              <a:t>, Keyboard, Monitor, Flash drive etc.</a:t>
            </a:r>
          </a:p>
          <a:p>
            <a:pPr>
              <a:lnSpc>
                <a:spcPct val="200000"/>
              </a:lnSpc>
            </a:pPr>
            <a:endParaRPr lang="en-US" dirty="0"/>
          </a:p>
        </p:txBody>
      </p:sp>
      <p:sp>
        <p:nvSpPr>
          <p:cNvPr id="8" name="TextBox 7"/>
          <p:cNvSpPr txBox="1"/>
          <p:nvPr/>
        </p:nvSpPr>
        <p:spPr>
          <a:xfrm>
            <a:off x="613776" y="814190"/>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Computer Peripheral</a:t>
            </a:r>
            <a:endParaRPr lang="en-US" sz="4000" b="1" u="sng"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9836902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646763"/>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Interfaces</a:t>
            </a:r>
            <a:endParaRPr lang="en-US" sz="4000" b="1" u="sng" dirty="0">
              <a:latin typeface="Calibri" panose="020F0502020204030204" pitchFamily="34" charset="0"/>
              <a:cs typeface="Times New Roman" panose="02020603050405020304" pitchFamily="18" charset="0"/>
            </a:endParaRPr>
          </a:p>
        </p:txBody>
      </p:sp>
      <p:sp>
        <p:nvSpPr>
          <p:cNvPr id="4" name="Rectangle 5"/>
          <p:cNvSpPr>
            <a:spLocks noChangeArrowheads="1"/>
          </p:cNvSpPr>
          <p:nvPr/>
        </p:nvSpPr>
        <p:spPr bwMode="blackWhite">
          <a:xfrm>
            <a:off x="2916238" y="2295440"/>
            <a:ext cx="2951162" cy="342106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5" name="Line 6"/>
          <p:cNvSpPr>
            <a:spLocks noChangeShapeType="1"/>
          </p:cNvSpPr>
          <p:nvPr/>
        </p:nvSpPr>
        <p:spPr bwMode="blackWhite">
          <a:xfrm>
            <a:off x="323850" y="4024228"/>
            <a:ext cx="25558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 name="Line 7"/>
          <p:cNvSpPr>
            <a:spLocks noChangeShapeType="1"/>
          </p:cNvSpPr>
          <p:nvPr/>
        </p:nvSpPr>
        <p:spPr bwMode="blackWhite">
          <a:xfrm>
            <a:off x="5867400" y="2800265"/>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 name="Line 8"/>
          <p:cNvSpPr>
            <a:spLocks noChangeShapeType="1"/>
          </p:cNvSpPr>
          <p:nvPr/>
        </p:nvSpPr>
        <p:spPr bwMode="blackWhite">
          <a:xfrm>
            <a:off x="5867400" y="3266990"/>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blackWhite">
          <a:xfrm>
            <a:off x="5867400" y="3735303"/>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 name="Line 10"/>
          <p:cNvSpPr>
            <a:spLocks noChangeShapeType="1"/>
          </p:cNvSpPr>
          <p:nvPr/>
        </p:nvSpPr>
        <p:spPr bwMode="blackWhite">
          <a:xfrm>
            <a:off x="5867400" y="4168690"/>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Line 11"/>
          <p:cNvSpPr>
            <a:spLocks noChangeShapeType="1"/>
          </p:cNvSpPr>
          <p:nvPr/>
        </p:nvSpPr>
        <p:spPr bwMode="blackWhite">
          <a:xfrm>
            <a:off x="5867400" y="4635415"/>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 name="Line 12"/>
          <p:cNvSpPr>
            <a:spLocks noChangeShapeType="1"/>
          </p:cNvSpPr>
          <p:nvPr/>
        </p:nvSpPr>
        <p:spPr bwMode="blackWhite">
          <a:xfrm>
            <a:off x="5867400" y="5103728"/>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blackWhite">
          <a:xfrm>
            <a:off x="825500" y="3559090"/>
            <a:ext cx="3254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dirty="0">
                <a:solidFill>
                  <a:srgbClr val="000000"/>
                </a:solidFill>
                <a:latin typeface="Comic Sans MS" panose="030F0702030302020204" pitchFamily="66" charset="0"/>
              </a:rPr>
              <a:t>1</a:t>
            </a:r>
          </a:p>
        </p:txBody>
      </p:sp>
      <p:sp>
        <p:nvSpPr>
          <p:cNvPr id="15" name="Text Box 14"/>
          <p:cNvSpPr txBox="1">
            <a:spLocks noChangeArrowheads="1"/>
          </p:cNvSpPr>
          <p:nvPr/>
        </p:nvSpPr>
        <p:spPr bwMode="blackWhite">
          <a:xfrm>
            <a:off x="1222375" y="3555915"/>
            <a:ext cx="3254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dirty="0">
                <a:solidFill>
                  <a:srgbClr val="000000"/>
                </a:solidFill>
                <a:latin typeface="Comic Sans MS" panose="030F0702030302020204" pitchFamily="66" charset="0"/>
              </a:rPr>
              <a:t>0</a:t>
            </a:r>
          </a:p>
        </p:txBody>
      </p:sp>
      <p:sp>
        <p:nvSpPr>
          <p:cNvPr id="16" name="Text Box 15"/>
          <p:cNvSpPr txBox="1">
            <a:spLocks noChangeArrowheads="1"/>
          </p:cNvSpPr>
          <p:nvPr/>
        </p:nvSpPr>
        <p:spPr bwMode="blackWhite">
          <a:xfrm>
            <a:off x="1619250" y="3555915"/>
            <a:ext cx="3254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1</a:t>
            </a:r>
          </a:p>
        </p:txBody>
      </p:sp>
      <p:sp>
        <p:nvSpPr>
          <p:cNvPr id="17" name="Text Box 16"/>
          <p:cNvSpPr txBox="1">
            <a:spLocks noChangeArrowheads="1"/>
          </p:cNvSpPr>
          <p:nvPr/>
        </p:nvSpPr>
        <p:spPr bwMode="blackWhite">
          <a:xfrm>
            <a:off x="2016125" y="3555915"/>
            <a:ext cx="3254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0</a:t>
            </a:r>
          </a:p>
        </p:txBody>
      </p:sp>
      <p:sp>
        <p:nvSpPr>
          <p:cNvPr id="18" name="Text Box 17"/>
          <p:cNvSpPr txBox="1">
            <a:spLocks noChangeArrowheads="1"/>
          </p:cNvSpPr>
          <p:nvPr/>
        </p:nvSpPr>
        <p:spPr bwMode="blackWhite">
          <a:xfrm>
            <a:off x="2411413" y="3555915"/>
            <a:ext cx="325437"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1</a:t>
            </a:r>
          </a:p>
        </p:txBody>
      </p:sp>
      <p:sp>
        <p:nvSpPr>
          <p:cNvPr id="19" name="Text Box 18"/>
          <p:cNvSpPr txBox="1">
            <a:spLocks noChangeArrowheads="1"/>
          </p:cNvSpPr>
          <p:nvPr/>
        </p:nvSpPr>
        <p:spPr bwMode="blackWhite">
          <a:xfrm>
            <a:off x="393700" y="3559090"/>
            <a:ext cx="3254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dirty="0">
                <a:solidFill>
                  <a:srgbClr val="000000"/>
                </a:solidFill>
                <a:latin typeface="Comic Sans MS" panose="030F0702030302020204" pitchFamily="66" charset="0"/>
              </a:rPr>
              <a:t>0</a:t>
            </a:r>
          </a:p>
        </p:txBody>
      </p:sp>
      <p:sp>
        <p:nvSpPr>
          <p:cNvPr id="20" name="Text Box 19"/>
          <p:cNvSpPr txBox="1">
            <a:spLocks noChangeArrowheads="1"/>
          </p:cNvSpPr>
          <p:nvPr/>
        </p:nvSpPr>
        <p:spPr bwMode="blackWhite">
          <a:xfrm>
            <a:off x="5402263" y="3087603"/>
            <a:ext cx="325437" cy="392112"/>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1</a:t>
            </a:r>
          </a:p>
        </p:txBody>
      </p:sp>
      <p:sp>
        <p:nvSpPr>
          <p:cNvPr id="21" name="Text Box 20"/>
          <p:cNvSpPr txBox="1">
            <a:spLocks noChangeArrowheads="1"/>
          </p:cNvSpPr>
          <p:nvPr/>
        </p:nvSpPr>
        <p:spPr bwMode="blackWhite">
          <a:xfrm>
            <a:off x="5402263" y="3555915"/>
            <a:ext cx="325437"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0</a:t>
            </a:r>
          </a:p>
        </p:txBody>
      </p:sp>
      <p:sp>
        <p:nvSpPr>
          <p:cNvPr id="22" name="Text Box 21"/>
          <p:cNvSpPr txBox="1">
            <a:spLocks noChangeArrowheads="1"/>
          </p:cNvSpPr>
          <p:nvPr/>
        </p:nvSpPr>
        <p:spPr bwMode="blackWhite">
          <a:xfrm>
            <a:off x="5402263" y="4024228"/>
            <a:ext cx="325437" cy="392112"/>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1</a:t>
            </a:r>
          </a:p>
        </p:txBody>
      </p:sp>
      <p:sp>
        <p:nvSpPr>
          <p:cNvPr id="23" name="Text Box 22"/>
          <p:cNvSpPr txBox="1">
            <a:spLocks noChangeArrowheads="1"/>
          </p:cNvSpPr>
          <p:nvPr/>
        </p:nvSpPr>
        <p:spPr bwMode="blackWhite">
          <a:xfrm>
            <a:off x="5400675" y="4492540"/>
            <a:ext cx="3254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0</a:t>
            </a:r>
          </a:p>
        </p:txBody>
      </p:sp>
      <p:sp>
        <p:nvSpPr>
          <p:cNvPr id="24" name="Text Box 23"/>
          <p:cNvSpPr txBox="1">
            <a:spLocks noChangeArrowheads="1"/>
          </p:cNvSpPr>
          <p:nvPr/>
        </p:nvSpPr>
        <p:spPr bwMode="blackWhite">
          <a:xfrm>
            <a:off x="5400675" y="4959265"/>
            <a:ext cx="3254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1</a:t>
            </a:r>
          </a:p>
        </p:txBody>
      </p:sp>
      <p:sp>
        <p:nvSpPr>
          <p:cNvPr id="25" name="Text Box 24"/>
          <p:cNvSpPr txBox="1">
            <a:spLocks noChangeArrowheads="1"/>
          </p:cNvSpPr>
          <p:nvPr/>
        </p:nvSpPr>
        <p:spPr bwMode="blackWhite">
          <a:xfrm>
            <a:off x="5402263" y="2619290"/>
            <a:ext cx="325437"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0</a:t>
            </a:r>
          </a:p>
        </p:txBody>
      </p:sp>
      <p:sp>
        <p:nvSpPr>
          <p:cNvPr id="26" name="Text Box 25"/>
          <p:cNvSpPr txBox="1">
            <a:spLocks noChangeArrowheads="1"/>
          </p:cNvSpPr>
          <p:nvPr/>
        </p:nvSpPr>
        <p:spPr bwMode="blackWhite">
          <a:xfrm>
            <a:off x="7991475" y="3087603"/>
            <a:ext cx="325438" cy="392112"/>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1</a:t>
            </a:r>
          </a:p>
        </p:txBody>
      </p:sp>
      <p:sp>
        <p:nvSpPr>
          <p:cNvPr id="27" name="Text Box 26"/>
          <p:cNvSpPr txBox="1">
            <a:spLocks noChangeArrowheads="1"/>
          </p:cNvSpPr>
          <p:nvPr/>
        </p:nvSpPr>
        <p:spPr bwMode="blackWhite">
          <a:xfrm>
            <a:off x="7991475" y="3555915"/>
            <a:ext cx="3254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0</a:t>
            </a:r>
          </a:p>
        </p:txBody>
      </p:sp>
      <p:sp>
        <p:nvSpPr>
          <p:cNvPr id="28" name="Text Box 27"/>
          <p:cNvSpPr txBox="1">
            <a:spLocks noChangeArrowheads="1"/>
          </p:cNvSpPr>
          <p:nvPr/>
        </p:nvSpPr>
        <p:spPr bwMode="blackWhite">
          <a:xfrm>
            <a:off x="7991475" y="4024228"/>
            <a:ext cx="325438" cy="392112"/>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1</a:t>
            </a:r>
          </a:p>
        </p:txBody>
      </p:sp>
      <p:sp>
        <p:nvSpPr>
          <p:cNvPr id="29" name="Text Box 28"/>
          <p:cNvSpPr txBox="1">
            <a:spLocks noChangeArrowheads="1"/>
          </p:cNvSpPr>
          <p:nvPr/>
        </p:nvSpPr>
        <p:spPr bwMode="blackWhite">
          <a:xfrm>
            <a:off x="7989888" y="4492540"/>
            <a:ext cx="325437"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0</a:t>
            </a:r>
          </a:p>
        </p:txBody>
      </p:sp>
      <p:sp>
        <p:nvSpPr>
          <p:cNvPr id="30" name="Text Box 29"/>
          <p:cNvSpPr txBox="1">
            <a:spLocks noChangeArrowheads="1"/>
          </p:cNvSpPr>
          <p:nvPr/>
        </p:nvSpPr>
        <p:spPr bwMode="blackWhite">
          <a:xfrm>
            <a:off x="7989888" y="4959265"/>
            <a:ext cx="325437"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1</a:t>
            </a:r>
          </a:p>
        </p:txBody>
      </p:sp>
      <p:sp>
        <p:nvSpPr>
          <p:cNvPr id="31" name="Text Box 30"/>
          <p:cNvSpPr txBox="1">
            <a:spLocks noChangeArrowheads="1"/>
          </p:cNvSpPr>
          <p:nvPr/>
        </p:nvSpPr>
        <p:spPr bwMode="blackWhite">
          <a:xfrm>
            <a:off x="7991475" y="2619290"/>
            <a:ext cx="3254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0</a:t>
            </a:r>
          </a:p>
        </p:txBody>
      </p:sp>
      <p:sp>
        <p:nvSpPr>
          <p:cNvPr id="32" name="Text Box 31"/>
          <p:cNvSpPr txBox="1">
            <a:spLocks noChangeArrowheads="1"/>
          </p:cNvSpPr>
          <p:nvPr/>
        </p:nvSpPr>
        <p:spPr bwMode="blackWhite">
          <a:xfrm>
            <a:off x="215900" y="4135353"/>
            <a:ext cx="2447925" cy="392112"/>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Serial data format</a:t>
            </a:r>
          </a:p>
        </p:txBody>
      </p:sp>
      <p:sp>
        <p:nvSpPr>
          <p:cNvPr id="33" name="Text Box 32"/>
          <p:cNvSpPr txBox="1">
            <a:spLocks noChangeArrowheads="1"/>
          </p:cNvSpPr>
          <p:nvPr/>
        </p:nvSpPr>
        <p:spPr bwMode="blackWhite">
          <a:xfrm>
            <a:off x="3203575" y="2511340"/>
            <a:ext cx="2090738"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GB" sz="1800">
                <a:solidFill>
                  <a:srgbClr val="000000"/>
                </a:solidFill>
                <a:latin typeface="Comic Sans MS" panose="030F0702030302020204" pitchFamily="66" charset="0"/>
              </a:rPr>
              <a:t>Interface</a:t>
            </a:r>
          </a:p>
        </p:txBody>
      </p:sp>
      <p:sp>
        <p:nvSpPr>
          <p:cNvPr id="34" name="Text Box 33"/>
          <p:cNvSpPr txBox="1">
            <a:spLocks noChangeArrowheads="1"/>
          </p:cNvSpPr>
          <p:nvPr/>
        </p:nvSpPr>
        <p:spPr bwMode="blackWhite">
          <a:xfrm>
            <a:off x="5903913" y="5467265"/>
            <a:ext cx="2447925" cy="392113"/>
          </a:xfrm>
          <a:prstGeom prst="rect">
            <a:avLst/>
          </a:prstGeom>
          <a:solidFill>
            <a:srgbClr val="FFCC99"/>
          </a:solidFill>
          <a:ln w="25400" algn="ctr">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GB" sz="1800">
                <a:solidFill>
                  <a:srgbClr val="000000"/>
                </a:solidFill>
                <a:latin typeface="Comic Sans MS" panose="030F0702030302020204" pitchFamily="66" charset="0"/>
              </a:rPr>
              <a:t>Parallel data format</a:t>
            </a:r>
          </a:p>
        </p:txBody>
      </p:sp>
    </p:spTree>
    <p:extLst>
      <p:ext uri="{BB962C8B-B14F-4D97-AF65-F5344CB8AC3E}">
        <p14:creationId xmlns:p14="http://schemas.microsoft.com/office/powerpoint/2010/main" xmlns="" val="40650958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646763"/>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Interfaces</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670382"/>
            <a:ext cx="8169616" cy="3831818"/>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chemeClr val="tx2"/>
                </a:solidFill>
                <a:latin typeface="Times New Roman" panose="02020603050405020304" pitchFamily="18" charset="0"/>
                <a:cs typeface="Times New Roman" panose="02020603050405020304" pitchFamily="18" charset="0"/>
              </a:rPr>
              <a:t>Converting data to and from analogue and digital </a:t>
            </a:r>
            <a:r>
              <a:rPr lang="en-US" sz="2400" b="1" dirty="0" smtClean="0">
                <a:solidFill>
                  <a:schemeClr val="tx2"/>
                </a:solidFill>
                <a:latin typeface="Times New Roman" panose="02020603050405020304" pitchFamily="18" charset="0"/>
                <a:cs typeface="Times New Roman" panose="02020603050405020304" pitchFamily="18" charset="0"/>
              </a:rPr>
              <a:t>forms:</a:t>
            </a:r>
          </a:p>
          <a:p>
            <a:endParaRPr lang="en-US" sz="2400" b="1" dirty="0">
              <a:solidFill>
                <a:schemeClr val="tx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solidFill>
                  <a:schemeClr val="tx2"/>
                </a:solidFill>
                <a:latin typeface="Times New Roman" panose="02020603050405020304" pitchFamily="18" charset="0"/>
                <a:cs typeface="Times New Roman" panose="02020603050405020304" pitchFamily="18" charset="0"/>
              </a:rPr>
              <a:t>Analogue </a:t>
            </a:r>
            <a:r>
              <a:rPr lang="en-US" sz="2400" b="1" dirty="0">
                <a:solidFill>
                  <a:schemeClr val="tx2"/>
                </a:solidFill>
                <a:latin typeface="Times New Roman" panose="02020603050405020304" pitchFamily="18" charset="0"/>
                <a:cs typeface="Times New Roman" panose="02020603050405020304" pitchFamily="18" charset="0"/>
              </a:rPr>
              <a:t>signals </a:t>
            </a:r>
            <a:r>
              <a:rPr lang="en-US" sz="2400" dirty="0">
                <a:solidFill>
                  <a:schemeClr val="tx2"/>
                </a:solidFill>
                <a:latin typeface="Times New Roman" panose="02020603050405020304" pitchFamily="18" charset="0"/>
                <a:cs typeface="Times New Roman" panose="02020603050405020304" pitchFamily="18" charset="0"/>
              </a:rPr>
              <a:t>– many electrical signals are analogue signals.  These signals vary between two limits. Analogue signals that are sent in from peripherals to the digital form that the CPU can handle. If you could see an analogue signal it would look roughly like this:</a:t>
            </a:r>
          </a:p>
          <a:p>
            <a:endParaRPr lang="en-US" sz="2300" dirty="0">
              <a:solidFill>
                <a:schemeClr val="tx2"/>
              </a:solidFill>
              <a:latin typeface="Comic Sans MS" panose="030F0702030302020204" pitchFamily="66" charset="0"/>
            </a:endParaRPr>
          </a:p>
          <a:p>
            <a:endParaRPr lang="en-US" sz="2800" b="1" dirty="0">
              <a:solidFill>
                <a:schemeClr val="tx2"/>
              </a:solidFill>
              <a:latin typeface="Comic Sans MS" panose="030F0702030302020204" pitchFamily="66" charset="0"/>
            </a:endParaRPr>
          </a:p>
          <a:p>
            <a:pPr lvl="1"/>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Freeform 5"/>
          <p:cNvSpPr>
            <a:spLocks/>
          </p:cNvSpPr>
          <p:nvPr/>
        </p:nvSpPr>
        <p:spPr bwMode="blackWhite">
          <a:xfrm>
            <a:off x="2376488" y="4539487"/>
            <a:ext cx="3380368" cy="1861315"/>
          </a:xfrm>
          <a:custGeom>
            <a:avLst/>
            <a:gdLst>
              <a:gd name="T0" fmla="*/ 0 w 1905"/>
              <a:gd name="T1" fmla="*/ 1466731214 h 1671"/>
              <a:gd name="T2" fmla="*/ 1091630357 w 1905"/>
              <a:gd name="T3" fmla="*/ 2147483646 h 1671"/>
              <a:gd name="T4" fmla="*/ 2147483646 w 1905"/>
              <a:gd name="T5" fmla="*/ 95765956 h 1671"/>
              <a:gd name="T6" fmla="*/ 2147483646 w 1905"/>
              <a:gd name="T7" fmla="*/ 2147483646 h 1671"/>
              <a:gd name="T8" fmla="*/ 2147483646 w 1905"/>
              <a:gd name="T9" fmla="*/ 1066027088 h 1671"/>
              <a:gd name="T10" fmla="*/ 2147483646 w 1905"/>
              <a:gd name="T11" fmla="*/ 2147483646 h 1671"/>
              <a:gd name="T12" fmla="*/ 2147483646 w 1905"/>
              <a:gd name="T13" fmla="*/ 209173802 h 1671"/>
              <a:gd name="T14" fmla="*/ 2147483646 w 1905"/>
              <a:gd name="T15" fmla="*/ 2147483646 h 1671"/>
              <a:gd name="T16" fmla="*/ 2147483646 w 1905"/>
              <a:gd name="T17" fmla="*/ 723285774 h 16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05" h="1671">
                <a:moveTo>
                  <a:pt x="0" y="582"/>
                </a:moveTo>
                <a:cubicBezTo>
                  <a:pt x="79" y="1126"/>
                  <a:pt x="159" y="1671"/>
                  <a:pt x="272" y="1580"/>
                </a:cubicBezTo>
                <a:cubicBezTo>
                  <a:pt x="385" y="1489"/>
                  <a:pt x="590" y="76"/>
                  <a:pt x="681" y="38"/>
                </a:cubicBezTo>
                <a:cubicBezTo>
                  <a:pt x="772" y="0"/>
                  <a:pt x="768" y="1289"/>
                  <a:pt x="817" y="1353"/>
                </a:cubicBezTo>
                <a:cubicBezTo>
                  <a:pt x="866" y="1417"/>
                  <a:pt x="930" y="396"/>
                  <a:pt x="975" y="423"/>
                </a:cubicBezTo>
                <a:cubicBezTo>
                  <a:pt x="1020" y="450"/>
                  <a:pt x="1014" y="1569"/>
                  <a:pt x="1089" y="1512"/>
                </a:cubicBezTo>
                <a:cubicBezTo>
                  <a:pt x="1164" y="1455"/>
                  <a:pt x="1331" y="151"/>
                  <a:pt x="1429" y="83"/>
                </a:cubicBezTo>
                <a:cubicBezTo>
                  <a:pt x="1527" y="15"/>
                  <a:pt x="1599" y="1070"/>
                  <a:pt x="1678" y="1104"/>
                </a:cubicBezTo>
                <a:cubicBezTo>
                  <a:pt x="1757" y="1138"/>
                  <a:pt x="1831" y="712"/>
                  <a:pt x="1905" y="287"/>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3514462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646763"/>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Interfaces</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670382"/>
            <a:ext cx="8169616" cy="2723823"/>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solidFill>
                  <a:schemeClr val="tx2"/>
                </a:solidFill>
                <a:latin typeface="Times New Roman" panose="02020603050405020304" pitchFamily="18" charset="0"/>
                <a:cs typeface="Times New Roman" panose="02020603050405020304" pitchFamily="18" charset="0"/>
              </a:rPr>
              <a:t>Digital </a:t>
            </a:r>
            <a:r>
              <a:rPr lang="en-US" sz="2400" b="1" dirty="0">
                <a:solidFill>
                  <a:schemeClr val="tx2"/>
                </a:solidFill>
                <a:latin typeface="Times New Roman" panose="02020603050405020304" pitchFamily="18" charset="0"/>
                <a:cs typeface="Times New Roman" panose="02020603050405020304" pitchFamily="18" charset="0"/>
              </a:rPr>
              <a:t>signals </a:t>
            </a:r>
            <a:r>
              <a:rPr lang="en-US" sz="2400" dirty="0">
                <a:solidFill>
                  <a:schemeClr val="tx2"/>
                </a:solidFill>
                <a:latin typeface="Times New Roman" panose="02020603050405020304" pitchFamily="18" charset="0"/>
                <a:cs typeface="Times New Roman" panose="02020603050405020304" pitchFamily="18" charset="0"/>
              </a:rPr>
              <a:t>– computers can only work with digital signals, which have only two values – on or off.  A digital </a:t>
            </a:r>
            <a:r>
              <a:rPr lang="en-US" sz="2400" dirty="0" smtClean="0">
                <a:solidFill>
                  <a:schemeClr val="tx2"/>
                </a:solidFill>
                <a:latin typeface="Times New Roman" panose="02020603050405020304" pitchFamily="18" charset="0"/>
                <a:cs typeface="Times New Roman" panose="02020603050405020304" pitchFamily="18" charset="0"/>
              </a:rPr>
              <a:t>signal </a:t>
            </a:r>
            <a:r>
              <a:rPr lang="en-US" sz="2400" dirty="0">
                <a:solidFill>
                  <a:schemeClr val="tx2"/>
                </a:solidFill>
                <a:latin typeface="Times New Roman" panose="02020603050405020304" pitchFamily="18" charset="0"/>
                <a:cs typeface="Times New Roman" panose="02020603050405020304" pitchFamily="18" charset="0"/>
              </a:rPr>
              <a:t>therefore consists of a series of ‘</a:t>
            </a:r>
            <a:r>
              <a:rPr lang="en-US" sz="2400" dirty="0" err="1">
                <a:solidFill>
                  <a:schemeClr val="tx2"/>
                </a:solidFill>
                <a:latin typeface="Times New Roman" panose="02020603050405020304" pitchFamily="18" charset="0"/>
                <a:cs typeface="Times New Roman" panose="02020603050405020304" pitchFamily="18" charset="0"/>
              </a:rPr>
              <a:t>ons</a:t>
            </a:r>
            <a:r>
              <a:rPr lang="en-US" sz="2400" dirty="0">
                <a:solidFill>
                  <a:schemeClr val="tx2"/>
                </a:solidFill>
                <a:latin typeface="Times New Roman" panose="02020603050405020304" pitchFamily="18" charset="0"/>
                <a:cs typeface="Times New Roman" panose="02020603050405020304" pitchFamily="18" charset="0"/>
              </a:rPr>
              <a:t>’ and ‘offs’.  An on signal is represented by a 1 and an off by a </a:t>
            </a:r>
            <a:r>
              <a:rPr lang="en-US" sz="2400" dirty="0" smtClean="0">
                <a:solidFill>
                  <a:schemeClr val="tx2"/>
                </a:solidFill>
                <a:latin typeface="Times New Roman" panose="02020603050405020304" pitchFamily="18" charset="0"/>
                <a:cs typeface="Times New Roman" panose="02020603050405020304" pitchFamily="18" charset="0"/>
              </a:rPr>
              <a:t>0.</a:t>
            </a:r>
            <a:endParaRPr lang="en-US" sz="2400" dirty="0">
              <a:solidFill>
                <a:schemeClr val="tx2"/>
              </a:solidFill>
              <a:latin typeface="Times New Roman" panose="02020603050405020304" pitchFamily="18" charset="0"/>
              <a:cs typeface="Times New Roman" panose="02020603050405020304" pitchFamily="18" charset="0"/>
            </a:endParaRPr>
          </a:p>
          <a:p>
            <a:endParaRPr lang="en-US" sz="2300" dirty="0">
              <a:solidFill>
                <a:schemeClr val="tx2"/>
              </a:solidFill>
              <a:latin typeface="Comic Sans MS" panose="030F0702030302020204" pitchFamily="66" charset="0"/>
            </a:endParaRPr>
          </a:p>
          <a:p>
            <a:endParaRPr lang="en-US" sz="2800" b="1" dirty="0">
              <a:solidFill>
                <a:schemeClr val="tx2"/>
              </a:solidFill>
              <a:latin typeface="Comic Sans MS" panose="030F0702030302020204" pitchFamily="66" charset="0"/>
            </a:endParaRPr>
          </a:p>
          <a:p>
            <a:pPr lvl="1"/>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7" name="Text Box 5"/>
          <p:cNvSpPr txBox="1">
            <a:spLocks noChangeArrowheads="1"/>
          </p:cNvSpPr>
          <p:nvPr/>
        </p:nvSpPr>
        <p:spPr bwMode="blackWhite">
          <a:xfrm>
            <a:off x="1384300" y="4889500"/>
            <a:ext cx="5797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n-GB" sz="1800" dirty="0"/>
              <a:t>0	1	1	0	0	1	1</a:t>
            </a:r>
          </a:p>
        </p:txBody>
      </p:sp>
      <p:sp>
        <p:nvSpPr>
          <p:cNvPr id="9" name="Line 6"/>
          <p:cNvSpPr>
            <a:spLocks noChangeShapeType="1"/>
          </p:cNvSpPr>
          <p:nvPr/>
        </p:nvSpPr>
        <p:spPr bwMode="blackWhite">
          <a:xfrm>
            <a:off x="1511300" y="4760913"/>
            <a:ext cx="5048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blackWhite">
          <a:xfrm flipV="1">
            <a:off x="2051050" y="3897313"/>
            <a:ext cx="0" cy="863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blackWhite">
          <a:xfrm>
            <a:off x="2051050" y="3897313"/>
            <a:ext cx="16573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blackWhite">
          <a:xfrm>
            <a:off x="3708400" y="3897313"/>
            <a:ext cx="0" cy="863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blackWhite">
          <a:xfrm>
            <a:off x="3708400" y="4760913"/>
            <a:ext cx="19431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 name="Line 11"/>
          <p:cNvSpPr>
            <a:spLocks noChangeShapeType="1"/>
          </p:cNvSpPr>
          <p:nvPr/>
        </p:nvSpPr>
        <p:spPr bwMode="blackWhite">
          <a:xfrm flipV="1">
            <a:off x="5651500" y="3860800"/>
            <a:ext cx="0" cy="9001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 name="Line 12"/>
          <p:cNvSpPr>
            <a:spLocks noChangeShapeType="1"/>
          </p:cNvSpPr>
          <p:nvPr/>
        </p:nvSpPr>
        <p:spPr bwMode="blackWhite">
          <a:xfrm>
            <a:off x="5651500" y="3860800"/>
            <a:ext cx="14414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0881212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646763"/>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Interfaces</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670383"/>
            <a:ext cx="7916449" cy="3564053"/>
          </a:xfrm>
          <a:prstGeom prst="rect">
            <a:avLst/>
          </a:prstGeom>
          <a:noFill/>
        </p:spPr>
        <p:txBody>
          <a:bodyPr wrap="square" rtlCol="0">
            <a:spAutoFit/>
          </a:bodyPr>
          <a:lstStyle/>
          <a:p>
            <a:pPr marL="342900" indent="-342900">
              <a:lnSpc>
                <a:spcPct val="80000"/>
              </a:lnSpc>
              <a:buFont typeface="Wingdings" panose="05000000000000000000" pitchFamily="2" charset="2"/>
              <a:buChar char="q"/>
            </a:pPr>
            <a:r>
              <a:rPr lang="en-US" sz="2400" b="1" dirty="0">
                <a:solidFill>
                  <a:schemeClr val="tx2"/>
                </a:solidFill>
                <a:latin typeface="Times New Roman" panose="02020603050405020304" pitchFamily="18" charset="0"/>
                <a:cs typeface="Times New Roman" panose="02020603050405020304" pitchFamily="18" charset="0"/>
              </a:rPr>
              <a:t>ADC and </a:t>
            </a:r>
            <a:r>
              <a:rPr lang="en-US" sz="2400" b="1" dirty="0" smtClean="0">
                <a:solidFill>
                  <a:schemeClr val="tx2"/>
                </a:solidFill>
                <a:latin typeface="Times New Roman" panose="02020603050405020304" pitchFamily="18" charset="0"/>
                <a:cs typeface="Times New Roman" panose="02020603050405020304" pitchFamily="18" charset="0"/>
              </a:rPr>
              <a:t>DAC</a:t>
            </a:r>
          </a:p>
          <a:p>
            <a:pPr>
              <a:lnSpc>
                <a:spcPct val="80000"/>
              </a:lnSpc>
            </a:pPr>
            <a:endParaRPr lang="en-US" sz="2400" dirty="0">
              <a:solidFill>
                <a:schemeClr val="tx2"/>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A computer is connected to a peripheral by an interface.  This interface has to be able to change the digital signals from the computer to an analogue signal that the other device can understand.  This is done by a DAC – </a:t>
            </a:r>
            <a:r>
              <a:rPr lang="en-US" sz="2400" b="1" dirty="0">
                <a:solidFill>
                  <a:schemeClr val="tx2"/>
                </a:solidFill>
                <a:latin typeface="Times New Roman" panose="02020603050405020304" pitchFamily="18" charset="0"/>
                <a:cs typeface="Times New Roman" panose="02020603050405020304" pitchFamily="18" charset="0"/>
              </a:rPr>
              <a:t>Digital to Analogue Converter</a:t>
            </a:r>
            <a:r>
              <a:rPr lang="en-US" sz="2400" dirty="0">
                <a:solidFill>
                  <a:schemeClr val="tx2"/>
                </a:solidFill>
                <a:latin typeface="Times New Roman" panose="02020603050405020304" pitchFamily="18" charset="0"/>
                <a:cs typeface="Times New Roman" panose="02020603050405020304" pitchFamily="18" charset="0"/>
              </a:rPr>
              <a:t>.</a:t>
            </a:r>
          </a:p>
          <a:p>
            <a:pPr marL="1257300" lvl="2" indent="-342900" algn="just">
              <a:lnSpc>
                <a:spcPct val="80000"/>
              </a:lnSpc>
              <a:buFont typeface="Arial" panose="020B0604020202020204" pitchFamily="34" charset="0"/>
              <a:buChar char="•"/>
            </a:pPr>
            <a:endParaRPr lang="en-US" sz="2400" dirty="0">
              <a:solidFill>
                <a:schemeClr val="tx2"/>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Signals can be changed in the other direction by an ADC – </a:t>
            </a:r>
            <a:r>
              <a:rPr lang="en-US" sz="2400" b="1" dirty="0">
                <a:solidFill>
                  <a:schemeClr val="tx2"/>
                </a:solidFill>
                <a:latin typeface="Times New Roman" panose="02020603050405020304" pitchFamily="18" charset="0"/>
                <a:cs typeface="Times New Roman" panose="02020603050405020304" pitchFamily="18" charset="0"/>
              </a:rPr>
              <a:t>Analogue to Digital Converter</a:t>
            </a:r>
            <a:r>
              <a:rPr lang="en-US" sz="2400" dirty="0">
                <a:solidFill>
                  <a:schemeClr val="tx2"/>
                </a:solidFill>
                <a:latin typeface="Times New Roman" panose="02020603050405020304" pitchFamily="18" charset="0"/>
                <a:cs typeface="Times New Roman" panose="02020603050405020304" pitchFamily="18" charset="0"/>
              </a:rPr>
              <a:t>.</a:t>
            </a:r>
            <a:endParaRPr lang="en-US" sz="2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610718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646763"/>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Interfaces</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670383"/>
            <a:ext cx="7916449" cy="2308324"/>
          </a:xfrm>
          <a:prstGeom prst="rect">
            <a:avLst/>
          </a:prstGeom>
          <a:noFill/>
        </p:spPr>
        <p:txBody>
          <a:bodyPr wrap="square" rtlCol="0">
            <a:spAutoFit/>
          </a:bodyPr>
          <a:lstStyle/>
          <a:p>
            <a:pPr marL="457200" indent="-457200">
              <a:buFont typeface="Wingdings" panose="05000000000000000000" pitchFamily="2" charset="2"/>
              <a:buChar char="q"/>
            </a:pPr>
            <a:r>
              <a:rPr lang="en-US" sz="2400" b="1" dirty="0">
                <a:solidFill>
                  <a:schemeClr val="tx2"/>
                </a:solidFill>
                <a:latin typeface="Times New Roman" panose="02020603050405020304" pitchFamily="18" charset="0"/>
                <a:cs typeface="Times New Roman" panose="02020603050405020304" pitchFamily="18" charset="0"/>
              </a:rPr>
              <a:t>Voltage Conversion</a:t>
            </a:r>
          </a:p>
          <a:p>
            <a:pPr marL="742950" lvl="1" indent="-28575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Peripherals send data using a different voltage from that used by the processor and its associated components on the motherboard of the computer.  </a:t>
            </a:r>
          </a:p>
          <a:p>
            <a:pPr marL="742950" lvl="1" indent="-285750">
              <a:buFont typeface="Arial" panose="020B0604020202020204" pitchFamily="34" charset="0"/>
              <a:buChar char="•"/>
            </a:pPr>
            <a:endParaRPr lang="en-US" sz="2400" dirty="0">
              <a:solidFill>
                <a:schemeClr val="tx2"/>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An interface is used to compensate for these differences.</a:t>
            </a:r>
            <a:endParaRPr lang="en-US" sz="2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181133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646763"/>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Interfaces</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670383"/>
            <a:ext cx="7916449" cy="4413516"/>
          </a:xfrm>
          <a:prstGeom prst="rect">
            <a:avLst/>
          </a:prstGeom>
          <a:noFill/>
        </p:spPr>
        <p:txBody>
          <a:bodyPr wrap="square" rtlCol="0">
            <a:spAutoFit/>
          </a:bodyPr>
          <a:lstStyle/>
          <a:p>
            <a:pPr marL="342900" indent="-342900">
              <a:lnSpc>
                <a:spcPct val="90000"/>
              </a:lnSpc>
              <a:buFont typeface="Wingdings" panose="05000000000000000000" pitchFamily="2" charset="2"/>
              <a:buChar char="q"/>
            </a:pPr>
            <a:r>
              <a:rPr lang="en-US" sz="2400" b="1" dirty="0">
                <a:solidFill>
                  <a:schemeClr val="tx2"/>
                </a:solidFill>
                <a:latin typeface="Times New Roman" panose="02020603050405020304" pitchFamily="18" charset="0"/>
                <a:cs typeface="Times New Roman" panose="02020603050405020304" pitchFamily="18" charset="0"/>
              </a:rPr>
              <a:t>Protocol Conversion</a:t>
            </a:r>
          </a:p>
          <a:p>
            <a:pPr marL="800100" lvl="1" indent="-342900" algn="just">
              <a:lnSpc>
                <a:spcPct val="9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A protocol is a standard that enables the connection, communication and data transfer between computers or between a computer system and a peripheral. Protocol conversion means ensuring that the protocols used by the peripheral can be understood by the computer it is attached to and vice versa.</a:t>
            </a:r>
          </a:p>
          <a:p>
            <a:pPr algn="just">
              <a:lnSpc>
                <a:spcPct val="90000"/>
              </a:lnSpc>
            </a:pPr>
            <a:endParaRPr lang="en-US" sz="2400" b="1" dirty="0">
              <a:solidFill>
                <a:schemeClr val="tx2"/>
              </a:solidFill>
              <a:latin typeface="Times New Roman" panose="02020603050405020304" pitchFamily="18" charset="0"/>
              <a:cs typeface="Times New Roman" panose="02020603050405020304" pitchFamily="18" charset="0"/>
            </a:endParaRPr>
          </a:p>
          <a:p>
            <a:pPr marL="342900" indent="-342900" algn="just">
              <a:lnSpc>
                <a:spcPct val="90000"/>
              </a:lnSpc>
              <a:buFont typeface="Wingdings" panose="05000000000000000000" pitchFamily="2" charset="2"/>
              <a:buChar char="q"/>
            </a:pPr>
            <a:r>
              <a:rPr lang="en-US" sz="2400" b="1" dirty="0">
                <a:solidFill>
                  <a:schemeClr val="tx2"/>
                </a:solidFill>
                <a:latin typeface="Times New Roman" panose="02020603050405020304" pitchFamily="18" charset="0"/>
                <a:cs typeface="Times New Roman" panose="02020603050405020304" pitchFamily="18" charset="0"/>
              </a:rPr>
              <a:t>Handling of Status Signal</a:t>
            </a:r>
          </a:p>
          <a:p>
            <a:pPr marL="800100" lvl="1" indent="-342900" algn="just">
              <a:lnSpc>
                <a:spcPct val="9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The purpose of the status information is to show whether or not a peripheral device is ready to communicate.  This information is used to inform the user of a problem requiring attention.  Some printers</a:t>
            </a:r>
            <a:endParaRPr lang="en-US" sz="2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613379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796702"/>
            <a:ext cx="7467600" cy="1569660"/>
          </a:xfrm>
          <a:prstGeom prst="rect">
            <a:avLst/>
          </a:prstGeom>
          <a:noFill/>
        </p:spPr>
        <p:txBody>
          <a:bodyPr wrap="square" lIns="91440" tIns="45720" rIns="91440" bIns="45720">
            <a:spAutoFit/>
          </a:bodyPr>
          <a:lstStyle/>
          <a:p>
            <a:pPr algn="ctr"/>
            <a:r>
              <a:rPr lang="en-US" sz="9600" dirty="0" smtClean="0">
                <a:ln w="0"/>
                <a:effectLst>
                  <a:outerShdw blurRad="38100" dist="19050" dir="2700000" algn="tl" rotWithShape="0">
                    <a:schemeClr val="dk1">
                      <a:alpha val="40000"/>
                    </a:schemeClr>
                  </a:outerShdw>
                </a:effectLst>
                <a:latin typeface="Berlin Sans FB Demi" panose="020E0802020502020306" pitchFamily="34" charset="0"/>
                <a:cs typeface="GothicE" panose="00000400000000000000" pitchFamily="2" charset="0"/>
              </a:rPr>
              <a:t>THANK YOU</a:t>
            </a:r>
            <a:endParaRPr lang="en-US" sz="9600" dirty="0">
              <a:ln w="0"/>
              <a:effectLst>
                <a:outerShdw blurRad="38100" dist="19050" dir="2700000" algn="tl" rotWithShape="0">
                  <a:schemeClr val="dk1">
                    <a:alpha val="40000"/>
                  </a:schemeClr>
                </a:outerShdw>
              </a:effectLst>
              <a:latin typeface="Berlin Sans FB Demi" panose="020E0802020502020306" pitchFamily="34" charset="0"/>
              <a:cs typeface="GothicE" panose="00000400000000000000" pitchFamily="2" charset="0"/>
            </a:endParaRPr>
          </a:p>
        </p:txBody>
      </p:sp>
      <p:sp>
        <p:nvSpPr>
          <p:cNvPr id="6" name="TextBox 5"/>
          <p:cNvSpPr txBox="1"/>
          <p:nvPr/>
        </p:nvSpPr>
        <p:spPr>
          <a:xfrm>
            <a:off x="4098110" y="2648761"/>
            <a:ext cx="1515650" cy="3154710"/>
          </a:xfrm>
          <a:prstGeom prst="rect">
            <a:avLst/>
          </a:prstGeom>
          <a:noFill/>
        </p:spPr>
        <p:txBody>
          <a:bodyPr wrap="square" rtlCol="0">
            <a:spAutoFit/>
          </a:bodyPr>
          <a:lstStyle/>
          <a:p>
            <a:r>
              <a:rPr lang="en-US" sz="19900" dirty="0" smtClean="0">
                <a:latin typeface="Algerian" panose="04020705040A02060702" pitchFamily="82" charset="0"/>
              </a:rPr>
              <a:t>?</a:t>
            </a:r>
            <a:endParaRPr lang="en-US" sz="19900" dirty="0">
              <a:latin typeface="Algerian" panose="04020705040A02060702" pitchFamily="82" charset="0"/>
            </a:endParaRPr>
          </a:p>
        </p:txBody>
      </p:sp>
      <p:sp>
        <p:nvSpPr>
          <p:cNvPr id="7" name="TextBox 6"/>
          <p:cNvSpPr txBox="1"/>
          <p:nvPr/>
        </p:nvSpPr>
        <p:spPr>
          <a:xfrm>
            <a:off x="4098110" y="2978398"/>
            <a:ext cx="1319592" cy="369332"/>
          </a:xfrm>
          <a:prstGeom prst="rect">
            <a:avLst/>
          </a:prstGeom>
          <a:noFill/>
        </p:spPr>
        <p:txBody>
          <a:bodyPr wrap="none" rtlCol="0">
            <a:spAutoFit/>
          </a:bodyPr>
          <a:lstStyle/>
          <a:p>
            <a:r>
              <a:rPr lang="en-US" smtClean="0">
                <a:latin typeface="Times New Roman" panose="02020603050405020304" pitchFamily="18" charset="0"/>
                <a:cs typeface="Times New Roman" panose="02020603050405020304" pitchFamily="18" charset="0"/>
              </a:rPr>
              <a:t>Any Query?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8290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3776" y="814190"/>
            <a:ext cx="7916449" cy="1323439"/>
          </a:xfrm>
          <a:prstGeom prst="rect">
            <a:avLst/>
          </a:prstGeom>
          <a:noFill/>
        </p:spPr>
        <p:txBody>
          <a:bodyPr wrap="square" rtlCol="0">
            <a:spAutoFit/>
          </a:bodyPr>
          <a:lstStyle/>
          <a:p>
            <a:pPr algn="ctr"/>
            <a:r>
              <a:rPr lang="en-US" sz="4000" b="1" u="sng" dirty="0" smtClean="0">
                <a:latin typeface="Calibri" panose="020F0502020204030204" pitchFamily="34" charset="0"/>
                <a:cs typeface="Calibri" panose="020F0502020204030204" pitchFamily="34" charset="0"/>
              </a:rPr>
              <a:t>Types </a:t>
            </a:r>
            <a:r>
              <a:rPr lang="en-US" sz="4000" b="1" u="sng" dirty="0">
                <a:latin typeface="Calibri" panose="020F0502020204030204" pitchFamily="34" charset="0"/>
                <a:cs typeface="Calibri" panose="020F0502020204030204" pitchFamily="34" charset="0"/>
              </a:rPr>
              <a:t>of Peripheral Devices</a:t>
            </a:r>
          </a:p>
          <a:p>
            <a:pPr algn="ctr"/>
            <a:endParaRPr lang="en-US" sz="4000" b="1" u="sng" dirty="0">
              <a:latin typeface="Calibri" panose="020F0502020204030204" pitchFamily="34" charset="0"/>
              <a:cs typeface="Times New Roman" panose="02020603050405020304" pitchFamily="18" charset="0"/>
            </a:endParaRPr>
          </a:p>
        </p:txBody>
      </p:sp>
      <p:sp>
        <p:nvSpPr>
          <p:cNvPr id="7" name="TextBox 6"/>
          <p:cNvSpPr txBox="1"/>
          <p:nvPr/>
        </p:nvSpPr>
        <p:spPr>
          <a:xfrm>
            <a:off x="613776" y="1728592"/>
            <a:ext cx="7916449" cy="4832092"/>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Generally fall </a:t>
            </a:r>
            <a:r>
              <a:rPr lang="en-US" sz="2200" dirty="0">
                <a:latin typeface="Times New Roman" panose="02020603050405020304" pitchFamily="18" charset="0"/>
                <a:cs typeface="Times New Roman" panose="02020603050405020304" pitchFamily="18" charset="0"/>
              </a:rPr>
              <a:t>into </a:t>
            </a:r>
            <a:r>
              <a:rPr lang="en-US" sz="2200" dirty="0" smtClean="0">
                <a:latin typeface="Times New Roman" panose="02020603050405020304" pitchFamily="18" charset="0"/>
                <a:cs typeface="Times New Roman" panose="02020603050405020304" pitchFamily="18" charset="0"/>
              </a:rPr>
              <a:t>three </a:t>
            </a:r>
            <a:r>
              <a:rPr lang="en-US" sz="2200" dirty="0">
                <a:latin typeface="Times New Roman" panose="02020603050405020304" pitchFamily="18" charset="0"/>
                <a:cs typeface="Times New Roman" panose="02020603050405020304" pitchFamily="18" charset="0"/>
              </a:rPr>
              <a:t>categories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200" dirty="0" smtClean="0">
                <a:latin typeface="Times New Roman" panose="02020603050405020304" pitchFamily="18" charset="0"/>
                <a:cs typeface="Times New Roman" panose="02020603050405020304" pitchFamily="18" charset="0"/>
              </a:rPr>
              <a:t>Input Devices</a:t>
            </a:r>
            <a:endParaRPr lang="en-US" sz="2200" dirty="0">
              <a:latin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Mouse, Keyboard, Scanner etc.</a:t>
            </a:r>
            <a:endParaRPr lang="en-US" sz="22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200" dirty="0" smtClean="0">
                <a:latin typeface="Times New Roman" panose="02020603050405020304" pitchFamily="18" charset="0"/>
                <a:cs typeface="Times New Roman" panose="02020603050405020304" pitchFamily="18" charset="0"/>
              </a:rPr>
              <a:t>Output Devices</a:t>
            </a:r>
            <a:endParaRPr lang="en-US" sz="2200" dirty="0">
              <a:latin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Monitor, Printer, Speaker etc.</a:t>
            </a:r>
            <a:endParaRPr lang="en-US" sz="22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200" dirty="0" smtClean="0">
                <a:latin typeface="Times New Roman" panose="02020603050405020304" pitchFamily="18" charset="0"/>
                <a:cs typeface="Times New Roman" panose="02020603050405020304" pitchFamily="18" charset="0"/>
              </a:rPr>
              <a:t>Storage Devices</a:t>
            </a:r>
            <a:endParaRPr lang="en-US" sz="2200" dirty="0">
              <a:latin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Flash Drives or Hard Drives</a:t>
            </a:r>
          </a:p>
          <a:p>
            <a:pPr marL="342900" indent="-342900">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Some device is used as both input &amp; output device</a:t>
            </a:r>
          </a:p>
          <a:p>
            <a:pPr marL="800100" lvl="1"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Modems, Headset (Speaker +Microphone), Touch Screen etc.</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642725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3776" y="814190"/>
            <a:ext cx="7916449" cy="1323439"/>
          </a:xfrm>
          <a:prstGeom prst="rect">
            <a:avLst/>
          </a:prstGeom>
          <a:noFill/>
        </p:spPr>
        <p:txBody>
          <a:bodyPr wrap="square" rtlCol="0">
            <a:spAutoFit/>
          </a:bodyPr>
          <a:lstStyle/>
          <a:p>
            <a:pPr algn="ctr"/>
            <a:r>
              <a:rPr lang="en-US" sz="4000" b="1" u="sng" dirty="0" smtClean="0">
                <a:latin typeface="Calibri" panose="020F0502020204030204" pitchFamily="34" charset="0"/>
                <a:cs typeface="Calibri" panose="020F0502020204030204" pitchFamily="34" charset="0"/>
              </a:rPr>
              <a:t>How Peripheral Device Connect?</a:t>
            </a:r>
            <a:endParaRPr lang="en-US" sz="4000" b="1" u="sng" dirty="0">
              <a:latin typeface="Calibri" panose="020F0502020204030204" pitchFamily="34" charset="0"/>
              <a:cs typeface="Calibri" panose="020F0502020204030204" pitchFamily="34" charset="0"/>
            </a:endParaRPr>
          </a:p>
          <a:p>
            <a:pPr algn="ctr"/>
            <a:endParaRPr lang="en-US" sz="4000" b="1" u="sng" dirty="0">
              <a:latin typeface="Calibri" panose="020F0502020204030204" pitchFamily="34" charset="0"/>
              <a:cs typeface="Times New Roman" panose="02020603050405020304" pitchFamily="18" charset="0"/>
            </a:endParaRPr>
          </a:p>
        </p:txBody>
      </p:sp>
      <p:sp>
        <p:nvSpPr>
          <p:cNvPr id="7" name="TextBox 6"/>
          <p:cNvSpPr txBox="1"/>
          <p:nvPr/>
        </p:nvSpPr>
        <p:spPr>
          <a:xfrm>
            <a:off x="613776" y="1742039"/>
            <a:ext cx="7916449" cy="3477875"/>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Internal Peripherals are </a:t>
            </a:r>
            <a:r>
              <a:rPr lang="en-US" sz="2200" dirty="0">
                <a:latin typeface="Times New Roman" panose="02020603050405020304" pitchFamily="18" charset="0"/>
                <a:cs typeface="Times New Roman" panose="02020603050405020304" pitchFamily="18" charset="0"/>
              </a:rPr>
              <a:t>d</a:t>
            </a:r>
            <a:r>
              <a:rPr lang="en-US" sz="2200" dirty="0" smtClean="0">
                <a:latin typeface="Times New Roman" panose="02020603050405020304" pitchFamily="18" charset="0"/>
                <a:cs typeface="Times New Roman" panose="02020603050405020304" pitchFamily="18" charset="0"/>
              </a:rPr>
              <a:t>irectly connected to motherboard</a:t>
            </a:r>
          </a:p>
          <a:p>
            <a:pPr marL="342900" indent="-342900">
              <a:lnSpc>
                <a:spcPct val="20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External Peripherals can be connected using-</a:t>
            </a:r>
          </a:p>
          <a:p>
            <a:pPr marL="914400" lvl="1" indent="-457200">
              <a:lnSpc>
                <a:spcPct val="200000"/>
              </a:lnSpc>
              <a:buFont typeface="+mj-lt"/>
              <a:buAutoNum type="arabicPeriod"/>
            </a:pPr>
            <a:r>
              <a:rPr lang="en-US" sz="2200" dirty="0" smtClean="0">
                <a:latin typeface="Times New Roman" panose="02020603050405020304" pitchFamily="18" charset="0"/>
                <a:cs typeface="Times New Roman" panose="02020603050405020304" pitchFamily="18" charset="0"/>
              </a:rPr>
              <a:t>Wired Connection --USB</a:t>
            </a:r>
          </a:p>
          <a:p>
            <a:pPr marL="914400" lvl="1" indent="-457200">
              <a:lnSpc>
                <a:spcPct val="200000"/>
              </a:lnSpc>
              <a:buFont typeface="+mj-lt"/>
              <a:buAutoNum type="arabicPeriod"/>
            </a:pPr>
            <a:r>
              <a:rPr lang="en-US" sz="2200" dirty="0" smtClean="0">
                <a:latin typeface="Times New Roman" panose="02020603050405020304" pitchFamily="18" charset="0"/>
                <a:cs typeface="Times New Roman" panose="02020603050405020304" pitchFamily="18" charset="0"/>
              </a:rPr>
              <a:t>Wireless Connection—Bluetooth, </a:t>
            </a:r>
            <a:r>
              <a:rPr lang="en-US" sz="2200" dirty="0" err="1" smtClean="0">
                <a:latin typeface="Times New Roman" panose="02020603050405020304" pitchFamily="18" charset="0"/>
                <a:cs typeface="Times New Roman" panose="02020603050405020304" pitchFamily="18" charset="0"/>
              </a:rPr>
              <a:t>WiFi</a:t>
            </a:r>
            <a:endParaRPr lang="en-US" sz="2200" dirty="0" smtClean="0">
              <a:latin typeface="Times New Roman" panose="02020603050405020304" pitchFamily="18" charset="0"/>
              <a:cs typeface="Times New Roman" panose="02020603050405020304" pitchFamily="18" charset="0"/>
            </a:endParaRPr>
          </a:p>
          <a:p>
            <a:pPr>
              <a:lnSpc>
                <a:spcPct val="20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750902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814190"/>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Plug &amp; Play (PnP)</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515650"/>
            <a:ext cx="7916449" cy="263149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A capability of an operating system</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that </a:t>
            </a:r>
            <a:r>
              <a:rPr lang="en-US" sz="2200" dirty="0">
                <a:latin typeface="Times New Roman" panose="02020603050405020304" pitchFamily="18" charset="0"/>
                <a:cs typeface="Times New Roman" panose="02020603050405020304" pitchFamily="18" charset="0"/>
              </a:rPr>
              <a:t>gives users the ability to plug a device into a computer and have the computer recognize that the device is </a:t>
            </a:r>
            <a:r>
              <a:rPr lang="en-US" sz="2200" dirty="0" smtClean="0">
                <a:latin typeface="Times New Roman" panose="02020603050405020304" pitchFamily="18" charset="0"/>
                <a:cs typeface="Times New Roman" panose="02020603050405020304" pitchFamily="18" charset="0"/>
              </a:rPr>
              <a:t>there.</a:t>
            </a:r>
          </a:p>
          <a:p>
            <a:pPr marL="457200" indent="-457200"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When you plug a device into computer, it is automatically recognized and configured to work in your system.</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62191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3776" y="814190"/>
            <a:ext cx="7916449" cy="1323439"/>
          </a:xfrm>
          <a:prstGeom prst="rect">
            <a:avLst/>
          </a:prstGeom>
          <a:noFill/>
        </p:spPr>
        <p:txBody>
          <a:bodyPr wrap="square" rtlCol="0">
            <a:spAutoFit/>
          </a:bodyPr>
          <a:lstStyle/>
          <a:p>
            <a:pPr algn="ctr"/>
            <a:r>
              <a:rPr lang="en-US" sz="4000" b="1" u="sng" dirty="0" smtClean="0">
                <a:latin typeface="Calibri" panose="020F0502020204030204" pitchFamily="34" charset="0"/>
                <a:cs typeface="Calibri" panose="020F0502020204030204" pitchFamily="34" charset="0"/>
              </a:rPr>
              <a:t>Interfaces</a:t>
            </a:r>
            <a:endParaRPr lang="en-US" sz="4000" b="1" u="sng" dirty="0">
              <a:latin typeface="Calibri" panose="020F0502020204030204" pitchFamily="34" charset="0"/>
              <a:cs typeface="Calibri" panose="020F0502020204030204" pitchFamily="34" charset="0"/>
            </a:endParaRPr>
          </a:p>
          <a:p>
            <a:pPr algn="ctr"/>
            <a:endParaRPr lang="en-US" sz="4000" b="1" u="sng" dirty="0">
              <a:latin typeface="Calibri" panose="020F0502020204030204" pitchFamily="34" charset="0"/>
              <a:cs typeface="Times New Roman" panose="02020603050405020304" pitchFamily="18" charset="0"/>
            </a:endParaRPr>
          </a:p>
        </p:txBody>
      </p:sp>
      <p:sp>
        <p:nvSpPr>
          <p:cNvPr id="7" name="TextBox 6"/>
          <p:cNvSpPr txBox="1"/>
          <p:nvPr/>
        </p:nvSpPr>
        <p:spPr>
          <a:xfrm>
            <a:off x="613776" y="1728592"/>
            <a:ext cx="7916449" cy="3647152"/>
          </a:xfrm>
          <a:prstGeom prst="rect">
            <a:avLst/>
          </a:prstGeom>
          <a:noFill/>
        </p:spPr>
        <p:txBody>
          <a:bodyPr wrap="square" rtlCol="0">
            <a:spAutoFit/>
          </a:bodyPr>
          <a:lstStyle/>
          <a:p>
            <a:pPr marL="800100" lvl="1" indent="-342900">
              <a:lnSpc>
                <a:spcPct val="150000"/>
              </a:lnSpc>
              <a:buFont typeface="Wingdings" panose="05000000000000000000" pitchFamily="2" charset="2"/>
              <a:buChar char="q"/>
            </a:pPr>
            <a:r>
              <a:rPr lang="en-US" sz="2200" dirty="0">
                <a:solidFill>
                  <a:srgbClr val="000000"/>
                </a:solidFill>
                <a:latin typeface="Times New Roman" panose="02020603050405020304" pitchFamily="18" charset="0"/>
                <a:cs typeface="Times New Roman" panose="02020603050405020304" pitchFamily="18" charset="0"/>
              </a:rPr>
              <a:t>The interface is the combination of hardware and software needed to link the CPU to the peripherals and to enable them to communicate with the </a:t>
            </a:r>
            <a:r>
              <a:rPr lang="en-US" sz="2200" dirty="0" smtClean="0">
                <a:solidFill>
                  <a:srgbClr val="000000"/>
                </a:solidFill>
                <a:latin typeface="Times New Roman" panose="02020603050405020304" pitchFamily="18" charset="0"/>
                <a:cs typeface="Times New Roman" panose="02020603050405020304" pitchFamily="18" charset="0"/>
              </a:rPr>
              <a:t>CPU.</a:t>
            </a:r>
            <a:endParaRPr lang="en-US" sz="2200" dirty="0">
              <a:solidFill>
                <a:srgbClr val="000000"/>
              </a:solidFill>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200" dirty="0" smtClean="0">
                <a:latin typeface="Times New Roman" panose="02020603050405020304" pitchFamily="18" charset="0"/>
                <a:cs typeface="Times New Roman" panose="02020603050405020304" pitchFamily="18" charset="0"/>
              </a:rPr>
              <a:t>Hardware Interface</a:t>
            </a:r>
            <a:endParaRPr lang="en-US" sz="2200" dirty="0">
              <a:latin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USB, Buses etc.</a:t>
            </a:r>
            <a:endParaRPr lang="en-US" sz="22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200" dirty="0" smtClean="0">
                <a:latin typeface="Times New Roman" panose="02020603050405020304" pitchFamily="18" charset="0"/>
                <a:cs typeface="Times New Roman" panose="02020603050405020304" pitchFamily="18" charset="0"/>
              </a:rPr>
              <a:t>Software Interface</a:t>
            </a:r>
            <a:endParaRPr lang="en-US" sz="2200" dirty="0">
              <a:latin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Driver software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251043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814190"/>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Functions of Interface</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824931"/>
            <a:ext cx="7916449" cy="3816429"/>
          </a:xfrm>
          <a:prstGeom prst="rect">
            <a:avLst/>
          </a:prstGeom>
          <a:noFill/>
        </p:spPr>
        <p:txBody>
          <a:bodyPr wrap="square" rtlCol="0">
            <a:spAutoFit/>
          </a:bodyPr>
          <a:lstStyle/>
          <a:p>
            <a:pPr marL="1257300" lvl="2" indent="-342900">
              <a:buFont typeface="Wingdings" panose="05000000000000000000" pitchFamily="2" charset="2"/>
              <a:buChar char="q"/>
            </a:pPr>
            <a:r>
              <a:rPr lang="en-US" sz="2200" dirty="0" smtClean="0">
                <a:solidFill>
                  <a:srgbClr val="000000"/>
                </a:solidFill>
                <a:latin typeface="Times New Roman" panose="02020603050405020304" pitchFamily="18" charset="0"/>
                <a:cs typeface="Times New Roman" panose="02020603050405020304" pitchFamily="18" charset="0"/>
              </a:rPr>
              <a:t>Buffering</a:t>
            </a: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r>
              <a:rPr lang="en-US" sz="2200" dirty="0">
                <a:solidFill>
                  <a:srgbClr val="000000"/>
                </a:solidFill>
                <a:latin typeface="Times New Roman" panose="02020603050405020304" pitchFamily="18" charset="0"/>
                <a:cs typeface="Times New Roman" panose="02020603050405020304" pitchFamily="18" charset="0"/>
              </a:rPr>
              <a:t>Converting data to and from serial and parallel </a:t>
            </a:r>
            <a:r>
              <a:rPr lang="en-US" sz="2200" dirty="0" smtClean="0">
                <a:solidFill>
                  <a:srgbClr val="000000"/>
                </a:solidFill>
                <a:latin typeface="Times New Roman" panose="02020603050405020304" pitchFamily="18" charset="0"/>
                <a:cs typeface="Times New Roman" panose="02020603050405020304" pitchFamily="18" charset="0"/>
              </a:rPr>
              <a:t>forms</a:t>
            </a: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r>
              <a:rPr lang="en-US" sz="2200" dirty="0">
                <a:solidFill>
                  <a:srgbClr val="000000"/>
                </a:solidFill>
                <a:latin typeface="Times New Roman" panose="02020603050405020304" pitchFamily="18" charset="0"/>
                <a:cs typeface="Times New Roman" panose="02020603050405020304" pitchFamily="18" charset="0"/>
              </a:rPr>
              <a:t>Converting data to and from analogue and digital </a:t>
            </a:r>
            <a:r>
              <a:rPr lang="en-US" sz="2200" dirty="0" smtClean="0">
                <a:solidFill>
                  <a:srgbClr val="000000"/>
                </a:solidFill>
                <a:latin typeface="Times New Roman" panose="02020603050405020304" pitchFamily="18" charset="0"/>
                <a:cs typeface="Times New Roman" panose="02020603050405020304" pitchFamily="18" charset="0"/>
              </a:rPr>
              <a:t>forms</a:t>
            </a: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r>
              <a:rPr lang="en-US" sz="2200" dirty="0">
                <a:solidFill>
                  <a:srgbClr val="000000"/>
                </a:solidFill>
                <a:latin typeface="Times New Roman" panose="02020603050405020304" pitchFamily="18" charset="0"/>
                <a:cs typeface="Times New Roman" panose="02020603050405020304" pitchFamily="18" charset="0"/>
              </a:rPr>
              <a:t>Voltage </a:t>
            </a:r>
            <a:r>
              <a:rPr lang="en-US" sz="2200" dirty="0" smtClean="0">
                <a:solidFill>
                  <a:srgbClr val="000000"/>
                </a:solidFill>
                <a:latin typeface="Times New Roman" panose="02020603050405020304" pitchFamily="18" charset="0"/>
                <a:cs typeface="Times New Roman" panose="02020603050405020304" pitchFamily="18" charset="0"/>
              </a:rPr>
              <a:t>conversion</a:t>
            </a: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r>
              <a:rPr lang="en-US" sz="2200" dirty="0">
                <a:solidFill>
                  <a:srgbClr val="000000"/>
                </a:solidFill>
                <a:latin typeface="Times New Roman" panose="02020603050405020304" pitchFamily="18" charset="0"/>
                <a:cs typeface="Times New Roman" panose="02020603050405020304" pitchFamily="18" charset="0"/>
              </a:rPr>
              <a:t>Protocol </a:t>
            </a:r>
            <a:r>
              <a:rPr lang="en-US" sz="2200" dirty="0" smtClean="0">
                <a:solidFill>
                  <a:srgbClr val="000000"/>
                </a:solidFill>
                <a:latin typeface="Times New Roman" panose="02020603050405020304" pitchFamily="18" charset="0"/>
                <a:cs typeface="Times New Roman" panose="02020603050405020304" pitchFamily="18" charset="0"/>
              </a:rPr>
              <a:t>conversion &amp;</a:t>
            </a: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endParaRPr lang="en-US" sz="2200" dirty="0">
              <a:solidFill>
                <a:srgbClr val="00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q"/>
            </a:pPr>
            <a:r>
              <a:rPr lang="en-US" sz="2200" dirty="0">
                <a:solidFill>
                  <a:srgbClr val="000000"/>
                </a:solidFill>
                <a:latin typeface="Times New Roman" panose="02020603050405020304" pitchFamily="18" charset="0"/>
                <a:cs typeface="Times New Roman" panose="02020603050405020304" pitchFamily="18" charset="0"/>
              </a:rPr>
              <a:t>Handling of status signals.</a:t>
            </a:r>
          </a:p>
        </p:txBody>
      </p:sp>
    </p:spTree>
    <p:extLst>
      <p:ext uri="{BB962C8B-B14F-4D97-AF65-F5344CB8AC3E}">
        <p14:creationId xmlns:p14="http://schemas.microsoft.com/office/powerpoint/2010/main" xmlns="" val="21174871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646763"/>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Interface</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670383"/>
            <a:ext cx="7916449" cy="5096780"/>
          </a:xfrm>
          <a:prstGeom prst="rect">
            <a:avLst/>
          </a:prstGeom>
          <a:noFill/>
        </p:spPr>
        <p:txBody>
          <a:bodyPr wrap="square" rtlCol="0">
            <a:spAutoFit/>
          </a:bodyPr>
          <a:lstStyle/>
          <a:p>
            <a:pPr marL="342900" indent="-342900">
              <a:buFont typeface="Wingdings" panose="05000000000000000000" pitchFamily="2" charset="2"/>
              <a:buChar char="q"/>
            </a:pPr>
            <a:r>
              <a:rPr lang="en-US" sz="2200" b="1" dirty="0" smtClean="0">
                <a:solidFill>
                  <a:srgbClr val="000000"/>
                </a:solidFill>
                <a:latin typeface="Times New Roman" panose="02020603050405020304" pitchFamily="18" charset="0"/>
                <a:cs typeface="Times New Roman" panose="02020603050405020304" pitchFamily="18" charset="0"/>
              </a:rPr>
              <a:t>Buffering:</a:t>
            </a:r>
          </a:p>
          <a:p>
            <a:endParaRPr lang="en-US" sz="2200" b="1" dirty="0" smtClean="0">
              <a:solidFill>
                <a:srgbClr val="000000"/>
              </a:solidFill>
              <a:latin typeface="Times New Roman" panose="02020603050405020304" pitchFamily="18" charset="0"/>
              <a:cs typeface="Times New Roman" panose="02020603050405020304" pitchFamily="18" charset="0"/>
            </a:endParaRPr>
          </a:p>
          <a:p>
            <a:pPr marL="800100" lvl="1" indent="-342900" algn="just">
              <a:lnSpc>
                <a:spcPct val="90000"/>
              </a:lnSpc>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This </a:t>
            </a:r>
            <a:r>
              <a:rPr lang="en-US" sz="2400" dirty="0">
                <a:solidFill>
                  <a:srgbClr val="000000"/>
                </a:solidFill>
                <a:latin typeface="Times New Roman" panose="02020603050405020304" pitchFamily="18" charset="0"/>
                <a:cs typeface="Times New Roman" panose="02020603050405020304" pitchFamily="18" charset="0"/>
              </a:rPr>
              <a:t>is an area of RAM within the interface which stores the data while in transit between the processor and the peripheral.</a:t>
            </a:r>
          </a:p>
          <a:p>
            <a:pPr marL="800100" lvl="1" indent="-342900" algn="just">
              <a:lnSpc>
                <a:spcPct val="90000"/>
              </a:lnSpc>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800100" lvl="1" indent="-342900" algn="just">
              <a:lnSpc>
                <a:spcPct val="9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The interface uses the buffer to temporarily store the data it is working with.  </a:t>
            </a:r>
          </a:p>
          <a:p>
            <a:pPr marL="800100" lvl="1" indent="-342900" algn="just">
              <a:lnSpc>
                <a:spcPct val="90000"/>
              </a:lnSpc>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800100" lvl="1" indent="-342900" algn="just">
              <a:lnSpc>
                <a:spcPct val="9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It also uses the buffer to compensate for the differences in speed between the peripherals and the CPU by temporarily storing incoming data so that the faster CPU can process it in manageable blocks rather than waiting for the slower peripheral.</a:t>
            </a:r>
          </a:p>
          <a:p>
            <a:pPr marL="1257300" lvl="2" indent="-342900">
              <a:buFont typeface="Wingdings" panose="05000000000000000000" pitchFamily="2" charset="2"/>
              <a:buChar char="q"/>
            </a:pPr>
            <a:endParaRPr lang="en-US"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205119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646763"/>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Interfaces</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670383"/>
            <a:ext cx="7916449" cy="4493538"/>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smtClean="0">
                <a:solidFill>
                  <a:srgbClr val="000000"/>
                </a:solidFill>
                <a:latin typeface="Times New Roman" panose="02020603050405020304" pitchFamily="18" charset="0"/>
                <a:cs typeface="Times New Roman" panose="02020603050405020304" pitchFamily="18" charset="0"/>
              </a:rPr>
              <a:t>Converting </a:t>
            </a:r>
            <a:r>
              <a:rPr lang="en-US" sz="2400" b="1" dirty="0">
                <a:solidFill>
                  <a:srgbClr val="000000"/>
                </a:solidFill>
                <a:latin typeface="Times New Roman" panose="02020603050405020304" pitchFamily="18" charset="0"/>
                <a:cs typeface="Times New Roman" panose="02020603050405020304" pitchFamily="18" charset="0"/>
              </a:rPr>
              <a:t>data to and from serial and parallel forms:</a:t>
            </a:r>
          </a:p>
          <a:p>
            <a:pPr lvl="1"/>
            <a:endParaRPr lang="en-US" sz="2400" dirty="0" smtClean="0">
              <a:solidFill>
                <a:srgbClr val="0000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Data </a:t>
            </a:r>
            <a:r>
              <a:rPr lang="en-US" sz="2400" dirty="0">
                <a:solidFill>
                  <a:srgbClr val="000000"/>
                </a:solidFill>
                <a:latin typeface="Times New Roman" panose="02020603050405020304" pitchFamily="18" charset="0"/>
                <a:cs typeface="Times New Roman" panose="02020603050405020304" pitchFamily="18" charset="0"/>
              </a:rPr>
              <a:t>transmission is the passing of data from one device to another.  </a:t>
            </a:r>
            <a:endParaRPr lang="en-US" sz="2400" dirty="0" smtClean="0">
              <a:solidFill>
                <a:srgbClr val="0000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a:t>
            </a:r>
            <a:r>
              <a:rPr lang="en-US" sz="2400" b="1" dirty="0">
                <a:solidFill>
                  <a:srgbClr val="000000"/>
                </a:solidFill>
                <a:latin typeface="Times New Roman" panose="02020603050405020304" pitchFamily="18" charset="0"/>
                <a:cs typeface="Times New Roman" panose="02020603050405020304" pitchFamily="18" charset="0"/>
              </a:rPr>
              <a:t>serial interface</a:t>
            </a:r>
            <a:r>
              <a:rPr lang="en-US" sz="2400" dirty="0">
                <a:solidFill>
                  <a:srgbClr val="000000"/>
                </a:solidFill>
                <a:latin typeface="Times New Roman" panose="02020603050405020304" pitchFamily="18" charset="0"/>
                <a:cs typeface="Times New Roman" panose="02020603050405020304" pitchFamily="18" charset="0"/>
              </a:rPr>
              <a:t> uses </a:t>
            </a:r>
            <a:r>
              <a:rPr lang="en-US" sz="2400" b="1" dirty="0">
                <a:solidFill>
                  <a:srgbClr val="000000"/>
                </a:solidFill>
                <a:latin typeface="Times New Roman" panose="02020603050405020304" pitchFamily="18" charset="0"/>
                <a:cs typeface="Times New Roman" panose="02020603050405020304" pitchFamily="18" charset="0"/>
              </a:rPr>
              <a:t>serial data transmission;</a:t>
            </a:r>
          </a:p>
          <a:p>
            <a:pPr marL="800100" lvl="1"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a:t>
            </a:r>
            <a:r>
              <a:rPr lang="en-US" sz="2400" b="1" dirty="0">
                <a:solidFill>
                  <a:srgbClr val="000000"/>
                </a:solidFill>
                <a:latin typeface="Times New Roman" panose="02020603050405020304" pitchFamily="18" charset="0"/>
                <a:cs typeface="Times New Roman" panose="02020603050405020304" pitchFamily="18" charset="0"/>
              </a:rPr>
              <a:t>parallel interface</a:t>
            </a:r>
            <a:r>
              <a:rPr lang="en-US" sz="2400" dirty="0">
                <a:solidFill>
                  <a:srgbClr val="000000"/>
                </a:solidFill>
                <a:latin typeface="Times New Roman" panose="02020603050405020304" pitchFamily="18" charset="0"/>
                <a:cs typeface="Times New Roman" panose="02020603050405020304" pitchFamily="18" charset="0"/>
              </a:rPr>
              <a:t> uses </a:t>
            </a:r>
            <a:r>
              <a:rPr lang="en-US" sz="2400" b="1" dirty="0">
                <a:solidFill>
                  <a:srgbClr val="000000"/>
                </a:solidFill>
                <a:latin typeface="Times New Roman" panose="02020603050405020304" pitchFamily="18" charset="0"/>
                <a:cs typeface="Times New Roman" panose="02020603050405020304" pitchFamily="18" charset="0"/>
              </a:rPr>
              <a:t>parallel data transmission</a:t>
            </a:r>
            <a:r>
              <a:rPr lang="en-US" sz="2400" dirty="0">
                <a:solidFill>
                  <a:srgbClr val="000000"/>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Serial data transmission</a:t>
            </a:r>
            <a:r>
              <a:rPr lang="en-US" sz="2400" dirty="0">
                <a:solidFill>
                  <a:srgbClr val="000000"/>
                </a:solidFill>
                <a:latin typeface="Times New Roman" panose="02020603050405020304" pitchFamily="18" charset="0"/>
                <a:cs typeface="Times New Roman" panose="02020603050405020304" pitchFamily="18" charset="0"/>
              </a:rPr>
              <a:t> - is when data is transmitted along a communication channel one bit after another in sequence.  Very slow but efficient over long distances.</a:t>
            </a:r>
          </a:p>
          <a:p>
            <a:endParaRPr lang="en-US" sz="2200" b="1"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720386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3776" y="646763"/>
            <a:ext cx="7916449"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Times New Roman" panose="02020603050405020304" pitchFamily="18" charset="0"/>
              </a:rPr>
              <a:t>Interfaces</a:t>
            </a:r>
            <a:endParaRPr lang="en-US" sz="4000" b="1" u="sng" dirty="0">
              <a:latin typeface="Calibri" panose="020F0502020204030204" pitchFamily="34" charset="0"/>
              <a:cs typeface="Times New Roman" panose="02020603050405020304" pitchFamily="18" charset="0"/>
            </a:endParaRPr>
          </a:p>
        </p:txBody>
      </p:sp>
      <p:sp>
        <p:nvSpPr>
          <p:cNvPr id="8" name="TextBox 7"/>
          <p:cNvSpPr txBox="1"/>
          <p:nvPr/>
        </p:nvSpPr>
        <p:spPr>
          <a:xfrm>
            <a:off x="613776" y="1670383"/>
            <a:ext cx="7916449" cy="3379387"/>
          </a:xfrm>
          <a:prstGeom prst="rect">
            <a:avLst/>
          </a:prstGeom>
          <a:noFill/>
        </p:spPr>
        <p:txBody>
          <a:bodyPr wrap="square" rtlCol="0">
            <a:spAutoFit/>
          </a:bodyPr>
          <a:lstStyle/>
          <a:p>
            <a:pPr marL="800100" lvl="1" indent="-342900">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Parallel data transmission</a:t>
            </a:r>
            <a:r>
              <a:rPr lang="en-US" sz="2400" dirty="0">
                <a:solidFill>
                  <a:srgbClr val="000000"/>
                </a:solidFill>
                <a:latin typeface="Times New Roman" panose="02020603050405020304" pitchFamily="18" charset="0"/>
                <a:cs typeface="Times New Roman" panose="02020603050405020304" pitchFamily="18" charset="0"/>
              </a:rPr>
              <a:t> - transmit several bits of data simultaneously across a series of parallel channels, often transmitting 16 at 32 bits at a time.  Very fast but only suitable for short distances.</a:t>
            </a:r>
          </a:p>
          <a:p>
            <a:pPr marL="800100" lvl="1" indent="-342900">
              <a:lnSpc>
                <a:spcPct val="90000"/>
              </a:lnSpc>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The buses internal to the processor are parallel channels.  Any data coming from a serial device has to be sent to an interface which buffers the data then converts it to parallel form before it is passed to the processor.</a:t>
            </a:r>
          </a:p>
        </p:txBody>
      </p:sp>
    </p:spTree>
    <p:extLst>
      <p:ext uri="{BB962C8B-B14F-4D97-AF65-F5344CB8AC3E}">
        <p14:creationId xmlns:p14="http://schemas.microsoft.com/office/powerpoint/2010/main" xmlns="" val="25794769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txDef>
      <a:spPr>
        <a:noFill/>
      </a:spPr>
      <a:bodyPr wrap="square" rtlCol="0">
        <a:spAutoFit/>
      </a:bodyPr>
      <a:lstStyle>
        <a:defPPr>
          <a:defRPr sz="2400" dirty="0">
            <a:solidFill>
              <a:srgbClr val="000000"/>
            </a:solidFill>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1376</TotalTime>
  <Words>819</Words>
  <Application>Microsoft Office PowerPoint</Application>
  <PresentationFormat>On-screen Show (4:3)</PresentationFormat>
  <Paragraphs>115</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Droplet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ria</cp:lastModifiedBy>
  <cp:revision>126</cp:revision>
  <dcterms:created xsi:type="dcterms:W3CDTF">2017-03-05T04:28:10Z</dcterms:created>
  <dcterms:modified xsi:type="dcterms:W3CDTF">2018-01-05T05:09:45Z</dcterms:modified>
</cp:coreProperties>
</file>