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96" r:id="rId4"/>
    <p:sldMasterId id="2147483810" r:id="rId5"/>
  </p:sldMasterIdLst>
  <p:notesMasterIdLst>
    <p:notesMasterId r:id="rId30"/>
  </p:notesMasterIdLst>
  <p:sldIdLst>
    <p:sldId id="256" r:id="rId6"/>
    <p:sldId id="272" r:id="rId7"/>
    <p:sldId id="321" r:id="rId8"/>
    <p:sldId id="320" r:id="rId9"/>
    <p:sldId id="310" r:id="rId10"/>
    <p:sldId id="275" r:id="rId11"/>
    <p:sldId id="311" r:id="rId12"/>
    <p:sldId id="312" r:id="rId13"/>
    <p:sldId id="313" r:id="rId14"/>
    <p:sldId id="314" r:id="rId15"/>
    <p:sldId id="315" r:id="rId16"/>
    <p:sldId id="328" r:id="rId17"/>
    <p:sldId id="329" r:id="rId18"/>
    <p:sldId id="319" r:id="rId19"/>
    <p:sldId id="261" r:id="rId20"/>
    <p:sldId id="322" r:id="rId21"/>
    <p:sldId id="327" r:id="rId22"/>
    <p:sldId id="323" r:id="rId23"/>
    <p:sldId id="316" r:id="rId24"/>
    <p:sldId id="317" r:id="rId25"/>
    <p:sldId id="308" r:id="rId26"/>
    <p:sldId id="324" r:id="rId27"/>
    <p:sldId id="325" r:id="rId28"/>
    <p:sldId id="326" r:id="rId2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A26868-7B56-47C2-BB39-AC87562070F9}">
          <p14:sldIdLst>
            <p14:sldId id="256"/>
            <p14:sldId id="272"/>
            <p14:sldId id="321"/>
            <p14:sldId id="320"/>
            <p14:sldId id="310"/>
            <p14:sldId id="275"/>
            <p14:sldId id="311"/>
            <p14:sldId id="312"/>
            <p14:sldId id="313"/>
            <p14:sldId id="314"/>
            <p14:sldId id="315"/>
            <p14:sldId id="328"/>
            <p14:sldId id="329"/>
            <p14:sldId id="319"/>
            <p14:sldId id="261"/>
            <p14:sldId id="322"/>
            <p14:sldId id="327"/>
            <p14:sldId id="323"/>
            <p14:sldId id="316"/>
            <p14:sldId id="317"/>
            <p14:sldId id="308"/>
            <p14:sldId id="324"/>
            <p14:sldId id="325"/>
          </p14:sldIdLst>
        </p14:section>
        <p14:section name="Untitled Section" id="{F93DE41B-0A1D-428A-A9F9-3BEEE4109875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B22F4-A8BB-4E2F-86C1-AC5E33CEA9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4E78A-2B76-4B5B-B625-6CFE647BD6B2}">
      <dgm:prSet/>
      <dgm:spPr/>
      <dgm:t>
        <a:bodyPr/>
        <a:lstStyle/>
        <a:p>
          <a:r>
            <a:rPr lang="en-US" b="0" i="0" dirty="0"/>
            <a:t>For the supplier, an accurate forecast will definitely help in supply regulation. </a:t>
          </a:r>
          <a:endParaRPr lang="en-US" dirty="0"/>
        </a:p>
      </dgm:t>
    </dgm:pt>
    <dgm:pt modelId="{395A1398-5215-4419-ABC4-7C1EA08BAC97}" type="parTrans" cxnId="{989FA44F-6539-4A64-BDDC-DD0D087340A7}">
      <dgm:prSet/>
      <dgm:spPr/>
      <dgm:t>
        <a:bodyPr/>
        <a:lstStyle/>
        <a:p>
          <a:endParaRPr lang="en-US"/>
        </a:p>
      </dgm:t>
    </dgm:pt>
    <dgm:pt modelId="{941C9D25-D060-45CF-A827-13152766D822}" type="sibTrans" cxnId="{989FA44F-6539-4A64-BDDC-DD0D087340A7}">
      <dgm:prSet/>
      <dgm:spPr/>
      <dgm:t>
        <a:bodyPr/>
        <a:lstStyle/>
        <a:p>
          <a:endParaRPr lang="en-US"/>
        </a:p>
      </dgm:t>
    </dgm:pt>
    <dgm:pt modelId="{6686925C-5273-4C81-ADBC-8AE303CBAEFC}" type="pres">
      <dgm:prSet presAssocID="{B84B22F4-A8BB-4E2F-86C1-AC5E33CEA99B}" presName="linear" presStyleCnt="0">
        <dgm:presLayoutVars>
          <dgm:animLvl val="lvl"/>
          <dgm:resizeHandles val="exact"/>
        </dgm:presLayoutVars>
      </dgm:prSet>
      <dgm:spPr/>
    </dgm:pt>
    <dgm:pt modelId="{D66A9A70-95CE-4227-9DFB-7A463EE02E21}" type="pres">
      <dgm:prSet presAssocID="{A714E78A-2B76-4B5B-B625-6CFE647BD6B2}" presName="parentText" presStyleLbl="node1" presStyleIdx="0" presStyleCnt="1" custLinFactNeighborX="4529" custLinFactNeighborY="-14455">
        <dgm:presLayoutVars>
          <dgm:chMax val="0"/>
          <dgm:bulletEnabled val="1"/>
        </dgm:presLayoutVars>
      </dgm:prSet>
      <dgm:spPr/>
    </dgm:pt>
  </dgm:ptLst>
  <dgm:cxnLst>
    <dgm:cxn modelId="{989FA44F-6539-4A64-BDDC-DD0D087340A7}" srcId="{B84B22F4-A8BB-4E2F-86C1-AC5E33CEA99B}" destId="{A714E78A-2B76-4B5B-B625-6CFE647BD6B2}" srcOrd="0" destOrd="0" parTransId="{395A1398-5215-4419-ABC4-7C1EA08BAC97}" sibTransId="{941C9D25-D060-45CF-A827-13152766D822}"/>
    <dgm:cxn modelId="{E317E793-1FA6-4B4B-8E11-FF56CA727C0A}" type="presOf" srcId="{A714E78A-2B76-4B5B-B625-6CFE647BD6B2}" destId="{D66A9A70-95CE-4227-9DFB-7A463EE02E21}" srcOrd="0" destOrd="0" presId="urn:microsoft.com/office/officeart/2005/8/layout/vList2"/>
    <dgm:cxn modelId="{51C358B1-6F61-4120-B09F-866F9E29C401}" type="presOf" srcId="{B84B22F4-A8BB-4E2F-86C1-AC5E33CEA99B}" destId="{6686925C-5273-4C81-ADBC-8AE303CBAEFC}" srcOrd="0" destOrd="0" presId="urn:microsoft.com/office/officeart/2005/8/layout/vList2"/>
    <dgm:cxn modelId="{9CC1FD2C-8EAA-4D63-9B09-52D00D24B290}" type="presParOf" srcId="{6686925C-5273-4C81-ADBC-8AE303CBAEFC}" destId="{D66A9A70-95CE-4227-9DFB-7A463EE02E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1DC1E-5A3B-474E-84B1-9AAA198B19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C55FCC-FC98-458A-B393-D2B2A74C0CA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/>
            <a:t>An accurate forecast can help both the consumer as well as the supplier side</a:t>
          </a:r>
          <a:endParaRPr lang="en-US" dirty="0"/>
        </a:p>
      </dgm:t>
    </dgm:pt>
    <dgm:pt modelId="{CF94ABC7-D64B-4D5B-B72C-523E5B6DDBD1}" type="parTrans" cxnId="{9C16B906-A4BE-4973-97BC-B2B7D0CDAE2A}">
      <dgm:prSet/>
      <dgm:spPr/>
      <dgm:t>
        <a:bodyPr/>
        <a:lstStyle/>
        <a:p>
          <a:endParaRPr lang="en-US"/>
        </a:p>
      </dgm:t>
    </dgm:pt>
    <dgm:pt modelId="{BFDC0F0C-8A4E-4873-8CE3-9774ACEA1455}" type="sibTrans" cxnId="{9C16B906-A4BE-4973-97BC-B2B7D0CDAE2A}">
      <dgm:prSet/>
      <dgm:spPr/>
      <dgm:t>
        <a:bodyPr/>
        <a:lstStyle/>
        <a:p>
          <a:endParaRPr lang="en-US"/>
        </a:p>
      </dgm:t>
    </dgm:pt>
    <dgm:pt modelId="{D5FB0B63-04E2-4663-AB96-165236D76F55}" type="pres">
      <dgm:prSet presAssocID="{1EC1DC1E-5A3B-474E-84B1-9AAA198B198B}" presName="linear" presStyleCnt="0">
        <dgm:presLayoutVars>
          <dgm:animLvl val="lvl"/>
          <dgm:resizeHandles val="exact"/>
        </dgm:presLayoutVars>
      </dgm:prSet>
      <dgm:spPr/>
    </dgm:pt>
    <dgm:pt modelId="{BFAD9FAC-A296-493F-AEBE-5CB1347A185D}" type="pres">
      <dgm:prSet presAssocID="{34C55FCC-FC98-458A-B393-D2B2A74C0CAB}" presName="parentText" presStyleLbl="node1" presStyleIdx="0" presStyleCnt="1" custLinFactX="70190" custLinFactNeighborX="100000" custLinFactNeighborY="44272">
        <dgm:presLayoutVars>
          <dgm:chMax val="0"/>
          <dgm:bulletEnabled val="1"/>
        </dgm:presLayoutVars>
      </dgm:prSet>
      <dgm:spPr/>
    </dgm:pt>
  </dgm:ptLst>
  <dgm:cxnLst>
    <dgm:cxn modelId="{9C16B906-A4BE-4973-97BC-B2B7D0CDAE2A}" srcId="{1EC1DC1E-5A3B-474E-84B1-9AAA198B198B}" destId="{34C55FCC-FC98-458A-B393-D2B2A74C0CAB}" srcOrd="0" destOrd="0" parTransId="{CF94ABC7-D64B-4D5B-B72C-523E5B6DDBD1}" sibTransId="{BFDC0F0C-8A4E-4873-8CE3-9774ACEA1455}"/>
    <dgm:cxn modelId="{C57E6864-09FD-442C-8660-40BE84477611}" type="presOf" srcId="{34C55FCC-FC98-458A-B393-D2B2A74C0CAB}" destId="{BFAD9FAC-A296-493F-AEBE-5CB1347A185D}" srcOrd="0" destOrd="0" presId="urn:microsoft.com/office/officeart/2005/8/layout/vList2"/>
    <dgm:cxn modelId="{D6A5C988-7FEF-4230-A4FE-E82765057427}" type="presOf" srcId="{1EC1DC1E-5A3B-474E-84B1-9AAA198B198B}" destId="{D5FB0B63-04E2-4663-AB96-165236D76F55}" srcOrd="0" destOrd="0" presId="urn:microsoft.com/office/officeart/2005/8/layout/vList2"/>
    <dgm:cxn modelId="{42176625-AF26-4D5F-B97D-97F8BBCE10D3}" type="presParOf" srcId="{D5FB0B63-04E2-4663-AB96-165236D76F55}" destId="{BFAD9FAC-A296-493F-AEBE-5CB1347A18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D39A3-6831-4B85-995B-AB763D5DA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5FB40-5E15-490D-8873-08B5F51BBEE6}">
      <dgm:prSet/>
      <dgm:spPr/>
      <dgm:t>
        <a:bodyPr/>
        <a:lstStyle/>
        <a:p>
          <a:r>
            <a:rPr lang="en-US" b="0" i="0" dirty="0"/>
            <a:t>Such a </a:t>
          </a:r>
          <a:r>
            <a:rPr lang="en-US" b="0" i="0" dirty="0" err="1"/>
            <a:t>forcasting</a:t>
          </a:r>
          <a:r>
            <a:rPr lang="en-US" b="0" i="0" dirty="0"/>
            <a:t> models can help to optimize the overall supply chain of the household power industry.</a:t>
          </a:r>
          <a:endParaRPr lang="en-US" dirty="0"/>
        </a:p>
      </dgm:t>
    </dgm:pt>
    <dgm:pt modelId="{E0C3148C-1957-4A27-9C85-F9282E2CAAAA}" type="parTrans" cxnId="{74978A74-9D6D-401D-8715-6F5113D8DA04}">
      <dgm:prSet/>
      <dgm:spPr/>
      <dgm:t>
        <a:bodyPr/>
        <a:lstStyle/>
        <a:p>
          <a:endParaRPr lang="en-US"/>
        </a:p>
      </dgm:t>
    </dgm:pt>
    <dgm:pt modelId="{98BBDC3D-C4B8-4A74-9DDE-0794CAA8E29B}" type="sibTrans" cxnId="{74978A74-9D6D-401D-8715-6F5113D8DA04}">
      <dgm:prSet/>
      <dgm:spPr/>
      <dgm:t>
        <a:bodyPr/>
        <a:lstStyle/>
        <a:p>
          <a:endParaRPr lang="en-US"/>
        </a:p>
      </dgm:t>
    </dgm:pt>
    <dgm:pt modelId="{817BE3EB-24F9-4ABE-AF03-A1BC078544F6}" type="pres">
      <dgm:prSet presAssocID="{901D39A3-6831-4B85-995B-AB763D5DA5BF}" presName="linear" presStyleCnt="0">
        <dgm:presLayoutVars>
          <dgm:animLvl val="lvl"/>
          <dgm:resizeHandles val="exact"/>
        </dgm:presLayoutVars>
      </dgm:prSet>
      <dgm:spPr/>
    </dgm:pt>
    <dgm:pt modelId="{E462EFBF-B9FF-4A8A-8721-71EE47544987}" type="pres">
      <dgm:prSet presAssocID="{D3C5FB40-5E15-490D-8873-08B5F51BBEE6}" presName="parentText" presStyleLbl="node1" presStyleIdx="0" presStyleCnt="1" custLinFactNeighborX="1259" custLinFactNeighborY="-23970">
        <dgm:presLayoutVars>
          <dgm:chMax val="0"/>
          <dgm:bulletEnabled val="1"/>
        </dgm:presLayoutVars>
      </dgm:prSet>
      <dgm:spPr/>
    </dgm:pt>
  </dgm:ptLst>
  <dgm:cxnLst>
    <dgm:cxn modelId="{74978A74-9D6D-401D-8715-6F5113D8DA04}" srcId="{901D39A3-6831-4B85-995B-AB763D5DA5BF}" destId="{D3C5FB40-5E15-490D-8873-08B5F51BBEE6}" srcOrd="0" destOrd="0" parTransId="{E0C3148C-1957-4A27-9C85-F9282E2CAAAA}" sibTransId="{98BBDC3D-C4B8-4A74-9DDE-0794CAA8E29B}"/>
    <dgm:cxn modelId="{8EDCA797-527E-4546-AB6F-F0E7EB9DD6E3}" type="presOf" srcId="{D3C5FB40-5E15-490D-8873-08B5F51BBEE6}" destId="{E462EFBF-B9FF-4A8A-8721-71EE47544987}" srcOrd="0" destOrd="0" presId="urn:microsoft.com/office/officeart/2005/8/layout/vList2"/>
    <dgm:cxn modelId="{D2E4F1B1-5BE4-4152-90B0-BB103EA2DDBE}" type="presOf" srcId="{901D39A3-6831-4B85-995B-AB763D5DA5BF}" destId="{817BE3EB-24F9-4ABE-AF03-A1BC078544F6}" srcOrd="0" destOrd="0" presId="urn:microsoft.com/office/officeart/2005/8/layout/vList2"/>
    <dgm:cxn modelId="{4629E4CE-245F-4B62-890F-5D8958337C1A}" type="presParOf" srcId="{817BE3EB-24F9-4ABE-AF03-A1BC078544F6}" destId="{E462EFBF-B9FF-4A8A-8721-71EE475449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4E9030-C563-44FB-BCF3-76FF35390F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DF55D-E5E5-4CD6-8123-127BE5024BF5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/>
            <a:t>For the consumer, a power forecast helps in financial planning as making more green choices overall</a:t>
          </a:r>
          <a:endParaRPr lang="en-US" dirty="0"/>
        </a:p>
      </dgm:t>
    </dgm:pt>
    <dgm:pt modelId="{09C75B5A-1246-4BCA-8D63-A329C0F73C6C}" type="parTrans" cxnId="{8E340635-2751-4811-85C1-9DE582677079}">
      <dgm:prSet/>
      <dgm:spPr/>
      <dgm:t>
        <a:bodyPr/>
        <a:lstStyle/>
        <a:p>
          <a:endParaRPr lang="en-US"/>
        </a:p>
      </dgm:t>
    </dgm:pt>
    <dgm:pt modelId="{62C6E80F-3D73-40F6-8A34-DBBD4B0AA915}" type="sibTrans" cxnId="{8E340635-2751-4811-85C1-9DE582677079}">
      <dgm:prSet/>
      <dgm:spPr/>
      <dgm:t>
        <a:bodyPr/>
        <a:lstStyle/>
        <a:p>
          <a:endParaRPr lang="en-US"/>
        </a:p>
      </dgm:t>
    </dgm:pt>
    <dgm:pt modelId="{2A9868AE-EDC6-4599-8111-7E261062DD31}" type="pres">
      <dgm:prSet presAssocID="{C04E9030-C563-44FB-BCF3-76FF35390F8A}" presName="linear" presStyleCnt="0">
        <dgm:presLayoutVars>
          <dgm:animLvl val="lvl"/>
          <dgm:resizeHandles val="exact"/>
        </dgm:presLayoutVars>
      </dgm:prSet>
      <dgm:spPr/>
    </dgm:pt>
    <dgm:pt modelId="{53038FCC-3F40-4821-863B-511CD676C367}" type="pres">
      <dgm:prSet presAssocID="{021DF55D-E5E5-4CD6-8123-127BE5024BF5}" presName="parentText" presStyleLbl="node1" presStyleIdx="0" presStyleCnt="1" custLinFactX="-50376" custLinFactY="-25374" custLinFactNeighborX="-100000" custLinFactNeighborY="-100000">
        <dgm:presLayoutVars>
          <dgm:chMax val="0"/>
          <dgm:bulletEnabled val="1"/>
        </dgm:presLayoutVars>
      </dgm:prSet>
      <dgm:spPr/>
    </dgm:pt>
  </dgm:ptLst>
  <dgm:cxnLst>
    <dgm:cxn modelId="{8E340635-2751-4811-85C1-9DE582677079}" srcId="{C04E9030-C563-44FB-BCF3-76FF35390F8A}" destId="{021DF55D-E5E5-4CD6-8123-127BE5024BF5}" srcOrd="0" destOrd="0" parTransId="{09C75B5A-1246-4BCA-8D63-A329C0F73C6C}" sibTransId="{62C6E80F-3D73-40F6-8A34-DBBD4B0AA915}"/>
    <dgm:cxn modelId="{A6D7D642-8EA9-457B-B163-BECAA63439D0}" type="presOf" srcId="{C04E9030-C563-44FB-BCF3-76FF35390F8A}" destId="{2A9868AE-EDC6-4599-8111-7E261062DD31}" srcOrd="0" destOrd="0" presId="urn:microsoft.com/office/officeart/2005/8/layout/vList2"/>
    <dgm:cxn modelId="{2361F54A-B348-4DCF-B802-ECEA7952B21A}" type="presOf" srcId="{021DF55D-E5E5-4CD6-8123-127BE5024BF5}" destId="{53038FCC-3F40-4821-863B-511CD676C367}" srcOrd="0" destOrd="0" presId="urn:microsoft.com/office/officeart/2005/8/layout/vList2"/>
    <dgm:cxn modelId="{37C25148-7CB8-4440-94DD-203728E9E33A}" type="presParOf" srcId="{2A9868AE-EDC6-4599-8111-7E261062DD31}" destId="{53038FCC-3F40-4821-863B-511CD676C3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C69B9D-72E6-4C84-9C14-69122E68F7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C87CDA-12C3-4F5B-8BEE-74BCBD676F1A}">
      <dgm:prSet/>
      <dgm:spPr/>
      <dgm:t>
        <a:bodyPr/>
        <a:lstStyle/>
        <a:p>
          <a:r>
            <a:rPr lang="en-US" b="0" i="0" dirty="0"/>
            <a:t>The input gate: The input gate adds information to the cell state,</a:t>
          </a:r>
          <a:endParaRPr lang="en-US" dirty="0"/>
        </a:p>
      </dgm:t>
    </dgm:pt>
    <dgm:pt modelId="{FDEABB38-05E0-4DC6-9F47-844AFFAA1286}" type="parTrans" cxnId="{860ACC6A-93AB-43A1-91C2-BBF5DEBF150E}">
      <dgm:prSet/>
      <dgm:spPr/>
      <dgm:t>
        <a:bodyPr/>
        <a:lstStyle/>
        <a:p>
          <a:endParaRPr lang="en-US"/>
        </a:p>
      </dgm:t>
    </dgm:pt>
    <dgm:pt modelId="{C0DA3FD7-C319-42E1-B7E7-7F4D74C34871}" type="sibTrans" cxnId="{860ACC6A-93AB-43A1-91C2-BBF5DEBF150E}">
      <dgm:prSet/>
      <dgm:spPr/>
      <dgm:t>
        <a:bodyPr/>
        <a:lstStyle/>
        <a:p>
          <a:endParaRPr lang="en-US"/>
        </a:p>
      </dgm:t>
    </dgm:pt>
    <dgm:pt modelId="{1954390F-C035-4960-8D39-8BDE8FEE6161}">
      <dgm:prSet/>
      <dgm:spPr/>
      <dgm:t>
        <a:bodyPr/>
        <a:lstStyle/>
        <a:p>
          <a:r>
            <a:rPr lang="en-US" b="0" i="0"/>
            <a:t>The forget gate: It removes the information that is no longer required by the model,</a:t>
          </a:r>
          <a:endParaRPr lang="en-US"/>
        </a:p>
      </dgm:t>
    </dgm:pt>
    <dgm:pt modelId="{2B9913F9-607A-480F-A768-53DA49EC32EC}" type="parTrans" cxnId="{2AD6A0FA-64B2-4E1D-9E60-7799D31D601D}">
      <dgm:prSet/>
      <dgm:spPr/>
      <dgm:t>
        <a:bodyPr/>
        <a:lstStyle/>
        <a:p>
          <a:endParaRPr lang="en-US"/>
        </a:p>
      </dgm:t>
    </dgm:pt>
    <dgm:pt modelId="{3227A8FE-EF6A-4A50-BA95-922126D70F24}" type="sibTrans" cxnId="{2AD6A0FA-64B2-4E1D-9E60-7799D31D601D}">
      <dgm:prSet/>
      <dgm:spPr/>
      <dgm:t>
        <a:bodyPr/>
        <a:lstStyle/>
        <a:p>
          <a:endParaRPr lang="en-US"/>
        </a:p>
      </dgm:t>
    </dgm:pt>
    <dgm:pt modelId="{88351E9C-E013-43A3-BBE9-3471F398FBD8}">
      <dgm:prSet/>
      <dgm:spPr/>
      <dgm:t>
        <a:bodyPr/>
        <a:lstStyle/>
        <a:p>
          <a:r>
            <a:rPr lang="en-US" b="0" i="0"/>
            <a:t>The output gate: Output Gate at LSTM selects the information to be shown as output.</a:t>
          </a:r>
          <a:endParaRPr lang="en-US"/>
        </a:p>
      </dgm:t>
    </dgm:pt>
    <dgm:pt modelId="{2ECE27E2-BD2A-4AEC-98DA-347CC4774818}" type="parTrans" cxnId="{5804E189-98C4-4375-96FB-F3B7AAA6F169}">
      <dgm:prSet/>
      <dgm:spPr/>
      <dgm:t>
        <a:bodyPr/>
        <a:lstStyle/>
        <a:p>
          <a:endParaRPr lang="en-US"/>
        </a:p>
      </dgm:t>
    </dgm:pt>
    <dgm:pt modelId="{B10D5DB5-3105-453E-9618-5F8DF942DA38}" type="sibTrans" cxnId="{5804E189-98C4-4375-96FB-F3B7AAA6F169}">
      <dgm:prSet/>
      <dgm:spPr/>
      <dgm:t>
        <a:bodyPr/>
        <a:lstStyle/>
        <a:p>
          <a:endParaRPr lang="en-US"/>
        </a:p>
      </dgm:t>
    </dgm:pt>
    <dgm:pt modelId="{02A051E3-81F9-42ED-BB71-4440073691F0}" type="pres">
      <dgm:prSet presAssocID="{F4C69B9D-72E6-4C84-9C14-69122E68F7C3}" presName="Name0" presStyleCnt="0">
        <dgm:presLayoutVars>
          <dgm:dir/>
          <dgm:resizeHandles val="exact"/>
        </dgm:presLayoutVars>
      </dgm:prSet>
      <dgm:spPr/>
    </dgm:pt>
    <dgm:pt modelId="{DD3CA1BE-331D-48FE-A2D9-4023C36B54DB}" type="pres">
      <dgm:prSet presAssocID="{8FC87CDA-12C3-4F5B-8BEE-74BCBD676F1A}" presName="node" presStyleLbl="node1" presStyleIdx="0" presStyleCnt="3">
        <dgm:presLayoutVars>
          <dgm:bulletEnabled val="1"/>
        </dgm:presLayoutVars>
      </dgm:prSet>
      <dgm:spPr/>
    </dgm:pt>
    <dgm:pt modelId="{AAB630DB-DA1B-417E-B18F-60AB97448555}" type="pres">
      <dgm:prSet presAssocID="{C0DA3FD7-C319-42E1-B7E7-7F4D74C34871}" presName="sibTrans" presStyleLbl="sibTrans2D1" presStyleIdx="0" presStyleCnt="2"/>
      <dgm:spPr/>
    </dgm:pt>
    <dgm:pt modelId="{51F22E57-1D7D-45F3-A23E-33E5592E503D}" type="pres">
      <dgm:prSet presAssocID="{C0DA3FD7-C319-42E1-B7E7-7F4D74C34871}" presName="connectorText" presStyleLbl="sibTrans2D1" presStyleIdx="0" presStyleCnt="2"/>
      <dgm:spPr/>
    </dgm:pt>
    <dgm:pt modelId="{CF3C9317-2E4A-4FD3-8414-0205CD88C6E1}" type="pres">
      <dgm:prSet presAssocID="{1954390F-C035-4960-8D39-8BDE8FEE6161}" presName="node" presStyleLbl="node1" presStyleIdx="1" presStyleCnt="3">
        <dgm:presLayoutVars>
          <dgm:bulletEnabled val="1"/>
        </dgm:presLayoutVars>
      </dgm:prSet>
      <dgm:spPr/>
    </dgm:pt>
    <dgm:pt modelId="{C9CB7858-3936-40DD-B151-4B3D65F78D0F}" type="pres">
      <dgm:prSet presAssocID="{3227A8FE-EF6A-4A50-BA95-922126D70F24}" presName="sibTrans" presStyleLbl="sibTrans2D1" presStyleIdx="1" presStyleCnt="2"/>
      <dgm:spPr/>
    </dgm:pt>
    <dgm:pt modelId="{81AC77EA-449E-4A09-BDB9-ADBFE8A54D67}" type="pres">
      <dgm:prSet presAssocID="{3227A8FE-EF6A-4A50-BA95-922126D70F24}" presName="connectorText" presStyleLbl="sibTrans2D1" presStyleIdx="1" presStyleCnt="2"/>
      <dgm:spPr/>
    </dgm:pt>
    <dgm:pt modelId="{34DAAE7F-2B99-491E-8BFD-578705EA565C}" type="pres">
      <dgm:prSet presAssocID="{88351E9C-E013-43A3-BBE9-3471F398FBD8}" presName="node" presStyleLbl="node1" presStyleIdx="2" presStyleCnt="3">
        <dgm:presLayoutVars>
          <dgm:bulletEnabled val="1"/>
        </dgm:presLayoutVars>
      </dgm:prSet>
      <dgm:spPr/>
    </dgm:pt>
  </dgm:ptLst>
  <dgm:cxnLst>
    <dgm:cxn modelId="{FEE5B804-FA16-4321-A9FB-F0F43EA1F5CC}" type="presOf" srcId="{88351E9C-E013-43A3-BBE9-3471F398FBD8}" destId="{34DAAE7F-2B99-491E-8BFD-578705EA565C}" srcOrd="0" destOrd="0" presId="urn:microsoft.com/office/officeart/2005/8/layout/process1"/>
    <dgm:cxn modelId="{0973F339-34BA-493E-BFF9-A6C0222351C0}" type="presOf" srcId="{3227A8FE-EF6A-4A50-BA95-922126D70F24}" destId="{C9CB7858-3936-40DD-B151-4B3D65F78D0F}" srcOrd="0" destOrd="0" presId="urn:microsoft.com/office/officeart/2005/8/layout/process1"/>
    <dgm:cxn modelId="{177F9E47-4D30-470C-91E2-C59D0449160A}" type="presOf" srcId="{1954390F-C035-4960-8D39-8BDE8FEE6161}" destId="{CF3C9317-2E4A-4FD3-8414-0205CD88C6E1}" srcOrd="0" destOrd="0" presId="urn:microsoft.com/office/officeart/2005/8/layout/process1"/>
    <dgm:cxn modelId="{860ACC6A-93AB-43A1-91C2-BBF5DEBF150E}" srcId="{F4C69B9D-72E6-4C84-9C14-69122E68F7C3}" destId="{8FC87CDA-12C3-4F5B-8BEE-74BCBD676F1A}" srcOrd="0" destOrd="0" parTransId="{FDEABB38-05E0-4DC6-9F47-844AFFAA1286}" sibTransId="{C0DA3FD7-C319-42E1-B7E7-7F4D74C34871}"/>
    <dgm:cxn modelId="{5804E189-98C4-4375-96FB-F3B7AAA6F169}" srcId="{F4C69B9D-72E6-4C84-9C14-69122E68F7C3}" destId="{88351E9C-E013-43A3-BBE9-3471F398FBD8}" srcOrd="2" destOrd="0" parTransId="{2ECE27E2-BD2A-4AEC-98DA-347CC4774818}" sibTransId="{B10D5DB5-3105-453E-9618-5F8DF942DA38}"/>
    <dgm:cxn modelId="{F0367696-AB54-4C85-8A87-319312BFBA77}" type="presOf" srcId="{C0DA3FD7-C319-42E1-B7E7-7F4D74C34871}" destId="{51F22E57-1D7D-45F3-A23E-33E5592E503D}" srcOrd="1" destOrd="0" presId="urn:microsoft.com/office/officeart/2005/8/layout/process1"/>
    <dgm:cxn modelId="{AA175FA4-66B7-4D92-A96A-72662A5C0E53}" type="presOf" srcId="{F4C69B9D-72E6-4C84-9C14-69122E68F7C3}" destId="{02A051E3-81F9-42ED-BB71-4440073691F0}" srcOrd="0" destOrd="0" presId="urn:microsoft.com/office/officeart/2005/8/layout/process1"/>
    <dgm:cxn modelId="{017650D1-E2BB-480B-A7BB-3FA0637E2DF9}" type="presOf" srcId="{C0DA3FD7-C319-42E1-B7E7-7F4D74C34871}" destId="{AAB630DB-DA1B-417E-B18F-60AB97448555}" srcOrd="0" destOrd="0" presId="urn:microsoft.com/office/officeart/2005/8/layout/process1"/>
    <dgm:cxn modelId="{17F5D0EA-818C-4093-A5CC-2C6C082FF318}" type="presOf" srcId="{3227A8FE-EF6A-4A50-BA95-922126D70F24}" destId="{81AC77EA-449E-4A09-BDB9-ADBFE8A54D67}" srcOrd="1" destOrd="0" presId="urn:microsoft.com/office/officeart/2005/8/layout/process1"/>
    <dgm:cxn modelId="{142C39F2-7746-439F-B6CC-A4BCF27FE98C}" type="presOf" srcId="{8FC87CDA-12C3-4F5B-8BEE-74BCBD676F1A}" destId="{DD3CA1BE-331D-48FE-A2D9-4023C36B54DB}" srcOrd="0" destOrd="0" presId="urn:microsoft.com/office/officeart/2005/8/layout/process1"/>
    <dgm:cxn modelId="{2AD6A0FA-64B2-4E1D-9E60-7799D31D601D}" srcId="{F4C69B9D-72E6-4C84-9C14-69122E68F7C3}" destId="{1954390F-C035-4960-8D39-8BDE8FEE6161}" srcOrd="1" destOrd="0" parTransId="{2B9913F9-607A-480F-A768-53DA49EC32EC}" sibTransId="{3227A8FE-EF6A-4A50-BA95-922126D70F24}"/>
    <dgm:cxn modelId="{E9405F41-484C-4A0D-B1D4-AC4F78C95D24}" type="presParOf" srcId="{02A051E3-81F9-42ED-BB71-4440073691F0}" destId="{DD3CA1BE-331D-48FE-A2D9-4023C36B54DB}" srcOrd="0" destOrd="0" presId="urn:microsoft.com/office/officeart/2005/8/layout/process1"/>
    <dgm:cxn modelId="{B8565EEA-F234-48C5-9010-22E414FEA2EB}" type="presParOf" srcId="{02A051E3-81F9-42ED-BB71-4440073691F0}" destId="{AAB630DB-DA1B-417E-B18F-60AB97448555}" srcOrd="1" destOrd="0" presId="urn:microsoft.com/office/officeart/2005/8/layout/process1"/>
    <dgm:cxn modelId="{CCFDE6AC-6A05-46D0-A40B-9CB51740F3FC}" type="presParOf" srcId="{AAB630DB-DA1B-417E-B18F-60AB97448555}" destId="{51F22E57-1D7D-45F3-A23E-33E5592E503D}" srcOrd="0" destOrd="0" presId="urn:microsoft.com/office/officeart/2005/8/layout/process1"/>
    <dgm:cxn modelId="{190E8FBE-3619-4407-8706-4F74FD6B4D76}" type="presParOf" srcId="{02A051E3-81F9-42ED-BB71-4440073691F0}" destId="{CF3C9317-2E4A-4FD3-8414-0205CD88C6E1}" srcOrd="2" destOrd="0" presId="urn:microsoft.com/office/officeart/2005/8/layout/process1"/>
    <dgm:cxn modelId="{87A3912B-1174-464F-998E-B737F1C01F9E}" type="presParOf" srcId="{02A051E3-81F9-42ED-BB71-4440073691F0}" destId="{C9CB7858-3936-40DD-B151-4B3D65F78D0F}" srcOrd="3" destOrd="0" presId="urn:microsoft.com/office/officeart/2005/8/layout/process1"/>
    <dgm:cxn modelId="{34566C2A-6163-4EAD-96D2-741A37FE05C7}" type="presParOf" srcId="{C9CB7858-3936-40DD-B151-4B3D65F78D0F}" destId="{81AC77EA-449E-4A09-BDB9-ADBFE8A54D67}" srcOrd="0" destOrd="0" presId="urn:microsoft.com/office/officeart/2005/8/layout/process1"/>
    <dgm:cxn modelId="{41BF192D-FCA8-4A40-B8BD-129934C84226}" type="presParOf" srcId="{02A051E3-81F9-42ED-BB71-4440073691F0}" destId="{34DAAE7F-2B99-491E-8BFD-578705EA56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61C44B-565D-4C0D-883C-CC73A57D8BA4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B9334E-1C97-4EF4-9F33-2559AA7A72AE}">
      <dgm:prSet/>
      <dgm:spPr/>
      <dgm:t>
        <a:bodyPr/>
        <a:lstStyle/>
        <a:p>
          <a:r>
            <a:rPr lang="en-US"/>
            <a:t>B</a:t>
          </a:r>
          <a:r>
            <a:rPr lang="en-US" b="0" i="0"/>
            <a:t>y using LSTM we get a good accuracy on our forecasting. </a:t>
          </a:r>
          <a:endParaRPr lang="en-US"/>
        </a:p>
      </dgm:t>
    </dgm:pt>
    <dgm:pt modelId="{5CC41079-DA93-4FE7-B581-E97BD232EDC3}" type="parTrans" cxnId="{0762D52D-2E00-4E3F-AB57-00D3F6AC7DC8}">
      <dgm:prSet/>
      <dgm:spPr/>
      <dgm:t>
        <a:bodyPr/>
        <a:lstStyle/>
        <a:p>
          <a:endParaRPr lang="en-US"/>
        </a:p>
      </dgm:t>
    </dgm:pt>
    <dgm:pt modelId="{6CF8B2B4-01B4-4AA5-88F6-3CC3DA3433B4}" type="sibTrans" cxnId="{0762D52D-2E00-4E3F-AB57-00D3F6AC7DC8}">
      <dgm:prSet/>
      <dgm:spPr/>
      <dgm:t>
        <a:bodyPr/>
        <a:lstStyle/>
        <a:p>
          <a:endParaRPr lang="en-US"/>
        </a:p>
      </dgm:t>
    </dgm:pt>
    <dgm:pt modelId="{4BD71FF8-CB9E-4804-90CD-7F30B3C9BDAE}">
      <dgm:prSet/>
      <dgm:spPr/>
      <dgm:t>
        <a:bodyPr/>
        <a:lstStyle/>
        <a:p>
          <a:r>
            <a:rPr lang="en-US" b="0" i="0"/>
            <a:t>Here we only considered the closing price of each day and created the model and get the closest predicted value</a:t>
          </a:r>
          <a:endParaRPr lang="en-US"/>
        </a:p>
      </dgm:t>
    </dgm:pt>
    <dgm:pt modelId="{FCEEE919-46A9-443A-B4B9-6BCEB7B3258F}" type="parTrans" cxnId="{7BA42DC4-5069-488E-97EB-656DA3FD7776}">
      <dgm:prSet/>
      <dgm:spPr/>
      <dgm:t>
        <a:bodyPr/>
        <a:lstStyle/>
        <a:p>
          <a:endParaRPr lang="en-US"/>
        </a:p>
      </dgm:t>
    </dgm:pt>
    <dgm:pt modelId="{A2BA66B3-85F4-4E1B-83B0-06C5ED360EA0}" type="sibTrans" cxnId="{7BA42DC4-5069-488E-97EB-656DA3FD7776}">
      <dgm:prSet/>
      <dgm:spPr/>
      <dgm:t>
        <a:bodyPr/>
        <a:lstStyle/>
        <a:p>
          <a:endParaRPr lang="en-US"/>
        </a:p>
      </dgm:t>
    </dgm:pt>
    <dgm:pt modelId="{93D02112-C4AF-46F3-AF9F-38B873CA0B9A}">
      <dgm:prSet/>
      <dgm:spPr/>
      <dgm:t>
        <a:bodyPr/>
        <a:lstStyle/>
        <a:p>
          <a:r>
            <a:rPr lang="en-US" b="0" i="0"/>
            <a:t>Root-mean-square error (RMSE) is </a:t>
          </a:r>
          <a:r>
            <a:rPr lang="en-US"/>
            <a:t>:</a:t>
          </a:r>
          <a:r>
            <a:rPr lang="en-US" b="0" i="0"/>
            <a:t>68.614559</a:t>
          </a:r>
          <a:endParaRPr lang="en-US"/>
        </a:p>
      </dgm:t>
    </dgm:pt>
    <dgm:pt modelId="{771C5F5A-C7C2-4238-A3F0-911E774DDBE4}" type="parTrans" cxnId="{808B0A6E-33E4-48AB-BDEB-7B4DA8380BAB}">
      <dgm:prSet/>
      <dgm:spPr/>
      <dgm:t>
        <a:bodyPr/>
        <a:lstStyle/>
        <a:p>
          <a:endParaRPr lang="en-US"/>
        </a:p>
      </dgm:t>
    </dgm:pt>
    <dgm:pt modelId="{230A4CC5-EE4D-4503-8209-224DABCAADBA}" type="sibTrans" cxnId="{808B0A6E-33E4-48AB-BDEB-7B4DA8380BAB}">
      <dgm:prSet/>
      <dgm:spPr/>
      <dgm:t>
        <a:bodyPr/>
        <a:lstStyle/>
        <a:p>
          <a:endParaRPr lang="en-US"/>
        </a:p>
      </dgm:t>
    </dgm:pt>
    <dgm:pt modelId="{5D002BEA-F5FC-4725-A215-5BCC81286B9E}" type="pres">
      <dgm:prSet presAssocID="{F861C44B-565D-4C0D-883C-CC73A57D8BA4}" presName="cycle" presStyleCnt="0">
        <dgm:presLayoutVars>
          <dgm:dir/>
          <dgm:resizeHandles val="exact"/>
        </dgm:presLayoutVars>
      </dgm:prSet>
      <dgm:spPr/>
    </dgm:pt>
    <dgm:pt modelId="{240AB3CB-FC62-4DD1-9B4B-369330A2EFB2}" type="pres">
      <dgm:prSet presAssocID="{81B9334E-1C97-4EF4-9F33-2559AA7A72AE}" presName="node" presStyleLbl="node1" presStyleIdx="0" presStyleCnt="3">
        <dgm:presLayoutVars>
          <dgm:bulletEnabled val="1"/>
        </dgm:presLayoutVars>
      </dgm:prSet>
      <dgm:spPr/>
    </dgm:pt>
    <dgm:pt modelId="{E56AC2A6-E3DE-4A33-9A86-63CAA3421549}" type="pres">
      <dgm:prSet presAssocID="{6CF8B2B4-01B4-4AA5-88F6-3CC3DA3433B4}" presName="sibTrans" presStyleLbl="sibTrans2D1" presStyleIdx="0" presStyleCnt="3"/>
      <dgm:spPr/>
    </dgm:pt>
    <dgm:pt modelId="{AE0FA48C-ECE7-43FF-9C51-B3078CC07ACA}" type="pres">
      <dgm:prSet presAssocID="{6CF8B2B4-01B4-4AA5-88F6-3CC3DA3433B4}" presName="connectorText" presStyleLbl="sibTrans2D1" presStyleIdx="0" presStyleCnt="3"/>
      <dgm:spPr/>
    </dgm:pt>
    <dgm:pt modelId="{2F66AB42-ED27-4330-8C3D-C155E145B367}" type="pres">
      <dgm:prSet presAssocID="{4BD71FF8-CB9E-4804-90CD-7F30B3C9BDAE}" presName="node" presStyleLbl="node1" presStyleIdx="1" presStyleCnt="3">
        <dgm:presLayoutVars>
          <dgm:bulletEnabled val="1"/>
        </dgm:presLayoutVars>
      </dgm:prSet>
      <dgm:spPr/>
    </dgm:pt>
    <dgm:pt modelId="{35AC30F6-6771-4F6A-B344-20EBB60003C5}" type="pres">
      <dgm:prSet presAssocID="{A2BA66B3-85F4-4E1B-83B0-06C5ED360EA0}" presName="sibTrans" presStyleLbl="sibTrans2D1" presStyleIdx="1" presStyleCnt="3"/>
      <dgm:spPr/>
    </dgm:pt>
    <dgm:pt modelId="{3819280F-5A8A-48C8-87C6-B5A34CDB8C1C}" type="pres">
      <dgm:prSet presAssocID="{A2BA66B3-85F4-4E1B-83B0-06C5ED360EA0}" presName="connectorText" presStyleLbl="sibTrans2D1" presStyleIdx="1" presStyleCnt="3"/>
      <dgm:spPr/>
    </dgm:pt>
    <dgm:pt modelId="{7BBB3A73-4F63-41F1-9F60-761FE5F80020}" type="pres">
      <dgm:prSet presAssocID="{93D02112-C4AF-46F3-AF9F-38B873CA0B9A}" presName="node" presStyleLbl="node1" presStyleIdx="2" presStyleCnt="3">
        <dgm:presLayoutVars>
          <dgm:bulletEnabled val="1"/>
        </dgm:presLayoutVars>
      </dgm:prSet>
      <dgm:spPr/>
    </dgm:pt>
    <dgm:pt modelId="{352020A8-D70F-4DFD-96F8-89A562F68338}" type="pres">
      <dgm:prSet presAssocID="{230A4CC5-EE4D-4503-8209-224DABCAADBA}" presName="sibTrans" presStyleLbl="sibTrans2D1" presStyleIdx="2" presStyleCnt="3"/>
      <dgm:spPr/>
    </dgm:pt>
    <dgm:pt modelId="{4AE9FC4D-4675-4675-ACC0-49D0E3C3BF75}" type="pres">
      <dgm:prSet presAssocID="{230A4CC5-EE4D-4503-8209-224DABCAADBA}" presName="connectorText" presStyleLbl="sibTrans2D1" presStyleIdx="2" presStyleCnt="3"/>
      <dgm:spPr/>
    </dgm:pt>
  </dgm:ptLst>
  <dgm:cxnLst>
    <dgm:cxn modelId="{3BE3082D-D2DB-4251-9CCF-FD0A3039DDF3}" type="presOf" srcId="{230A4CC5-EE4D-4503-8209-224DABCAADBA}" destId="{4AE9FC4D-4675-4675-ACC0-49D0E3C3BF75}" srcOrd="1" destOrd="0" presId="urn:microsoft.com/office/officeart/2005/8/layout/cycle2"/>
    <dgm:cxn modelId="{0762D52D-2E00-4E3F-AB57-00D3F6AC7DC8}" srcId="{F861C44B-565D-4C0D-883C-CC73A57D8BA4}" destId="{81B9334E-1C97-4EF4-9F33-2559AA7A72AE}" srcOrd="0" destOrd="0" parTransId="{5CC41079-DA93-4FE7-B581-E97BD232EDC3}" sibTransId="{6CF8B2B4-01B4-4AA5-88F6-3CC3DA3433B4}"/>
    <dgm:cxn modelId="{16CBCD33-4538-4271-83A2-A84215D24337}" type="presOf" srcId="{A2BA66B3-85F4-4E1B-83B0-06C5ED360EA0}" destId="{3819280F-5A8A-48C8-87C6-B5A34CDB8C1C}" srcOrd="1" destOrd="0" presId="urn:microsoft.com/office/officeart/2005/8/layout/cycle2"/>
    <dgm:cxn modelId="{0773C65C-A1F0-4CBD-8A59-6332A4921A11}" type="presOf" srcId="{4BD71FF8-CB9E-4804-90CD-7F30B3C9BDAE}" destId="{2F66AB42-ED27-4330-8C3D-C155E145B367}" srcOrd="0" destOrd="0" presId="urn:microsoft.com/office/officeart/2005/8/layout/cycle2"/>
    <dgm:cxn modelId="{808B0A6E-33E4-48AB-BDEB-7B4DA8380BAB}" srcId="{F861C44B-565D-4C0D-883C-CC73A57D8BA4}" destId="{93D02112-C4AF-46F3-AF9F-38B873CA0B9A}" srcOrd="2" destOrd="0" parTransId="{771C5F5A-C7C2-4238-A3F0-911E774DDBE4}" sibTransId="{230A4CC5-EE4D-4503-8209-224DABCAADBA}"/>
    <dgm:cxn modelId="{24619E7E-A774-4D6E-94CE-CC1D2814C10C}" type="presOf" srcId="{93D02112-C4AF-46F3-AF9F-38B873CA0B9A}" destId="{7BBB3A73-4F63-41F1-9F60-761FE5F80020}" srcOrd="0" destOrd="0" presId="urn:microsoft.com/office/officeart/2005/8/layout/cycle2"/>
    <dgm:cxn modelId="{C900768B-C940-44C5-83CE-F872EAC6B86C}" type="presOf" srcId="{81B9334E-1C97-4EF4-9F33-2559AA7A72AE}" destId="{240AB3CB-FC62-4DD1-9B4B-369330A2EFB2}" srcOrd="0" destOrd="0" presId="urn:microsoft.com/office/officeart/2005/8/layout/cycle2"/>
    <dgm:cxn modelId="{A7F185AC-5527-4F6E-A889-4A28DC6D9F5E}" type="presOf" srcId="{230A4CC5-EE4D-4503-8209-224DABCAADBA}" destId="{352020A8-D70F-4DFD-96F8-89A562F68338}" srcOrd="0" destOrd="0" presId="urn:microsoft.com/office/officeart/2005/8/layout/cycle2"/>
    <dgm:cxn modelId="{7DDC24B7-DB8E-44E1-8408-ACFC8BD060D9}" type="presOf" srcId="{6CF8B2B4-01B4-4AA5-88F6-3CC3DA3433B4}" destId="{AE0FA48C-ECE7-43FF-9C51-B3078CC07ACA}" srcOrd="1" destOrd="0" presId="urn:microsoft.com/office/officeart/2005/8/layout/cycle2"/>
    <dgm:cxn modelId="{7BA42DC4-5069-488E-97EB-656DA3FD7776}" srcId="{F861C44B-565D-4C0D-883C-CC73A57D8BA4}" destId="{4BD71FF8-CB9E-4804-90CD-7F30B3C9BDAE}" srcOrd="1" destOrd="0" parTransId="{FCEEE919-46A9-443A-B4B9-6BCEB7B3258F}" sibTransId="{A2BA66B3-85F4-4E1B-83B0-06C5ED360EA0}"/>
    <dgm:cxn modelId="{311ADAC8-6BC0-4F24-BF13-8C47D3DA2350}" type="presOf" srcId="{A2BA66B3-85F4-4E1B-83B0-06C5ED360EA0}" destId="{35AC30F6-6771-4F6A-B344-20EBB60003C5}" srcOrd="0" destOrd="0" presId="urn:microsoft.com/office/officeart/2005/8/layout/cycle2"/>
    <dgm:cxn modelId="{A3F7F5E7-C4CB-4E9E-A114-1339947BBF26}" type="presOf" srcId="{6CF8B2B4-01B4-4AA5-88F6-3CC3DA3433B4}" destId="{E56AC2A6-E3DE-4A33-9A86-63CAA3421549}" srcOrd="0" destOrd="0" presId="urn:microsoft.com/office/officeart/2005/8/layout/cycle2"/>
    <dgm:cxn modelId="{0A83D4F9-2BE0-49D8-BD29-5E04B233696F}" type="presOf" srcId="{F861C44B-565D-4C0D-883C-CC73A57D8BA4}" destId="{5D002BEA-F5FC-4725-A215-5BCC81286B9E}" srcOrd="0" destOrd="0" presId="urn:microsoft.com/office/officeart/2005/8/layout/cycle2"/>
    <dgm:cxn modelId="{22EF22C7-A667-4CC7-84DD-240FE801B551}" type="presParOf" srcId="{5D002BEA-F5FC-4725-A215-5BCC81286B9E}" destId="{240AB3CB-FC62-4DD1-9B4B-369330A2EFB2}" srcOrd="0" destOrd="0" presId="urn:microsoft.com/office/officeart/2005/8/layout/cycle2"/>
    <dgm:cxn modelId="{6DCFBC27-3CC5-46A0-86D9-D97D6C9497B9}" type="presParOf" srcId="{5D002BEA-F5FC-4725-A215-5BCC81286B9E}" destId="{E56AC2A6-E3DE-4A33-9A86-63CAA3421549}" srcOrd="1" destOrd="0" presId="urn:microsoft.com/office/officeart/2005/8/layout/cycle2"/>
    <dgm:cxn modelId="{A798107A-8A57-4BC8-A28A-47C1309056F5}" type="presParOf" srcId="{E56AC2A6-E3DE-4A33-9A86-63CAA3421549}" destId="{AE0FA48C-ECE7-43FF-9C51-B3078CC07ACA}" srcOrd="0" destOrd="0" presId="urn:microsoft.com/office/officeart/2005/8/layout/cycle2"/>
    <dgm:cxn modelId="{760E8C4D-CA07-4CDF-89BB-F9F605192959}" type="presParOf" srcId="{5D002BEA-F5FC-4725-A215-5BCC81286B9E}" destId="{2F66AB42-ED27-4330-8C3D-C155E145B367}" srcOrd="2" destOrd="0" presId="urn:microsoft.com/office/officeart/2005/8/layout/cycle2"/>
    <dgm:cxn modelId="{62D1DD06-41C0-4B4C-9A54-DFF17A7225D0}" type="presParOf" srcId="{5D002BEA-F5FC-4725-A215-5BCC81286B9E}" destId="{35AC30F6-6771-4F6A-B344-20EBB60003C5}" srcOrd="3" destOrd="0" presId="urn:microsoft.com/office/officeart/2005/8/layout/cycle2"/>
    <dgm:cxn modelId="{CF3C6B77-5ADF-4CD5-918C-8FF91A68AF5F}" type="presParOf" srcId="{35AC30F6-6771-4F6A-B344-20EBB60003C5}" destId="{3819280F-5A8A-48C8-87C6-B5A34CDB8C1C}" srcOrd="0" destOrd="0" presId="urn:microsoft.com/office/officeart/2005/8/layout/cycle2"/>
    <dgm:cxn modelId="{164761BD-B56E-4475-AB51-0C340DB5A27C}" type="presParOf" srcId="{5D002BEA-F5FC-4725-A215-5BCC81286B9E}" destId="{7BBB3A73-4F63-41F1-9F60-761FE5F80020}" srcOrd="4" destOrd="0" presId="urn:microsoft.com/office/officeart/2005/8/layout/cycle2"/>
    <dgm:cxn modelId="{E09D46D4-2846-4F13-9E29-0AEEF6736D59}" type="presParOf" srcId="{5D002BEA-F5FC-4725-A215-5BCC81286B9E}" destId="{352020A8-D70F-4DFD-96F8-89A562F68338}" srcOrd="5" destOrd="0" presId="urn:microsoft.com/office/officeart/2005/8/layout/cycle2"/>
    <dgm:cxn modelId="{47483754-F2E0-4816-8D5B-8E9595776094}" type="presParOf" srcId="{352020A8-D70F-4DFD-96F8-89A562F68338}" destId="{4AE9FC4D-4675-4675-ACC0-49D0E3C3BF7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A9A70-95CE-4227-9DFB-7A463EE02E21}">
      <dsp:nvSpPr>
        <dsp:cNvPr id="0" name=""/>
        <dsp:cNvSpPr/>
      </dsp:nvSpPr>
      <dsp:spPr>
        <a:xfrm>
          <a:off x="0" y="0"/>
          <a:ext cx="4256264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For the supplier, an accurate forecast will definitely help in supply regulation. </a:t>
          </a:r>
          <a:endParaRPr lang="en-US" sz="2000" kern="1200" dirty="0"/>
        </a:p>
      </dsp:txBody>
      <dsp:txXfrm>
        <a:off x="53688" y="53688"/>
        <a:ext cx="4148888" cy="99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D9FAC-A296-493F-AEBE-5CB1347A185D}">
      <dsp:nvSpPr>
        <dsp:cNvPr id="0" name=""/>
        <dsp:cNvSpPr/>
      </dsp:nvSpPr>
      <dsp:spPr>
        <a:xfrm>
          <a:off x="0" y="32408"/>
          <a:ext cx="3861650" cy="104480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An accurate forecast can help both the consumer as well as the supplier side</a:t>
          </a:r>
          <a:endParaRPr lang="en-US" sz="1900" kern="1200" dirty="0"/>
        </a:p>
      </dsp:txBody>
      <dsp:txXfrm>
        <a:off x="51003" y="83411"/>
        <a:ext cx="3759644" cy="942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2EFBF-B9FF-4A8A-8721-71EE47544987}">
      <dsp:nvSpPr>
        <dsp:cNvPr id="0" name=""/>
        <dsp:cNvSpPr/>
      </dsp:nvSpPr>
      <dsp:spPr>
        <a:xfrm>
          <a:off x="0" y="0"/>
          <a:ext cx="4097334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Such a </a:t>
          </a:r>
          <a:r>
            <a:rPr lang="en-US" sz="1900" b="0" i="0" kern="1200" dirty="0" err="1"/>
            <a:t>forcasting</a:t>
          </a:r>
          <a:r>
            <a:rPr lang="en-US" sz="1900" b="0" i="0" kern="1200" dirty="0"/>
            <a:t> models can help to optimize the overall supply chain of the household power industry.</a:t>
          </a:r>
          <a:endParaRPr lang="en-US" sz="1900" kern="1200" dirty="0"/>
        </a:p>
      </dsp:txBody>
      <dsp:txXfrm>
        <a:off x="51003" y="51003"/>
        <a:ext cx="3995328" cy="942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8FCC-3F40-4821-863B-511CD676C367}">
      <dsp:nvSpPr>
        <dsp:cNvPr id="0" name=""/>
        <dsp:cNvSpPr/>
      </dsp:nvSpPr>
      <dsp:spPr>
        <a:xfrm>
          <a:off x="0" y="0"/>
          <a:ext cx="4190113" cy="55692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For the consumer, a power forecast helps in financial planning as making more green choices overall</a:t>
          </a:r>
          <a:endParaRPr lang="en-US" sz="1400" kern="1200" dirty="0"/>
        </a:p>
      </dsp:txBody>
      <dsp:txXfrm>
        <a:off x="27187" y="27187"/>
        <a:ext cx="4135739" cy="502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CA1BE-331D-48FE-A2D9-4023C36B54DB}">
      <dsp:nvSpPr>
        <dsp:cNvPr id="0" name=""/>
        <dsp:cNvSpPr/>
      </dsp:nvSpPr>
      <dsp:spPr>
        <a:xfrm>
          <a:off x="5357" y="84286"/>
          <a:ext cx="1601390" cy="1585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input gate: The input gate adds information to the cell state,</a:t>
          </a:r>
          <a:endParaRPr lang="en-US" sz="1600" kern="1200" dirty="0"/>
        </a:p>
      </dsp:txBody>
      <dsp:txXfrm>
        <a:off x="51802" y="130731"/>
        <a:ext cx="1508500" cy="1492862"/>
      </dsp:txXfrm>
    </dsp:sp>
    <dsp:sp modelId="{AAB630DB-DA1B-417E-B18F-60AB97448555}">
      <dsp:nvSpPr>
        <dsp:cNvPr id="0" name=""/>
        <dsp:cNvSpPr/>
      </dsp:nvSpPr>
      <dsp:spPr>
        <a:xfrm>
          <a:off x="1766887" y="678590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766887" y="758019"/>
        <a:ext cx="237646" cy="238286"/>
      </dsp:txXfrm>
    </dsp:sp>
    <dsp:sp modelId="{CF3C9317-2E4A-4FD3-8414-0205CD88C6E1}">
      <dsp:nvSpPr>
        <dsp:cNvPr id="0" name=""/>
        <dsp:cNvSpPr/>
      </dsp:nvSpPr>
      <dsp:spPr>
        <a:xfrm>
          <a:off x="2247304" y="84286"/>
          <a:ext cx="1601390" cy="1585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forget gate: It removes the information that is no longer required by the model,</a:t>
          </a:r>
          <a:endParaRPr lang="en-US" sz="1600" kern="1200"/>
        </a:p>
      </dsp:txBody>
      <dsp:txXfrm>
        <a:off x="2293749" y="130731"/>
        <a:ext cx="1508500" cy="1492862"/>
      </dsp:txXfrm>
    </dsp:sp>
    <dsp:sp modelId="{C9CB7858-3936-40DD-B151-4B3D65F78D0F}">
      <dsp:nvSpPr>
        <dsp:cNvPr id="0" name=""/>
        <dsp:cNvSpPr/>
      </dsp:nvSpPr>
      <dsp:spPr>
        <a:xfrm>
          <a:off x="4008834" y="678590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008834" y="758019"/>
        <a:ext cx="237646" cy="238286"/>
      </dsp:txXfrm>
    </dsp:sp>
    <dsp:sp modelId="{34DAAE7F-2B99-491E-8BFD-578705EA565C}">
      <dsp:nvSpPr>
        <dsp:cNvPr id="0" name=""/>
        <dsp:cNvSpPr/>
      </dsp:nvSpPr>
      <dsp:spPr>
        <a:xfrm>
          <a:off x="4489251" y="84286"/>
          <a:ext cx="1601390" cy="1585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output gate: Output Gate at LSTM selects the information to be shown as output.</a:t>
          </a:r>
          <a:endParaRPr lang="en-US" sz="1600" kern="1200"/>
        </a:p>
      </dsp:txBody>
      <dsp:txXfrm>
        <a:off x="4535696" y="130731"/>
        <a:ext cx="1508500" cy="1492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AB3CB-FC62-4DD1-9B4B-369330A2EFB2}">
      <dsp:nvSpPr>
        <dsp:cNvPr id="0" name=""/>
        <dsp:cNvSpPr/>
      </dsp:nvSpPr>
      <dsp:spPr>
        <a:xfrm>
          <a:off x="2529771" y="523"/>
          <a:ext cx="1634219" cy="1634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</a:t>
          </a:r>
          <a:r>
            <a:rPr lang="en-US" sz="1100" b="0" i="0" kern="1200"/>
            <a:t>y using LSTM we get a good accuracy on our forecasting. </a:t>
          </a:r>
          <a:endParaRPr lang="en-US" sz="1100" kern="1200"/>
        </a:p>
      </dsp:txBody>
      <dsp:txXfrm>
        <a:off x="2769097" y="239849"/>
        <a:ext cx="1155567" cy="1155567"/>
      </dsp:txXfrm>
    </dsp:sp>
    <dsp:sp modelId="{E56AC2A6-E3DE-4A33-9A86-63CAA3421549}">
      <dsp:nvSpPr>
        <dsp:cNvPr id="0" name=""/>
        <dsp:cNvSpPr/>
      </dsp:nvSpPr>
      <dsp:spPr>
        <a:xfrm rot="3600000">
          <a:off x="3737028" y="1593130"/>
          <a:ext cx="433610" cy="551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69549" y="1647112"/>
        <a:ext cx="303527" cy="330929"/>
      </dsp:txXfrm>
    </dsp:sp>
    <dsp:sp modelId="{2F66AB42-ED27-4330-8C3D-C155E145B367}">
      <dsp:nvSpPr>
        <dsp:cNvPr id="0" name=""/>
        <dsp:cNvSpPr/>
      </dsp:nvSpPr>
      <dsp:spPr>
        <a:xfrm>
          <a:off x="3755947" y="2124322"/>
          <a:ext cx="1634219" cy="1634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Here we only considered the closing price of each day and created the model and get the closest predicted value</a:t>
          </a:r>
          <a:endParaRPr lang="en-US" sz="1100" kern="1200"/>
        </a:p>
      </dsp:txBody>
      <dsp:txXfrm>
        <a:off x="3995273" y="2363648"/>
        <a:ext cx="1155567" cy="1155567"/>
      </dsp:txXfrm>
    </dsp:sp>
    <dsp:sp modelId="{35AC30F6-6771-4F6A-B344-20EBB60003C5}">
      <dsp:nvSpPr>
        <dsp:cNvPr id="0" name=""/>
        <dsp:cNvSpPr/>
      </dsp:nvSpPr>
      <dsp:spPr>
        <a:xfrm rot="10800000">
          <a:off x="3142348" y="2665658"/>
          <a:ext cx="433610" cy="551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272431" y="2775968"/>
        <a:ext cx="303527" cy="330929"/>
      </dsp:txXfrm>
    </dsp:sp>
    <dsp:sp modelId="{7BBB3A73-4F63-41F1-9F60-761FE5F80020}">
      <dsp:nvSpPr>
        <dsp:cNvPr id="0" name=""/>
        <dsp:cNvSpPr/>
      </dsp:nvSpPr>
      <dsp:spPr>
        <a:xfrm>
          <a:off x="1303595" y="2124322"/>
          <a:ext cx="1634219" cy="1634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Root-mean-square error (RMSE) is </a:t>
          </a:r>
          <a:r>
            <a:rPr lang="en-US" sz="1100" kern="1200"/>
            <a:t>:</a:t>
          </a:r>
          <a:r>
            <a:rPr lang="en-US" sz="1100" b="0" i="0" kern="1200"/>
            <a:t>68.614559</a:t>
          </a:r>
          <a:endParaRPr lang="en-US" sz="1100" kern="1200"/>
        </a:p>
      </dsp:txBody>
      <dsp:txXfrm>
        <a:off x="1542921" y="2363648"/>
        <a:ext cx="1155567" cy="1155567"/>
      </dsp:txXfrm>
    </dsp:sp>
    <dsp:sp modelId="{352020A8-D70F-4DFD-96F8-89A562F68338}">
      <dsp:nvSpPr>
        <dsp:cNvPr id="0" name=""/>
        <dsp:cNvSpPr/>
      </dsp:nvSpPr>
      <dsp:spPr>
        <a:xfrm rot="18000000">
          <a:off x="2510852" y="1614386"/>
          <a:ext cx="433610" cy="551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43373" y="1781024"/>
        <a:ext cx="303527" cy="33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111AA-D77D-4556-B649-28722E0359D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5FE6A-D22B-4DC5-B091-CDDF86B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We try  to create a network model with two  LSTM layers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and 2 dense layers that make the model try to find the closing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value for the next day. Sequential methods are used because of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the advantages of finding  patterns of  similarities. it helps  in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finding  the  next  event  for  that  particular  X  data.  Model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Compile  defines  the  loss  function,  the  optimizer,  and  the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metrics. That's all. It has nothing to do  with the weights and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you can compile a model as many times as you want without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causing  any  problem  to  pretrained  weights.  LSTM.  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spc="-65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compiler has  optimizer Adam  that makes  the  network learn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the value. We use the loss as have a mean squared error than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try to reduce the loss that has accrued at the time of learning.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epochs  are  used  to  make  the  model  learn  the  same  data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repeated times. At epochs 2 is apply for that we got the nearest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value for the next day closing value. Batch size is 1 because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each value is individual and it is independent that makes the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prediction accuracy.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Then we create x train and y train to predict the accuracy of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the model and predict the values for x train and get the y to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predict value. </a:t>
            </a:r>
            <a:r>
              <a:rPr lang="en-US" sz="180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We compare both y train and y predict values.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5FE6A-D22B-4DC5-B091-CDDF86BD90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79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09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22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8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05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9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3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90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80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00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89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736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18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381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854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7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39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187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07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527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10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236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4939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0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3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7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time_series/time_series_lstm_model.htm" TargetMode="Externa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image" Target="../media/image13.sv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4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image" Target="../media/image11.sv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02E6B205-999D-7DD4-EFCF-43FE6A4C0963}"/>
              </a:ext>
            </a:extLst>
          </p:cNvPr>
          <p:cNvSpPr txBox="1"/>
          <p:nvPr/>
        </p:nvSpPr>
        <p:spPr>
          <a:xfrm>
            <a:off x="4865201" y="2542199"/>
            <a:ext cx="7458730" cy="149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Sitka Banner Semibold" panose="020B0604020202020204" pitchFamily="2" charset="0"/>
                <a:ea typeface="Calibri" panose="020F0502020204030204" pitchFamily="34" charset="0"/>
                <a:cs typeface="Vrinda" panose="020B0502040204020203" pitchFamily="34" charset="0"/>
              </a:rPr>
              <a:t>Household Power </a:t>
            </a:r>
            <a:r>
              <a:rPr lang="en-US" sz="4400" b="1" dirty="0">
                <a:solidFill>
                  <a:schemeClr val="bg2"/>
                </a:solidFill>
                <a:latin typeface="Sitka Banner Semibold" panose="020B0604020202020204" pitchFamily="2" charset="0"/>
                <a:ea typeface="Calibri" panose="020F0502020204030204" pitchFamily="34" charset="0"/>
                <a:cs typeface="Vrinda" panose="020B0502040204020203" pitchFamily="34" charset="0"/>
              </a:rPr>
              <a:t>Consumption &amp; Prediction  </a:t>
            </a:r>
            <a:endParaRPr lang="en-US" sz="3600" dirty="0">
              <a:solidFill>
                <a:schemeClr val="bg2"/>
              </a:solidFill>
              <a:effectLst/>
              <a:latin typeface="Sitka Banner Semibold" panose="020B0604020202020204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2B1B5-4165-5F46-8F0B-19F39B77F987}"/>
              </a:ext>
            </a:extLst>
          </p:cNvPr>
          <p:cNvCxnSpPr>
            <a:cxnSpLocks/>
          </p:cNvCxnSpPr>
          <p:nvPr/>
        </p:nvCxnSpPr>
        <p:spPr>
          <a:xfrm flipV="1">
            <a:off x="6267141" y="4156849"/>
            <a:ext cx="5461789" cy="17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6BC36C3E-9581-D958-C1A3-B74BC0794FEB}"/>
              </a:ext>
            </a:extLst>
          </p:cNvPr>
          <p:cNvCxnSpPr>
            <a:cxnSpLocks/>
          </p:cNvCxnSpPr>
          <p:nvPr/>
        </p:nvCxnSpPr>
        <p:spPr>
          <a:xfrm flipV="1">
            <a:off x="6266158" y="4179301"/>
            <a:ext cx="5461789" cy="17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12A943-1AA2-E88D-BC7A-EA323229F0C4}"/>
              </a:ext>
            </a:extLst>
          </p:cNvPr>
          <p:cNvSpPr txBox="1"/>
          <p:nvPr/>
        </p:nvSpPr>
        <p:spPr>
          <a:xfrm>
            <a:off x="6233312" y="4282342"/>
            <a:ext cx="397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Raikibul Hasan, Rukhsar Ahmed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17589"/>
            <a:ext cx="12192000" cy="661977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A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verage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d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aily return </a:t>
            </a:r>
            <a:r>
              <a:rPr lang="en-US" sz="36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using a histogram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65B569B-5412-E78A-BD0D-EB31A7EB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1378856"/>
            <a:ext cx="11393714" cy="4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3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Correlation of</a:t>
            </a:r>
            <a:r>
              <a:rPr lang="en-US" sz="4400" dirty="0"/>
              <a:t> 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190723D-0E22-BF0C-1A1B-3CD83010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" y="1013729"/>
            <a:ext cx="10294070" cy="50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8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Correlation of</a:t>
            </a:r>
            <a:r>
              <a:rPr lang="en-US" sz="4400" dirty="0"/>
              <a:t> </a:t>
            </a:r>
          </a:p>
        </p:txBody>
      </p:sp>
      <p:pic>
        <p:nvPicPr>
          <p:cNvPr id="4" name="Picture 3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DA5B02E7-84BD-C034-154C-5546034A9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3" y="1132114"/>
            <a:ext cx="10152991" cy="52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8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Correlation of</a:t>
            </a:r>
            <a:r>
              <a:rPr lang="en-US" sz="4400" dirty="0"/>
              <a:t> 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3148778-2B46-EFC7-F8C9-C7474B70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0" y="861390"/>
            <a:ext cx="10548594" cy="54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EE47D-1EC5-E87D-1442-998418C0F1F4}"/>
              </a:ext>
            </a:extLst>
          </p:cNvPr>
          <p:cNvSpPr txBox="1"/>
          <p:nvPr/>
        </p:nvSpPr>
        <p:spPr>
          <a:xfrm>
            <a:off x="1859280" y="1723855"/>
            <a:ext cx="8473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reason they work so well is that LSTM can store past important information and forget the information that is not. LSTM has three gates:</a:t>
            </a:r>
          </a:p>
          <a:p>
            <a:pPr algn="l"/>
            <a:endParaRPr lang="en-US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68937-31FB-C135-4609-4EE34197610F}"/>
              </a:ext>
            </a:extLst>
          </p:cNvPr>
          <p:cNvSpPr txBox="1"/>
          <p:nvPr/>
        </p:nvSpPr>
        <p:spPr>
          <a:xfrm>
            <a:off x="0" y="32913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Why LSTM?</a:t>
            </a:r>
            <a:endParaRPr lang="en-US" sz="32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26D3D9C-518E-F677-4E55-D4B16BDCE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999535"/>
              </p:ext>
            </p:extLst>
          </p:nvPr>
        </p:nvGraphicFramePr>
        <p:xfrm>
          <a:off x="3048000" y="2998989"/>
          <a:ext cx="60960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3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89791"/>
            <a:ext cx="5446295" cy="1479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Section</a:t>
            </a:r>
          </a:p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Break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815C4-BD5D-24B0-C42D-1A9FED683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1727401" cy="51274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C600A-431C-0DEB-80F4-E87AF6FD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90650"/>
            <a:ext cx="11601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815C4-BD5D-24B0-C42D-1A9FED683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1727401" cy="51274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A6A58-C628-ADF9-7989-ED0FE1CE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59" y="1203158"/>
            <a:ext cx="8149078" cy="51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5CD741-5C5F-59FF-E923-0B3819C97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</a:t>
            </a:r>
            <a:r>
              <a:rPr lang="en-US" dirty="0">
                <a:solidFill>
                  <a:schemeClr val="accent1"/>
                </a:solidFill>
              </a:rPr>
              <a:t>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42E242-3BBF-93FB-547B-5A101CA4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7" y="1132114"/>
            <a:ext cx="4391025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8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10"/>
            <a:ext cx="12192000" cy="59230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Layer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3609729-47A2-14E9-CB2B-A3CEFDE9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1158239"/>
            <a:ext cx="4486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6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FZShuTi" pitchFamily="2" charset="-122"/>
                  <a:cs typeface="Segoe UI" panose="020B0502040204020203" pitchFamily="34" charset="0"/>
                </a:rPr>
                <a:t>Why this topic is interest.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Overview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FZShuTi" pitchFamily="2" charset="-122"/>
                  <a:cs typeface="Segoe UI" panose="020B0502040204020203" pitchFamily="34" charset="0"/>
                </a:rPr>
                <a:t>Data description /visualization.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914978"/>
            <a:chOff x="1848112" y="1575921"/>
            <a:chExt cx="5383988" cy="9149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63983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  <a:endParaRPr lang="ko-KR" alt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ko-KR" alt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93421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Discussion &amp; Conclusion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Graphic 166">
            <a:extLst>
              <a:ext uri="{FF2B5EF4-FFF2-40B4-BE49-F238E27FC236}">
                <a16:creationId xmlns:a16="http://schemas.microsoft.com/office/drawing/2014/main" id="{3191CF59-38EC-B71C-A114-6383781DCC38}"/>
              </a:ext>
            </a:extLst>
          </p:cNvPr>
          <p:cNvGrpSpPr/>
          <p:nvPr/>
        </p:nvGrpSpPr>
        <p:grpSpPr>
          <a:xfrm>
            <a:off x="597771" y="1287439"/>
            <a:ext cx="3662181" cy="560516"/>
            <a:chOff x="4305300" y="3052762"/>
            <a:chExt cx="3581400" cy="752475"/>
          </a:xfrm>
          <a:solidFill>
            <a:schemeClr val="accent1"/>
          </a:solidFill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1C75BA1-C158-A58C-1C99-8EADB4F2E638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88AC546-716B-E3C5-5829-F5772C1A5BB1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57E7BA8-472D-B4AD-BEF5-23C144E860CA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F87F069-21FD-DE92-8FAC-026A2B4D94E1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D988222-D0EB-CB2B-4A99-0974AE02A31C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9ADF542-19AC-516B-12AD-5929B9BA3D71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1112019-6D20-B840-EAC4-5CDCF6C06ABA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C117914-5058-C702-CB55-22A39345EC63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5FFCBC0-CAB9-64A8-03FA-2528DF3C4634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B2DCD96-3060-093A-9249-60F1D84E6BB5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C971BF6-5ECF-E995-BA90-0C94213261B3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AE882CD-F30D-C342-482E-6F97B2140C94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7B3AB3B-0006-9496-BAC2-9319C65A5B39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5FF0269-609A-469C-57AE-B869184C596F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6CC24B1-DB28-3106-4912-CBC72ED30E98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8BB7292-45F0-1A23-E5B8-A4614FCA1093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29FA963-5733-74C1-A2E4-6D8413DCDC80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3C8E4AD-830E-AC18-C801-A6DA8ECD747D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C5360CA-2520-D949-113A-01C670A941D5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B6D83C2-94D2-5B1A-9FDF-8A6A6C269B6D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9212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</a:t>
            </a:r>
            <a:r>
              <a:rPr lang="en-US" dirty="0">
                <a:solidFill>
                  <a:schemeClr val="accent1"/>
                </a:solidFill>
              </a:rPr>
              <a:t>ction</a:t>
            </a:r>
          </a:p>
        </p:txBody>
      </p:sp>
      <p:pic>
        <p:nvPicPr>
          <p:cNvPr id="5" name="Picture 4" descr="A picture containing text, different, colorful, several&#10;&#10;Description automatically generated">
            <a:extLst>
              <a:ext uri="{FF2B5EF4-FFF2-40B4-BE49-F238E27FC236}">
                <a16:creationId xmlns:a16="http://schemas.microsoft.com/office/drawing/2014/main" id="{9C4BE7FA-2533-A42E-B8F6-369C5E17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792048"/>
            <a:ext cx="10951029" cy="55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0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85876C-E8BC-7DFF-0FB5-7179AF6F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27" y="0"/>
            <a:ext cx="411838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86E8C5-2EC2-9837-1139-7F6D69C4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37" y="0"/>
            <a:ext cx="4139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7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7C48A2-3BDB-38C9-3FFE-D3BF710017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21754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Discussion &amp; Conclusion</a:t>
            </a:r>
          </a:p>
        </p:txBody>
      </p:sp>
      <p:pic>
        <p:nvPicPr>
          <p:cNvPr id="1026" name="Picture 2" descr="What does RMSE really mean?. Root Mean Square Error (RMSE) is a… | by James  Moody | Towards Data Science">
            <a:extLst>
              <a:ext uri="{FF2B5EF4-FFF2-40B4-BE49-F238E27FC236}">
                <a16:creationId xmlns:a16="http://schemas.microsoft.com/office/drawing/2014/main" id="{8895657B-5F8B-8F2A-5A4D-C6D6433D1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5" y="1627409"/>
            <a:ext cx="38290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F2C794-9A5B-F287-D621-1A8BAEBF1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734379"/>
              </p:ext>
            </p:extLst>
          </p:nvPr>
        </p:nvGraphicFramePr>
        <p:xfrm>
          <a:off x="4163626" y="1748902"/>
          <a:ext cx="6693763" cy="3759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67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F89128-D0F0-F76D-4764-F8C079AABB91}"/>
              </a:ext>
            </a:extLst>
          </p:cNvPr>
          <p:cNvSpPr txBox="1"/>
          <p:nvPr/>
        </p:nvSpPr>
        <p:spPr>
          <a:xfrm>
            <a:off x="1300899" y="993683"/>
            <a:ext cx="7202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Code: https://github.com/rakiiibul/stock-market-analysis_ML-Project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CA084-869C-5244-0B1C-B1DCC4A72C5D}"/>
              </a:ext>
            </a:extLst>
          </p:cNvPr>
          <p:cNvSpPr txBox="1"/>
          <p:nvPr/>
        </p:nvSpPr>
        <p:spPr>
          <a:xfrm>
            <a:off x="1395167" y="2080669"/>
            <a:ext cx="6108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https://www.tutorialspoint.com/time_series/time_series_lstm_model.htm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https://towardsdatascience.com/time-series-forecasting-with-recurrent-neural-networks-74674e289816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9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FF0FA-210A-611A-EDC8-868248B780BD}"/>
              </a:ext>
            </a:extLst>
          </p:cNvPr>
          <p:cNvSpPr txBox="1"/>
          <p:nvPr/>
        </p:nvSpPr>
        <p:spPr>
          <a:xfrm>
            <a:off x="4583783" y="3105834"/>
            <a:ext cx="7199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2408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D37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7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E05DB-0765-1F02-C1EE-1D3A20C6E234}"/>
              </a:ext>
            </a:extLst>
          </p:cNvPr>
          <p:cNvSpPr txBox="1"/>
          <p:nvPr/>
        </p:nvSpPr>
        <p:spPr>
          <a:xfrm>
            <a:off x="7534655" y="2215373"/>
            <a:ext cx="41809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With the advent of new gadgets and a push towards greater electrification projects globally, power consumption is rising globally. </a:t>
            </a:r>
            <a:endParaRPr lang="en-US" dirty="0">
              <a:solidFill>
                <a:schemeClr val="bg1"/>
              </a:solidFill>
              <a:latin typeface="charter"/>
            </a:endParaRP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Thus, we can also expect that household or residential power consumption is so on the rise. With greater access to global power consumption data, forecasting power consumption is an emerging challenge.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CFC640A-938F-122A-ECF0-3A12E0466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0" y="118019"/>
            <a:ext cx="6094428" cy="4335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EFD5DD-13EB-A789-AD6F-8A7C23133CC6}"/>
              </a:ext>
            </a:extLst>
          </p:cNvPr>
          <p:cNvSpPr txBox="1"/>
          <p:nvPr/>
        </p:nvSpPr>
        <p:spPr>
          <a:xfrm>
            <a:off x="809485" y="507769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itka Banner Semibold" panose="020B0604020202020204" pitchFamily="2" charset="0"/>
                <a:ea typeface="Calibri" panose="020F0502020204030204" pitchFamily="34" charset="0"/>
                <a:cs typeface="Vrinda" panose="020B0502040204020203" pitchFamily="34" charset="0"/>
              </a:rPr>
              <a:t>Household Power Consumption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6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8133E4-1F24-D54E-3FD5-23C8B5BB1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671029"/>
              </p:ext>
            </p:extLst>
          </p:nvPr>
        </p:nvGraphicFramePr>
        <p:xfrm>
          <a:off x="5763662" y="3587740"/>
          <a:ext cx="4256264" cy="1107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716BAA-062A-AFF9-A58B-45C2CFB5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920281"/>
              </p:ext>
            </p:extLst>
          </p:nvPr>
        </p:nvGraphicFramePr>
        <p:xfrm>
          <a:off x="7941660" y="1075536"/>
          <a:ext cx="3861650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BCD9E6-5050-14CE-8600-F532A8AB0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681882"/>
              </p:ext>
            </p:extLst>
          </p:nvPr>
        </p:nvGraphicFramePr>
        <p:xfrm>
          <a:off x="4236350" y="4905834"/>
          <a:ext cx="4097334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0" name="Donut 24">
            <a:extLst>
              <a:ext uri="{FF2B5EF4-FFF2-40B4-BE49-F238E27FC236}">
                <a16:creationId xmlns:a16="http://schemas.microsoft.com/office/drawing/2014/main" id="{32AA287B-CF9F-467C-A5C0-CE3CC2F1A3D7}"/>
              </a:ext>
            </a:extLst>
          </p:cNvPr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15F5A486-914E-4CD1-A4C9-53BA05E124B6}"/>
              </a:ext>
            </a:extLst>
          </p:cNvPr>
          <p:cNvSpPr/>
          <p:nvPr/>
        </p:nvSpPr>
        <p:spPr>
          <a:xfrm>
            <a:off x="4246777" y="365767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7593B7-3DB8-001E-8C28-956F71834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059489"/>
              </p:ext>
            </p:extLst>
          </p:nvPr>
        </p:nvGraphicFramePr>
        <p:xfrm>
          <a:off x="6631685" y="2500829"/>
          <a:ext cx="4190113" cy="661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544912" y="269652"/>
            <a:ext cx="407095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prediction </a:t>
            </a:r>
            <a:r>
              <a:rPr lang="en-US" altLang="ko-KR" sz="3200" dirty="0">
                <a:latin typeface="Segoe UI" panose="020B0502040204020203" pitchFamily="34" charset="0"/>
                <a:cs typeface="Segoe UI" panose="020B0502040204020203" pitchFamily="34" charset="0"/>
              </a:rPr>
              <a:t>is important?</a:t>
            </a:r>
          </a:p>
        </p:txBody>
      </p:sp>
      <p:sp>
        <p:nvSpPr>
          <p:cNvPr id="38" name="Rectangle 37" descr="Bar Graph with Upward Trend">
            <a:extLst>
              <a:ext uri="{FF2B5EF4-FFF2-40B4-BE49-F238E27FC236}">
                <a16:creationId xmlns:a16="http://schemas.microsoft.com/office/drawing/2014/main" id="{0843BBA7-9C21-0292-9602-899EE1326AF8}"/>
              </a:ext>
            </a:extLst>
          </p:cNvPr>
          <p:cNvSpPr/>
          <p:nvPr/>
        </p:nvSpPr>
        <p:spPr>
          <a:xfrm>
            <a:off x="5404974" y="2449853"/>
            <a:ext cx="567936" cy="490056"/>
          </a:xfrm>
          <a:prstGeom prst="rect">
            <a:avLst/>
          </a:prstGeom>
          <a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Rectangle 42" descr="Statistics">
            <a:extLst>
              <a:ext uri="{FF2B5EF4-FFF2-40B4-BE49-F238E27FC236}">
                <a16:creationId xmlns:a16="http://schemas.microsoft.com/office/drawing/2014/main" id="{11F2291F-96C5-822F-3F41-4859075E5D46}"/>
              </a:ext>
            </a:extLst>
          </p:cNvPr>
          <p:cNvSpPr/>
          <p:nvPr/>
        </p:nvSpPr>
        <p:spPr>
          <a:xfrm>
            <a:off x="2915890" y="4755332"/>
            <a:ext cx="545775" cy="462620"/>
          </a:xfrm>
          <a:prstGeom prst="rect">
            <a:avLst/>
          </a:prstGeom>
          <a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856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5" grpId="0" animBg="1"/>
      <p:bldP spid="46" grpId="0" animBg="1"/>
      <p:bldP spid="22" grpId="0" animBg="1"/>
      <p:bldGraphic spid="4" grpId="0">
        <p:bldAsOne/>
      </p:bldGraphic>
      <p:bldGraphic spid="5" grpId="0">
        <p:bldAsOne/>
      </p:bldGraphic>
      <p:bldP spid="42" grpId="0" animBg="1"/>
      <p:bldP spid="44" grpId="0" animBg="1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60586" y="18144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C772C8B-CA55-D001-D7D4-FDE1E485101D}"/>
              </a:ext>
            </a:extLst>
          </p:cNvPr>
          <p:cNvSpPr/>
          <p:nvPr/>
        </p:nvSpPr>
        <p:spPr>
          <a:xfrm>
            <a:off x="3273449" y="739998"/>
            <a:ext cx="5442713" cy="225629"/>
          </a:xfrm>
          <a:custGeom>
            <a:avLst/>
            <a:gdLst>
              <a:gd name="connsiteX0" fmla="*/ 1497806 w 3476625"/>
              <a:gd name="connsiteY0" fmla="*/ 7144 h 200025"/>
              <a:gd name="connsiteX1" fmla="*/ 1822609 w 3476625"/>
              <a:gd name="connsiteY1" fmla="*/ 7144 h 200025"/>
              <a:gd name="connsiteX2" fmla="*/ 1899761 w 3476625"/>
              <a:gd name="connsiteY2" fmla="*/ 84296 h 200025"/>
              <a:gd name="connsiteX3" fmla="*/ 2174081 w 3476625"/>
              <a:gd name="connsiteY3" fmla="*/ 84296 h 200025"/>
              <a:gd name="connsiteX4" fmla="*/ 2240756 w 3476625"/>
              <a:gd name="connsiteY4" fmla="*/ 17621 h 200025"/>
              <a:gd name="connsiteX5" fmla="*/ 3470434 w 3476625"/>
              <a:gd name="connsiteY5" fmla="*/ 17621 h 200025"/>
              <a:gd name="connsiteX6" fmla="*/ 3470434 w 3476625"/>
              <a:gd name="connsiteY6" fmla="*/ 24289 h 200025"/>
              <a:gd name="connsiteX7" fmla="*/ 2243614 w 3476625"/>
              <a:gd name="connsiteY7" fmla="*/ 24289 h 200025"/>
              <a:gd name="connsiteX8" fmla="*/ 2176939 w 3476625"/>
              <a:gd name="connsiteY8" fmla="*/ 90964 h 200025"/>
              <a:gd name="connsiteX9" fmla="*/ 1896904 w 3476625"/>
              <a:gd name="connsiteY9" fmla="*/ 90964 h 200025"/>
              <a:gd name="connsiteX10" fmla="*/ 1819751 w 3476625"/>
              <a:gd name="connsiteY10" fmla="*/ 13811 h 200025"/>
              <a:gd name="connsiteX11" fmla="*/ 1500664 w 3476625"/>
              <a:gd name="connsiteY11" fmla="*/ 13811 h 200025"/>
              <a:gd name="connsiteX12" fmla="*/ 1432084 w 3476625"/>
              <a:gd name="connsiteY12" fmla="*/ 120491 h 200025"/>
              <a:gd name="connsiteX13" fmla="*/ 1057751 w 3476625"/>
              <a:gd name="connsiteY13" fmla="*/ 120491 h 200025"/>
              <a:gd name="connsiteX14" fmla="*/ 971074 w 3476625"/>
              <a:gd name="connsiteY14" fmla="*/ 14764 h 200025"/>
              <a:gd name="connsiteX15" fmla="*/ 379571 w 3476625"/>
              <a:gd name="connsiteY15" fmla="*/ 14764 h 200025"/>
              <a:gd name="connsiteX16" fmla="*/ 11906 w 3476625"/>
              <a:gd name="connsiteY16" fmla="*/ 201454 h 200025"/>
              <a:gd name="connsiteX17" fmla="*/ 7144 w 3476625"/>
              <a:gd name="connsiteY17" fmla="*/ 196691 h 200025"/>
              <a:gd name="connsiteX18" fmla="*/ 376714 w 3476625"/>
              <a:gd name="connsiteY18" fmla="*/ 8096 h 200025"/>
              <a:gd name="connsiteX19" fmla="*/ 973931 w 3476625"/>
              <a:gd name="connsiteY19" fmla="*/ 8096 h 200025"/>
              <a:gd name="connsiteX20" fmla="*/ 1061561 w 3476625"/>
              <a:gd name="connsiteY20" fmla="*/ 113824 h 200025"/>
              <a:gd name="connsiteX21" fmla="*/ 1429226 w 3476625"/>
              <a:gd name="connsiteY21" fmla="*/ 1138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A1968-111B-4704-460A-0CB20C7B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997"/>
            <a:ext cx="12192000" cy="54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95046" y="1136223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Graphic 4">
                <a:extLst>
                  <a:ext uri="{FF2B5EF4-FFF2-40B4-BE49-F238E27FC236}">
                    <a16:creationId xmlns:a16="http://schemas.microsoft.com/office/drawing/2014/main" id="{18927834-337B-4774-B8C4-66F5BF0CE3E4}"/>
                  </a:ext>
                </a:extLst>
              </p:cNvPr>
              <p:cNvSpPr/>
              <p:nvPr/>
            </p:nvSpPr>
            <p:spPr>
              <a:xfrm>
                <a:off x="1623252" y="2565089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ML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02F4B8E-9B3E-4F0F-A7A3-4E4CCE2F61D7}"/>
              </a:ext>
            </a:extLst>
          </p:cNvPr>
          <p:cNvSpPr txBox="1"/>
          <p:nvPr/>
        </p:nvSpPr>
        <p:spPr>
          <a:xfrm>
            <a:off x="3191608" y="4848677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644F2-7E81-2C9C-296A-D496B9B6D0BE}"/>
              </a:ext>
            </a:extLst>
          </p:cNvPr>
          <p:cNvSpPr txBox="1"/>
          <p:nvPr/>
        </p:nvSpPr>
        <p:spPr>
          <a:xfrm>
            <a:off x="3458553" y="5633996"/>
            <a:ext cx="6674061" cy="8554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72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7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9450"/>
            <a:ext cx="12192000" cy="79260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Closing Price </a:t>
            </a:r>
            <a:r>
              <a:rPr lang="en-US" sz="4000" dirty="0"/>
              <a:t>of Apple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7BBA32F-E0B6-3171-9990-7D38F400C83C}"/>
              </a:ext>
            </a:extLst>
          </p:cNvPr>
          <p:cNvSpPr/>
          <p:nvPr/>
        </p:nvSpPr>
        <p:spPr>
          <a:xfrm>
            <a:off x="3114058" y="755008"/>
            <a:ext cx="5442713" cy="225629"/>
          </a:xfrm>
          <a:custGeom>
            <a:avLst/>
            <a:gdLst>
              <a:gd name="connsiteX0" fmla="*/ 1497806 w 3476625"/>
              <a:gd name="connsiteY0" fmla="*/ 7144 h 200025"/>
              <a:gd name="connsiteX1" fmla="*/ 1822609 w 3476625"/>
              <a:gd name="connsiteY1" fmla="*/ 7144 h 200025"/>
              <a:gd name="connsiteX2" fmla="*/ 1899761 w 3476625"/>
              <a:gd name="connsiteY2" fmla="*/ 84296 h 200025"/>
              <a:gd name="connsiteX3" fmla="*/ 2174081 w 3476625"/>
              <a:gd name="connsiteY3" fmla="*/ 84296 h 200025"/>
              <a:gd name="connsiteX4" fmla="*/ 2240756 w 3476625"/>
              <a:gd name="connsiteY4" fmla="*/ 17621 h 200025"/>
              <a:gd name="connsiteX5" fmla="*/ 3470434 w 3476625"/>
              <a:gd name="connsiteY5" fmla="*/ 17621 h 200025"/>
              <a:gd name="connsiteX6" fmla="*/ 3470434 w 3476625"/>
              <a:gd name="connsiteY6" fmla="*/ 24289 h 200025"/>
              <a:gd name="connsiteX7" fmla="*/ 2243614 w 3476625"/>
              <a:gd name="connsiteY7" fmla="*/ 24289 h 200025"/>
              <a:gd name="connsiteX8" fmla="*/ 2176939 w 3476625"/>
              <a:gd name="connsiteY8" fmla="*/ 90964 h 200025"/>
              <a:gd name="connsiteX9" fmla="*/ 1896904 w 3476625"/>
              <a:gd name="connsiteY9" fmla="*/ 90964 h 200025"/>
              <a:gd name="connsiteX10" fmla="*/ 1819751 w 3476625"/>
              <a:gd name="connsiteY10" fmla="*/ 13811 h 200025"/>
              <a:gd name="connsiteX11" fmla="*/ 1500664 w 3476625"/>
              <a:gd name="connsiteY11" fmla="*/ 13811 h 200025"/>
              <a:gd name="connsiteX12" fmla="*/ 1432084 w 3476625"/>
              <a:gd name="connsiteY12" fmla="*/ 120491 h 200025"/>
              <a:gd name="connsiteX13" fmla="*/ 1057751 w 3476625"/>
              <a:gd name="connsiteY13" fmla="*/ 120491 h 200025"/>
              <a:gd name="connsiteX14" fmla="*/ 971074 w 3476625"/>
              <a:gd name="connsiteY14" fmla="*/ 14764 h 200025"/>
              <a:gd name="connsiteX15" fmla="*/ 379571 w 3476625"/>
              <a:gd name="connsiteY15" fmla="*/ 14764 h 200025"/>
              <a:gd name="connsiteX16" fmla="*/ 11906 w 3476625"/>
              <a:gd name="connsiteY16" fmla="*/ 201454 h 200025"/>
              <a:gd name="connsiteX17" fmla="*/ 7144 w 3476625"/>
              <a:gd name="connsiteY17" fmla="*/ 196691 h 200025"/>
              <a:gd name="connsiteX18" fmla="*/ 376714 w 3476625"/>
              <a:gd name="connsiteY18" fmla="*/ 8096 h 200025"/>
              <a:gd name="connsiteX19" fmla="*/ 973931 w 3476625"/>
              <a:gd name="connsiteY19" fmla="*/ 8096 h 200025"/>
              <a:gd name="connsiteX20" fmla="*/ 1061561 w 3476625"/>
              <a:gd name="connsiteY20" fmla="*/ 113824 h 200025"/>
              <a:gd name="connsiteX21" fmla="*/ 1429226 w 3476625"/>
              <a:gd name="connsiteY21" fmla="*/ 1138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9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Sales volume </a:t>
            </a:r>
            <a:r>
              <a:rPr lang="en-US" dirty="0">
                <a:solidFill>
                  <a:schemeClr val="accent1"/>
                </a:solidFill>
              </a:rPr>
              <a:t>History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D28ECB-7016-AD19-E977-CD7446A34C54}"/>
              </a:ext>
            </a:extLst>
          </p:cNvPr>
          <p:cNvSpPr/>
          <p:nvPr/>
        </p:nvSpPr>
        <p:spPr>
          <a:xfrm>
            <a:off x="3139225" y="981511"/>
            <a:ext cx="5442713" cy="225629"/>
          </a:xfrm>
          <a:custGeom>
            <a:avLst/>
            <a:gdLst>
              <a:gd name="connsiteX0" fmla="*/ 1497806 w 3476625"/>
              <a:gd name="connsiteY0" fmla="*/ 7144 h 200025"/>
              <a:gd name="connsiteX1" fmla="*/ 1822609 w 3476625"/>
              <a:gd name="connsiteY1" fmla="*/ 7144 h 200025"/>
              <a:gd name="connsiteX2" fmla="*/ 1899761 w 3476625"/>
              <a:gd name="connsiteY2" fmla="*/ 84296 h 200025"/>
              <a:gd name="connsiteX3" fmla="*/ 2174081 w 3476625"/>
              <a:gd name="connsiteY3" fmla="*/ 84296 h 200025"/>
              <a:gd name="connsiteX4" fmla="*/ 2240756 w 3476625"/>
              <a:gd name="connsiteY4" fmla="*/ 17621 h 200025"/>
              <a:gd name="connsiteX5" fmla="*/ 3470434 w 3476625"/>
              <a:gd name="connsiteY5" fmla="*/ 17621 h 200025"/>
              <a:gd name="connsiteX6" fmla="*/ 3470434 w 3476625"/>
              <a:gd name="connsiteY6" fmla="*/ 24289 h 200025"/>
              <a:gd name="connsiteX7" fmla="*/ 2243614 w 3476625"/>
              <a:gd name="connsiteY7" fmla="*/ 24289 h 200025"/>
              <a:gd name="connsiteX8" fmla="*/ 2176939 w 3476625"/>
              <a:gd name="connsiteY8" fmla="*/ 90964 h 200025"/>
              <a:gd name="connsiteX9" fmla="*/ 1896904 w 3476625"/>
              <a:gd name="connsiteY9" fmla="*/ 90964 h 200025"/>
              <a:gd name="connsiteX10" fmla="*/ 1819751 w 3476625"/>
              <a:gd name="connsiteY10" fmla="*/ 13811 h 200025"/>
              <a:gd name="connsiteX11" fmla="*/ 1500664 w 3476625"/>
              <a:gd name="connsiteY11" fmla="*/ 13811 h 200025"/>
              <a:gd name="connsiteX12" fmla="*/ 1432084 w 3476625"/>
              <a:gd name="connsiteY12" fmla="*/ 120491 h 200025"/>
              <a:gd name="connsiteX13" fmla="*/ 1057751 w 3476625"/>
              <a:gd name="connsiteY13" fmla="*/ 120491 h 200025"/>
              <a:gd name="connsiteX14" fmla="*/ 971074 w 3476625"/>
              <a:gd name="connsiteY14" fmla="*/ 14764 h 200025"/>
              <a:gd name="connsiteX15" fmla="*/ 379571 w 3476625"/>
              <a:gd name="connsiteY15" fmla="*/ 14764 h 200025"/>
              <a:gd name="connsiteX16" fmla="*/ 11906 w 3476625"/>
              <a:gd name="connsiteY16" fmla="*/ 201454 h 200025"/>
              <a:gd name="connsiteX17" fmla="*/ 7144 w 3476625"/>
              <a:gd name="connsiteY17" fmla="*/ 196691 h 200025"/>
              <a:gd name="connsiteX18" fmla="*/ 376714 w 3476625"/>
              <a:gd name="connsiteY18" fmla="*/ 8096 h 200025"/>
              <a:gd name="connsiteX19" fmla="*/ 973931 w 3476625"/>
              <a:gd name="connsiteY19" fmla="*/ 8096 h 200025"/>
              <a:gd name="connsiteX20" fmla="*/ 1061561 w 3476625"/>
              <a:gd name="connsiteY20" fmla="*/ 113824 h 200025"/>
              <a:gd name="connsiteX21" fmla="*/ 1429226 w 3476625"/>
              <a:gd name="connsiteY21" fmla="*/ 1138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EA6BA3A-27C0-3B6F-6AF5-80A1BADE0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43" y="1407886"/>
            <a:ext cx="9949543" cy="49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0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92279"/>
            <a:ext cx="12192000" cy="654341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Moving Average of </a:t>
            </a:r>
            <a:r>
              <a:rPr lang="en-US" sz="3600" dirty="0">
                <a:solidFill>
                  <a:schemeClr val="tx1"/>
                </a:solidFill>
                <a:effectLst/>
              </a:rPr>
              <a:t>the various Stocks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3D43D61-C361-62BA-6544-074DA373C92F}"/>
              </a:ext>
            </a:extLst>
          </p:cNvPr>
          <p:cNvSpPr/>
          <p:nvPr/>
        </p:nvSpPr>
        <p:spPr>
          <a:xfrm>
            <a:off x="2541864" y="713063"/>
            <a:ext cx="7172587" cy="225629"/>
          </a:xfrm>
          <a:custGeom>
            <a:avLst/>
            <a:gdLst>
              <a:gd name="connsiteX0" fmla="*/ 1497806 w 3476625"/>
              <a:gd name="connsiteY0" fmla="*/ 7144 h 200025"/>
              <a:gd name="connsiteX1" fmla="*/ 1822609 w 3476625"/>
              <a:gd name="connsiteY1" fmla="*/ 7144 h 200025"/>
              <a:gd name="connsiteX2" fmla="*/ 1899761 w 3476625"/>
              <a:gd name="connsiteY2" fmla="*/ 84296 h 200025"/>
              <a:gd name="connsiteX3" fmla="*/ 2174081 w 3476625"/>
              <a:gd name="connsiteY3" fmla="*/ 84296 h 200025"/>
              <a:gd name="connsiteX4" fmla="*/ 2240756 w 3476625"/>
              <a:gd name="connsiteY4" fmla="*/ 17621 h 200025"/>
              <a:gd name="connsiteX5" fmla="*/ 3470434 w 3476625"/>
              <a:gd name="connsiteY5" fmla="*/ 17621 h 200025"/>
              <a:gd name="connsiteX6" fmla="*/ 3470434 w 3476625"/>
              <a:gd name="connsiteY6" fmla="*/ 24289 h 200025"/>
              <a:gd name="connsiteX7" fmla="*/ 2243614 w 3476625"/>
              <a:gd name="connsiteY7" fmla="*/ 24289 h 200025"/>
              <a:gd name="connsiteX8" fmla="*/ 2176939 w 3476625"/>
              <a:gd name="connsiteY8" fmla="*/ 90964 h 200025"/>
              <a:gd name="connsiteX9" fmla="*/ 1896904 w 3476625"/>
              <a:gd name="connsiteY9" fmla="*/ 90964 h 200025"/>
              <a:gd name="connsiteX10" fmla="*/ 1819751 w 3476625"/>
              <a:gd name="connsiteY10" fmla="*/ 13811 h 200025"/>
              <a:gd name="connsiteX11" fmla="*/ 1500664 w 3476625"/>
              <a:gd name="connsiteY11" fmla="*/ 13811 h 200025"/>
              <a:gd name="connsiteX12" fmla="*/ 1432084 w 3476625"/>
              <a:gd name="connsiteY12" fmla="*/ 120491 h 200025"/>
              <a:gd name="connsiteX13" fmla="*/ 1057751 w 3476625"/>
              <a:gd name="connsiteY13" fmla="*/ 120491 h 200025"/>
              <a:gd name="connsiteX14" fmla="*/ 971074 w 3476625"/>
              <a:gd name="connsiteY14" fmla="*/ 14764 h 200025"/>
              <a:gd name="connsiteX15" fmla="*/ 379571 w 3476625"/>
              <a:gd name="connsiteY15" fmla="*/ 14764 h 200025"/>
              <a:gd name="connsiteX16" fmla="*/ 11906 w 3476625"/>
              <a:gd name="connsiteY16" fmla="*/ 201454 h 200025"/>
              <a:gd name="connsiteX17" fmla="*/ 7144 w 3476625"/>
              <a:gd name="connsiteY17" fmla="*/ 196691 h 200025"/>
              <a:gd name="connsiteX18" fmla="*/ 376714 w 3476625"/>
              <a:gd name="connsiteY18" fmla="*/ 8096 h 200025"/>
              <a:gd name="connsiteX19" fmla="*/ 973931 w 3476625"/>
              <a:gd name="connsiteY19" fmla="*/ 8096 h 200025"/>
              <a:gd name="connsiteX20" fmla="*/ 1061561 w 3476625"/>
              <a:gd name="connsiteY20" fmla="*/ 113824 h 200025"/>
              <a:gd name="connsiteX21" fmla="*/ 1429226 w 3476625"/>
              <a:gd name="connsiteY21" fmla="*/ 1138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44B17C1-06C1-4CC7-01E7-902870A22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87" y="938692"/>
            <a:ext cx="8499886" cy="50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62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5CD3FF"/>
      </a:accent1>
      <a:accent2>
        <a:srgbClr val="FEDC04"/>
      </a:accent2>
      <a:accent3>
        <a:srgbClr val="00B0F0"/>
      </a:accent3>
      <a:accent4>
        <a:srgbClr val="FF000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5CD3FF"/>
      </a:accent1>
      <a:accent2>
        <a:srgbClr val="FEDC04"/>
      </a:accent2>
      <a:accent3>
        <a:srgbClr val="00B0F0"/>
      </a:accent3>
      <a:accent4>
        <a:srgbClr val="FF000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5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606</Words>
  <Application>Microsoft Office PowerPoint</Application>
  <PresentationFormat>Widescreen</PresentationFormat>
  <Paragraphs>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charter</vt:lpstr>
      <vt:lpstr>ff3</vt:lpstr>
      <vt:lpstr>Lato</vt:lpstr>
      <vt:lpstr>Segoe UI</vt:lpstr>
      <vt:lpstr>Sitka Banner Semibold</vt:lpstr>
      <vt:lpstr>Cover and End Slide Master</vt:lpstr>
      <vt:lpstr>Contents Slide Master</vt:lpstr>
      <vt:lpstr>Section Break Slide Master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Raikibul HASAN</cp:lastModifiedBy>
  <cp:revision>118</cp:revision>
  <dcterms:created xsi:type="dcterms:W3CDTF">2018-04-24T17:14:44Z</dcterms:created>
  <dcterms:modified xsi:type="dcterms:W3CDTF">2022-06-09T08:24:37Z</dcterms:modified>
</cp:coreProperties>
</file>