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  <p:sldMasterId id="2147483796" r:id="rId4"/>
    <p:sldMasterId id="2147483810" r:id="rId5"/>
  </p:sldMasterIdLst>
  <p:notesMasterIdLst>
    <p:notesMasterId r:id="rId31"/>
  </p:notesMasterIdLst>
  <p:sldIdLst>
    <p:sldId id="256" r:id="rId6"/>
    <p:sldId id="272" r:id="rId7"/>
    <p:sldId id="321" r:id="rId8"/>
    <p:sldId id="320" r:id="rId9"/>
    <p:sldId id="310" r:id="rId10"/>
    <p:sldId id="275" r:id="rId11"/>
    <p:sldId id="311" r:id="rId12"/>
    <p:sldId id="312" r:id="rId13"/>
    <p:sldId id="313" r:id="rId14"/>
    <p:sldId id="314" r:id="rId15"/>
    <p:sldId id="315" r:id="rId16"/>
    <p:sldId id="328" r:id="rId17"/>
    <p:sldId id="329" r:id="rId18"/>
    <p:sldId id="319" r:id="rId19"/>
    <p:sldId id="331" r:id="rId20"/>
    <p:sldId id="261" r:id="rId21"/>
    <p:sldId id="322" r:id="rId22"/>
    <p:sldId id="327" r:id="rId23"/>
    <p:sldId id="323" r:id="rId24"/>
    <p:sldId id="316" r:id="rId25"/>
    <p:sldId id="317" r:id="rId26"/>
    <p:sldId id="330" r:id="rId27"/>
    <p:sldId id="324" r:id="rId28"/>
    <p:sldId id="325" r:id="rId29"/>
    <p:sldId id="326" r:id="rId3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A26868-7B56-47C2-BB39-AC87562070F9}">
          <p14:sldIdLst>
            <p14:sldId id="256"/>
            <p14:sldId id="272"/>
            <p14:sldId id="321"/>
            <p14:sldId id="320"/>
            <p14:sldId id="310"/>
            <p14:sldId id="275"/>
            <p14:sldId id="311"/>
            <p14:sldId id="312"/>
            <p14:sldId id="313"/>
            <p14:sldId id="314"/>
            <p14:sldId id="315"/>
            <p14:sldId id="328"/>
            <p14:sldId id="329"/>
            <p14:sldId id="319"/>
            <p14:sldId id="331"/>
            <p14:sldId id="261"/>
            <p14:sldId id="322"/>
            <p14:sldId id="327"/>
            <p14:sldId id="323"/>
            <p14:sldId id="316"/>
            <p14:sldId id="317"/>
            <p14:sldId id="330"/>
            <p14:sldId id="324"/>
            <p14:sldId id="325"/>
          </p14:sldIdLst>
        </p14:section>
        <p14:section name="Untitled Section" id="{F93DE41B-0A1D-428A-A9F9-3BEEE4109875}">
          <p14:sldIdLst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B22F4-A8BB-4E2F-86C1-AC5E33CEA9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14E78A-2B76-4B5B-B625-6CFE647BD6B2}">
      <dgm:prSet/>
      <dgm:spPr/>
      <dgm:t>
        <a:bodyPr/>
        <a:lstStyle/>
        <a:p>
          <a:r>
            <a:rPr lang="en-US" b="0" i="0" dirty="0"/>
            <a:t>For the supplier, an accurate forecast will definitely help in supply regulation. </a:t>
          </a:r>
          <a:endParaRPr lang="en-US" dirty="0"/>
        </a:p>
      </dgm:t>
    </dgm:pt>
    <dgm:pt modelId="{395A1398-5215-4419-ABC4-7C1EA08BAC97}" type="parTrans" cxnId="{989FA44F-6539-4A64-BDDC-DD0D087340A7}">
      <dgm:prSet/>
      <dgm:spPr/>
      <dgm:t>
        <a:bodyPr/>
        <a:lstStyle/>
        <a:p>
          <a:endParaRPr lang="en-US"/>
        </a:p>
      </dgm:t>
    </dgm:pt>
    <dgm:pt modelId="{941C9D25-D060-45CF-A827-13152766D822}" type="sibTrans" cxnId="{989FA44F-6539-4A64-BDDC-DD0D087340A7}">
      <dgm:prSet/>
      <dgm:spPr/>
      <dgm:t>
        <a:bodyPr/>
        <a:lstStyle/>
        <a:p>
          <a:endParaRPr lang="en-US"/>
        </a:p>
      </dgm:t>
    </dgm:pt>
    <dgm:pt modelId="{6686925C-5273-4C81-ADBC-8AE303CBAEFC}" type="pres">
      <dgm:prSet presAssocID="{B84B22F4-A8BB-4E2F-86C1-AC5E33CEA99B}" presName="linear" presStyleCnt="0">
        <dgm:presLayoutVars>
          <dgm:animLvl val="lvl"/>
          <dgm:resizeHandles val="exact"/>
        </dgm:presLayoutVars>
      </dgm:prSet>
      <dgm:spPr/>
    </dgm:pt>
    <dgm:pt modelId="{D66A9A70-95CE-4227-9DFB-7A463EE02E21}" type="pres">
      <dgm:prSet presAssocID="{A714E78A-2B76-4B5B-B625-6CFE647BD6B2}" presName="parentText" presStyleLbl="node1" presStyleIdx="0" presStyleCnt="1" custLinFactNeighborX="4529" custLinFactNeighborY="-14455">
        <dgm:presLayoutVars>
          <dgm:chMax val="0"/>
          <dgm:bulletEnabled val="1"/>
        </dgm:presLayoutVars>
      </dgm:prSet>
      <dgm:spPr/>
    </dgm:pt>
  </dgm:ptLst>
  <dgm:cxnLst>
    <dgm:cxn modelId="{989FA44F-6539-4A64-BDDC-DD0D087340A7}" srcId="{B84B22F4-A8BB-4E2F-86C1-AC5E33CEA99B}" destId="{A714E78A-2B76-4B5B-B625-6CFE647BD6B2}" srcOrd="0" destOrd="0" parTransId="{395A1398-5215-4419-ABC4-7C1EA08BAC97}" sibTransId="{941C9D25-D060-45CF-A827-13152766D822}"/>
    <dgm:cxn modelId="{E317E793-1FA6-4B4B-8E11-FF56CA727C0A}" type="presOf" srcId="{A714E78A-2B76-4B5B-B625-6CFE647BD6B2}" destId="{D66A9A70-95CE-4227-9DFB-7A463EE02E21}" srcOrd="0" destOrd="0" presId="urn:microsoft.com/office/officeart/2005/8/layout/vList2"/>
    <dgm:cxn modelId="{51C358B1-6F61-4120-B09F-866F9E29C401}" type="presOf" srcId="{B84B22F4-A8BB-4E2F-86C1-AC5E33CEA99B}" destId="{6686925C-5273-4C81-ADBC-8AE303CBAEFC}" srcOrd="0" destOrd="0" presId="urn:microsoft.com/office/officeart/2005/8/layout/vList2"/>
    <dgm:cxn modelId="{9CC1FD2C-8EAA-4D63-9B09-52D00D24B290}" type="presParOf" srcId="{6686925C-5273-4C81-ADBC-8AE303CBAEFC}" destId="{D66A9A70-95CE-4227-9DFB-7A463EE02E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1DC1E-5A3B-474E-84B1-9AAA198B19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C55FCC-FC98-458A-B393-D2B2A74C0CA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/>
            <a:t>An accurate forecast can help both the consumer as well as the supplier side</a:t>
          </a:r>
          <a:endParaRPr lang="en-US" dirty="0"/>
        </a:p>
      </dgm:t>
    </dgm:pt>
    <dgm:pt modelId="{CF94ABC7-D64B-4D5B-B72C-523E5B6DDBD1}" type="parTrans" cxnId="{9C16B906-A4BE-4973-97BC-B2B7D0CDAE2A}">
      <dgm:prSet/>
      <dgm:spPr/>
      <dgm:t>
        <a:bodyPr/>
        <a:lstStyle/>
        <a:p>
          <a:endParaRPr lang="en-US"/>
        </a:p>
      </dgm:t>
    </dgm:pt>
    <dgm:pt modelId="{BFDC0F0C-8A4E-4873-8CE3-9774ACEA1455}" type="sibTrans" cxnId="{9C16B906-A4BE-4973-97BC-B2B7D0CDAE2A}">
      <dgm:prSet/>
      <dgm:spPr/>
      <dgm:t>
        <a:bodyPr/>
        <a:lstStyle/>
        <a:p>
          <a:endParaRPr lang="en-US"/>
        </a:p>
      </dgm:t>
    </dgm:pt>
    <dgm:pt modelId="{D5FB0B63-04E2-4663-AB96-165236D76F55}" type="pres">
      <dgm:prSet presAssocID="{1EC1DC1E-5A3B-474E-84B1-9AAA198B198B}" presName="linear" presStyleCnt="0">
        <dgm:presLayoutVars>
          <dgm:animLvl val="lvl"/>
          <dgm:resizeHandles val="exact"/>
        </dgm:presLayoutVars>
      </dgm:prSet>
      <dgm:spPr/>
    </dgm:pt>
    <dgm:pt modelId="{BFAD9FAC-A296-493F-AEBE-5CB1347A185D}" type="pres">
      <dgm:prSet presAssocID="{34C55FCC-FC98-458A-B393-D2B2A74C0CAB}" presName="parentText" presStyleLbl="node1" presStyleIdx="0" presStyleCnt="1" custLinFactX="70190" custLinFactNeighborX="100000" custLinFactNeighborY="44272">
        <dgm:presLayoutVars>
          <dgm:chMax val="0"/>
          <dgm:bulletEnabled val="1"/>
        </dgm:presLayoutVars>
      </dgm:prSet>
      <dgm:spPr/>
    </dgm:pt>
  </dgm:ptLst>
  <dgm:cxnLst>
    <dgm:cxn modelId="{9C16B906-A4BE-4973-97BC-B2B7D0CDAE2A}" srcId="{1EC1DC1E-5A3B-474E-84B1-9AAA198B198B}" destId="{34C55FCC-FC98-458A-B393-D2B2A74C0CAB}" srcOrd="0" destOrd="0" parTransId="{CF94ABC7-D64B-4D5B-B72C-523E5B6DDBD1}" sibTransId="{BFDC0F0C-8A4E-4873-8CE3-9774ACEA1455}"/>
    <dgm:cxn modelId="{C57E6864-09FD-442C-8660-40BE84477611}" type="presOf" srcId="{34C55FCC-FC98-458A-B393-D2B2A74C0CAB}" destId="{BFAD9FAC-A296-493F-AEBE-5CB1347A185D}" srcOrd="0" destOrd="0" presId="urn:microsoft.com/office/officeart/2005/8/layout/vList2"/>
    <dgm:cxn modelId="{D6A5C988-7FEF-4230-A4FE-E82765057427}" type="presOf" srcId="{1EC1DC1E-5A3B-474E-84B1-9AAA198B198B}" destId="{D5FB0B63-04E2-4663-AB96-165236D76F55}" srcOrd="0" destOrd="0" presId="urn:microsoft.com/office/officeart/2005/8/layout/vList2"/>
    <dgm:cxn modelId="{42176625-AF26-4D5F-B97D-97F8BBCE10D3}" type="presParOf" srcId="{D5FB0B63-04E2-4663-AB96-165236D76F55}" destId="{BFAD9FAC-A296-493F-AEBE-5CB1347A185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1D39A3-6831-4B85-995B-AB763D5DA5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C5FB40-5E15-490D-8873-08B5F51BBEE6}">
      <dgm:prSet/>
      <dgm:spPr/>
      <dgm:t>
        <a:bodyPr/>
        <a:lstStyle/>
        <a:p>
          <a:r>
            <a:rPr lang="en-US" b="0" i="0" dirty="0"/>
            <a:t>Such a </a:t>
          </a:r>
          <a:r>
            <a:rPr lang="en-US" b="0" i="0" dirty="0" err="1"/>
            <a:t>forcasting</a:t>
          </a:r>
          <a:r>
            <a:rPr lang="en-US" b="0" i="0" dirty="0"/>
            <a:t> models can help to optimize the overall supply chain of the household power industry.</a:t>
          </a:r>
          <a:endParaRPr lang="en-US" dirty="0"/>
        </a:p>
      </dgm:t>
    </dgm:pt>
    <dgm:pt modelId="{E0C3148C-1957-4A27-9C85-F9282E2CAAAA}" type="parTrans" cxnId="{74978A74-9D6D-401D-8715-6F5113D8DA04}">
      <dgm:prSet/>
      <dgm:spPr/>
      <dgm:t>
        <a:bodyPr/>
        <a:lstStyle/>
        <a:p>
          <a:endParaRPr lang="en-US"/>
        </a:p>
      </dgm:t>
    </dgm:pt>
    <dgm:pt modelId="{98BBDC3D-C4B8-4A74-9DDE-0794CAA8E29B}" type="sibTrans" cxnId="{74978A74-9D6D-401D-8715-6F5113D8DA04}">
      <dgm:prSet/>
      <dgm:spPr/>
      <dgm:t>
        <a:bodyPr/>
        <a:lstStyle/>
        <a:p>
          <a:endParaRPr lang="en-US"/>
        </a:p>
      </dgm:t>
    </dgm:pt>
    <dgm:pt modelId="{817BE3EB-24F9-4ABE-AF03-A1BC078544F6}" type="pres">
      <dgm:prSet presAssocID="{901D39A3-6831-4B85-995B-AB763D5DA5BF}" presName="linear" presStyleCnt="0">
        <dgm:presLayoutVars>
          <dgm:animLvl val="lvl"/>
          <dgm:resizeHandles val="exact"/>
        </dgm:presLayoutVars>
      </dgm:prSet>
      <dgm:spPr/>
    </dgm:pt>
    <dgm:pt modelId="{E462EFBF-B9FF-4A8A-8721-71EE47544987}" type="pres">
      <dgm:prSet presAssocID="{D3C5FB40-5E15-490D-8873-08B5F51BBEE6}" presName="parentText" presStyleLbl="node1" presStyleIdx="0" presStyleCnt="1" custLinFactNeighborX="1259" custLinFactNeighborY="-23970">
        <dgm:presLayoutVars>
          <dgm:chMax val="0"/>
          <dgm:bulletEnabled val="1"/>
        </dgm:presLayoutVars>
      </dgm:prSet>
      <dgm:spPr/>
    </dgm:pt>
  </dgm:ptLst>
  <dgm:cxnLst>
    <dgm:cxn modelId="{74978A74-9D6D-401D-8715-6F5113D8DA04}" srcId="{901D39A3-6831-4B85-995B-AB763D5DA5BF}" destId="{D3C5FB40-5E15-490D-8873-08B5F51BBEE6}" srcOrd="0" destOrd="0" parTransId="{E0C3148C-1957-4A27-9C85-F9282E2CAAAA}" sibTransId="{98BBDC3D-C4B8-4A74-9DDE-0794CAA8E29B}"/>
    <dgm:cxn modelId="{8EDCA797-527E-4546-AB6F-F0E7EB9DD6E3}" type="presOf" srcId="{D3C5FB40-5E15-490D-8873-08B5F51BBEE6}" destId="{E462EFBF-B9FF-4A8A-8721-71EE47544987}" srcOrd="0" destOrd="0" presId="urn:microsoft.com/office/officeart/2005/8/layout/vList2"/>
    <dgm:cxn modelId="{D2E4F1B1-5BE4-4152-90B0-BB103EA2DDBE}" type="presOf" srcId="{901D39A3-6831-4B85-995B-AB763D5DA5BF}" destId="{817BE3EB-24F9-4ABE-AF03-A1BC078544F6}" srcOrd="0" destOrd="0" presId="urn:microsoft.com/office/officeart/2005/8/layout/vList2"/>
    <dgm:cxn modelId="{4629E4CE-245F-4B62-890F-5D8958337C1A}" type="presParOf" srcId="{817BE3EB-24F9-4ABE-AF03-A1BC078544F6}" destId="{E462EFBF-B9FF-4A8A-8721-71EE4754498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4E9030-C563-44FB-BCF3-76FF35390F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1DF55D-E5E5-4CD6-8123-127BE5024BF5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/>
            <a:t>For the consumer, a power forecast helps in financial planning as making more green choices overall</a:t>
          </a:r>
          <a:endParaRPr lang="en-US" dirty="0"/>
        </a:p>
      </dgm:t>
    </dgm:pt>
    <dgm:pt modelId="{09C75B5A-1246-4BCA-8D63-A329C0F73C6C}" type="parTrans" cxnId="{8E340635-2751-4811-85C1-9DE582677079}">
      <dgm:prSet/>
      <dgm:spPr/>
      <dgm:t>
        <a:bodyPr/>
        <a:lstStyle/>
        <a:p>
          <a:endParaRPr lang="en-US"/>
        </a:p>
      </dgm:t>
    </dgm:pt>
    <dgm:pt modelId="{62C6E80F-3D73-40F6-8A34-DBBD4B0AA915}" type="sibTrans" cxnId="{8E340635-2751-4811-85C1-9DE582677079}">
      <dgm:prSet/>
      <dgm:spPr/>
      <dgm:t>
        <a:bodyPr/>
        <a:lstStyle/>
        <a:p>
          <a:endParaRPr lang="en-US"/>
        </a:p>
      </dgm:t>
    </dgm:pt>
    <dgm:pt modelId="{2A9868AE-EDC6-4599-8111-7E261062DD31}" type="pres">
      <dgm:prSet presAssocID="{C04E9030-C563-44FB-BCF3-76FF35390F8A}" presName="linear" presStyleCnt="0">
        <dgm:presLayoutVars>
          <dgm:animLvl val="lvl"/>
          <dgm:resizeHandles val="exact"/>
        </dgm:presLayoutVars>
      </dgm:prSet>
      <dgm:spPr/>
    </dgm:pt>
    <dgm:pt modelId="{53038FCC-3F40-4821-863B-511CD676C367}" type="pres">
      <dgm:prSet presAssocID="{021DF55D-E5E5-4CD6-8123-127BE5024BF5}" presName="parentText" presStyleLbl="node1" presStyleIdx="0" presStyleCnt="1" custLinFactX="-50376" custLinFactY="-25374" custLinFactNeighborX="-100000" custLinFactNeighborY="-100000">
        <dgm:presLayoutVars>
          <dgm:chMax val="0"/>
          <dgm:bulletEnabled val="1"/>
        </dgm:presLayoutVars>
      </dgm:prSet>
      <dgm:spPr/>
    </dgm:pt>
  </dgm:ptLst>
  <dgm:cxnLst>
    <dgm:cxn modelId="{8E340635-2751-4811-85C1-9DE582677079}" srcId="{C04E9030-C563-44FB-BCF3-76FF35390F8A}" destId="{021DF55D-E5E5-4CD6-8123-127BE5024BF5}" srcOrd="0" destOrd="0" parTransId="{09C75B5A-1246-4BCA-8D63-A329C0F73C6C}" sibTransId="{62C6E80F-3D73-40F6-8A34-DBBD4B0AA915}"/>
    <dgm:cxn modelId="{A6D7D642-8EA9-457B-B163-BECAA63439D0}" type="presOf" srcId="{C04E9030-C563-44FB-BCF3-76FF35390F8A}" destId="{2A9868AE-EDC6-4599-8111-7E261062DD31}" srcOrd="0" destOrd="0" presId="urn:microsoft.com/office/officeart/2005/8/layout/vList2"/>
    <dgm:cxn modelId="{2361F54A-B348-4DCF-B802-ECEA7952B21A}" type="presOf" srcId="{021DF55D-E5E5-4CD6-8123-127BE5024BF5}" destId="{53038FCC-3F40-4821-863B-511CD676C367}" srcOrd="0" destOrd="0" presId="urn:microsoft.com/office/officeart/2005/8/layout/vList2"/>
    <dgm:cxn modelId="{37C25148-7CB8-4440-94DD-203728E9E33A}" type="presParOf" srcId="{2A9868AE-EDC6-4599-8111-7E261062DD31}" destId="{53038FCC-3F40-4821-863B-511CD676C3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C69B9D-72E6-4C84-9C14-69122E68F7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C87CDA-12C3-4F5B-8BEE-74BCBD676F1A}">
      <dgm:prSet/>
      <dgm:spPr/>
      <dgm:t>
        <a:bodyPr/>
        <a:lstStyle/>
        <a:p>
          <a:r>
            <a:rPr lang="en-US" b="0" i="0" dirty="0"/>
            <a:t>The input gate: The input gate adds information to the cell state,</a:t>
          </a:r>
          <a:endParaRPr lang="en-US" dirty="0"/>
        </a:p>
      </dgm:t>
    </dgm:pt>
    <dgm:pt modelId="{FDEABB38-05E0-4DC6-9F47-844AFFAA1286}" type="parTrans" cxnId="{860ACC6A-93AB-43A1-91C2-BBF5DEBF150E}">
      <dgm:prSet/>
      <dgm:spPr/>
      <dgm:t>
        <a:bodyPr/>
        <a:lstStyle/>
        <a:p>
          <a:endParaRPr lang="en-US"/>
        </a:p>
      </dgm:t>
    </dgm:pt>
    <dgm:pt modelId="{C0DA3FD7-C319-42E1-B7E7-7F4D74C34871}" type="sibTrans" cxnId="{860ACC6A-93AB-43A1-91C2-BBF5DEBF150E}">
      <dgm:prSet/>
      <dgm:spPr/>
      <dgm:t>
        <a:bodyPr/>
        <a:lstStyle/>
        <a:p>
          <a:endParaRPr lang="en-US"/>
        </a:p>
      </dgm:t>
    </dgm:pt>
    <dgm:pt modelId="{1954390F-C035-4960-8D39-8BDE8FEE6161}">
      <dgm:prSet/>
      <dgm:spPr/>
      <dgm:t>
        <a:bodyPr/>
        <a:lstStyle/>
        <a:p>
          <a:r>
            <a:rPr lang="en-US" b="0" i="0"/>
            <a:t>The forget gate: It removes the information that is no longer required by the model,</a:t>
          </a:r>
          <a:endParaRPr lang="en-US"/>
        </a:p>
      </dgm:t>
    </dgm:pt>
    <dgm:pt modelId="{2B9913F9-607A-480F-A768-53DA49EC32EC}" type="parTrans" cxnId="{2AD6A0FA-64B2-4E1D-9E60-7799D31D601D}">
      <dgm:prSet/>
      <dgm:spPr/>
      <dgm:t>
        <a:bodyPr/>
        <a:lstStyle/>
        <a:p>
          <a:endParaRPr lang="en-US"/>
        </a:p>
      </dgm:t>
    </dgm:pt>
    <dgm:pt modelId="{3227A8FE-EF6A-4A50-BA95-922126D70F24}" type="sibTrans" cxnId="{2AD6A0FA-64B2-4E1D-9E60-7799D31D601D}">
      <dgm:prSet/>
      <dgm:spPr/>
      <dgm:t>
        <a:bodyPr/>
        <a:lstStyle/>
        <a:p>
          <a:endParaRPr lang="en-US"/>
        </a:p>
      </dgm:t>
    </dgm:pt>
    <dgm:pt modelId="{88351E9C-E013-43A3-BBE9-3471F398FBD8}">
      <dgm:prSet/>
      <dgm:spPr/>
      <dgm:t>
        <a:bodyPr/>
        <a:lstStyle/>
        <a:p>
          <a:r>
            <a:rPr lang="en-US" b="0" i="0"/>
            <a:t>The output gate: Output Gate at LSTM selects the information to be shown as output.</a:t>
          </a:r>
          <a:endParaRPr lang="en-US"/>
        </a:p>
      </dgm:t>
    </dgm:pt>
    <dgm:pt modelId="{2ECE27E2-BD2A-4AEC-98DA-347CC4774818}" type="parTrans" cxnId="{5804E189-98C4-4375-96FB-F3B7AAA6F169}">
      <dgm:prSet/>
      <dgm:spPr/>
      <dgm:t>
        <a:bodyPr/>
        <a:lstStyle/>
        <a:p>
          <a:endParaRPr lang="en-US"/>
        </a:p>
      </dgm:t>
    </dgm:pt>
    <dgm:pt modelId="{B10D5DB5-3105-453E-9618-5F8DF942DA38}" type="sibTrans" cxnId="{5804E189-98C4-4375-96FB-F3B7AAA6F169}">
      <dgm:prSet/>
      <dgm:spPr/>
      <dgm:t>
        <a:bodyPr/>
        <a:lstStyle/>
        <a:p>
          <a:endParaRPr lang="en-US"/>
        </a:p>
      </dgm:t>
    </dgm:pt>
    <dgm:pt modelId="{02A051E3-81F9-42ED-BB71-4440073691F0}" type="pres">
      <dgm:prSet presAssocID="{F4C69B9D-72E6-4C84-9C14-69122E68F7C3}" presName="Name0" presStyleCnt="0">
        <dgm:presLayoutVars>
          <dgm:dir/>
          <dgm:resizeHandles val="exact"/>
        </dgm:presLayoutVars>
      </dgm:prSet>
      <dgm:spPr/>
    </dgm:pt>
    <dgm:pt modelId="{DD3CA1BE-331D-48FE-A2D9-4023C36B54DB}" type="pres">
      <dgm:prSet presAssocID="{8FC87CDA-12C3-4F5B-8BEE-74BCBD676F1A}" presName="node" presStyleLbl="node1" presStyleIdx="0" presStyleCnt="3">
        <dgm:presLayoutVars>
          <dgm:bulletEnabled val="1"/>
        </dgm:presLayoutVars>
      </dgm:prSet>
      <dgm:spPr/>
    </dgm:pt>
    <dgm:pt modelId="{AAB630DB-DA1B-417E-B18F-60AB97448555}" type="pres">
      <dgm:prSet presAssocID="{C0DA3FD7-C319-42E1-B7E7-7F4D74C34871}" presName="sibTrans" presStyleLbl="sibTrans2D1" presStyleIdx="0" presStyleCnt="2"/>
      <dgm:spPr/>
    </dgm:pt>
    <dgm:pt modelId="{51F22E57-1D7D-45F3-A23E-33E5592E503D}" type="pres">
      <dgm:prSet presAssocID="{C0DA3FD7-C319-42E1-B7E7-7F4D74C34871}" presName="connectorText" presStyleLbl="sibTrans2D1" presStyleIdx="0" presStyleCnt="2"/>
      <dgm:spPr/>
    </dgm:pt>
    <dgm:pt modelId="{CF3C9317-2E4A-4FD3-8414-0205CD88C6E1}" type="pres">
      <dgm:prSet presAssocID="{1954390F-C035-4960-8D39-8BDE8FEE6161}" presName="node" presStyleLbl="node1" presStyleIdx="1" presStyleCnt="3">
        <dgm:presLayoutVars>
          <dgm:bulletEnabled val="1"/>
        </dgm:presLayoutVars>
      </dgm:prSet>
      <dgm:spPr/>
    </dgm:pt>
    <dgm:pt modelId="{C9CB7858-3936-40DD-B151-4B3D65F78D0F}" type="pres">
      <dgm:prSet presAssocID="{3227A8FE-EF6A-4A50-BA95-922126D70F24}" presName="sibTrans" presStyleLbl="sibTrans2D1" presStyleIdx="1" presStyleCnt="2"/>
      <dgm:spPr/>
    </dgm:pt>
    <dgm:pt modelId="{81AC77EA-449E-4A09-BDB9-ADBFE8A54D67}" type="pres">
      <dgm:prSet presAssocID="{3227A8FE-EF6A-4A50-BA95-922126D70F24}" presName="connectorText" presStyleLbl="sibTrans2D1" presStyleIdx="1" presStyleCnt="2"/>
      <dgm:spPr/>
    </dgm:pt>
    <dgm:pt modelId="{34DAAE7F-2B99-491E-8BFD-578705EA565C}" type="pres">
      <dgm:prSet presAssocID="{88351E9C-E013-43A3-BBE9-3471F398FBD8}" presName="node" presStyleLbl="node1" presStyleIdx="2" presStyleCnt="3">
        <dgm:presLayoutVars>
          <dgm:bulletEnabled val="1"/>
        </dgm:presLayoutVars>
      </dgm:prSet>
      <dgm:spPr/>
    </dgm:pt>
  </dgm:ptLst>
  <dgm:cxnLst>
    <dgm:cxn modelId="{FEE5B804-FA16-4321-A9FB-F0F43EA1F5CC}" type="presOf" srcId="{88351E9C-E013-43A3-BBE9-3471F398FBD8}" destId="{34DAAE7F-2B99-491E-8BFD-578705EA565C}" srcOrd="0" destOrd="0" presId="urn:microsoft.com/office/officeart/2005/8/layout/process1"/>
    <dgm:cxn modelId="{0973F339-34BA-493E-BFF9-A6C0222351C0}" type="presOf" srcId="{3227A8FE-EF6A-4A50-BA95-922126D70F24}" destId="{C9CB7858-3936-40DD-B151-4B3D65F78D0F}" srcOrd="0" destOrd="0" presId="urn:microsoft.com/office/officeart/2005/8/layout/process1"/>
    <dgm:cxn modelId="{177F9E47-4D30-470C-91E2-C59D0449160A}" type="presOf" srcId="{1954390F-C035-4960-8D39-8BDE8FEE6161}" destId="{CF3C9317-2E4A-4FD3-8414-0205CD88C6E1}" srcOrd="0" destOrd="0" presId="urn:microsoft.com/office/officeart/2005/8/layout/process1"/>
    <dgm:cxn modelId="{860ACC6A-93AB-43A1-91C2-BBF5DEBF150E}" srcId="{F4C69B9D-72E6-4C84-9C14-69122E68F7C3}" destId="{8FC87CDA-12C3-4F5B-8BEE-74BCBD676F1A}" srcOrd="0" destOrd="0" parTransId="{FDEABB38-05E0-4DC6-9F47-844AFFAA1286}" sibTransId="{C0DA3FD7-C319-42E1-B7E7-7F4D74C34871}"/>
    <dgm:cxn modelId="{5804E189-98C4-4375-96FB-F3B7AAA6F169}" srcId="{F4C69B9D-72E6-4C84-9C14-69122E68F7C3}" destId="{88351E9C-E013-43A3-BBE9-3471F398FBD8}" srcOrd="2" destOrd="0" parTransId="{2ECE27E2-BD2A-4AEC-98DA-347CC4774818}" sibTransId="{B10D5DB5-3105-453E-9618-5F8DF942DA38}"/>
    <dgm:cxn modelId="{F0367696-AB54-4C85-8A87-319312BFBA77}" type="presOf" srcId="{C0DA3FD7-C319-42E1-B7E7-7F4D74C34871}" destId="{51F22E57-1D7D-45F3-A23E-33E5592E503D}" srcOrd="1" destOrd="0" presId="urn:microsoft.com/office/officeart/2005/8/layout/process1"/>
    <dgm:cxn modelId="{AA175FA4-66B7-4D92-A96A-72662A5C0E53}" type="presOf" srcId="{F4C69B9D-72E6-4C84-9C14-69122E68F7C3}" destId="{02A051E3-81F9-42ED-BB71-4440073691F0}" srcOrd="0" destOrd="0" presId="urn:microsoft.com/office/officeart/2005/8/layout/process1"/>
    <dgm:cxn modelId="{017650D1-E2BB-480B-A7BB-3FA0637E2DF9}" type="presOf" srcId="{C0DA3FD7-C319-42E1-B7E7-7F4D74C34871}" destId="{AAB630DB-DA1B-417E-B18F-60AB97448555}" srcOrd="0" destOrd="0" presId="urn:microsoft.com/office/officeart/2005/8/layout/process1"/>
    <dgm:cxn modelId="{17F5D0EA-818C-4093-A5CC-2C6C082FF318}" type="presOf" srcId="{3227A8FE-EF6A-4A50-BA95-922126D70F24}" destId="{81AC77EA-449E-4A09-BDB9-ADBFE8A54D67}" srcOrd="1" destOrd="0" presId="urn:microsoft.com/office/officeart/2005/8/layout/process1"/>
    <dgm:cxn modelId="{142C39F2-7746-439F-B6CC-A4BCF27FE98C}" type="presOf" srcId="{8FC87CDA-12C3-4F5B-8BEE-74BCBD676F1A}" destId="{DD3CA1BE-331D-48FE-A2D9-4023C36B54DB}" srcOrd="0" destOrd="0" presId="urn:microsoft.com/office/officeart/2005/8/layout/process1"/>
    <dgm:cxn modelId="{2AD6A0FA-64B2-4E1D-9E60-7799D31D601D}" srcId="{F4C69B9D-72E6-4C84-9C14-69122E68F7C3}" destId="{1954390F-C035-4960-8D39-8BDE8FEE6161}" srcOrd="1" destOrd="0" parTransId="{2B9913F9-607A-480F-A768-53DA49EC32EC}" sibTransId="{3227A8FE-EF6A-4A50-BA95-922126D70F24}"/>
    <dgm:cxn modelId="{E9405F41-484C-4A0D-B1D4-AC4F78C95D24}" type="presParOf" srcId="{02A051E3-81F9-42ED-BB71-4440073691F0}" destId="{DD3CA1BE-331D-48FE-A2D9-4023C36B54DB}" srcOrd="0" destOrd="0" presId="urn:microsoft.com/office/officeart/2005/8/layout/process1"/>
    <dgm:cxn modelId="{B8565EEA-F234-48C5-9010-22E414FEA2EB}" type="presParOf" srcId="{02A051E3-81F9-42ED-BB71-4440073691F0}" destId="{AAB630DB-DA1B-417E-B18F-60AB97448555}" srcOrd="1" destOrd="0" presId="urn:microsoft.com/office/officeart/2005/8/layout/process1"/>
    <dgm:cxn modelId="{CCFDE6AC-6A05-46D0-A40B-9CB51740F3FC}" type="presParOf" srcId="{AAB630DB-DA1B-417E-B18F-60AB97448555}" destId="{51F22E57-1D7D-45F3-A23E-33E5592E503D}" srcOrd="0" destOrd="0" presId="urn:microsoft.com/office/officeart/2005/8/layout/process1"/>
    <dgm:cxn modelId="{190E8FBE-3619-4407-8706-4F74FD6B4D76}" type="presParOf" srcId="{02A051E3-81F9-42ED-BB71-4440073691F0}" destId="{CF3C9317-2E4A-4FD3-8414-0205CD88C6E1}" srcOrd="2" destOrd="0" presId="urn:microsoft.com/office/officeart/2005/8/layout/process1"/>
    <dgm:cxn modelId="{87A3912B-1174-464F-998E-B737F1C01F9E}" type="presParOf" srcId="{02A051E3-81F9-42ED-BB71-4440073691F0}" destId="{C9CB7858-3936-40DD-B151-4B3D65F78D0F}" srcOrd="3" destOrd="0" presId="urn:microsoft.com/office/officeart/2005/8/layout/process1"/>
    <dgm:cxn modelId="{34566C2A-6163-4EAD-96D2-741A37FE05C7}" type="presParOf" srcId="{C9CB7858-3936-40DD-B151-4B3D65F78D0F}" destId="{81AC77EA-449E-4A09-BDB9-ADBFE8A54D67}" srcOrd="0" destOrd="0" presId="urn:microsoft.com/office/officeart/2005/8/layout/process1"/>
    <dgm:cxn modelId="{41BF192D-FCA8-4A40-B8BD-129934C84226}" type="presParOf" srcId="{02A051E3-81F9-42ED-BB71-4440073691F0}" destId="{34DAAE7F-2B99-491E-8BFD-578705EA56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86A365-95FF-4CEC-8E8D-80DCF39641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121B16-082C-4EAF-AD14-D84CE835879F}">
      <dgm:prSet/>
      <dgm:spPr/>
      <dgm:t>
        <a:bodyPr/>
        <a:lstStyle/>
        <a:p>
          <a:r>
            <a:rPr lang="en-US"/>
            <a:t>Our model is highly flexible.</a:t>
          </a:r>
        </a:p>
      </dgm:t>
    </dgm:pt>
    <dgm:pt modelId="{5CE25A0A-F951-4B1F-A21C-3763E747AB5A}" type="parTrans" cxnId="{81ECF419-CC4D-4E3F-A693-BF236CCFD1AE}">
      <dgm:prSet/>
      <dgm:spPr/>
      <dgm:t>
        <a:bodyPr/>
        <a:lstStyle/>
        <a:p>
          <a:endParaRPr lang="en-US"/>
        </a:p>
      </dgm:t>
    </dgm:pt>
    <dgm:pt modelId="{CC0D3DFF-B372-4482-B14E-150FAF0D3ADD}" type="sibTrans" cxnId="{81ECF419-CC4D-4E3F-A693-BF236CCFD1AE}">
      <dgm:prSet/>
      <dgm:spPr/>
      <dgm:t>
        <a:bodyPr/>
        <a:lstStyle/>
        <a:p>
          <a:endParaRPr lang="en-US"/>
        </a:p>
      </dgm:t>
    </dgm:pt>
    <dgm:pt modelId="{BF9CEEA5-7AEA-4E06-9A74-6954B06C2DFE}">
      <dgm:prSet/>
      <dgm:spPr/>
      <dgm:t>
        <a:bodyPr/>
        <a:lstStyle/>
        <a:p>
          <a:r>
            <a:rPr lang="en-US"/>
            <a:t>Our model is highly usable in predictions where there's time lag between input features and target signals, and can capture long-term temporal dependencies without suffering optimization challenges </a:t>
          </a:r>
        </a:p>
      </dgm:t>
    </dgm:pt>
    <dgm:pt modelId="{D2EA0F07-22CD-4340-B918-7B4F96D6F535}" type="parTrans" cxnId="{9B32BCF8-0C88-4A2C-9F60-7FB16900EF18}">
      <dgm:prSet/>
      <dgm:spPr/>
      <dgm:t>
        <a:bodyPr/>
        <a:lstStyle/>
        <a:p>
          <a:endParaRPr lang="en-US"/>
        </a:p>
      </dgm:t>
    </dgm:pt>
    <dgm:pt modelId="{852C2A06-D052-4895-B978-F31D17F0DE38}" type="sibTrans" cxnId="{9B32BCF8-0C88-4A2C-9F60-7FB16900EF18}">
      <dgm:prSet/>
      <dgm:spPr/>
      <dgm:t>
        <a:bodyPr/>
        <a:lstStyle/>
        <a:p>
          <a:endParaRPr lang="en-US"/>
        </a:p>
      </dgm:t>
    </dgm:pt>
    <dgm:pt modelId="{91BE4C77-6F1E-45B3-B82C-E0FE88B2E043}">
      <dgm:prSet/>
      <dgm:spPr/>
      <dgm:t>
        <a:bodyPr/>
        <a:lstStyle/>
        <a:p>
          <a:r>
            <a:rPr lang="en-US"/>
            <a:t>Model suitable for predictions involving large volume datasets -- our model used over 2M data entries.</a:t>
          </a:r>
        </a:p>
      </dgm:t>
    </dgm:pt>
    <dgm:pt modelId="{F69B6B40-6CFE-4375-8F59-D19FC01F3FC5}" type="parTrans" cxnId="{18724150-16FC-4D8F-AD9E-172955B1B5A2}">
      <dgm:prSet/>
      <dgm:spPr/>
      <dgm:t>
        <a:bodyPr/>
        <a:lstStyle/>
        <a:p>
          <a:endParaRPr lang="en-US"/>
        </a:p>
      </dgm:t>
    </dgm:pt>
    <dgm:pt modelId="{74A34613-301D-4A1E-969E-D819BBB5A042}" type="sibTrans" cxnId="{18724150-16FC-4D8F-AD9E-172955B1B5A2}">
      <dgm:prSet/>
      <dgm:spPr/>
      <dgm:t>
        <a:bodyPr/>
        <a:lstStyle/>
        <a:p>
          <a:endParaRPr lang="en-US"/>
        </a:p>
      </dgm:t>
    </dgm:pt>
    <dgm:pt modelId="{E7602128-54B9-4ED2-A23D-2703F6016755}">
      <dgm:prSet/>
      <dgm:spPr/>
      <dgm:t>
        <a:bodyPr/>
        <a:lstStyle/>
        <a:p>
          <a:r>
            <a:rPr lang="en-US"/>
            <a:t>Model has the ability to figure out or understand hidden pattern in the given dataset.</a:t>
          </a:r>
        </a:p>
      </dgm:t>
    </dgm:pt>
    <dgm:pt modelId="{B49EE7DF-553E-4F4B-9224-CB185697CD2B}" type="parTrans" cxnId="{C53C9D88-22A4-4E13-98F6-F6961F53A1E1}">
      <dgm:prSet/>
      <dgm:spPr/>
      <dgm:t>
        <a:bodyPr/>
        <a:lstStyle/>
        <a:p>
          <a:endParaRPr lang="en-US"/>
        </a:p>
      </dgm:t>
    </dgm:pt>
    <dgm:pt modelId="{11AC8B96-6F68-42BC-8A21-71B469D4E885}" type="sibTrans" cxnId="{C53C9D88-22A4-4E13-98F6-F6961F53A1E1}">
      <dgm:prSet/>
      <dgm:spPr/>
      <dgm:t>
        <a:bodyPr/>
        <a:lstStyle/>
        <a:p>
          <a:endParaRPr lang="en-US"/>
        </a:p>
      </dgm:t>
    </dgm:pt>
    <dgm:pt modelId="{1697F68F-4F6B-4FAB-AF01-6BF8ECAF796A}">
      <dgm:prSet/>
      <dgm:spPr/>
      <dgm:t>
        <a:bodyPr/>
        <a:lstStyle/>
        <a:p>
          <a:r>
            <a:rPr lang="en-US"/>
            <a:t>Our Model is good for time series modeling because of its recurrent nature(RNN)</a:t>
          </a:r>
        </a:p>
      </dgm:t>
    </dgm:pt>
    <dgm:pt modelId="{73BD6D28-9B18-4A2D-899A-AB36585793D2}" type="parTrans" cxnId="{3730844E-CAF2-411E-8599-9286AFF8F501}">
      <dgm:prSet/>
      <dgm:spPr/>
      <dgm:t>
        <a:bodyPr/>
        <a:lstStyle/>
        <a:p>
          <a:endParaRPr lang="en-US"/>
        </a:p>
      </dgm:t>
    </dgm:pt>
    <dgm:pt modelId="{AF8A3E89-D5CC-4603-BCE2-1071500F507D}" type="sibTrans" cxnId="{3730844E-CAF2-411E-8599-9286AFF8F501}">
      <dgm:prSet/>
      <dgm:spPr/>
      <dgm:t>
        <a:bodyPr/>
        <a:lstStyle/>
        <a:p>
          <a:endParaRPr lang="en-US"/>
        </a:p>
      </dgm:t>
    </dgm:pt>
    <dgm:pt modelId="{8458A46B-DC42-46B8-AEAF-5395ACCB4F50}" type="pres">
      <dgm:prSet presAssocID="{D886A365-95FF-4CEC-8E8D-80DCF3964116}" presName="linear" presStyleCnt="0">
        <dgm:presLayoutVars>
          <dgm:animLvl val="lvl"/>
          <dgm:resizeHandles val="exact"/>
        </dgm:presLayoutVars>
      </dgm:prSet>
      <dgm:spPr/>
    </dgm:pt>
    <dgm:pt modelId="{9F8E2131-012B-4878-9FFB-5FCD66B98F83}" type="pres">
      <dgm:prSet presAssocID="{BA121B16-082C-4EAF-AD14-D84CE835879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04F827-EBBD-4894-8E01-B04988000C99}" type="pres">
      <dgm:prSet presAssocID="{CC0D3DFF-B372-4482-B14E-150FAF0D3ADD}" presName="spacer" presStyleCnt="0"/>
      <dgm:spPr/>
    </dgm:pt>
    <dgm:pt modelId="{E7262E6D-216B-4C1E-987E-D7A8B0394D24}" type="pres">
      <dgm:prSet presAssocID="{BF9CEEA5-7AEA-4E06-9A74-6954B06C2D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DB0CDC1-2D90-4E4E-B62A-005AD8D15FB2}" type="pres">
      <dgm:prSet presAssocID="{852C2A06-D052-4895-B978-F31D17F0DE38}" presName="spacer" presStyleCnt="0"/>
      <dgm:spPr/>
    </dgm:pt>
    <dgm:pt modelId="{57CBE598-0C6C-4D4D-8130-747D6F195A2E}" type="pres">
      <dgm:prSet presAssocID="{91BE4C77-6F1E-45B3-B82C-E0FE88B2E0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2117E3E-D91C-49C2-8E7F-572840C3FE37}" type="pres">
      <dgm:prSet presAssocID="{74A34613-301D-4A1E-969E-D819BBB5A042}" presName="spacer" presStyleCnt="0"/>
      <dgm:spPr/>
    </dgm:pt>
    <dgm:pt modelId="{66FB6CF6-3720-48A6-86FF-6409E083D508}" type="pres">
      <dgm:prSet presAssocID="{E7602128-54B9-4ED2-A23D-2703F601675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1DB0EC4-F6D2-49D3-A1B6-E4C24E4DAE8F}" type="pres">
      <dgm:prSet presAssocID="{11AC8B96-6F68-42BC-8A21-71B469D4E885}" presName="spacer" presStyleCnt="0"/>
      <dgm:spPr/>
    </dgm:pt>
    <dgm:pt modelId="{8CC692CC-7EB1-4157-A4F5-D8F9F7F182CC}" type="pres">
      <dgm:prSet presAssocID="{1697F68F-4F6B-4FAB-AF01-6BF8ECAF796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1ECF419-CC4D-4E3F-A693-BF236CCFD1AE}" srcId="{D886A365-95FF-4CEC-8E8D-80DCF3964116}" destId="{BA121B16-082C-4EAF-AD14-D84CE835879F}" srcOrd="0" destOrd="0" parTransId="{5CE25A0A-F951-4B1F-A21C-3763E747AB5A}" sibTransId="{CC0D3DFF-B372-4482-B14E-150FAF0D3ADD}"/>
    <dgm:cxn modelId="{A7948321-B068-4AFF-8CDE-D7A7DBAE9810}" type="presOf" srcId="{E7602128-54B9-4ED2-A23D-2703F6016755}" destId="{66FB6CF6-3720-48A6-86FF-6409E083D508}" srcOrd="0" destOrd="0" presId="urn:microsoft.com/office/officeart/2005/8/layout/vList2"/>
    <dgm:cxn modelId="{7BF36727-EE45-4B11-B650-8059A6D7D910}" type="presOf" srcId="{D886A365-95FF-4CEC-8E8D-80DCF3964116}" destId="{8458A46B-DC42-46B8-AEAF-5395ACCB4F50}" srcOrd="0" destOrd="0" presId="urn:microsoft.com/office/officeart/2005/8/layout/vList2"/>
    <dgm:cxn modelId="{34694E3D-2D3C-4283-BA56-46F00D3EAD28}" type="presOf" srcId="{91BE4C77-6F1E-45B3-B82C-E0FE88B2E043}" destId="{57CBE598-0C6C-4D4D-8130-747D6F195A2E}" srcOrd="0" destOrd="0" presId="urn:microsoft.com/office/officeart/2005/8/layout/vList2"/>
    <dgm:cxn modelId="{3730844E-CAF2-411E-8599-9286AFF8F501}" srcId="{D886A365-95FF-4CEC-8E8D-80DCF3964116}" destId="{1697F68F-4F6B-4FAB-AF01-6BF8ECAF796A}" srcOrd="4" destOrd="0" parTransId="{73BD6D28-9B18-4A2D-899A-AB36585793D2}" sibTransId="{AF8A3E89-D5CC-4603-BCE2-1071500F507D}"/>
    <dgm:cxn modelId="{18724150-16FC-4D8F-AD9E-172955B1B5A2}" srcId="{D886A365-95FF-4CEC-8E8D-80DCF3964116}" destId="{91BE4C77-6F1E-45B3-B82C-E0FE88B2E043}" srcOrd="2" destOrd="0" parTransId="{F69B6B40-6CFE-4375-8F59-D19FC01F3FC5}" sibTransId="{74A34613-301D-4A1E-969E-D819BBB5A042}"/>
    <dgm:cxn modelId="{C53C9D88-22A4-4E13-98F6-F6961F53A1E1}" srcId="{D886A365-95FF-4CEC-8E8D-80DCF3964116}" destId="{E7602128-54B9-4ED2-A23D-2703F6016755}" srcOrd="3" destOrd="0" parTransId="{B49EE7DF-553E-4F4B-9224-CB185697CD2B}" sibTransId="{11AC8B96-6F68-42BC-8A21-71B469D4E885}"/>
    <dgm:cxn modelId="{86CA0899-1903-45D8-97B9-DD01F9E81BF2}" type="presOf" srcId="{1697F68F-4F6B-4FAB-AF01-6BF8ECAF796A}" destId="{8CC692CC-7EB1-4157-A4F5-D8F9F7F182CC}" srcOrd="0" destOrd="0" presId="urn:microsoft.com/office/officeart/2005/8/layout/vList2"/>
    <dgm:cxn modelId="{D6DD0AB8-B80B-4606-BC05-3673957ABF8F}" type="presOf" srcId="{BA121B16-082C-4EAF-AD14-D84CE835879F}" destId="{9F8E2131-012B-4878-9FFB-5FCD66B98F83}" srcOrd="0" destOrd="0" presId="urn:microsoft.com/office/officeart/2005/8/layout/vList2"/>
    <dgm:cxn modelId="{99881DBD-17DC-4E84-BA19-764A233F05A5}" type="presOf" srcId="{BF9CEEA5-7AEA-4E06-9A74-6954B06C2DFE}" destId="{E7262E6D-216B-4C1E-987E-D7A8B0394D24}" srcOrd="0" destOrd="0" presId="urn:microsoft.com/office/officeart/2005/8/layout/vList2"/>
    <dgm:cxn modelId="{9B32BCF8-0C88-4A2C-9F60-7FB16900EF18}" srcId="{D886A365-95FF-4CEC-8E8D-80DCF3964116}" destId="{BF9CEEA5-7AEA-4E06-9A74-6954B06C2DFE}" srcOrd="1" destOrd="0" parTransId="{D2EA0F07-22CD-4340-B918-7B4F96D6F535}" sibTransId="{852C2A06-D052-4895-B978-F31D17F0DE38}"/>
    <dgm:cxn modelId="{0A23B57C-37DC-4315-AB47-22743B447203}" type="presParOf" srcId="{8458A46B-DC42-46B8-AEAF-5395ACCB4F50}" destId="{9F8E2131-012B-4878-9FFB-5FCD66B98F83}" srcOrd="0" destOrd="0" presId="urn:microsoft.com/office/officeart/2005/8/layout/vList2"/>
    <dgm:cxn modelId="{37603F54-777A-4927-A0B8-E73B1E0785D2}" type="presParOf" srcId="{8458A46B-DC42-46B8-AEAF-5395ACCB4F50}" destId="{7604F827-EBBD-4894-8E01-B04988000C99}" srcOrd="1" destOrd="0" presId="urn:microsoft.com/office/officeart/2005/8/layout/vList2"/>
    <dgm:cxn modelId="{1E7D3397-FF2E-431F-A08B-2DE647149ED3}" type="presParOf" srcId="{8458A46B-DC42-46B8-AEAF-5395ACCB4F50}" destId="{E7262E6D-216B-4C1E-987E-D7A8B0394D24}" srcOrd="2" destOrd="0" presId="urn:microsoft.com/office/officeart/2005/8/layout/vList2"/>
    <dgm:cxn modelId="{06CF9610-A088-4C6F-AE07-1454CECD626E}" type="presParOf" srcId="{8458A46B-DC42-46B8-AEAF-5395ACCB4F50}" destId="{0DB0CDC1-2D90-4E4E-B62A-005AD8D15FB2}" srcOrd="3" destOrd="0" presId="urn:microsoft.com/office/officeart/2005/8/layout/vList2"/>
    <dgm:cxn modelId="{C31E63E7-C8E1-4C1A-8248-A563E69F2910}" type="presParOf" srcId="{8458A46B-DC42-46B8-AEAF-5395ACCB4F50}" destId="{57CBE598-0C6C-4D4D-8130-747D6F195A2E}" srcOrd="4" destOrd="0" presId="urn:microsoft.com/office/officeart/2005/8/layout/vList2"/>
    <dgm:cxn modelId="{49C6B0D3-2707-4238-A552-20EFF4FB0860}" type="presParOf" srcId="{8458A46B-DC42-46B8-AEAF-5395ACCB4F50}" destId="{82117E3E-D91C-49C2-8E7F-572840C3FE37}" srcOrd="5" destOrd="0" presId="urn:microsoft.com/office/officeart/2005/8/layout/vList2"/>
    <dgm:cxn modelId="{FEEDA905-2099-41C8-BAF1-A44602150573}" type="presParOf" srcId="{8458A46B-DC42-46B8-AEAF-5395ACCB4F50}" destId="{66FB6CF6-3720-48A6-86FF-6409E083D508}" srcOrd="6" destOrd="0" presId="urn:microsoft.com/office/officeart/2005/8/layout/vList2"/>
    <dgm:cxn modelId="{3881F613-AC29-4B8A-8B27-9D2587CB8BD0}" type="presParOf" srcId="{8458A46B-DC42-46B8-AEAF-5395ACCB4F50}" destId="{61DB0EC4-F6D2-49D3-A1B6-E4C24E4DAE8F}" srcOrd="7" destOrd="0" presId="urn:microsoft.com/office/officeart/2005/8/layout/vList2"/>
    <dgm:cxn modelId="{0980E321-DB2C-476D-AFF9-4729776BFB63}" type="presParOf" srcId="{8458A46B-DC42-46B8-AEAF-5395ACCB4F50}" destId="{8CC692CC-7EB1-4157-A4F5-D8F9F7F182C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61C44B-565D-4C0D-883C-CC73A57D8BA4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B9334E-1C97-4EF4-9F33-2559AA7A72AE}">
      <dgm:prSet/>
      <dgm:spPr/>
      <dgm:t>
        <a:bodyPr/>
        <a:lstStyle/>
        <a:p>
          <a:r>
            <a:rPr lang="en-US" dirty="0"/>
            <a:t>B</a:t>
          </a:r>
          <a:r>
            <a:rPr lang="en-US" b="0" i="0" dirty="0"/>
            <a:t>y using LSTM we get a good accuracy on our forecasting. </a:t>
          </a:r>
          <a:endParaRPr lang="en-US" dirty="0"/>
        </a:p>
      </dgm:t>
    </dgm:pt>
    <dgm:pt modelId="{5CC41079-DA93-4FE7-B581-E97BD232EDC3}" type="parTrans" cxnId="{0762D52D-2E00-4E3F-AB57-00D3F6AC7DC8}">
      <dgm:prSet/>
      <dgm:spPr/>
      <dgm:t>
        <a:bodyPr/>
        <a:lstStyle/>
        <a:p>
          <a:endParaRPr lang="en-US"/>
        </a:p>
      </dgm:t>
    </dgm:pt>
    <dgm:pt modelId="{6CF8B2B4-01B4-4AA5-88F6-3CC3DA3433B4}" type="sibTrans" cxnId="{0762D52D-2E00-4E3F-AB57-00D3F6AC7DC8}">
      <dgm:prSet/>
      <dgm:spPr/>
      <dgm:t>
        <a:bodyPr/>
        <a:lstStyle/>
        <a:p>
          <a:endParaRPr lang="en-US"/>
        </a:p>
      </dgm:t>
    </dgm:pt>
    <dgm:pt modelId="{4BD71FF8-CB9E-4804-90CD-7F30B3C9BDAE}">
      <dgm:prSet/>
      <dgm:spPr/>
      <dgm:t>
        <a:bodyPr/>
        <a:lstStyle/>
        <a:p>
          <a:r>
            <a:rPr lang="en-US" dirty="0"/>
            <a:t>Model limitation: Most of the case it can not predict the peak value.</a:t>
          </a:r>
        </a:p>
      </dgm:t>
    </dgm:pt>
    <dgm:pt modelId="{FCEEE919-46A9-443A-B4B9-6BCEB7B3258F}" type="parTrans" cxnId="{7BA42DC4-5069-488E-97EB-656DA3FD7776}">
      <dgm:prSet/>
      <dgm:spPr/>
      <dgm:t>
        <a:bodyPr/>
        <a:lstStyle/>
        <a:p>
          <a:endParaRPr lang="en-US"/>
        </a:p>
      </dgm:t>
    </dgm:pt>
    <dgm:pt modelId="{A2BA66B3-85F4-4E1B-83B0-06C5ED360EA0}" type="sibTrans" cxnId="{7BA42DC4-5069-488E-97EB-656DA3FD7776}">
      <dgm:prSet/>
      <dgm:spPr/>
      <dgm:t>
        <a:bodyPr/>
        <a:lstStyle/>
        <a:p>
          <a:endParaRPr lang="en-US"/>
        </a:p>
      </dgm:t>
    </dgm:pt>
    <dgm:pt modelId="{93D02112-C4AF-46F3-AF9F-38B873CA0B9A}">
      <dgm:prSet/>
      <dgm:spPr/>
      <dgm:t>
        <a:bodyPr/>
        <a:lstStyle/>
        <a:p>
          <a:r>
            <a:rPr lang="en-US" b="0" i="0" dirty="0"/>
            <a:t>Root-mean-square error (RMSE) is </a:t>
          </a:r>
          <a:r>
            <a:rPr lang="en-US" dirty="0"/>
            <a:t>:0.63</a:t>
          </a:r>
        </a:p>
      </dgm:t>
    </dgm:pt>
    <dgm:pt modelId="{771C5F5A-C7C2-4238-A3F0-911E774DDBE4}" type="parTrans" cxnId="{808B0A6E-33E4-48AB-BDEB-7B4DA8380BAB}">
      <dgm:prSet/>
      <dgm:spPr/>
      <dgm:t>
        <a:bodyPr/>
        <a:lstStyle/>
        <a:p>
          <a:endParaRPr lang="en-US"/>
        </a:p>
      </dgm:t>
    </dgm:pt>
    <dgm:pt modelId="{230A4CC5-EE4D-4503-8209-224DABCAADBA}" type="sibTrans" cxnId="{808B0A6E-33E4-48AB-BDEB-7B4DA8380BAB}">
      <dgm:prSet/>
      <dgm:spPr/>
      <dgm:t>
        <a:bodyPr/>
        <a:lstStyle/>
        <a:p>
          <a:endParaRPr lang="en-US"/>
        </a:p>
      </dgm:t>
    </dgm:pt>
    <dgm:pt modelId="{5D002BEA-F5FC-4725-A215-5BCC81286B9E}" type="pres">
      <dgm:prSet presAssocID="{F861C44B-565D-4C0D-883C-CC73A57D8BA4}" presName="cycle" presStyleCnt="0">
        <dgm:presLayoutVars>
          <dgm:dir/>
          <dgm:resizeHandles val="exact"/>
        </dgm:presLayoutVars>
      </dgm:prSet>
      <dgm:spPr/>
    </dgm:pt>
    <dgm:pt modelId="{240AB3CB-FC62-4DD1-9B4B-369330A2EFB2}" type="pres">
      <dgm:prSet presAssocID="{81B9334E-1C97-4EF4-9F33-2559AA7A72AE}" presName="node" presStyleLbl="node1" presStyleIdx="0" presStyleCnt="3">
        <dgm:presLayoutVars>
          <dgm:bulletEnabled val="1"/>
        </dgm:presLayoutVars>
      </dgm:prSet>
      <dgm:spPr/>
    </dgm:pt>
    <dgm:pt modelId="{E56AC2A6-E3DE-4A33-9A86-63CAA3421549}" type="pres">
      <dgm:prSet presAssocID="{6CF8B2B4-01B4-4AA5-88F6-3CC3DA3433B4}" presName="sibTrans" presStyleLbl="sibTrans2D1" presStyleIdx="0" presStyleCnt="3"/>
      <dgm:spPr/>
    </dgm:pt>
    <dgm:pt modelId="{AE0FA48C-ECE7-43FF-9C51-B3078CC07ACA}" type="pres">
      <dgm:prSet presAssocID="{6CF8B2B4-01B4-4AA5-88F6-3CC3DA3433B4}" presName="connectorText" presStyleLbl="sibTrans2D1" presStyleIdx="0" presStyleCnt="3"/>
      <dgm:spPr/>
    </dgm:pt>
    <dgm:pt modelId="{2F66AB42-ED27-4330-8C3D-C155E145B367}" type="pres">
      <dgm:prSet presAssocID="{4BD71FF8-CB9E-4804-90CD-7F30B3C9BDAE}" presName="node" presStyleLbl="node1" presStyleIdx="1" presStyleCnt="3">
        <dgm:presLayoutVars>
          <dgm:bulletEnabled val="1"/>
        </dgm:presLayoutVars>
      </dgm:prSet>
      <dgm:spPr/>
    </dgm:pt>
    <dgm:pt modelId="{35AC30F6-6771-4F6A-B344-20EBB60003C5}" type="pres">
      <dgm:prSet presAssocID="{A2BA66B3-85F4-4E1B-83B0-06C5ED360EA0}" presName="sibTrans" presStyleLbl="sibTrans2D1" presStyleIdx="1" presStyleCnt="3"/>
      <dgm:spPr/>
    </dgm:pt>
    <dgm:pt modelId="{3819280F-5A8A-48C8-87C6-B5A34CDB8C1C}" type="pres">
      <dgm:prSet presAssocID="{A2BA66B3-85F4-4E1B-83B0-06C5ED360EA0}" presName="connectorText" presStyleLbl="sibTrans2D1" presStyleIdx="1" presStyleCnt="3"/>
      <dgm:spPr/>
    </dgm:pt>
    <dgm:pt modelId="{7BBB3A73-4F63-41F1-9F60-761FE5F80020}" type="pres">
      <dgm:prSet presAssocID="{93D02112-C4AF-46F3-AF9F-38B873CA0B9A}" presName="node" presStyleLbl="node1" presStyleIdx="2" presStyleCnt="3">
        <dgm:presLayoutVars>
          <dgm:bulletEnabled val="1"/>
        </dgm:presLayoutVars>
      </dgm:prSet>
      <dgm:spPr/>
    </dgm:pt>
    <dgm:pt modelId="{352020A8-D70F-4DFD-96F8-89A562F68338}" type="pres">
      <dgm:prSet presAssocID="{230A4CC5-EE4D-4503-8209-224DABCAADBA}" presName="sibTrans" presStyleLbl="sibTrans2D1" presStyleIdx="2" presStyleCnt="3"/>
      <dgm:spPr/>
    </dgm:pt>
    <dgm:pt modelId="{4AE9FC4D-4675-4675-ACC0-49D0E3C3BF75}" type="pres">
      <dgm:prSet presAssocID="{230A4CC5-EE4D-4503-8209-224DABCAADBA}" presName="connectorText" presStyleLbl="sibTrans2D1" presStyleIdx="2" presStyleCnt="3"/>
      <dgm:spPr/>
    </dgm:pt>
  </dgm:ptLst>
  <dgm:cxnLst>
    <dgm:cxn modelId="{3BE3082D-D2DB-4251-9CCF-FD0A3039DDF3}" type="presOf" srcId="{230A4CC5-EE4D-4503-8209-224DABCAADBA}" destId="{4AE9FC4D-4675-4675-ACC0-49D0E3C3BF75}" srcOrd="1" destOrd="0" presId="urn:microsoft.com/office/officeart/2005/8/layout/cycle2"/>
    <dgm:cxn modelId="{0762D52D-2E00-4E3F-AB57-00D3F6AC7DC8}" srcId="{F861C44B-565D-4C0D-883C-CC73A57D8BA4}" destId="{81B9334E-1C97-4EF4-9F33-2559AA7A72AE}" srcOrd="0" destOrd="0" parTransId="{5CC41079-DA93-4FE7-B581-E97BD232EDC3}" sibTransId="{6CF8B2B4-01B4-4AA5-88F6-3CC3DA3433B4}"/>
    <dgm:cxn modelId="{16CBCD33-4538-4271-83A2-A84215D24337}" type="presOf" srcId="{A2BA66B3-85F4-4E1B-83B0-06C5ED360EA0}" destId="{3819280F-5A8A-48C8-87C6-B5A34CDB8C1C}" srcOrd="1" destOrd="0" presId="urn:microsoft.com/office/officeart/2005/8/layout/cycle2"/>
    <dgm:cxn modelId="{0773C65C-A1F0-4CBD-8A59-6332A4921A11}" type="presOf" srcId="{4BD71FF8-CB9E-4804-90CD-7F30B3C9BDAE}" destId="{2F66AB42-ED27-4330-8C3D-C155E145B367}" srcOrd="0" destOrd="0" presId="urn:microsoft.com/office/officeart/2005/8/layout/cycle2"/>
    <dgm:cxn modelId="{808B0A6E-33E4-48AB-BDEB-7B4DA8380BAB}" srcId="{F861C44B-565D-4C0D-883C-CC73A57D8BA4}" destId="{93D02112-C4AF-46F3-AF9F-38B873CA0B9A}" srcOrd="2" destOrd="0" parTransId="{771C5F5A-C7C2-4238-A3F0-911E774DDBE4}" sibTransId="{230A4CC5-EE4D-4503-8209-224DABCAADBA}"/>
    <dgm:cxn modelId="{24619E7E-A774-4D6E-94CE-CC1D2814C10C}" type="presOf" srcId="{93D02112-C4AF-46F3-AF9F-38B873CA0B9A}" destId="{7BBB3A73-4F63-41F1-9F60-761FE5F80020}" srcOrd="0" destOrd="0" presId="urn:microsoft.com/office/officeart/2005/8/layout/cycle2"/>
    <dgm:cxn modelId="{C900768B-C940-44C5-83CE-F872EAC6B86C}" type="presOf" srcId="{81B9334E-1C97-4EF4-9F33-2559AA7A72AE}" destId="{240AB3CB-FC62-4DD1-9B4B-369330A2EFB2}" srcOrd="0" destOrd="0" presId="urn:microsoft.com/office/officeart/2005/8/layout/cycle2"/>
    <dgm:cxn modelId="{A7F185AC-5527-4F6E-A889-4A28DC6D9F5E}" type="presOf" srcId="{230A4CC5-EE4D-4503-8209-224DABCAADBA}" destId="{352020A8-D70F-4DFD-96F8-89A562F68338}" srcOrd="0" destOrd="0" presId="urn:microsoft.com/office/officeart/2005/8/layout/cycle2"/>
    <dgm:cxn modelId="{7DDC24B7-DB8E-44E1-8408-ACFC8BD060D9}" type="presOf" srcId="{6CF8B2B4-01B4-4AA5-88F6-3CC3DA3433B4}" destId="{AE0FA48C-ECE7-43FF-9C51-B3078CC07ACA}" srcOrd="1" destOrd="0" presId="urn:microsoft.com/office/officeart/2005/8/layout/cycle2"/>
    <dgm:cxn modelId="{7BA42DC4-5069-488E-97EB-656DA3FD7776}" srcId="{F861C44B-565D-4C0D-883C-CC73A57D8BA4}" destId="{4BD71FF8-CB9E-4804-90CD-7F30B3C9BDAE}" srcOrd="1" destOrd="0" parTransId="{FCEEE919-46A9-443A-B4B9-6BCEB7B3258F}" sibTransId="{A2BA66B3-85F4-4E1B-83B0-06C5ED360EA0}"/>
    <dgm:cxn modelId="{311ADAC8-6BC0-4F24-BF13-8C47D3DA2350}" type="presOf" srcId="{A2BA66B3-85F4-4E1B-83B0-06C5ED360EA0}" destId="{35AC30F6-6771-4F6A-B344-20EBB60003C5}" srcOrd="0" destOrd="0" presId="urn:microsoft.com/office/officeart/2005/8/layout/cycle2"/>
    <dgm:cxn modelId="{A3F7F5E7-C4CB-4E9E-A114-1339947BBF26}" type="presOf" srcId="{6CF8B2B4-01B4-4AA5-88F6-3CC3DA3433B4}" destId="{E56AC2A6-E3DE-4A33-9A86-63CAA3421549}" srcOrd="0" destOrd="0" presId="urn:microsoft.com/office/officeart/2005/8/layout/cycle2"/>
    <dgm:cxn modelId="{0A83D4F9-2BE0-49D8-BD29-5E04B233696F}" type="presOf" srcId="{F861C44B-565D-4C0D-883C-CC73A57D8BA4}" destId="{5D002BEA-F5FC-4725-A215-5BCC81286B9E}" srcOrd="0" destOrd="0" presId="urn:microsoft.com/office/officeart/2005/8/layout/cycle2"/>
    <dgm:cxn modelId="{22EF22C7-A667-4CC7-84DD-240FE801B551}" type="presParOf" srcId="{5D002BEA-F5FC-4725-A215-5BCC81286B9E}" destId="{240AB3CB-FC62-4DD1-9B4B-369330A2EFB2}" srcOrd="0" destOrd="0" presId="urn:microsoft.com/office/officeart/2005/8/layout/cycle2"/>
    <dgm:cxn modelId="{6DCFBC27-3CC5-46A0-86D9-D97D6C9497B9}" type="presParOf" srcId="{5D002BEA-F5FC-4725-A215-5BCC81286B9E}" destId="{E56AC2A6-E3DE-4A33-9A86-63CAA3421549}" srcOrd="1" destOrd="0" presId="urn:microsoft.com/office/officeart/2005/8/layout/cycle2"/>
    <dgm:cxn modelId="{A798107A-8A57-4BC8-A28A-47C1309056F5}" type="presParOf" srcId="{E56AC2A6-E3DE-4A33-9A86-63CAA3421549}" destId="{AE0FA48C-ECE7-43FF-9C51-B3078CC07ACA}" srcOrd="0" destOrd="0" presId="urn:microsoft.com/office/officeart/2005/8/layout/cycle2"/>
    <dgm:cxn modelId="{760E8C4D-CA07-4CDF-89BB-F9F605192959}" type="presParOf" srcId="{5D002BEA-F5FC-4725-A215-5BCC81286B9E}" destId="{2F66AB42-ED27-4330-8C3D-C155E145B367}" srcOrd="2" destOrd="0" presId="urn:microsoft.com/office/officeart/2005/8/layout/cycle2"/>
    <dgm:cxn modelId="{62D1DD06-41C0-4B4C-9A54-DFF17A7225D0}" type="presParOf" srcId="{5D002BEA-F5FC-4725-A215-5BCC81286B9E}" destId="{35AC30F6-6771-4F6A-B344-20EBB60003C5}" srcOrd="3" destOrd="0" presId="urn:microsoft.com/office/officeart/2005/8/layout/cycle2"/>
    <dgm:cxn modelId="{CF3C6B77-5ADF-4CD5-918C-8FF91A68AF5F}" type="presParOf" srcId="{35AC30F6-6771-4F6A-B344-20EBB60003C5}" destId="{3819280F-5A8A-48C8-87C6-B5A34CDB8C1C}" srcOrd="0" destOrd="0" presId="urn:microsoft.com/office/officeart/2005/8/layout/cycle2"/>
    <dgm:cxn modelId="{164761BD-B56E-4475-AB51-0C340DB5A27C}" type="presParOf" srcId="{5D002BEA-F5FC-4725-A215-5BCC81286B9E}" destId="{7BBB3A73-4F63-41F1-9F60-761FE5F80020}" srcOrd="4" destOrd="0" presId="urn:microsoft.com/office/officeart/2005/8/layout/cycle2"/>
    <dgm:cxn modelId="{E09D46D4-2846-4F13-9E29-0AEEF6736D59}" type="presParOf" srcId="{5D002BEA-F5FC-4725-A215-5BCC81286B9E}" destId="{352020A8-D70F-4DFD-96F8-89A562F68338}" srcOrd="5" destOrd="0" presId="urn:microsoft.com/office/officeart/2005/8/layout/cycle2"/>
    <dgm:cxn modelId="{47483754-F2E0-4816-8D5B-8E9595776094}" type="presParOf" srcId="{352020A8-D70F-4DFD-96F8-89A562F68338}" destId="{4AE9FC4D-4675-4675-ACC0-49D0E3C3BF7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A9A70-95CE-4227-9DFB-7A463EE02E21}">
      <dsp:nvSpPr>
        <dsp:cNvPr id="0" name=""/>
        <dsp:cNvSpPr/>
      </dsp:nvSpPr>
      <dsp:spPr>
        <a:xfrm>
          <a:off x="0" y="0"/>
          <a:ext cx="4256264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For the supplier, an accurate forecast will definitely help in supply regulation. </a:t>
          </a:r>
          <a:endParaRPr lang="en-US" sz="2000" kern="1200" dirty="0"/>
        </a:p>
      </dsp:txBody>
      <dsp:txXfrm>
        <a:off x="53688" y="53688"/>
        <a:ext cx="4148888" cy="992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D9FAC-A296-493F-AEBE-5CB1347A185D}">
      <dsp:nvSpPr>
        <dsp:cNvPr id="0" name=""/>
        <dsp:cNvSpPr/>
      </dsp:nvSpPr>
      <dsp:spPr>
        <a:xfrm>
          <a:off x="0" y="32408"/>
          <a:ext cx="3861650" cy="104480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An accurate forecast can help both the consumer as well as the supplier side</a:t>
          </a:r>
          <a:endParaRPr lang="en-US" sz="1900" kern="1200" dirty="0"/>
        </a:p>
      </dsp:txBody>
      <dsp:txXfrm>
        <a:off x="51003" y="83411"/>
        <a:ext cx="3759644" cy="942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2EFBF-B9FF-4A8A-8721-71EE47544987}">
      <dsp:nvSpPr>
        <dsp:cNvPr id="0" name=""/>
        <dsp:cNvSpPr/>
      </dsp:nvSpPr>
      <dsp:spPr>
        <a:xfrm>
          <a:off x="0" y="0"/>
          <a:ext cx="4097334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Such a </a:t>
          </a:r>
          <a:r>
            <a:rPr lang="en-US" sz="1900" b="0" i="0" kern="1200" dirty="0" err="1"/>
            <a:t>forcasting</a:t>
          </a:r>
          <a:r>
            <a:rPr lang="en-US" sz="1900" b="0" i="0" kern="1200" dirty="0"/>
            <a:t> models can help to optimize the overall supply chain of the household power industry.</a:t>
          </a:r>
          <a:endParaRPr lang="en-US" sz="1900" kern="1200" dirty="0"/>
        </a:p>
      </dsp:txBody>
      <dsp:txXfrm>
        <a:off x="51003" y="51003"/>
        <a:ext cx="3995328" cy="942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8FCC-3F40-4821-863B-511CD676C367}">
      <dsp:nvSpPr>
        <dsp:cNvPr id="0" name=""/>
        <dsp:cNvSpPr/>
      </dsp:nvSpPr>
      <dsp:spPr>
        <a:xfrm>
          <a:off x="0" y="0"/>
          <a:ext cx="4190113" cy="55692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For the consumer, a power forecast helps in financial planning as making more green choices overall</a:t>
          </a:r>
          <a:endParaRPr lang="en-US" sz="1400" kern="1200" dirty="0"/>
        </a:p>
      </dsp:txBody>
      <dsp:txXfrm>
        <a:off x="27187" y="27187"/>
        <a:ext cx="4135739" cy="5025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CA1BE-331D-48FE-A2D9-4023C36B54DB}">
      <dsp:nvSpPr>
        <dsp:cNvPr id="0" name=""/>
        <dsp:cNvSpPr/>
      </dsp:nvSpPr>
      <dsp:spPr>
        <a:xfrm>
          <a:off x="5357" y="84286"/>
          <a:ext cx="1601390" cy="1585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 input gate: The input gate adds information to the cell state,</a:t>
          </a:r>
          <a:endParaRPr lang="en-US" sz="1600" kern="1200" dirty="0"/>
        </a:p>
      </dsp:txBody>
      <dsp:txXfrm>
        <a:off x="51802" y="130731"/>
        <a:ext cx="1508500" cy="1492862"/>
      </dsp:txXfrm>
    </dsp:sp>
    <dsp:sp modelId="{AAB630DB-DA1B-417E-B18F-60AB97448555}">
      <dsp:nvSpPr>
        <dsp:cNvPr id="0" name=""/>
        <dsp:cNvSpPr/>
      </dsp:nvSpPr>
      <dsp:spPr>
        <a:xfrm>
          <a:off x="1766887" y="678590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766887" y="758019"/>
        <a:ext cx="237646" cy="238286"/>
      </dsp:txXfrm>
    </dsp:sp>
    <dsp:sp modelId="{CF3C9317-2E4A-4FD3-8414-0205CD88C6E1}">
      <dsp:nvSpPr>
        <dsp:cNvPr id="0" name=""/>
        <dsp:cNvSpPr/>
      </dsp:nvSpPr>
      <dsp:spPr>
        <a:xfrm>
          <a:off x="2247304" y="84286"/>
          <a:ext cx="1601390" cy="1585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forget gate: It removes the information that is no longer required by the model,</a:t>
          </a:r>
          <a:endParaRPr lang="en-US" sz="1600" kern="1200"/>
        </a:p>
      </dsp:txBody>
      <dsp:txXfrm>
        <a:off x="2293749" y="130731"/>
        <a:ext cx="1508500" cy="1492862"/>
      </dsp:txXfrm>
    </dsp:sp>
    <dsp:sp modelId="{C9CB7858-3936-40DD-B151-4B3D65F78D0F}">
      <dsp:nvSpPr>
        <dsp:cNvPr id="0" name=""/>
        <dsp:cNvSpPr/>
      </dsp:nvSpPr>
      <dsp:spPr>
        <a:xfrm>
          <a:off x="4008834" y="678590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008834" y="758019"/>
        <a:ext cx="237646" cy="238286"/>
      </dsp:txXfrm>
    </dsp:sp>
    <dsp:sp modelId="{34DAAE7F-2B99-491E-8BFD-578705EA565C}">
      <dsp:nvSpPr>
        <dsp:cNvPr id="0" name=""/>
        <dsp:cNvSpPr/>
      </dsp:nvSpPr>
      <dsp:spPr>
        <a:xfrm>
          <a:off x="4489251" y="84286"/>
          <a:ext cx="1601390" cy="1585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output gate: Output Gate at LSTM selects the information to be shown as output.</a:t>
          </a:r>
          <a:endParaRPr lang="en-US" sz="1600" kern="1200"/>
        </a:p>
      </dsp:txBody>
      <dsp:txXfrm>
        <a:off x="4535696" y="130731"/>
        <a:ext cx="1508500" cy="1492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E2131-012B-4878-9FFB-5FCD66B98F83}">
      <dsp:nvSpPr>
        <dsp:cNvPr id="0" name=""/>
        <dsp:cNvSpPr/>
      </dsp:nvSpPr>
      <dsp:spPr>
        <a:xfrm>
          <a:off x="0" y="127748"/>
          <a:ext cx="7726052" cy="942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model is highly flexible.</a:t>
          </a:r>
        </a:p>
      </dsp:txBody>
      <dsp:txXfrm>
        <a:off x="46029" y="173777"/>
        <a:ext cx="7633994" cy="850852"/>
      </dsp:txXfrm>
    </dsp:sp>
    <dsp:sp modelId="{E7262E6D-216B-4C1E-987E-D7A8B0394D24}">
      <dsp:nvSpPr>
        <dsp:cNvPr id="0" name=""/>
        <dsp:cNvSpPr/>
      </dsp:nvSpPr>
      <dsp:spPr>
        <a:xfrm>
          <a:off x="0" y="1119619"/>
          <a:ext cx="7726052" cy="942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model is highly usable in predictions where there's time lag between input features and target signals, and can capture long-term temporal dependencies without suffering optimization challenges </a:t>
          </a:r>
        </a:p>
      </dsp:txBody>
      <dsp:txXfrm>
        <a:off x="46029" y="1165648"/>
        <a:ext cx="7633994" cy="850852"/>
      </dsp:txXfrm>
    </dsp:sp>
    <dsp:sp modelId="{57CBE598-0C6C-4D4D-8130-747D6F195A2E}">
      <dsp:nvSpPr>
        <dsp:cNvPr id="0" name=""/>
        <dsp:cNvSpPr/>
      </dsp:nvSpPr>
      <dsp:spPr>
        <a:xfrm>
          <a:off x="0" y="2111489"/>
          <a:ext cx="7726052" cy="942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suitable for predictions involving large volume datasets -- our model used over 2M data entries.</a:t>
          </a:r>
        </a:p>
      </dsp:txBody>
      <dsp:txXfrm>
        <a:off x="46029" y="2157518"/>
        <a:ext cx="7633994" cy="850852"/>
      </dsp:txXfrm>
    </dsp:sp>
    <dsp:sp modelId="{66FB6CF6-3720-48A6-86FF-6409E083D508}">
      <dsp:nvSpPr>
        <dsp:cNvPr id="0" name=""/>
        <dsp:cNvSpPr/>
      </dsp:nvSpPr>
      <dsp:spPr>
        <a:xfrm>
          <a:off x="0" y="3103359"/>
          <a:ext cx="7726052" cy="942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has the ability to figure out or understand hidden pattern in the given dataset.</a:t>
          </a:r>
        </a:p>
      </dsp:txBody>
      <dsp:txXfrm>
        <a:off x="46029" y="3149388"/>
        <a:ext cx="7633994" cy="850852"/>
      </dsp:txXfrm>
    </dsp:sp>
    <dsp:sp modelId="{8CC692CC-7EB1-4157-A4F5-D8F9F7F182CC}">
      <dsp:nvSpPr>
        <dsp:cNvPr id="0" name=""/>
        <dsp:cNvSpPr/>
      </dsp:nvSpPr>
      <dsp:spPr>
        <a:xfrm>
          <a:off x="0" y="4095229"/>
          <a:ext cx="7726052" cy="942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Model is good for time series modeling because of its recurrent nature(RNN)</a:t>
          </a:r>
        </a:p>
      </dsp:txBody>
      <dsp:txXfrm>
        <a:off x="46029" y="4141258"/>
        <a:ext cx="7633994" cy="8508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AB3CB-FC62-4DD1-9B4B-369330A2EFB2}">
      <dsp:nvSpPr>
        <dsp:cNvPr id="0" name=""/>
        <dsp:cNvSpPr/>
      </dsp:nvSpPr>
      <dsp:spPr>
        <a:xfrm>
          <a:off x="2529771" y="523"/>
          <a:ext cx="1634219" cy="1634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</a:t>
          </a:r>
          <a:r>
            <a:rPr lang="en-US" sz="1300" b="0" i="0" kern="1200" dirty="0"/>
            <a:t>y using LSTM we get a good accuracy on our forecasting. </a:t>
          </a:r>
          <a:endParaRPr lang="en-US" sz="1300" kern="1200" dirty="0"/>
        </a:p>
      </dsp:txBody>
      <dsp:txXfrm>
        <a:off x="2769097" y="239849"/>
        <a:ext cx="1155567" cy="1155567"/>
      </dsp:txXfrm>
    </dsp:sp>
    <dsp:sp modelId="{E56AC2A6-E3DE-4A33-9A86-63CAA3421549}">
      <dsp:nvSpPr>
        <dsp:cNvPr id="0" name=""/>
        <dsp:cNvSpPr/>
      </dsp:nvSpPr>
      <dsp:spPr>
        <a:xfrm rot="3600000">
          <a:off x="3737028" y="1593130"/>
          <a:ext cx="433610" cy="5515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769549" y="1647112"/>
        <a:ext cx="303527" cy="330929"/>
      </dsp:txXfrm>
    </dsp:sp>
    <dsp:sp modelId="{2F66AB42-ED27-4330-8C3D-C155E145B367}">
      <dsp:nvSpPr>
        <dsp:cNvPr id="0" name=""/>
        <dsp:cNvSpPr/>
      </dsp:nvSpPr>
      <dsp:spPr>
        <a:xfrm>
          <a:off x="3755947" y="2124322"/>
          <a:ext cx="1634219" cy="1634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limitation: Most of the case it can not predict the peak value.</a:t>
          </a:r>
        </a:p>
      </dsp:txBody>
      <dsp:txXfrm>
        <a:off x="3995273" y="2363648"/>
        <a:ext cx="1155567" cy="1155567"/>
      </dsp:txXfrm>
    </dsp:sp>
    <dsp:sp modelId="{35AC30F6-6771-4F6A-B344-20EBB60003C5}">
      <dsp:nvSpPr>
        <dsp:cNvPr id="0" name=""/>
        <dsp:cNvSpPr/>
      </dsp:nvSpPr>
      <dsp:spPr>
        <a:xfrm rot="10800000">
          <a:off x="3142348" y="2665658"/>
          <a:ext cx="433610" cy="5515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272431" y="2775968"/>
        <a:ext cx="303527" cy="330929"/>
      </dsp:txXfrm>
    </dsp:sp>
    <dsp:sp modelId="{7BBB3A73-4F63-41F1-9F60-761FE5F80020}">
      <dsp:nvSpPr>
        <dsp:cNvPr id="0" name=""/>
        <dsp:cNvSpPr/>
      </dsp:nvSpPr>
      <dsp:spPr>
        <a:xfrm>
          <a:off x="1303595" y="2124322"/>
          <a:ext cx="1634219" cy="1634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Root-mean-square error (RMSE) is </a:t>
          </a:r>
          <a:r>
            <a:rPr lang="en-US" sz="1300" kern="1200" dirty="0"/>
            <a:t>:0.63</a:t>
          </a:r>
        </a:p>
      </dsp:txBody>
      <dsp:txXfrm>
        <a:off x="1542921" y="2363648"/>
        <a:ext cx="1155567" cy="1155567"/>
      </dsp:txXfrm>
    </dsp:sp>
    <dsp:sp modelId="{352020A8-D70F-4DFD-96F8-89A562F68338}">
      <dsp:nvSpPr>
        <dsp:cNvPr id="0" name=""/>
        <dsp:cNvSpPr/>
      </dsp:nvSpPr>
      <dsp:spPr>
        <a:xfrm rot="18000000">
          <a:off x="2510852" y="1614386"/>
          <a:ext cx="433610" cy="5515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543373" y="1781024"/>
        <a:ext cx="303527" cy="330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111AA-D77D-4556-B649-28722E0359D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5FE6A-D22B-4DC5-B091-CDDF86BD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We try  to create a network model with two  LSTM layers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and 2 dense layers that make the model try to find the closing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value for the next day. Sequential methods are used because of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the advantages of finding  patterns of  similarities. it helps  in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finding  the  next  event  for  that  particular  X  data.  Model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Compile  defines  the  loss  function,  the  optimizer,  and  the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metrics. That's all. It has nothing to do  with the weights and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you can compile a model as many times as you want without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causing  any  problem  to  pretrained  weights.  LSTM.  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spc="-65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compiler has  optimizer Adam  that makes  the  network learn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the value. We use the loss as have a mean squared error than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try to reduce the loss that has accrued at the time of learning.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epochs  are  used  to  make  the  model  learn  the  same  data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repeated times. At epochs 2 is apply for that we got the nearest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value for the next day closing value. Batch size is 1 because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each value is individual and it is independent that makes the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prediction accuracy.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Then we create x train and y train to predict the accuracy of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the model and predict the values for x train and get the y to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predict value. </a:t>
            </a:r>
            <a:r>
              <a:rPr lang="en-US" sz="1800">
                <a:solidFill>
                  <a:srgbClr val="000000"/>
                </a:solidFill>
                <a:effectLst/>
                <a:latin typeface="ff3"/>
                <a:ea typeface="Times New Roman" panose="02020603050405020304" pitchFamily="18" charset="0"/>
                <a:cs typeface="Times New Roman" panose="02020603050405020304" pitchFamily="18" charset="0"/>
              </a:rPr>
              <a:t>We compare both y train and y predict values.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5FE6A-D22B-4DC5-B091-CDDF86BD90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9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4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00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79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09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22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782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05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9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239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90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80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00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89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736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186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381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854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7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39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187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07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527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107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236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43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4939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38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3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33" r:id="rId15"/>
    <p:sldLayoutId id="2147483734" r:id="rId16"/>
    <p:sldLayoutId id="2147483749" r:id="rId17"/>
    <p:sldLayoutId id="2147483750" r:id="rId18"/>
    <p:sldLayoutId id="2147483752" r:id="rId19"/>
    <p:sldLayoutId id="2147483753" r:id="rId20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87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3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github.com/rakiiibul/House-hold-electrice-power-consumptiuon_LST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individual%2Bhousehold%2Belectric%2Bpower%2Bconsumption" TargetMode="External"/><Relationship Id="rId2" Type="http://schemas.openxmlformats.org/officeDocument/2006/relationships/hyperlink" Target="https://github.com/rakiiibul/House-hold-electrice-power-consumptiuon_LSTM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image" Target="../media/image13.sv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4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image" Target="../media/image11.svg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02E6B205-999D-7DD4-EFCF-43FE6A4C0963}"/>
              </a:ext>
            </a:extLst>
          </p:cNvPr>
          <p:cNvSpPr txBox="1"/>
          <p:nvPr/>
        </p:nvSpPr>
        <p:spPr>
          <a:xfrm>
            <a:off x="4865201" y="2542199"/>
            <a:ext cx="7458730" cy="149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indent="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latin typeface="Sitka Banner Semibold" panose="020B0604020202020204" pitchFamily="2" charset="0"/>
                <a:ea typeface="Calibri" panose="020F0502020204030204" pitchFamily="34" charset="0"/>
                <a:cs typeface="Vrinda" panose="020B0502040204020203" pitchFamily="34" charset="0"/>
              </a:rPr>
              <a:t>Household Power </a:t>
            </a:r>
            <a:r>
              <a:rPr lang="en-US" sz="4400" b="1" dirty="0">
                <a:solidFill>
                  <a:schemeClr val="bg2"/>
                </a:solidFill>
                <a:latin typeface="Sitka Banner Semibold" panose="020B0604020202020204" pitchFamily="2" charset="0"/>
                <a:ea typeface="Calibri" panose="020F0502020204030204" pitchFamily="34" charset="0"/>
                <a:cs typeface="Vrinda" panose="020B0502040204020203" pitchFamily="34" charset="0"/>
              </a:rPr>
              <a:t>Consumption &amp; Prediction  </a:t>
            </a:r>
            <a:endParaRPr lang="en-US" sz="3600" dirty="0">
              <a:solidFill>
                <a:schemeClr val="bg2"/>
              </a:solidFill>
              <a:effectLst/>
              <a:latin typeface="Sitka Banner Semibold" panose="020B0604020202020204" pitchFamily="2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2B1B5-4165-5F46-8F0B-19F39B77F987}"/>
              </a:ext>
            </a:extLst>
          </p:cNvPr>
          <p:cNvCxnSpPr>
            <a:cxnSpLocks/>
          </p:cNvCxnSpPr>
          <p:nvPr/>
        </p:nvCxnSpPr>
        <p:spPr>
          <a:xfrm flipV="1">
            <a:off x="6267141" y="4156849"/>
            <a:ext cx="5461789" cy="17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6BC36C3E-9581-D958-C1A3-B74BC0794FEB}"/>
              </a:ext>
            </a:extLst>
          </p:cNvPr>
          <p:cNvCxnSpPr>
            <a:cxnSpLocks/>
          </p:cNvCxnSpPr>
          <p:nvPr/>
        </p:nvCxnSpPr>
        <p:spPr>
          <a:xfrm flipV="1">
            <a:off x="6266158" y="4179301"/>
            <a:ext cx="5461789" cy="17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12A943-1AA2-E88D-BC7A-EA323229F0C4}"/>
              </a:ext>
            </a:extLst>
          </p:cNvPr>
          <p:cNvSpPr txBox="1"/>
          <p:nvPr/>
        </p:nvSpPr>
        <p:spPr>
          <a:xfrm>
            <a:off x="6233312" y="4282342"/>
            <a:ext cx="39781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Raikibul Hasan, Rukhsar Ahmed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Code: </a:t>
            </a:r>
            <a:r>
              <a:rPr lang="en-US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https://github.com/rakiiibul/House-hold-electrice-power-consumptiuon_LSTM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17589"/>
            <a:ext cx="12192000" cy="66197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Daily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Power </a:t>
            </a:r>
            <a:r>
              <a:rPr lang="en-US" sz="3600" dirty="0">
                <a:solidFill>
                  <a:schemeClr val="tx1"/>
                </a:solidFill>
                <a:effectLst/>
              </a:rPr>
              <a:t>Data resampling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65B569B-5412-E78A-BD0D-EB31A7EBE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1378856"/>
            <a:ext cx="11393714" cy="48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3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10"/>
            <a:ext cx="12192000" cy="674220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Monthly Correlation of </a:t>
            </a:r>
            <a:r>
              <a:rPr lang="en-US" sz="4400" dirty="0">
                <a:solidFill>
                  <a:schemeClr val="accent1"/>
                </a:solidFill>
              </a:rPr>
              <a:t>power consumption</a:t>
            </a: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190723D-0E22-BF0C-1A1B-3CD83010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2" y="1013729"/>
            <a:ext cx="10294070" cy="50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8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Daily Correlation of </a:t>
            </a:r>
            <a:r>
              <a:rPr lang="en-US" sz="4400" dirty="0">
                <a:solidFill>
                  <a:schemeClr val="accent1"/>
                </a:solidFill>
              </a:rPr>
              <a:t>power consumption</a:t>
            </a:r>
          </a:p>
        </p:txBody>
      </p:sp>
      <p:pic>
        <p:nvPicPr>
          <p:cNvPr id="4" name="Picture 3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DA5B02E7-84BD-C034-154C-5546034A9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63" y="1132114"/>
            <a:ext cx="10152991" cy="523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8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068"/>
            <a:ext cx="12192000" cy="792605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Hourly Correlation of </a:t>
            </a:r>
            <a:r>
              <a:rPr lang="en-US" sz="4400" dirty="0">
                <a:solidFill>
                  <a:schemeClr val="accent1"/>
                </a:solidFill>
              </a:rPr>
              <a:t>power consumption</a:t>
            </a: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3148778-2B46-EFC7-F8C9-C7474B701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50" y="861390"/>
            <a:ext cx="10548594" cy="54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8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6EE47D-1EC5-E87D-1442-998418C0F1F4}"/>
              </a:ext>
            </a:extLst>
          </p:cNvPr>
          <p:cNvSpPr txBox="1"/>
          <p:nvPr/>
        </p:nvSpPr>
        <p:spPr>
          <a:xfrm>
            <a:off x="1859280" y="1723855"/>
            <a:ext cx="8473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reason they work so well is that LSTM can store past important information and forget the information that is not. LSTM has three gates:</a:t>
            </a:r>
          </a:p>
          <a:p>
            <a:pPr algn="l"/>
            <a:endParaRPr lang="en-US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US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68937-31FB-C135-4609-4EE34197610F}"/>
              </a:ext>
            </a:extLst>
          </p:cNvPr>
          <p:cNvSpPr txBox="1"/>
          <p:nvPr/>
        </p:nvSpPr>
        <p:spPr>
          <a:xfrm>
            <a:off x="0" y="32913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Why LSTM?</a:t>
            </a:r>
            <a:endParaRPr lang="en-US" sz="32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26D3D9C-518E-F677-4E55-D4B16BDCE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999535"/>
              </p:ext>
            </p:extLst>
          </p:nvPr>
        </p:nvGraphicFramePr>
        <p:xfrm>
          <a:off x="3048000" y="2998989"/>
          <a:ext cx="6096000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30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68937-31FB-C135-4609-4EE34197610F}"/>
              </a:ext>
            </a:extLst>
          </p:cNvPr>
          <p:cNvSpPr txBox="1"/>
          <p:nvPr/>
        </p:nvSpPr>
        <p:spPr>
          <a:xfrm>
            <a:off x="765051" y="662400"/>
            <a:ext cx="33840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LSTM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EE47D-1EC5-E87D-1442-998418C0F1F4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solidFill>
                  <a:schemeClr val="bg1"/>
                </a:solidFill>
                <a:effectLst/>
                <a:latin typeface="charter"/>
              </a:rPr>
              <a:t>The key to LSTMs is the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harter"/>
              </a:rPr>
              <a:t>cell state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harter"/>
              </a:rPr>
              <a:t>(cell memory), the horizontal line running through the top of the diagram, through which the information flows along and the internal mechanism called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harter"/>
              </a:rPr>
              <a:t>gates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harter"/>
              </a:rPr>
              <a:t>that can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charter"/>
              </a:rPr>
              <a:t> regulate the flow of information.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harter"/>
              </a:rPr>
              <a:t>The cell state is kind of like a conveyor belt. It runs straight down the entire chain, with only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charter"/>
              </a:rPr>
              <a:t> some minor linear interactions.</a:t>
            </a:r>
            <a:endParaRPr lang="en-US" sz="2000" b="0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14D2F-426C-0A74-7F61-5D3AD7609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534532"/>
            <a:ext cx="6014185" cy="378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20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389791"/>
            <a:ext cx="5446295" cy="1479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Section</a:t>
            </a:r>
          </a:p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Break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815C4-BD5D-24B0-C42D-1A9FED683C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1727401" cy="51274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C600A-431C-0DEB-80F4-E87AF6FD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390650"/>
            <a:ext cx="116014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3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815C4-BD5D-24B0-C42D-1A9FED683C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1727401" cy="51274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A6A58-C628-ADF9-7989-ED0FE1CE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59" y="1203158"/>
            <a:ext cx="8149078" cy="514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3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5CD741-5C5F-59FF-E923-0B3819C97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 </a:t>
            </a:r>
            <a:r>
              <a:rPr lang="en-US" dirty="0">
                <a:solidFill>
                  <a:schemeClr val="accent1"/>
                </a:solidFill>
              </a:rPr>
              <a:t>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742E242-3BBF-93FB-547B-5A101CA44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87" y="1132114"/>
            <a:ext cx="4391025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8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83988" cy="914978"/>
            <a:chOff x="1848112" y="1575921"/>
            <a:chExt cx="5383988" cy="914978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FZShuTi" pitchFamily="2" charset="-122"/>
                  <a:cs typeface="Segoe UI" panose="020B0502040204020203" pitchFamily="34" charset="0"/>
                </a:rPr>
                <a:t>Why this topic is interest.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Overview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914978"/>
            <a:chOff x="1848112" y="1575921"/>
            <a:chExt cx="5383988" cy="9149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FZShuTi" pitchFamily="2" charset="-122"/>
                  <a:cs typeface="Segoe UI" panose="020B0502040204020203" pitchFamily="34" charset="0"/>
                </a:rPr>
                <a:t>Data description /visualization.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976931"/>
            <a:ext cx="5383988" cy="914978"/>
            <a:chOff x="1848112" y="1575921"/>
            <a:chExt cx="5383988" cy="9149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63983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</a:t>
              </a:r>
              <a:endParaRPr lang="ko-KR" alt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</a:t>
              </a:r>
              <a:endParaRPr lang="ko-KR" alt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5111908"/>
            <a:ext cx="5365516" cy="769441"/>
            <a:chOff x="1848112" y="1575921"/>
            <a:chExt cx="5365516" cy="7694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93421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Discussion &amp; Conclusion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04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Graphic 166">
            <a:extLst>
              <a:ext uri="{FF2B5EF4-FFF2-40B4-BE49-F238E27FC236}">
                <a16:creationId xmlns:a16="http://schemas.microsoft.com/office/drawing/2014/main" id="{3191CF59-38EC-B71C-A114-6383781DCC38}"/>
              </a:ext>
            </a:extLst>
          </p:cNvPr>
          <p:cNvGrpSpPr/>
          <p:nvPr/>
        </p:nvGrpSpPr>
        <p:grpSpPr>
          <a:xfrm>
            <a:off x="597771" y="1287439"/>
            <a:ext cx="3662181" cy="560516"/>
            <a:chOff x="4305300" y="3052762"/>
            <a:chExt cx="3581400" cy="752475"/>
          </a:xfrm>
          <a:solidFill>
            <a:schemeClr val="accent1"/>
          </a:solidFill>
        </p:grpSpPr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1C75BA1-C158-A58C-1C99-8EADB4F2E638}"/>
                </a:ext>
              </a:extLst>
            </p:cNvPr>
            <p:cNvSpPr/>
            <p:nvPr/>
          </p:nvSpPr>
          <p:spPr>
            <a:xfrm>
              <a:off x="4401979" y="3311366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88AC546-716B-E3C5-5829-F5772C1A5BB1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57E7BA8-472D-B4AD-BEF5-23C144E860CA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F87F069-21FD-DE92-8FAC-026A2B4D94E1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D988222-D0EB-CB2B-4A99-0974AE02A31C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9ADF542-19AC-516B-12AD-5929B9BA3D71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A1112019-6D20-B840-EAC4-5CDCF6C06ABA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C117914-5058-C702-CB55-22A39345EC63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75FFCBC0-CAB9-64A8-03FA-2528DF3C4634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DB2DCD96-3060-093A-9249-60F1D84E6BB5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5C971BF6-5ECF-E995-BA90-0C94213261B3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AE882CD-F30D-C342-482E-6F97B2140C94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7B3AB3B-0006-9496-BAC2-9319C65A5B39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5FF0269-609A-469C-57AE-B869184C596F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6CC24B1-DB28-3106-4912-CBC72ED30E98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F8BB7292-45F0-1A23-E5B8-A4614FCA1093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29FA963-5733-74C1-A2E4-6D8413DCDC80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3C8E4AD-830E-AC18-C801-A6DA8ECD747D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C5360CA-2520-D949-113A-01C670A941D5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3B6D83C2-94D2-5B1A-9FDF-8A6A6C269B6D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39510"/>
            <a:ext cx="12192000" cy="59230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Loss curve</a:t>
            </a:r>
          </a:p>
        </p:txBody>
      </p:sp>
      <p:pic>
        <p:nvPicPr>
          <p:cNvPr id="7" name="Picture 6" descr="Shape, square&#10;&#10;Description automatically generated">
            <a:extLst>
              <a:ext uri="{FF2B5EF4-FFF2-40B4-BE49-F238E27FC236}">
                <a16:creationId xmlns:a16="http://schemas.microsoft.com/office/drawing/2014/main" id="{04C1F19E-5D32-F7F8-E7D9-5D1829D41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94" y="971857"/>
            <a:ext cx="7898412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61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39212"/>
            <a:ext cx="12192000" cy="7926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</a:t>
            </a:r>
            <a:r>
              <a:rPr lang="en-US" dirty="0">
                <a:solidFill>
                  <a:schemeClr val="accent1"/>
                </a:solidFill>
              </a:rPr>
              <a:t>ction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9FC069F-8BD5-A7DA-B4E6-9AE39B4B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30" y="1041698"/>
            <a:ext cx="7682539" cy="47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09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7C48A2-3BDB-38C9-3FFE-D3BF710017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21754"/>
            <a:ext cx="12192000" cy="7926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Discussion &amp; Conclusion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1697E18-367F-3A78-79ED-A18E2F66C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498437"/>
              </p:ext>
            </p:extLst>
          </p:nvPr>
        </p:nvGraphicFramePr>
        <p:xfrm>
          <a:off x="2232974" y="1027521"/>
          <a:ext cx="7726052" cy="5165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946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7C48A2-3BDB-38C9-3FFE-D3BF710017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21754"/>
            <a:ext cx="12192000" cy="7926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Discussion &amp; Conclusion</a:t>
            </a:r>
          </a:p>
        </p:txBody>
      </p:sp>
      <p:pic>
        <p:nvPicPr>
          <p:cNvPr id="1026" name="Picture 2" descr="What does RMSE really mean?. Root Mean Square Error (RMSE) is a… | by James  Moody | Towards Data Science">
            <a:extLst>
              <a:ext uri="{FF2B5EF4-FFF2-40B4-BE49-F238E27FC236}">
                <a16:creationId xmlns:a16="http://schemas.microsoft.com/office/drawing/2014/main" id="{8895657B-5F8B-8F2A-5A4D-C6D6433D1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5" y="1627409"/>
            <a:ext cx="38290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8F2C794-9A5B-F287-D621-1A8BAEBF1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265097"/>
              </p:ext>
            </p:extLst>
          </p:nvPr>
        </p:nvGraphicFramePr>
        <p:xfrm>
          <a:off x="4163626" y="1748902"/>
          <a:ext cx="6693763" cy="3759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4673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F89128-D0F0-F76D-4764-F8C079AABB91}"/>
              </a:ext>
            </a:extLst>
          </p:cNvPr>
          <p:cNvSpPr txBox="1"/>
          <p:nvPr/>
        </p:nvSpPr>
        <p:spPr>
          <a:xfrm>
            <a:off x="1300899" y="993683"/>
            <a:ext cx="72020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Code: </a:t>
            </a:r>
            <a:r>
              <a:rPr lang="en-US" sz="24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https://github.com/rakiiibul/House-hold-electrice-power-consumptiuon_LSTM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CA084-869C-5244-0B1C-B1DCC4A72C5D}"/>
              </a:ext>
            </a:extLst>
          </p:cNvPr>
          <p:cNvSpPr txBox="1"/>
          <p:nvPr/>
        </p:nvSpPr>
        <p:spPr>
          <a:xfrm>
            <a:off x="1395167" y="2080669"/>
            <a:ext cx="610856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Reference:</a:t>
            </a:r>
          </a:p>
          <a:p>
            <a:r>
              <a:rPr lang="en-US" dirty="0">
                <a:solidFill>
                  <a:schemeClr val="accent4"/>
                </a:solidFill>
              </a:rPr>
              <a:t>Dataset: </a:t>
            </a:r>
            <a:r>
              <a:rPr lang="en-US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https://archive.ics.uci.edu/ml/datasets/individual%2Bhousehold%2Belectric%2Bpower%2Bconsumption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95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DFF0FA-210A-611A-EDC8-868248B780BD}"/>
              </a:ext>
            </a:extLst>
          </p:cNvPr>
          <p:cNvSpPr txBox="1"/>
          <p:nvPr/>
        </p:nvSpPr>
        <p:spPr>
          <a:xfrm>
            <a:off x="4583783" y="3105834"/>
            <a:ext cx="7199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72408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D37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7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E05DB-0765-1F02-C1EE-1D3A20C6E234}"/>
              </a:ext>
            </a:extLst>
          </p:cNvPr>
          <p:cNvSpPr txBox="1"/>
          <p:nvPr/>
        </p:nvSpPr>
        <p:spPr>
          <a:xfrm>
            <a:off x="7534655" y="2215373"/>
            <a:ext cx="41809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With the advent of new gadgets and a push towards greater electrification projects globally, power consumption is rising globally. </a:t>
            </a:r>
            <a:endParaRPr lang="en-US" dirty="0">
              <a:solidFill>
                <a:schemeClr val="bg1"/>
              </a:solidFill>
              <a:latin typeface="charter"/>
            </a:endParaRP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Thus, we can also expect that household or residential power consumption is so on the rise. With greater access to global power consumption data, forecasting power consumption is an emerging challenge.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CFC640A-938F-122A-ECF0-3A12E0466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0" y="118019"/>
            <a:ext cx="6094428" cy="43359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EFD5DD-13EB-A789-AD6F-8A7C23133CC6}"/>
              </a:ext>
            </a:extLst>
          </p:cNvPr>
          <p:cNvSpPr txBox="1"/>
          <p:nvPr/>
        </p:nvSpPr>
        <p:spPr>
          <a:xfrm>
            <a:off x="809485" y="5077695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Calibri" panose="020F0502020204030204" pitchFamily="34" charset="0"/>
                <a:cs typeface="Vrinda" panose="020B0502040204020203" pitchFamily="34" charset="0"/>
              </a:rPr>
              <a:t>Household Power Consumption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26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8133E4-1F24-D54E-3FD5-23C8B5BB1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671029"/>
              </p:ext>
            </p:extLst>
          </p:nvPr>
        </p:nvGraphicFramePr>
        <p:xfrm>
          <a:off x="5763662" y="3587740"/>
          <a:ext cx="4256264" cy="1107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716BAA-062A-AFF9-A58B-45C2CFB51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5920281"/>
              </p:ext>
            </p:extLst>
          </p:nvPr>
        </p:nvGraphicFramePr>
        <p:xfrm>
          <a:off x="7941660" y="1075536"/>
          <a:ext cx="3861650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8BCD9E6-5050-14CE-8600-F532A8AB0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681882"/>
              </p:ext>
            </p:extLst>
          </p:nvPr>
        </p:nvGraphicFramePr>
        <p:xfrm>
          <a:off x="4236350" y="4905834"/>
          <a:ext cx="4097334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0" name="Donut 24">
            <a:extLst>
              <a:ext uri="{FF2B5EF4-FFF2-40B4-BE49-F238E27FC236}">
                <a16:creationId xmlns:a16="http://schemas.microsoft.com/office/drawing/2014/main" id="{32AA287B-CF9F-467C-A5C0-CE3CC2F1A3D7}"/>
              </a:ext>
            </a:extLst>
          </p:cNvPr>
          <p:cNvSpPr/>
          <p:nvPr/>
        </p:nvSpPr>
        <p:spPr>
          <a:xfrm>
            <a:off x="6767798" y="1342851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자유형 151">
            <a:extLst>
              <a:ext uri="{FF2B5EF4-FFF2-40B4-BE49-F238E27FC236}">
                <a16:creationId xmlns:a16="http://schemas.microsoft.com/office/drawing/2014/main" id="{15F5A486-914E-4CD1-A4C9-53BA05E124B6}"/>
              </a:ext>
            </a:extLst>
          </p:cNvPr>
          <p:cNvSpPr/>
          <p:nvPr/>
        </p:nvSpPr>
        <p:spPr>
          <a:xfrm>
            <a:off x="4246777" y="3657678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7593B7-3DB8-001E-8C28-956F71834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059489"/>
              </p:ext>
            </p:extLst>
          </p:nvPr>
        </p:nvGraphicFramePr>
        <p:xfrm>
          <a:off x="6631685" y="2500829"/>
          <a:ext cx="4190113" cy="661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544912" y="269652"/>
            <a:ext cx="407095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prediction </a:t>
            </a:r>
            <a:r>
              <a:rPr lang="en-US" altLang="ko-KR" sz="3200" dirty="0">
                <a:latin typeface="Segoe UI" panose="020B0502040204020203" pitchFamily="34" charset="0"/>
                <a:cs typeface="Segoe UI" panose="020B0502040204020203" pitchFamily="34" charset="0"/>
              </a:rPr>
              <a:t>is important?</a:t>
            </a:r>
          </a:p>
        </p:txBody>
      </p:sp>
      <p:sp>
        <p:nvSpPr>
          <p:cNvPr id="38" name="Rectangle 37" descr="Bar Graph with Upward Trend">
            <a:extLst>
              <a:ext uri="{FF2B5EF4-FFF2-40B4-BE49-F238E27FC236}">
                <a16:creationId xmlns:a16="http://schemas.microsoft.com/office/drawing/2014/main" id="{0843BBA7-9C21-0292-9602-899EE1326AF8}"/>
              </a:ext>
            </a:extLst>
          </p:cNvPr>
          <p:cNvSpPr/>
          <p:nvPr/>
        </p:nvSpPr>
        <p:spPr>
          <a:xfrm>
            <a:off x="5404974" y="2449853"/>
            <a:ext cx="567936" cy="490056"/>
          </a:xfrm>
          <a:prstGeom prst="rect">
            <a:avLst/>
          </a:prstGeom>
          <a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Rectangle 42" descr="Statistics">
            <a:extLst>
              <a:ext uri="{FF2B5EF4-FFF2-40B4-BE49-F238E27FC236}">
                <a16:creationId xmlns:a16="http://schemas.microsoft.com/office/drawing/2014/main" id="{11F2291F-96C5-822F-3F41-4859075E5D46}"/>
              </a:ext>
            </a:extLst>
          </p:cNvPr>
          <p:cNvSpPr/>
          <p:nvPr/>
        </p:nvSpPr>
        <p:spPr>
          <a:xfrm>
            <a:off x="2915890" y="4755332"/>
            <a:ext cx="545775" cy="462620"/>
          </a:xfrm>
          <a:prstGeom prst="rect">
            <a:avLst/>
          </a:prstGeom>
          <a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856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5" grpId="0" animBg="1"/>
      <p:bldP spid="46" grpId="0" animBg="1"/>
      <p:bldP spid="22" grpId="0" animBg="1"/>
      <p:bldGraphic spid="4" grpId="0">
        <p:bldAsOne/>
      </p:bldGraphic>
      <p:bldGraphic spid="5" grpId="0">
        <p:bldAsOne/>
      </p:bldGraphic>
      <p:bldP spid="42" grpId="0" animBg="1"/>
      <p:bldP spid="44" grpId="0" animBg="1"/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60586" y="18144"/>
            <a:ext cx="12192000" cy="79260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C772C8B-CA55-D001-D7D4-FDE1E485101D}"/>
              </a:ext>
            </a:extLst>
          </p:cNvPr>
          <p:cNvSpPr/>
          <p:nvPr/>
        </p:nvSpPr>
        <p:spPr>
          <a:xfrm>
            <a:off x="3273449" y="739998"/>
            <a:ext cx="5442713" cy="225629"/>
          </a:xfrm>
          <a:custGeom>
            <a:avLst/>
            <a:gdLst>
              <a:gd name="connsiteX0" fmla="*/ 1497806 w 3476625"/>
              <a:gd name="connsiteY0" fmla="*/ 7144 h 200025"/>
              <a:gd name="connsiteX1" fmla="*/ 1822609 w 3476625"/>
              <a:gd name="connsiteY1" fmla="*/ 7144 h 200025"/>
              <a:gd name="connsiteX2" fmla="*/ 1899761 w 3476625"/>
              <a:gd name="connsiteY2" fmla="*/ 84296 h 200025"/>
              <a:gd name="connsiteX3" fmla="*/ 2174081 w 3476625"/>
              <a:gd name="connsiteY3" fmla="*/ 84296 h 200025"/>
              <a:gd name="connsiteX4" fmla="*/ 2240756 w 3476625"/>
              <a:gd name="connsiteY4" fmla="*/ 17621 h 200025"/>
              <a:gd name="connsiteX5" fmla="*/ 3470434 w 3476625"/>
              <a:gd name="connsiteY5" fmla="*/ 17621 h 200025"/>
              <a:gd name="connsiteX6" fmla="*/ 3470434 w 3476625"/>
              <a:gd name="connsiteY6" fmla="*/ 24289 h 200025"/>
              <a:gd name="connsiteX7" fmla="*/ 2243614 w 3476625"/>
              <a:gd name="connsiteY7" fmla="*/ 24289 h 200025"/>
              <a:gd name="connsiteX8" fmla="*/ 2176939 w 3476625"/>
              <a:gd name="connsiteY8" fmla="*/ 90964 h 200025"/>
              <a:gd name="connsiteX9" fmla="*/ 1896904 w 3476625"/>
              <a:gd name="connsiteY9" fmla="*/ 90964 h 200025"/>
              <a:gd name="connsiteX10" fmla="*/ 1819751 w 3476625"/>
              <a:gd name="connsiteY10" fmla="*/ 13811 h 200025"/>
              <a:gd name="connsiteX11" fmla="*/ 1500664 w 3476625"/>
              <a:gd name="connsiteY11" fmla="*/ 13811 h 200025"/>
              <a:gd name="connsiteX12" fmla="*/ 1432084 w 3476625"/>
              <a:gd name="connsiteY12" fmla="*/ 120491 h 200025"/>
              <a:gd name="connsiteX13" fmla="*/ 1057751 w 3476625"/>
              <a:gd name="connsiteY13" fmla="*/ 120491 h 200025"/>
              <a:gd name="connsiteX14" fmla="*/ 971074 w 3476625"/>
              <a:gd name="connsiteY14" fmla="*/ 14764 h 200025"/>
              <a:gd name="connsiteX15" fmla="*/ 379571 w 3476625"/>
              <a:gd name="connsiteY15" fmla="*/ 14764 h 200025"/>
              <a:gd name="connsiteX16" fmla="*/ 11906 w 3476625"/>
              <a:gd name="connsiteY16" fmla="*/ 201454 h 200025"/>
              <a:gd name="connsiteX17" fmla="*/ 7144 w 3476625"/>
              <a:gd name="connsiteY17" fmla="*/ 196691 h 200025"/>
              <a:gd name="connsiteX18" fmla="*/ 376714 w 3476625"/>
              <a:gd name="connsiteY18" fmla="*/ 8096 h 200025"/>
              <a:gd name="connsiteX19" fmla="*/ 973931 w 3476625"/>
              <a:gd name="connsiteY19" fmla="*/ 8096 h 200025"/>
              <a:gd name="connsiteX20" fmla="*/ 1061561 w 3476625"/>
              <a:gd name="connsiteY20" fmla="*/ 113824 h 200025"/>
              <a:gd name="connsiteX21" fmla="*/ 1429226 w 3476625"/>
              <a:gd name="connsiteY21" fmla="*/ 11382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76625" h="200025">
                <a:moveTo>
                  <a:pt x="1497806" y="7144"/>
                </a:moveTo>
                <a:lnTo>
                  <a:pt x="1822609" y="7144"/>
                </a:lnTo>
                <a:lnTo>
                  <a:pt x="1899761" y="84296"/>
                </a:lnTo>
                <a:lnTo>
                  <a:pt x="2174081" y="84296"/>
                </a:lnTo>
                <a:lnTo>
                  <a:pt x="2240756" y="17621"/>
                </a:lnTo>
                <a:lnTo>
                  <a:pt x="3470434" y="17621"/>
                </a:lnTo>
                <a:lnTo>
                  <a:pt x="3470434" y="24289"/>
                </a:lnTo>
                <a:lnTo>
                  <a:pt x="2243614" y="24289"/>
                </a:lnTo>
                <a:lnTo>
                  <a:pt x="2176939" y="90964"/>
                </a:lnTo>
                <a:lnTo>
                  <a:pt x="1896904" y="90964"/>
                </a:lnTo>
                <a:lnTo>
                  <a:pt x="1819751" y="13811"/>
                </a:lnTo>
                <a:lnTo>
                  <a:pt x="1500664" y="13811"/>
                </a:lnTo>
                <a:lnTo>
                  <a:pt x="1432084" y="120491"/>
                </a:lnTo>
                <a:lnTo>
                  <a:pt x="1057751" y="120491"/>
                </a:lnTo>
                <a:lnTo>
                  <a:pt x="971074" y="14764"/>
                </a:lnTo>
                <a:lnTo>
                  <a:pt x="379571" y="14764"/>
                </a:lnTo>
                <a:lnTo>
                  <a:pt x="11906" y="201454"/>
                </a:lnTo>
                <a:lnTo>
                  <a:pt x="7144" y="196691"/>
                </a:lnTo>
                <a:lnTo>
                  <a:pt x="376714" y="8096"/>
                </a:lnTo>
                <a:lnTo>
                  <a:pt x="973931" y="8096"/>
                </a:lnTo>
                <a:lnTo>
                  <a:pt x="1061561" y="113824"/>
                </a:lnTo>
                <a:lnTo>
                  <a:pt x="1429226" y="11382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A1968-111B-4704-460A-0CB20C7B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997"/>
            <a:ext cx="12192000" cy="54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9E7AF35-8116-4962-B1EC-6B1FF6F1DC08}"/>
              </a:ext>
            </a:extLst>
          </p:cNvPr>
          <p:cNvGrpSpPr/>
          <p:nvPr/>
        </p:nvGrpSpPr>
        <p:grpSpPr>
          <a:xfrm>
            <a:off x="1395046" y="1136223"/>
            <a:ext cx="9401908" cy="3468330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302FF1-D9B6-4C53-A2F6-0E3993A2689C}"/>
                </a:ext>
              </a:extLst>
            </p:cNvPr>
            <p:cNvSpPr/>
            <p:nvPr/>
          </p:nvSpPr>
          <p:spPr>
            <a:xfrm flipH="1" flipV="1">
              <a:off x="6623408" y="1349111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903A63-4FFE-45B1-82B1-6934A2CAAEAC}"/>
                </a:ext>
              </a:extLst>
            </p:cNvPr>
            <p:cNvSpPr/>
            <p:nvPr/>
          </p:nvSpPr>
          <p:spPr>
            <a:xfrm>
              <a:off x="1667706" y="1575962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A1C6270-AAE8-43D7-B33E-A9AC33F2D067}"/>
                </a:ext>
              </a:extLst>
            </p:cNvPr>
            <p:cNvSpPr/>
            <p:nvPr/>
          </p:nvSpPr>
          <p:spPr>
            <a:xfrm flipH="1" flipV="1">
              <a:off x="6724533" y="2670316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73D73F-D2DE-4109-91E2-410C80B504F3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53347B15-B39D-4B3A-92A7-16F069593A4D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Graphic 4">
                <a:extLst>
                  <a:ext uri="{FF2B5EF4-FFF2-40B4-BE49-F238E27FC236}">
                    <a16:creationId xmlns:a16="http://schemas.microsoft.com/office/drawing/2014/main" id="{18927834-337B-4774-B8C4-66F5BF0CE3E4}"/>
                  </a:ext>
                </a:extLst>
              </p:cNvPr>
              <p:cNvSpPr/>
              <p:nvPr/>
            </p:nvSpPr>
            <p:spPr>
              <a:xfrm>
                <a:off x="1623252" y="2565089"/>
                <a:ext cx="702035" cy="687994"/>
              </a:xfrm>
              <a:custGeom>
                <a:avLst/>
                <a:gdLst>
                  <a:gd name="connsiteX0" fmla="*/ 462439 w 476250"/>
                  <a:gd name="connsiteY0" fmla="*/ 160496 h 466725"/>
                  <a:gd name="connsiteX1" fmla="*/ 469106 w 476250"/>
                  <a:gd name="connsiteY1" fmla="*/ 153829 h 466725"/>
                  <a:gd name="connsiteX2" fmla="*/ 469106 w 476250"/>
                  <a:gd name="connsiteY2" fmla="*/ 149066 h 466725"/>
                  <a:gd name="connsiteX3" fmla="*/ 462439 w 476250"/>
                  <a:gd name="connsiteY3" fmla="*/ 142399 h 466725"/>
                  <a:gd name="connsiteX4" fmla="*/ 415766 w 476250"/>
                  <a:gd name="connsiteY4" fmla="*/ 142399 h 466725"/>
                  <a:gd name="connsiteX5" fmla="*/ 415766 w 476250"/>
                  <a:gd name="connsiteY5" fmla="*/ 93821 h 466725"/>
                  <a:gd name="connsiteX6" fmla="*/ 391954 w 476250"/>
                  <a:gd name="connsiteY6" fmla="*/ 70009 h 466725"/>
                  <a:gd name="connsiteX7" fmla="*/ 333851 w 476250"/>
                  <a:gd name="connsiteY7" fmla="*/ 70009 h 466725"/>
                  <a:gd name="connsiteX8" fmla="*/ 333851 w 476250"/>
                  <a:gd name="connsiteY8" fmla="*/ 13811 h 466725"/>
                  <a:gd name="connsiteX9" fmla="*/ 327184 w 476250"/>
                  <a:gd name="connsiteY9" fmla="*/ 7144 h 466725"/>
                  <a:gd name="connsiteX10" fmla="*/ 322421 w 476250"/>
                  <a:gd name="connsiteY10" fmla="*/ 7144 h 466725"/>
                  <a:gd name="connsiteX11" fmla="*/ 315754 w 476250"/>
                  <a:gd name="connsiteY11" fmla="*/ 13811 h 466725"/>
                  <a:gd name="connsiteX12" fmla="*/ 315754 w 476250"/>
                  <a:gd name="connsiteY12" fmla="*/ 70009 h 466725"/>
                  <a:gd name="connsiteX13" fmla="*/ 290989 w 476250"/>
                  <a:gd name="connsiteY13" fmla="*/ 70009 h 466725"/>
                  <a:gd name="connsiteX14" fmla="*/ 290989 w 476250"/>
                  <a:gd name="connsiteY14" fmla="*/ 13811 h 466725"/>
                  <a:gd name="connsiteX15" fmla="*/ 283369 w 476250"/>
                  <a:gd name="connsiteY15" fmla="*/ 7144 h 466725"/>
                  <a:gd name="connsiteX16" fmla="*/ 278606 w 476250"/>
                  <a:gd name="connsiteY16" fmla="*/ 7144 h 466725"/>
                  <a:gd name="connsiteX17" fmla="*/ 271939 w 476250"/>
                  <a:gd name="connsiteY17" fmla="*/ 13811 h 466725"/>
                  <a:gd name="connsiteX18" fmla="*/ 271939 w 476250"/>
                  <a:gd name="connsiteY18" fmla="*/ 70009 h 466725"/>
                  <a:gd name="connsiteX19" fmla="*/ 247174 w 476250"/>
                  <a:gd name="connsiteY19" fmla="*/ 70009 h 466725"/>
                  <a:gd name="connsiteX20" fmla="*/ 247174 w 476250"/>
                  <a:gd name="connsiteY20" fmla="*/ 13811 h 466725"/>
                  <a:gd name="connsiteX21" fmla="*/ 240506 w 476250"/>
                  <a:gd name="connsiteY21" fmla="*/ 7144 h 466725"/>
                  <a:gd name="connsiteX22" fmla="*/ 235744 w 476250"/>
                  <a:gd name="connsiteY22" fmla="*/ 7144 h 466725"/>
                  <a:gd name="connsiteX23" fmla="*/ 229076 w 476250"/>
                  <a:gd name="connsiteY23" fmla="*/ 13811 h 466725"/>
                  <a:gd name="connsiteX24" fmla="*/ 229076 w 476250"/>
                  <a:gd name="connsiteY24" fmla="*/ 70009 h 466725"/>
                  <a:gd name="connsiteX25" fmla="*/ 204311 w 476250"/>
                  <a:gd name="connsiteY25" fmla="*/ 70009 h 466725"/>
                  <a:gd name="connsiteX26" fmla="*/ 204311 w 476250"/>
                  <a:gd name="connsiteY26" fmla="*/ 13811 h 466725"/>
                  <a:gd name="connsiteX27" fmla="*/ 197644 w 476250"/>
                  <a:gd name="connsiteY27" fmla="*/ 7144 h 466725"/>
                  <a:gd name="connsiteX28" fmla="*/ 192881 w 476250"/>
                  <a:gd name="connsiteY28" fmla="*/ 7144 h 466725"/>
                  <a:gd name="connsiteX29" fmla="*/ 186214 w 476250"/>
                  <a:gd name="connsiteY29" fmla="*/ 13811 h 466725"/>
                  <a:gd name="connsiteX30" fmla="*/ 186214 w 476250"/>
                  <a:gd name="connsiteY30" fmla="*/ 70009 h 466725"/>
                  <a:gd name="connsiteX31" fmla="*/ 161449 w 476250"/>
                  <a:gd name="connsiteY31" fmla="*/ 70009 h 466725"/>
                  <a:gd name="connsiteX32" fmla="*/ 161449 w 476250"/>
                  <a:gd name="connsiteY32" fmla="*/ 13811 h 466725"/>
                  <a:gd name="connsiteX33" fmla="*/ 154781 w 476250"/>
                  <a:gd name="connsiteY33" fmla="*/ 7144 h 466725"/>
                  <a:gd name="connsiteX34" fmla="*/ 150019 w 476250"/>
                  <a:gd name="connsiteY34" fmla="*/ 7144 h 466725"/>
                  <a:gd name="connsiteX35" fmla="*/ 143351 w 476250"/>
                  <a:gd name="connsiteY35" fmla="*/ 13811 h 466725"/>
                  <a:gd name="connsiteX36" fmla="*/ 143351 w 476250"/>
                  <a:gd name="connsiteY36" fmla="*/ 70009 h 466725"/>
                  <a:gd name="connsiteX37" fmla="*/ 88106 w 476250"/>
                  <a:gd name="connsiteY37" fmla="*/ 70009 h 466725"/>
                  <a:gd name="connsiteX38" fmla="*/ 64294 w 476250"/>
                  <a:gd name="connsiteY38" fmla="*/ 93821 h 466725"/>
                  <a:gd name="connsiteX39" fmla="*/ 64294 w 476250"/>
                  <a:gd name="connsiteY39" fmla="*/ 142399 h 466725"/>
                  <a:gd name="connsiteX40" fmla="*/ 13811 w 476250"/>
                  <a:gd name="connsiteY40" fmla="*/ 142399 h 466725"/>
                  <a:gd name="connsiteX41" fmla="*/ 7144 w 476250"/>
                  <a:gd name="connsiteY41" fmla="*/ 149066 h 466725"/>
                  <a:gd name="connsiteX42" fmla="*/ 7144 w 476250"/>
                  <a:gd name="connsiteY42" fmla="*/ 153829 h 466725"/>
                  <a:gd name="connsiteX43" fmla="*/ 13811 w 476250"/>
                  <a:gd name="connsiteY43" fmla="*/ 160496 h 466725"/>
                  <a:gd name="connsiteX44" fmla="*/ 64294 w 476250"/>
                  <a:gd name="connsiteY44" fmla="*/ 160496 h 466725"/>
                  <a:gd name="connsiteX45" fmla="*/ 64294 w 476250"/>
                  <a:gd name="connsiteY45" fmla="*/ 185261 h 466725"/>
                  <a:gd name="connsiteX46" fmla="*/ 13811 w 476250"/>
                  <a:gd name="connsiteY46" fmla="*/ 185261 h 466725"/>
                  <a:gd name="connsiteX47" fmla="*/ 7144 w 476250"/>
                  <a:gd name="connsiteY47" fmla="*/ 191929 h 466725"/>
                  <a:gd name="connsiteX48" fmla="*/ 7144 w 476250"/>
                  <a:gd name="connsiteY48" fmla="*/ 196691 h 466725"/>
                  <a:gd name="connsiteX49" fmla="*/ 13811 w 476250"/>
                  <a:gd name="connsiteY49" fmla="*/ 203359 h 466725"/>
                  <a:gd name="connsiteX50" fmla="*/ 64294 w 476250"/>
                  <a:gd name="connsiteY50" fmla="*/ 203359 h 466725"/>
                  <a:gd name="connsiteX51" fmla="*/ 64294 w 476250"/>
                  <a:gd name="connsiteY51" fmla="*/ 228124 h 466725"/>
                  <a:gd name="connsiteX52" fmla="*/ 13811 w 476250"/>
                  <a:gd name="connsiteY52" fmla="*/ 228124 h 466725"/>
                  <a:gd name="connsiteX53" fmla="*/ 7144 w 476250"/>
                  <a:gd name="connsiteY53" fmla="*/ 235744 h 466725"/>
                  <a:gd name="connsiteX54" fmla="*/ 7144 w 476250"/>
                  <a:gd name="connsiteY54" fmla="*/ 240506 h 466725"/>
                  <a:gd name="connsiteX55" fmla="*/ 13811 w 476250"/>
                  <a:gd name="connsiteY55" fmla="*/ 247174 h 466725"/>
                  <a:gd name="connsiteX56" fmla="*/ 64294 w 476250"/>
                  <a:gd name="connsiteY56" fmla="*/ 247174 h 466725"/>
                  <a:gd name="connsiteX57" fmla="*/ 64294 w 476250"/>
                  <a:gd name="connsiteY57" fmla="*/ 271939 h 466725"/>
                  <a:gd name="connsiteX58" fmla="*/ 13811 w 476250"/>
                  <a:gd name="connsiteY58" fmla="*/ 271939 h 466725"/>
                  <a:gd name="connsiteX59" fmla="*/ 7144 w 476250"/>
                  <a:gd name="connsiteY59" fmla="*/ 278606 h 466725"/>
                  <a:gd name="connsiteX60" fmla="*/ 7144 w 476250"/>
                  <a:gd name="connsiteY60" fmla="*/ 283369 h 466725"/>
                  <a:gd name="connsiteX61" fmla="*/ 13811 w 476250"/>
                  <a:gd name="connsiteY61" fmla="*/ 290036 h 466725"/>
                  <a:gd name="connsiteX62" fmla="*/ 64294 w 476250"/>
                  <a:gd name="connsiteY62" fmla="*/ 290036 h 466725"/>
                  <a:gd name="connsiteX63" fmla="*/ 64294 w 476250"/>
                  <a:gd name="connsiteY63" fmla="*/ 314801 h 466725"/>
                  <a:gd name="connsiteX64" fmla="*/ 13811 w 476250"/>
                  <a:gd name="connsiteY64" fmla="*/ 314801 h 466725"/>
                  <a:gd name="connsiteX65" fmla="*/ 7144 w 476250"/>
                  <a:gd name="connsiteY65" fmla="*/ 321469 h 466725"/>
                  <a:gd name="connsiteX66" fmla="*/ 7144 w 476250"/>
                  <a:gd name="connsiteY66" fmla="*/ 326231 h 466725"/>
                  <a:gd name="connsiteX67" fmla="*/ 13811 w 476250"/>
                  <a:gd name="connsiteY67" fmla="*/ 332899 h 466725"/>
                  <a:gd name="connsiteX68" fmla="*/ 64294 w 476250"/>
                  <a:gd name="connsiteY68" fmla="*/ 332899 h 466725"/>
                  <a:gd name="connsiteX69" fmla="*/ 64294 w 476250"/>
                  <a:gd name="connsiteY69" fmla="*/ 380524 h 466725"/>
                  <a:gd name="connsiteX70" fmla="*/ 88106 w 476250"/>
                  <a:gd name="connsiteY70" fmla="*/ 404336 h 466725"/>
                  <a:gd name="connsiteX71" fmla="*/ 142399 w 476250"/>
                  <a:gd name="connsiteY71" fmla="*/ 404336 h 466725"/>
                  <a:gd name="connsiteX72" fmla="*/ 142399 w 476250"/>
                  <a:gd name="connsiteY72" fmla="*/ 461486 h 466725"/>
                  <a:gd name="connsiteX73" fmla="*/ 149066 w 476250"/>
                  <a:gd name="connsiteY73" fmla="*/ 468154 h 466725"/>
                  <a:gd name="connsiteX74" fmla="*/ 153829 w 476250"/>
                  <a:gd name="connsiteY74" fmla="*/ 468154 h 466725"/>
                  <a:gd name="connsiteX75" fmla="*/ 160496 w 476250"/>
                  <a:gd name="connsiteY75" fmla="*/ 461486 h 466725"/>
                  <a:gd name="connsiteX76" fmla="*/ 160496 w 476250"/>
                  <a:gd name="connsiteY76" fmla="*/ 404336 h 466725"/>
                  <a:gd name="connsiteX77" fmla="*/ 185261 w 476250"/>
                  <a:gd name="connsiteY77" fmla="*/ 404336 h 466725"/>
                  <a:gd name="connsiteX78" fmla="*/ 185261 w 476250"/>
                  <a:gd name="connsiteY78" fmla="*/ 461486 h 466725"/>
                  <a:gd name="connsiteX79" fmla="*/ 191929 w 476250"/>
                  <a:gd name="connsiteY79" fmla="*/ 468154 h 466725"/>
                  <a:gd name="connsiteX80" fmla="*/ 196691 w 476250"/>
                  <a:gd name="connsiteY80" fmla="*/ 468154 h 466725"/>
                  <a:gd name="connsiteX81" fmla="*/ 203359 w 476250"/>
                  <a:gd name="connsiteY81" fmla="*/ 461486 h 466725"/>
                  <a:gd name="connsiteX82" fmla="*/ 203359 w 476250"/>
                  <a:gd name="connsiteY82" fmla="*/ 404336 h 466725"/>
                  <a:gd name="connsiteX83" fmla="*/ 228124 w 476250"/>
                  <a:gd name="connsiteY83" fmla="*/ 404336 h 466725"/>
                  <a:gd name="connsiteX84" fmla="*/ 228124 w 476250"/>
                  <a:gd name="connsiteY84" fmla="*/ 461486 h 466725"/>
                  <a:gd name="connsiteX85" fmla="*/ 234791 w 476250"/>
                  <a:gd name="connsiteY85" fmla="*/ 468154 h 466725"/>
                  <a:gd name="connsiteX86" fmla="*/ 239554 w 476250"/>
                  <a:gd name="connsiteY86" fmla="*/ 468154 h 466725"/>
                  <a:gd name="connsiteX87" fmla="*/ 246221 w 476250"/>
                  <a:gd name="connsiteY87" fmla="*/ 461486 h 466725"/>
                  <a:gd name="connsiteX88" fmla="*/ 246221 w 476250"/>
                  <a:gd name="connsiteY88" fmla="*/ 404336 h 466725"/>
                  <a:gd name="connsiteX89" fmla="*/ 270986 w 476250"/>
                  <a:gd name="connsiteY89" fmla="*/ 404336 h 466725"/>
                  <a:gd name="connsiteX90" fmla="*/ 270986 w 476250"/>
                  <a:gd name="connsiteY90" fmla="*/ 461486 h 466725"/>
                  <a:gd name="connsiteX91" fmla="*/ 277654 w 476250"/>
                  <a:gd name="connsiteY91" fmla="*/ 468154 h 466725"/>
                  <a:gd name="connsiteX92" fmla="*/ 283369 w 476250"/>
                  <a:gd name="connsiteY92" fmla="*/ 468154 h 466725"/>
                  <a:gd name="connsiteX93" fmla="*/ 290036 w 476250"/>
                  <a:gd name="connsiteY93" fmla="*/ 461486 h 466725"/>
                  <a:gd name="connsiteX94" fmla="*/ 290036 w 476250"/>
                  <a:gd name="connsiteY94" fmla="*/ 404336 h 466725"/>
                  <a:gd name="connsiteX95" fmla="*/ 314801 w 476250"/>
                  <a:gd name="connsiteY95" fmla="*/ 404336 h 466725"/>
                  <a:gd name="connsiteX96" fmla="*/ 314801 w 476250"/>
                  <a:gd name="connsiteY96" fmla="*/ 461486 h 466725"/>
                  <a:gd name="connsiteX97" fmla="*/ 321469 w 476250"/>
                  <a:gd name="connsiteY97" fmla="*/ 468154 h 466725"/>
                  <a:gd name="connsiteX98" fmla="*/ 326231 w 476250"/>
                  <a:gd name="connsiteY98" fmla="*/ 468154 h 466725"/>
                  <a:gd name="connsiteX99" fmla="*/ 332899 w 476250"/>
                  <a:gd name="connsiteY99" fmla="*/ 461486 h 466725"/>
                  <a:gd name="connsiteX100" fmla="*/ 332899 w 476250"/>
                  <a:gd name="connsiteY100" fmla="*/ 404336 h 466725"/>
                  <a:gd name="connsiteX101" fmla="*/ 391001 w 476250"/>
                  <a:gd name="connsiteY101" fmla="*/ 404336 h 466725"/>
                  <a:gd name="connsiteX102" fmla="*/ 414814 w 476250"/>
                  <a:gd name="connsiteY102" fmla="*/ 380524 h 466725"/>
                  <a:gd name="connsiteX103" fmla="*/ 414814 w 476250"/>
                  <a:gd name="connsiteY103" fmla="*/ 332899 h 466725"/>
                  <a:gd name="connsiteX104" fmla="*/ 461486 w 476250"/>
                  <a:gd name="connsiteY104" fmla="*/ 332899 h 466725"/>
                  <a:gd name="connsiteX105" fmla="*/ 468154 w 476250"/>
                  <a:gd name="connsiteY105" fmla="*/ 326231 h 466725"/>
                  <a:gd name="connsiteX106" fmla="*/ 468154 w 476250"/>
                  <a:gd name="connsiteY106" fmla="*/ 321469 h 466725"/>
                  <a:gd name="connsiteX107" fmla="*/ 461486 w 476250"/>
                  <a:gd name="connsiteY107" fmla="*/ 314801 h 466725"/>
                  <a:gd name="connsiteX108" fmla="*/ 414814 w 476250"/>
                  <a:gd name="connsiteY108" fmla="*/ 314801 h 466725"/>
                  <a:gd name="connsiteX109" fmla="*/ 414814 w 476250"/>
                  <a:gd name="connsiteY109" fmla="*/ 290036 h 466725"/>
                  <a:gd name="connsiteX110" fmla="*/ 461486 w 476250"/>
                  <a:gd name="connsiteY110" fmla="*/ 290036 h 466725"/>
                  <a:gd name="connsiteX111" fmla="*/ 468154 w 476250"/>
                  <a:gd name="connsiteY111" fmla="*/ 283369 h 466725"/>
                  <a:gd name="connsiteX112" fmla="*/ 468154 w 476250"/>
                  <a:gd name="connsiteY112" fmla="*/ 278606 h 466725"/>
                  <a:gd name="connsiteX113" fmla="*/ 461486 w 476250"/>
                  <a:gd name="connsiteY113" fmla="*/ 271939 h 466725"/>
                  <a:gd name="connsiteX114" fmla="*/ 414814 w 476250"/>
                  <a:gd name="connsiteY114" fmla="*/ 271939 h 466725"/>
                  <a:gd name="connsiteX115" fmla="*/ 414814 w 476250"/>
                  <a:gd name="connsiteY115" fmla="*/ 247174 h 466725"/>
                  <a:gd name="connsiteX116" fmla="*/ 461486 w 476250"/>
                  <a:gd name="connsiteY116" fmla="*/ 247174 h 466725"/>
                  <a:gd name="connsiteX117" fmla="*/ 468154 w 476250"/>
                  <a:gd name="connsiteY117" fmla="*/ 240506 h 466725"/>
                  <a:gd name="connsiteX118" fmla="*/ 468154 w 476250"/>
                  <a:gd name="connsiteY118" fmla="*/ 235744 h 466725"/>
                  <a:gd name="connsiteX119" fmla="*/ 461486 w 476250"/>
                  <a:gd name="connsiteY119" fmla="*/ 229076 h 466725"/>
                  <a:gd name="connsiteX120" fmla="*/ 414814 w 476250"/>
                  <a:gd name="connsiteY120" fmla="*/ 229076 h 466725"/>
                  <a:gd name="connsiteX121" fmla="*/ 414814 w 476250"/>
                  <a:gd name="connsiteY121" fmla="*/ 204311 h 466725"/>
                  <a:gd name="connsiteX122" fmla="*/ 461486 w 476250"/>
                  <a:gd name="connsiteY122" fmla="*/ 204311 h 466725"/>
                  <a:gd name="connsiteX123" fmla="*/ 468154 w 476250"/>
                  <a:gd name="connsiteY123" fmla="*/ 197644 h 466725"/>
                  <a:gd name="connsiteX124" fmla="*/ 468154 w 476250"/>
                  <a:gd name="connsiteY124" fmla="*/ 192881 h 466725"/>
                  <a:gd name="connsiteX125" fmla="*/ 461486 w 476250"/>
                  <a:gd name="connsiteY125" fmla="*/ 186214 h 466725"/>
                  <a:gd name="connsiteX126" fmla="*/ 414814 w 476250"/>
                  <a:gd name="connsiteY126" fmla="*/ 186214 h 466725"/>
                  <a:gd name="connsiteX127" fmla="*/ 414814 w 476250"/>
                  <a:gd name="connsiteY127" fmla="*/ 161449 h 466725"/>
                  <a:gd name="connsiteX128" fmla="*/ 462439 w 476250"/>
                  <a:gd name="connsiteY128" fmla="*/ 161449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76250" h="466725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sz="3600" b="1" dirty="0">
                    <a:solidFill>
                      <a:srgbClr val="0070C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ML</a:t>
                </a:r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6EB048-7D81-463A-970A-20BB88838548}"/>
                </a:ext>
              </a:extLst>
            </p:cNvPr>
            <p:cNvSpPr/>
            <p:nvPr/>
          </p:nvSpPr>
          <p:spPr>
            <a:xfrm>
              <a:off x="1912556" y="2967547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19F564-C784-4AD8-912A-2FD004D79F20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02F4B8E-9B3E-4F0F-A7A3-4E4CCE2F61D7}"/>
              </a:ext>
            </a:extLst>
          </p:cNvPr>
          <p:cNvSpPr txBox="1"/>
          <p:nvPr/>
        </p:nvSpPr>
        <p:spPr>
          <a:xfrm>
            <a:off x="3191608" y="4848677"/>
            <a:ext cx="5808784" cy="430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644F2-7E81-2C9C-296A-D496B9B6D0BE}"/>
              </a:ext>
            </a:extLst>
          </p:cNvPr>
          <p:cNvSpPr txBox="1"/>
          <p:nvPr/>
        </p:nvSpPr>
        <p:spPr>
          <a:xfrm>
            <a:off x="3458553" y="5633996"/>
            <a:ext cx="6674061" cy="8554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7200" dirty="0">
                <a:solidFill>
                  <a:schemeClr val="bg1"/>
                </a:solidFill>
                <a:cs typeface="Arial" pitchFamily="34" charset="0"/>
              </a:rPr>
              <a:t>Section Break</a:t>
            </a:r>
            <a:endParaRPr lang="ko-KR" altLang="en-US" sz="7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5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79450"/>
            <a:ext cx="12192000" cy="79260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Global active </a:t>
            </a:r>
            <a:r>
              <a:rPr lang="en-US" sz="4000" dirty="0"/>
              <a:t>power History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7BBA32F-E0B6-3171-9990-7D38F400C83C}"/>
              </a:ext>
            </a:extLst>
          </p:cNvPr>
          <p:cNvSpPr/>
          <p:nvPr/>
        </p:nvSpPr>
        <p:spPr>
          <a:xfrm>
            <a:off x="3114058" y="755008"/>
            <a:ext cx="5442713" cy="225629"/>
          </a:xfrm>
          <a:custGeom>
            <a:avLst/>
            <a:gdLst>
              <a:gd name="connsiteX0" fmla="*/ 1497806 w 3476625"/>
              <a:gd name="connsiteY0" fmla="*/ 7144 h 200025"/>
              <a:gd name="connsiteX1" fmla="*/ 1822609 w 3476625"/>
              <a:gd name="connsiteY1" fmla="*/ 7144 h 200025"/>
              <a:gd name="connsiteX2" fmla="*/ 1899761 w 3476625"/>
              <a:gd name="connsiteY2" fmla="*/ 84296 h 200025"/>
              <a:gd name="connsiteX3" fmla="*/ 2174081 w 3476625"/>
              <a:gd name="connsiteY3" fmla="*/ 84296 h 200025"/>
              <a:gd name="connsiteX4" fmla="*/ 2240756 w 3476625"/>
              <a:gd name="connsiteY4" fmla="*/ 17621 h 200025"/>
              <a:gd name="connsiteX5" fmla="*/ 3470434 w 3476625"/>
              <a:gd name="connsiteY5" fmla="*/ 17621 h 200025"/>
              <a:gd name="connsiteX6" fmla="*/ 3470434 w 3476625"/>
              <a:gd name="connsiteY6" fmla="*/ 24289 h 200025"/>
              <a:gd name="connsiteX7" fmla="*/ 2243614 w 3476625"/>
              <a:gd name="connsiteY7" fmla="*/ 24289 h 200025"/>
              <a:gd name="connsiteX8" fmla="*/ 2176939 w 3476625"/>
              <a:gd name="connsiteY8" fmla="*/ 90964 h 200025"/>
              <a:gd name="connsiteX9" fmla="*/ 1896904 w 3476625"/>
              <a:gd name="connsiteY9" fmla="*/ 90964 h 200025"/>
              <a:gd name="connsiteX10" fmla="*/ 1819751 w 3476625"/>
              <a:gd name="connsiteY10" fmla="*/ 13811 h 200025"/>
              <a:gd name="connsiteX11" fmla="*/ 1500664 w 3476625"/>
              <a:gd name="connsiteY11" fmla="*/ 13811 h 200025"/>
              <a:gd name="connsiteX12" fmla="*/ 1432084 w 3476625"/>
              <a:gd name="connsiteY12" fmla="*/ 120491 h 200025"/>
              <a:gd name="connsiteX13" fmla="*/ 1057751 w 3476625"/>
              <a:gd name="connsiteY13" fmla="*/ 120491 h 200025"/>
              <a:gd name="connsiteX14" fmla="*/ 971074 w 3476625"/>
              <a:gd name="connsiteY14" fmla="*/ 14764 h 200025"/>
              <a:gd name="connsiteX15" fmla="*/ 379571 w 3476625"/>
              <a:gd name="connsiteY15" fmla="*/ 14764 h 200025"/>
              <a:gd name="connsiteX16" fmla="*/ 11906 w 3476625"/>
              <a:gd name="connsiteY16" fmla="*/ 201454 h 200025"/>
              <a:gd name="connsiteX17" fmla="*/ 7144 w 3476625"/>
              <a:gd name="connsiteY17" fmla="*/ 196691 h 200025"/>
              <a:gd name="connsiteX18" fmla="*/ 376714 w 3476625"/>
              <a:gd name="connsiteY18" fmla="*/ 8096 h 200025"/>
              <a:gd name="connsiteX19" fmla="*/ 973931 w 3476625"/>
              <a:gd name="connsiteY19" fmla="*/ 8096 h 200025"/>
              <a:gd name="connsiteX20" fmla="*/ 1061561 w 3476625"/>
              <a:gd name="connsiteY20" fmla="*/ 113824 h 200025"/>
              <a:gd name="connsiteX21" fmla="*/ 1429226 w 3476625"/>
              <a:gd name="connsiteY21" fmla="*/ 11382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76625" h="200025">
                <a:moveTo>
                  <a:pt x="1497806" y="7144"/>
                </a:moveTo>
                <a:lnTo>
                  <a:pt x="1822609" y="7144"/>
                </a:lnTo>
                <a:lnTo>
                  <a:pt x="1899761" y="84296"/>
                </a:lnTo>
                <a:lnTo>
                  <a:pt x="2174081" y="84296"/>
                </a:lnTo>
                <a:lnTo>
                  <a:pt x="2240756" y="17621"/>
                </a:lnTo>
                <a:lnTo>
                  <a:pt x="3470434" y="17621"/>
                </a:lnTo>
                <a:lnTo>
                  <a:pt x="3470434" y="24289"/>
                </a:lnTo>
                <a:lnTo>
                  <a:pt x="2243614" y="24289"/>
                </a:lnTo>
                <a:lnTo>
                  <a:pt x="2176939" y="90964"/>
                </a:lnTo>
                <a:lnTo>
                  <a:pt x="1896904" y="90964"/>
                </a:lnTo>
                <a:lnTo>
                  <a:pt x="1819751" y="13811"/>
                </a:lnTo>
                <a:lnTo>
                  <a:pt x="1500664" y="13811"/>
                </a:lnTo>
                <a:lnTo>
                  <a:pt x="1432084" y="120491"/>
                </a:lnTo>
                <a:lnTo>
                  <a:pt x="1057751" y="120491"/>
                </a:lnTo>
                <a:lnTo>
                  <a:pt x="971074" y="14764"/>
                </a:lnTo>
                <a:lnTo>
                  <a:pt x="379571" y="14764"/>
                </a:lnTo>
                <a:lnTo>
                  <a:pt x="11906" y="201454"/>
                </a:lnTo>
                <a:lnTo>
                  <a:pt x="7144" y="196691"/>
                </a:lnTo>
                <a:lnTo>
                  <a:pt x="376714" y="8096"/>
                </a:lnTo>
                <a:lnTo>
                  <a:pt x="973931" y="8096"/>
                </a:lnTo>
                <a:lnTo>
                  <a:pt x="1061561" y="113824"/>
                </a:lnTo>
                <a:lnTo>
                  <a:pt x="1429226" y="11382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7D4A0BB-778C-07F0-9E23-91A265129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9" y="1092492"/>
            <a:ext cx="10869841" cy="4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9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Global active power Plot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3D28ECB-7016-AD19-E977-CD7446A34C54}"/>
              </a:ext>
            </a:extLst>
          </p:cNvPr>
          <p:cNvSpPr/>
          <p:nvPr/>
        </p:nvSpPr>
        <p:spPr>
          <a:xfrm>
            <a:off x="3139225" y="981511"/>
            <a:ext cx="5442713" cy="225629"/>
          </a:xfrm>
          <a:custGeom>
            <a:avLst/>
            <a:gdLst>
              <a:gd name="connsiteX0" fmla="*/ 1497806 w 3476625"/>
              <a:gd name="connsiteY0" fmla="*/ 7144 h 200025"/>
              <a:gd name="connsiteX1" fmla="*/ 1822609 w 3476625"/>
              <a:gd name="connsiteY1" fmla="*/ 7144 h 200025"/>
              <a:gd name="connsiteX2" fmla="*/ 1899761 w 3476625"/>
              <a:gd name="connsiteY2" fmla="*/ 84296 h 200025"/>
              <a:gd name="connsiteX3" fmla="*/ 2174081 w 3476625"/>
              <a:gd name="connsiteY3" fmla="*/ 84296 h 200025"/>
              <a:gd name="connsiteX4" fmla="*/ 2240756 w 3476625"/>
              <a:gd name="connsiteY4" fmla="*/ 17621 h 200025"/>
              <a:gd name="connsiteX5" fmla="*/ 3470434 w 3476625"/>
              <a:gd name="connsiteY5" fmla="*/ 17621 h 200025"/>
              <a:gd name="connsiteX6" fmla="*/ 3470434 w 3476625"/>
              <a:gd name="connsiteY6" fmla="*/ 24289 h 200025"/>
              <a:gd name="connsiteX7" fmla="*/ 2243614 w 3476625"/>
              <a:gd name="connsiteY7" fmla="*/ 24289 h 200025"/>
              <a:gd name="connsiteX8" fmla="*/ 2176939 w 3476625"/>
              <a:gd name="connsiteY8" fmla="*/ 90964 h 200025"/>
              <a:gd name="connsiteX9" fmla="*/ 1896904 w 3476625"/>
              <a:gd name="connsiteY9" fmla="*/ 90964 h 200025"/>
              <a:gd name="connsiteX10" fmla="*/ 1819751 w 3476625"/>
              <a:gd name="connsiteY10" fmla="*/ 13811 h 200025"/>
              <a:gd name="connsiteX11" fmla="*/ 1500664 w 3476625"/>
              <a:gd name="connsiteY11" fmla="*/ 13811 h 200025"/>
              <a:gd name="connsiteX12" fmla="*/ 1432084 w 3476625"/>
              <a:gd name="connsiteY12" fmla="*/ 120491 h 200025"/>
              <a:gd name="connsiteX13" fmla="*/ 1057751 w 3476625"/>
              <a:gd name="connsiteY13" fmla="*/ 120491 h 200025"/>
              <a:gd name="connsiteX14" fmla="*/ 971074 w 3476625"/>
              <a:gd name="connsiteY14" fmla="*/ 14764 h 200025"/>
              <a:gd name="connsiteX15" fmla="*/ 379571 w 3476625"/>
              <a:gd name="connsiteY15" fmla="*/ 14764 h 200025"/>
              <a:gd name="connsiteX16" fmla="*/ 11906 w 3476625"/>
              <a:gd name="connsiteY16" fmla="*/ 201454 h 200025"/>
              <a:gd name="connsiteX17" fmla="*/ 7144 w 3476625"/>
              <a:gd name="connsiteY17" fmla="*/ 196691 h 200025"/>
              <a:gd name="connsiteX18" fmla="*/ 376714 w 3476625"/>
              <a:gd name="connsiteY18" fmla="*/ 8096 h 200025"/>
              <a:gd name="connsiteX19" fmla="*/ 973931 w 3476625"/>
              <a:gd name="connsiteY19" fmla="*/ 8096 h 200025"/>
              <a:gd name="connsiteX20" fmla="*/ 1061561 w 3476625"/>
              <a:gd name="connsiteY20" fmla="*/ 113824 h 200025"/>
              <a:gd name="connsiteX21" fmla="*/ 1429226 w 3476625"/>
              <a:gd name="connsiteY21" fmla="*/ 11382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76625" h="200025">
                <a:moveTo>
                  <a:pt x="1497806" y="7144"/>
                </a:moveTo>
                <a:lnTo>
                  <a:pt x="1822609" y="7144"/>
                </a:lnTo>
                <a:lnTo>
                  <a:pt x="1899761" y="84296"/>
                </a:lnTo>
                <a:lnTo>
                  <a:pt x="2174081" y="84296"/>
                </a:lnTo>
                <a:lnTo>
                  <a:pt x="2240756" y="17621"/>
                </a:lnTo>
                <a:lnTo>
                  <a:pt x="3470434" y="17621"/>
                </a:lnTo>
                <a:lnTo>
                  <a:pt x="3470434" y="24289"/>
                </a:lnTo>
                <a:lnTo>
                  <a:pt x="2243614" y="24289"/>
                </a:lnTo>
                <a:lnTo>
                  <a:pt x="2176939" y="90964"/>
                </a:lnTo>
                <a:lnTo>
                  <a:pt x="1896904" y="90964"/>
                </a:lnTo>
                <a:lnTo>
                  <a:pt x="1819751" y="13811"/>
                </a:lnTo>
                <a:lnTo>
                  <a:pt x="1500664" y="13811"/>
                </a:lnTo>
                <a:lnTo>
                  <a:pt x="1432084" y="120491"/>
                </a:lnTo>
                <a:lnTo>
                  <a:pt x="1057751" y="120491"/>
                </a:lnTo>
                <a:lnTo>
                  <a:pt x="971074" y="14764"/>
                </a:lnTo>
                <a:lnTo>
                  <a:pt x="379571" y="14764"/>
                </a:lnTo>
                <a:lnTo>
                  <a:pt x="11906" y="201454"/>
                </a:lnTo>
                <a:lnTo>
                  <a:pt x="7144" y="196691"/>
                </a:lnTo>
                <a:lnTo>
                  <a:pt x="376714" y="8096"/>
                </a:lnTo>
                <a:lnTo>
                  <a:pt x="973931" y="8096"/>
                </a:lnTo>
                <a:lnTo>
                  <a:pt x="1061561" y="113824"/>
                </a:lnTo>
                <a:lnTo>
                  <a:pt x="1429226" y="11382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EA6BA3A-27C0-3B6F-6AF5-80A1BADE0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43" y="1407886"/>
            <a:ext cx="9949543" cy="495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0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99774-DEDC-3CFF-900C-2D5DF9ED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92279"/>
            <a:ext cx="12192000" cy="654341"/>
          </a:xfrm>
        </p:spPr>
        <p:txBody>
          <a:bodyPr/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Monthly Power </a:t>
            </a:r>
            <a:r>
              <a:rPr lang="en-US" sz="3600" dirty="0">
                <a:solidFill>
                  <a:schemeClr val="tx1"/>
                </a:solidFill>
                <a:effectLst/>
              </a:rPr>
              <a:t>Data resampling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3D43D61-C361-62BA-6544-074DA373C92F}"/>
              </a:ext>
            </a:extLst>
          </p:cNvPr>
          <p:cNvSpPr/>
          <p:nvPr/>
        </p:nvSpPr>
        <p:spPr>
          <a:xfrm>
            <a:off x="2541864" y="713063"/>
            <a:ext cx="7172587" cy="225629"/>
          </a:xfrm>
          <a:custGeom>
            <a:avLst/>
            <a:gdLst>
              <a:gd name="connsiteX0" fmla="*/ 1497806 w 3476625"/>
              <a:gd name="connsiteY0" fmla="*/ 7144 h 200025"/>
              <a:gd name="connsiteX1" fmla="*/ 1822609 w 3476625"/>
              <a:gd name="connsiteY1" fmla="*/ 7144 h 200025"/>
              <a:gd name="connsiteX2" fmla="*/ 1899761 w 3476625"/>
              <a:gd name="connsiteY2" fmla="*/ 84296 h 200025"/>
              <a:gd name="connsiteX3" fmla="*/ 2174081 w 3476625"/>
              <a:gd name="connsiteY3" fmla="*/ 84296 h 200025"/>
              <a:gd name="connsiteX4" fmla="*/ 2240756 w 3476625"/>
              <a:gd name="connsiteY4" fmla="*/ 17621 h 200025"/>
              <a:gd name="connsiteX5" fmla="*/ 3470434 w 3476625"/>
              <a:gd name="connsiteY5" fmla="*/ 17621 h 200025"/>
              <a:gd name="connsiteX6" fmla="*/ 3470434 w 3476625"/>
              <a:gd name="connsiteY6" fmla="*/ 24289 h 200025"/>
              <a:gd name="connsiteX7" fmla="*/ 2243614 w 3476625"/>
              <a:gd name="connsiteY7" fmla="*/ 24289 h 200025"/>
              <a:gd name="connsiteX8" fmla="*/ 2176939 w 3476625"/>
              <a:gd name="connsiteY8" fmla="*/ 90964 h 200025"/>
              <a:gd name="connsiteX9" fmla="*/ 1896904 w 3476625"/>
              <a:gd name="connsiteY9" fmla="*/ 90964 h 200025"/>
              <a:gd name="connsiteX10" fmla="*/ 1819751 w 3476625"/>
              <a:gd name="connsiteY10" fmla="*/ 13811 h 200025"/>
              <a:gd name="connsiteX11" fmla="*/ 1500664 w 3476625"/>
              <a:gd name="connsiteY11" fmla="*/ 13811 h 200025"/>
              <a:gd name="connsiteX12" fmla="*/ 1432084 w 3476625"/>
              <a:gd name="connsiteY12" fmla="*/ 120491 h 200025"/>
              <a:gd name="connsiteX13" fmla="*/ 1057751 w 3476625"/>
              <a:gd name="connsiteY13" fmla="*/ 120491 h 200025"/>
              <a:gd name="connsiteX14" fmla="*/ 971074 w 3476625"/>
              <a:gd name="connsiteY14" fmla="*/ 14764 h 200025"/>
              <a:gd name="connsiteX15" fmla="*/ 379571 w 3476625"/>
              <a:gd name="connsiteY15" fmla="*/ 14764 h 200025"/>
              <a:gd name="connsiteX16" fmla="*/ 11906 w 3476625"/>
              <a:gd name="connsiteY16" fmla="*/ 201454 h 200025"/>
              <a:gd name="connsiteX17" fmla="*/ 7144 w 3476625"/>
              <a:gd name="connsiteY17" fmla="*/ 196691 h 200025"/>
              <a:gd name="connsiteX18" fmla="*/ 376714 w 3476625"/>
              <a:gd name="connsiteY18" fmla="*/ 8096 h 200025"/>
              <a:gd name="connsiteX19" fmla="*/ 973931 w 3476625"/>
              <a:gd name="connsiteY19" fmla="*/ 8096 h 200025"/>
              <a:gd name="connsiteX20" fmla="*/ 1061561 w 3476625"/>
              <a:gd name="connsiteY20" fmla="*/ 113824 h 200025"/>
              <a:gd name="connsiteX21" fmla="*/ 1429226 w 3476625"/>
              <a:gd name="connsiteY21" fmla="*/ 11382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76625" h="200025">
                <a:moveTo>
                  <a:pt x="1497806" y="7144"/>
                </a:moveTo>
                <a:lnTo>
                  <a:pt x="1822609" y="7144"/>
                </a:lnTo>
                <a:lnTo>
                  <a:pt x="1899761" y="84296"/>
                </a:lnTo>
                <a:lnTo>
                  <a:pt x="2174081" y="84296"/>
                </a:lnTo>
                <a:lnTo>
                  <a:pt x="2240756" y="17621"/>
                </a:lnTo>
                <a:lnTo>
                  <a:pt x="3470434" y="17621"/>
                </a:lnTo>
                <a:lnTo>
                  <a:pt x="3470434" y="24289"/>
                </a:lnTo>
                <a:lnTo>
                  <a:pt x="2243614" y="24289"/>
                </a:lnTo>
                <a:lnTo>
                  <a:pt x="2176939" y="90964"/>
                </a:lnTo>
                <a:lnTo>
                  <a:pt x="1896904" y="90964"/>
                </a:lnTo>
                <a:lnTo>
                  <a:pt x="1819751" y="13811"/>
                </a:lnTo>
                <a:lnTo>
                  <a:pt x="1500664" y="13811"/>
                </a:lnTo>
                <a:lnTo>
                  <a:pt x="1432084" y="120491"/>
                </a:lnTo>
                <a:lnTo>
                  <a:pt x="1057751" y="120491"/>
                </a:lnTo>
                <a:lnTo>
                  <a:pt x="971074" y="14764"/>
                </a:lnTo>
                <a:lnTo>
                  <a:pt x="379571" y="14764"/>
                </a:lnTo>
                <a:lnTo>
                  <a:pt x="11906" y="201454"/>
                </a:lnTo>
                <a:lnTo>
                  <a:pt x="7144" y="196691"/>
                </a:lnTo>
                <a:lnTo>
                  <a:pt x="376714" y="8096"/>
                </a:lnTo>
                <a:lnTo>
                  <a:pt x="973931" y="8096"/>
                </a:lnTo>
                <a:lnTo>
                  <a:pt x="1061561" y="113824"/>
                </a:lnTo>
                <a:lnTo>
                  <a:pt x="1429226" y="11382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44B17C1-06C1-4CC7-01E7-902870A22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87" y="938692"/>
            <a:ext cx="8499886" cy="50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5625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5CD3FF"/>
      </a:accent1>
      <a:accent2>
        <a:srgbClr val="FEDC04"/>
      </a:accent2>
      <a:accent3>
        <a:srgbClr val="00B0F0"/>
      </a:accent3>
      <a:accent4>
        <a:srgbClr val="FF000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5CD3FF"/>
      </a:accent1>
      <a:accent2>
        <a:srgbClr val="FEDC04"/>
      </a:accent2>
      <a:accent3>
        <a:srgbClr val="00B0F0"/>
      </a:accent3>
      <a:accent4>
        <a:srgbClr val="FF000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5.xml><?xml version="1.0" encoding="utf-8"?>
<a:theme xmlns:a="http://schemas.openxmlformats.org/drawingml/2006/main" name="1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5529</TotalTime>
  <Words>775</Words>
  <Application>Microsoft Office PowerPoint</Application>
  <PresentationFormat>Widescreen</PresentationFormat>
  <Paragraphs>86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Calibri</vt:lpstr>
      <vt:lpstr>Calibri Light</vt:lpstr>
      <vt:lpstr>charter</vt:lpstr>
      <vt:lpstr>ff3</vt:lpstr>
      <vt:lpstr>Lato</vt:lpstr>
      <vt:lpstr>Segoe UI</vt:lpstr>
      <vt:lpstr>Sitka Banner Semibold</vt:lpstr>
      <vt:lpstr>Cover and End Slide Master</vt:lpstr>
      <vt:lpstr>Contents Slide Master</vt:lpstr>
      <vt:lpstr>Section Break Slide Master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Raikibul HASAN</cp:lastModifiedBy>
  <cp:revision>120</cp:revision>
  <dcterms:created xsi:type="dcterms:W3CDTF">2018-04-24T17:14:44Z</dcterms:created>
  <dcterms:modified xsi:type="dcterms:W3CDTF">2022-06-09T21:11:35Z</dcterms:modified>
</cp:coreProperties>
</file>