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422" y="1316128"/>
            <a:ext cx="5617108" cy="2509423"/>
          </a:xfrm>
        </p:spPr>
        <p:txBody>
          <a:bodyPr anchor="t">
            <a:noAutofit/>
          </a:bodyPr>
          <a:lstStyle/>
          <a:p>
            <a:r>
              <a:rPr lang="en-GB" sz="4800" dirty="0">
                <a:solidFill>
                  <a:schemeClr val="tx2"/>
                </a:solidFill>
              </a:rPr>
              <a:t>British Airways</a:t>
            </a:r>
            <a:br>
              <a:rPr lang="en-GB" sz="4800" dirty="0">
                <a:solidFill>
                  <a:schemeClr val="tx2"/>
                </a:solidFill>
              </a:rPr>
            </a:br>
            <a:r>
              <a:rPr lang="en-GB" sz="4800" dirty="0">
                <a:solidFill>
                  <a:schemeClr val="tx2"/>
                </a:solidFill>
              </a:rPr>
              <a:t>Customer Bookings </a:t>
            </a:r>
            <a:br>
              <a:rPr lang="en-GB" sz="4800" dirty="0">
                <a:solidFill>
                  <a:schemeClr val="tx2"/>
                </a:solidFill>
              </a:rPr>
            </a:br>
            <a:r>
              <a:rPr lang="en-GB" sz="4800" dirty="0">
                <a:solidFill>
                  <a:schemeClr val="tx2"/>
                </a:solidFill>
              </a:rPr>
              <a:t>Classification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422" y="4511350"/>
            <a:ext cx="4805691" cy="838831"/>
          </a:xfrm>
        </p:spPr>
        <p:txBody>
          <a:bodyPr anchor="b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By: Rakim Reid</a:t>
            </a:r>
          </a:p>
          <a:p>
            <a:r>
              <a:rPr lang="en-GB" sz="2000" dirty="0">
                <a:solidFill>
                  <a:schemeClr val="tx2"/>
                </a:solidFill>
              </a:rPr>
              <a:t>July 2, 2023 </a:t>
            </a:r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748701B5-8663-800D-EDC0-CACD8E6A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7D2BED-D21F-0429-EE57-70183B78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32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Customer bookings are </a:t>
            </a:r>
            <a:r>
              <a:rPr lang="en-US" sz="3200" b="1" u="sng" dirty="0">
                <a:solidFill>
                  <a:schemeClr val="accent6"/>
                </a:solidFill>
              </a:rPr>
              <a:t>strongly influenced </a:t>
            </a:r>
            <a:r>
              <a:rPr lang="en-US" sz="3200" dirty="0"/>
              <a:t>by travel plans.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6FD98-54DE-1F4F-BF2D-F3FB93DBD515}"/>
              </a:ext>
            </a:extLst>
          </p:cNvPr>
          <p:cNvSpPr/>
          <p:nvPr/>
        </p:nvSpPr>
        <p:spPr>
          <a:xfrm>
            <a:off x="5240866" y="1182703"/>
            <a:ext cx="509786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85% model accuracy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91E3B-F50E-AD81-54FD-4B6916FEF908}"/>
              </a:ext>
            </a:extLst>
          </p:cNvPr>
          <p:cNvSpPr txBox="1"/>
          <p:nvPr/>
        </p:nvSpPr>
        <p:spPr>
          <a:xfrm>
            <a:off x="425860" y="3523012"/>
            <a:ext cx="42103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u="sng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Relevant Features</a:t>
            </a:r>
          </a:p>
          <a:p>
            <a:pPr algn="ctr"/>
            <a:endParaRPr lang="en-US" sz="1400" b="1" i="0" u="sng" dirty="0"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arenR"/>
            </a:pPr>
            <a:r>
              <a:rPr lang="en-US" sz="1400" b="1" i="0" dirty="0" err="1">
                <a:effectLst/>
                <a:latin typeface="Consolas" panose="020B0609020204030204" pitchFamily="49" charset="0"/>
              </a:rPr>
              <a:t>purchase_lead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: 0.306552</a:t>
            </a:r>
            <a:endParaRPr lang="en-US" sz="1400" dirty="0">
              <a:latin typeface="Consolas" panose="020B0609020204030204" pitchFamily="49" charset="0"/>
            </a:endParaRPr>
          </a:p>
          <a:p>
            <a:pPr marL="342900" indent="-342900">
              <a:buAutoNum type="arabicParenR"/>
            </a:pPr>
            <a:r>
              <a:rPr lang="en-US" sz="1400" b="1" i="0" dirty="0" err="1">
                <a:effectLst/>
                <a:latin typeface="Consolas" panose="020B0609020204030204" pitchFamily="49" charset="0"/>
              </a:rPr>
              <a:t>length_of_stay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: 0.171979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AutoNum type="arabicParenR"/>
            </a:pPr>
            <a:r>
              <a:rPr lang="en-US" sz="1400" b="1" i="0" dirty="0" err="1">
                <a:effectLst/>
                <a:latin typeface="Consolas" panose="020B0609020204030204" pitchFamily="49" charset="0"/>
              </a:rPr>
              <a:t>flight_hour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: 0.199712 </a:t>
            </a:r>
          </a:p>
          <a:p>
            <a:r>
              <a:rPr lang="en-US" sz="1400" b="1" i="0" dirty="0">
                <a:effectLst/>
                <a:latin typeface="Consolas" panose="020B0609020204030204" pitchFamily="49" charset="0"/>
              </a:rPr>
              <a:t>4)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1400" b="1" i="0" dirty="0" err="1">
                <a:effectLst/>
                <a:latin typeface="Consolas" panose="020B0609020204030204" pitchFamily="49" charset="0"/>
              </a:rPr>
              <a:t>flight_day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: 0.122072 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----------------------------------------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) </a:t>
            </a:r>
            <a:r>
              <a:rPr lang="en-US" sz="1400" b="0" i="0" dirty="0" err="1">
                <a:effectLst/>
                <a:latin typeface="Consolas" panose="020B0609020204030204" pitchFamily="49" charset="0"/>
              </a:rPr>
              <a:t>num_passengers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: 0.065123 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5) </a:t>
            </a:r>
            <a:r>
              <a:rPr lang="en-US" sz="1400" b="0" i="0" dirty="0" err="1">
                <a:effectLst/>
                <a:latin typeface="Consolas" panose="020B0609020204030204" pitchFamily="49" charset="0"/>
              </a:rPr>
              <a:t>wants_extra_baggage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: 0.015622</a:t>
            </a:r>
            <a:endParaRPr lang="en-US" sz="1400" dirty="0"/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6) </a:t>
            </a:r>
            <a:r>
              <a:rPr lang="en-US" sz="1400" b="0" i="0" dirty="0" err="1">
                <a:effectLst/>
                <a:latin typeface="Consolas" panose="020B0609020204030204" pitchFamily="49" charset="0"/>
              </a:rPr>
              <a:t>wants_preferred_seat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: 0.019784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7) </a:t>
            </a:r>
            <a:r>
              <a:rPr lang="en-US" sz="1400" b="0" i="0" dirty="0" err="1">
                <a:effectLst/>
                <a:latin typeface="Consolas" panose="020B0609020204030204" pitchFamily="49" charset="0"/>
              </a:rPr>
              <a:t>wants_in_flight_meals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: 0.027574 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8) </a:t>
            </a:r>
            <a:r>
              <a:rPr lang="en-US" sz="1400" b="0" i="0" dirty="0" err="1">
                <a:effectLst/>
                <a:latin typeface="Consolas" panose="020B0609020204030204" pitchFamily="49" charset="0"/>
              </a:rPr>
              <a:t>flight_duration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: 0.071582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09DEEE-C371-7399-51B5-48F190650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406" y="3178984"/>
            <a:ext cx="4762779" cy="3361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1E72F2-643D-1A99-A09E-99878A458EB0}"/>
              </a:ext>
            </a:extLst>
          </p:cNvPr>
          <p:cNvSpPr txBox="1"/>
          <p:nvPr/>
        </p:nvSpPr>
        <p:spPr>
          <a:xfrm>
            <a:off x="425860" y="1367368"/>
            <a:ext cx="4210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Random Forest </a:t>
            </a:r>
            <a:r>
              <a:rPr lang="en-US" sz="1600" dirty="0"/>
              <a:t>was used to classify whether if a potential customer completed a booking. Interestingly, the most relevant features had more to do with travel plans and when the booking was made than the flight experience. Travel plans may strongly whether someone books a ticket or not. 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British Airways Customer Bookings  Classification Model</vt:lpstr>
      <vt:lpstr>Customer bookings are strongly influenced by travel plans.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Rakim Reid</cp:lastModifiedBy>
  <cp:revision>2</cp:revision>
  <dcterms:created xsi:type="dcterms:W3CDTF">2022-12-06T11:13:27Z</dcterms:created>
  <dcterms:modified xsi:type="dcterms:W3CDTF">2023-07-02T12:21:28Z</dcterms:modified>
</cp:coreProperties>
</file>