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145244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050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06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156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5876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722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79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233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7306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8440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13854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5956568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5665C48-7926-48DB-3C4F-88947CB7EADD}"/>
              </a:ext>
            </a:extLst>
          </p:cNvPr>
          <p:cNvPicPr>
            <a:picLocks noChangeAspect="1"/>
          </p:cNvPicPr>
          <p:nvPr/>
        </p:nvPicPr>
        <p:blipFill rotWithShape="1">
          <a:blip r:embed="rId2">
            <a:alphaModFix/>
          </a:blip>
          <a:srcRect l="310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31CF35B3-CC36-A3D1-8857-0F244320B30D}"/>
              </a:ext>
            </a:extLst>
          </p:cNvPr>
          <p:cNvSpPr>
            <a:spLocks noGrp="1"/>
          </p:cNvSpPr>
          <p:nvPr>
            <p:ph type="ctrTitle"/>
          </p:nvPr>
        </p:nvSpPr>
        <p:spPr>
          <a:xfrm>
            <a:off x="758952" y="1128811"/>
            <a:ext cx="3447288" cy="3342290"/>
          </a:xfrm>
        </p:spPr>
        <p:txBody>
          <a:bodyPr anchor="b">
            <a:normAutofit fontScale="90000"/>
          </a:bodyPr>
          <a:lstStyle/>
          <a:p>
            <a:r>
              <a:rPr lang="en-US" sz="5400" dirty="0"/>
              <a:t>Heart Failure Patient Risk of Death Profile</a:t>
            </a:r>
          </a:p>
        </p:txBody>
      </p:sp>
      <p:sp>
        <p:nvSpPr>
          <p:cNvPr id="3" name="Subtitle 2">
            <a:extLst>
              <a:ext uri="{FF2B5EF4-FFF2-40B4-BE49-F238E27FC236}">
                <a16:creationId xmlns:a16="http://schemas.microsoft.com/office/drawing/2014/main" id="{1777C344-FCBE-E1D8-7D18-469C358C3BF8}"/>
              </a:ext>
            </a:extLst>
          </p:cNvPr>
          <p:cNvSpPr>
            <a:spLocks noGrp="1"/>
          </p:cNvSpPr>
          <p:nvPr>
            <p:ph type="subTitle" idx="1"/>
          </p:nvPr>
        </p:nvSpPr>
        <p:spPr>
          <a:xfrm>
            <a:off x="758953" y="4660288"/>
            <a:ext cx="3447287" cy="1126364"/>
          </a:xfrm>
        </p:spPr>
        <p:txBody>
          <a:bodyPr anchor="t">
            <a:normAutofit/>
          </a:bodyPr>
          <a:lstStyle/>
          <a:p>
            <a:pPr>
              <a:lnSpc>
                <a:spcPct val="90000"/>
              </a:lnSpc>
            </a:pPr>
            <a:r>
              <a:rPr lang="en-US" sz="1500"/>
              <a:t>Capstone II: Unsupervised Learning </a:t>
            </a:r>
          </a:p>
          <a:p>
            <a:pPr>
              <a:lnSpc>
                <a:spcPct val="90000"/>
              </a:lnSpc>
            </a:pPr>
            <a:r>
              <a:rPr lang="en-US" sz="1500"/>
              <a:t>By: Rakim Reid </a:t>
            </a:r>
          </a:p>
          <a:p>
            <a:pPr>
              <a:lnSpc>
                <a:spcPct val="90000"/>
              </a:lnSpc>
            </a:pPr>
            <a:r>
              <a:rPr lang="en-US" sz="1500"/>
              <a:t>5/12/2023</a:t>
            </a:r>
          </a:p>
        </p:txBody>
      </p:sp>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0310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 name="Straight Connector 1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0C69396-849F-0509-C76C-75DF3BD5A0B8}"/>
              </a:ext>
            </a:extLst>
          </p:cNvPr>
          <p:cNvSpPr>
            <a:spLocks noGrp="1"/>
          </p:cNvSpPr>
          <p:nvPr>
            <p:ph type="title"/>
          </p:nvPr>
        </p:nvSpPr>
        <p:spPr>
          <a:xfrm>
            <a:off x="1078991" y="893935"/>
            <a:ext cx="5364937" cy="3339390"/>
          </a:xfrm>
        </p:spPr>
        <p:txBody>
          <a:bodyPr vert="horz" lIns="91440" tIns="45720" rIns="91440" bIns="45720" rtlCol="0" anchor="ctr">
            <a:normAutofit/>
          </a:bodyPr>
          <a:lstStyle/>
          <a:p>
            <a:r>
              <a:rPr lang="en-US" dirty="0"/>
              <a:t>About Heart Failure</a:t>
            </a:r>
          </a:p>
        </p:txBody>
      </p:sp>
      <p:sp>
        <p:nvSpPr>
          <p:cNvPr id="5" name="Text Placeholder 4">
            <a:extLst>
              <a:ext uri="{FF2B5EF4-FFF2-40B4-BE49-F238E27FC236}">
                <a16:creationId xmlns:a16="http://schemas.microsoft.com/office/drawing/2014/main" id="{9D6AE434-BC5B-8610-AC02-B64FF0E39F88}"/>
              </a:ext>
            </a:extLst>
          </p:cNvPr>
          <p:cNvSpPr>
            <a:spLocks noGrp="1"/>
          </p:cNvSpPr>
          <p:nvPr>
            <p:ph type="body" idx="1"/>
          </p:nvPr>
        </p:nvSpPr>
        <p:spPr>
          <a:xfrm>
            <a:off x="1078992" y="4876803"/>
            <a:ext cx="5364936" cy="909848"/>
          </a:xfrm>
        </p:spPr>
        <p:txBody>
          <a:bodyPr vert="horz" lIns="91440" tIns="45720" rIns="91440" bIns="45720" rtlCol="0" anchor="t">
            <a:noAutofit/>
          </a:bodyPr>
          <a:lstStyle/>
          <a:p>
            <a:pPr>
              <a:lnSpc>
                <a:spcPct val="100000"/>
              </a:lnSpc>
            </a:pPr>
            <a:r>
              <a:rPr lang="en-US" b="0" i="0" dirty="0">
                <a:solidFill>
                  <a:srgbClr val="000000"/>
                </a:solidFill>
                <a:effectLst/>
                <a:latin typeface="Helvetica Neue"/>
              </a:rPr>
              <a:t>The purpose of this project is to create groupings of heart failure patients of sudden death. This will enable the determination those most at-risk of sudden death and, if desired, predict which group patients belong.</a:t>
            </a:r>
            <a:endParaRPr lang="en-US" dirty="0"/>
          </a:p>
        </p:txBody>
      </p:sp>
      <p:cxnSp>
        <p:nvCxnSpPr>
          <p:cNvPr id="17" name="Straight Connector 1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C7EF522-7C76-3285-A47F-C40F5FC07F9B}"/>
              </a:ext>
            </a:extLst>
          </p:cNvPr>
          <p:cNvPicPr>
            <a:picLocks noChangeAspect="1"/>
          </p:cNvPicPr>
          <p:nvPr/>
        </p:nvPicPr>
        <p:blipFill rotWithShape="1">
          <a:blip r:embed="rId2"/>
          <a:srcRect l="25470" r="23770"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3588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9158-8CE1-1E58-4D17-E8377452F69F}"/>
              </a:ext>
            </a:extLst>
          </p:cNvPr>
          <p:cNvSpPr>
            <a:spLocks noGrp="1"/>
          </p:cNvSpPr>
          <p:nvPr>
            <p:ph type="title"/>
          </p:nvPr>
        </p:nvSpPr>
        <p:spPr/>
        <p:txBody>
          <a:bodyPr/>
          <a:lstStyle/>
          <a:p>
            <a:r>
              <a:rPr lang="en-US" dirty="0"/>
              <a:t>What is heart failure?</a:t>
            </a:r>
          </a:p>
        </p:txBody>
      </p:sp>
      <p:sp>
        <p:nvSpPr>
          <p:cNvPr id="3" name="Content Placeholder 2">
            <a:extLst>
              <a:ext uri="{FF2B5EF4-FFF2-40B4-BE49-F238E27FC236}">
                <a16:creationId xmlns:a16="http://schemas.microsoft.com/office/drawing/2014/main" id="{39031DDB-0606-6462-CBDD-8B986C146719}"/>
              </a:ext>
            </a:extLst>
          </p:cNvPr>
          <p:cNvSpPr>
            <a:spLocks noGrp="1"/>
          </p:cNvSpPr>
          <p:nvPr>
            <p:ph idx="1"/>
          </p:nvPr>
        </p:nvSpPr>
        <p:spPr/>
        <p:txBody>
          <a:bodyPr/>
          <a:lstStyle/>
          <a:p>
            <a:r>
              <a:rPr lang="en-US" dirty="0">
                <a:solidFill>
                  <a:srgbClr val="000000"/>
                </a:solidFill>
                <a:latin typeface="Helvetica Neue"/>
              </a:rPr>
              <a:t>Well, according to the Mayo Clinic: </a:t>
            </a:r>
          </a:p>
          <a:p>
            <a:pPr algn="l"/>
            <a:r>
              <a:rPr lang="en-US" dirty="0"/>
              <a:t>“</a:t>
            </a:r>
            <a:r>
              <a:rPr lang="en-US" b="0" i="0" dirty="0">
                <a:solidFill>
                  <a:srgbClr val="000000"/>
                </a:solidFill>
                <a:effectLst/>
                <a:latin typeface="Helvetica Neue"/>
              </a:rPr>
              <a:t>Heart failure occurs when the heart muscle doesn't pump blood as well as it should. When this happens, blood often backs up and fluid can build up in the lungs, causing shortness of breath.</a:t>
            </a:r>
          </a:p>
          <a:p>
            <a:pPr algn="l"/>
            <a:r>
              <a:rPr lang="en-US" b="0" i="0" dirty="0">
                <a:solidFill>
                  <a:srgbClr val="000000"/>
                </a:solidFill>
                <a:effectLst/>
                <a:latin typeface="Helvetica Neue"/>
              </a:rPr>
              <a:t>Certain heart conditions gradually leave the heart too weak or stiff to fill and pump blood properly. These conditions include narrowed arteries in the heart and high blood pressure.</a:t>
            </a:r>
          </a:p>
          <a:p>
            <a:endParaRPr lang="en-US" dirty="0"/>
          </a:p>
        </p:txBody>
      </p:sp>
    </p:spTree>
    <p:extLst>
      <p:ext uri="{BB962C8B-B14F-4D97-AF65-F5344CB8AC3E}">
        <p14:creationId xmlns:p14="http://schemas.microsoft.com/office/powerpoint/2010/main" val="257004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F885-B0C7-24E0-A6CF-1CCB4EA0ADD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E287DC6-9A62-02C5-E815-CC0EA5F0D7FD}"/>
              </a:ext>
            </a:extLst>
          </p:cNvPr>
          <p:cNvSpPr>
            <a:spLocks noGrp="1"/>
          </p:cNvSpPr>
          <p:nvPr>
            <p:ph idx="1"/>
          </p:nvPr>
        </p:nvSpPr>
        <p:spPr/>
        <p:txBody>
          <a:bodyPr/>
          <a:lstStyle/>
          <a:p>
            <a:r>
              <a:rPr lang="en-US" b="0" i="0" dirty="0">
                <a:solidFill>
                  <a:srgbClr val="000000"/>
                </a:solidFill>
                <a:effectLst/>
                <a:latin typeface="Helvetica Neue"/>
              </a:rPr>
              <a:t>Tanvir Ahmad, </a:t>
            </a:r>
            <a:r>
              <a:rPr lang="en-US" b="0" i="0" dirty="0" err="1">
                <a:solidFill>
                  <a:srgbClr val="000000"/>
                </a:solidFill>
                <a:effectLst/>
                <a:latin typeface="Helvetica Neue"/>
              </a:rPr>
              <a:t>Assia</a:t>
            </a:r>
            <a:r>
              <a:rPr lang="en-US" b="0" i="0" dirty="0">
                <a:solidFill>
                  <a:srgbClr val="000000"/>
                </a:solidFill>
                <a:effectLst/>
                <a:latin typeface="Helvetica Neue"/>
              </a:rPr>
              <a:t> Munir, Sajjad Haider Bhatti, Muhammad Aftab, and Muhammad Ali Raza: "Survival analysis of heart failure patients: a case study". </a:t>
            </a:r>
            <a:r>
              <a:rPr lang="en-US" b="0" i="0" dirty="0" err="1">
                <a:solidFill>
                  <a:srgbClr val="000000"/>
                </a:solidFill>
                <a:effectLst/>
                <a:latin typeface="Helvetica Neue"/>
              </a:rPr>
              <a:t>PLoS</a:t>
            </a:r>
            <a:r>
              <a:rPr lang="en-US" b="0" i="0" dirty="0">
                <a:solidFill>
                  <a:srgbClr val="000000"/>
                </a:solidFill>
                <a:effectLst/>
                <a:latin typeface="Helvetica Neue"/>
              </a:rPr>
              <a:t> ONE 12(7), 0181001 (2017).</a:t>
            </a:r>
          </a:p>
          <a:p>
            <a:endParaRPr lang="en-US" dirty="0">
              <a:solidFill>
                <a:srgbClr val="000000"/>
              </a:solidFill>
              <a:latin typeface="Helvetica Neue"/>
            </a:endParaRPr>
          </a:p>
          <a:p>
            <a:r>
              <a:rPr lang="en-US" dirty="0">
                <a:solidFill>
                  <a:srgbClr val="000000"/>
                </a:solidFill>
                <a:latin typeface="Helvetica Neue"/>
              </a:rPr>
              <a:t>Features used were: </a:t>
            </a:r>
          </a:p>
          <a:p>
            <a:r>
              <a:rPr lang="en-US" dirty="0">
                <a:solidFill>
                  <a:srgbClr val="000000"/>
                </a:solidFill>
                <a:latin typeface="Helvetica Neue"/>
              </a:rPr>
              <a:t>Age, creatinine phosphokinase, platelets, </a:t>
            </a:r>
            <a:r>
              <a:rPr lang="en-US" dirty="0" err="1">
                <a:solidFill>
                  <a:srgbClr val="000000"/>
                </a:solidFill>
                <a:latin typeface="Helvetica Neue"/>
              </a:rPr>
              <a:t>serumcreatinine</a:t>
            </a:r>
            <a:r>
              <a:rPr lang="en-US" dirty="0">
                <a:solidFill>
                  <a:srgbClr val="000000"/>
                </a:solidFill>
                <a:latin typeface="Helvetica Neue"/>
              </a:rPr>
              <a:t>, and serum sodium.</a:t>
            </a:r>
            <a:endParaRPr lang="en-US" dirty="0"/>
          </a:p>
        </p:txBody>
      </p:sp>
      <p:pic>
        <p:nvPicPr>
          <p:cNvPr id="3074" name="Picture 2" descr="Cartoon love,red heart vector | Free PSD,Vector,Icons">
            <a:extLst>
              <a:ext uri="{FF2B5EF4-FFF2-40B4-BE49-F238E27FC236}">
                <a16:creationId xmlns:a16="http://schemas.microsoft.com/office/drawing/2014/main" id="{F31019C2-5F1C-6404-D078-735E6762C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89" y="2453225"/>
            <a:ext cx="3260062" cy="306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8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6838B0-D090-9646-4339-8A0E55D7686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3869" r="2386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2CABAE7-117C-2E6B-7AFA-1FF0F8E0B9E0}"/>
              </a:ext>
            </a:extLst>
          </p:cNvPr>
          <p:cNvSpPr>
            <a:spLocks noGrp="1"/>
          </p:cNvSpPr>
          <p:nvPr>
            <p:ph type="body" sz="half" idx="2"/>
          </p:nvPr>
        </p:nvSpPr>
        <p:spPr/>
        <p:txBody>
          <a:bodyPr/>
          <a:lstStyle/>
          <a:p>
            <a:pPr marL="342900" indent="-342900">
              <a:buFont typeface="Arial" panose="020B0604020202020204" pitchFamily="34" charset="0"/>
              <a:buChar char="•"/>
            </a:pPr>
            <a:r>
              <a:rPr lang="en-US" dirty="0"/>
              <a:t>DBSCAN with PCA </a:t>
            </a:r>
          </a:p>
          <a:p>
            <a:pPr marL="342900" indent="-342900">
              <a:buFont typeface="Arial" panose="020B0604020202020204" pitchFamily="34" charset="0"/>
              <a:buChar char="•"/>
            </a:pPr>
            <a:r>
              <a:rPr lang="en-US" dirty="0"/>
              <a:t>2 clusters </a:t>
            </a:r>
          </a:p>
          <a:p>
            <a:pPr marL="342900" indent="-342900">
              <a:buFont typeface="Arial" panose="020B0604020202020204" pitchFamily="34" charset="0"/>
              <a:buChar char="•"/>
            </a:pPr>
            <a:r>
              <a:rPr lang="en-US" dirty="0"/>
              <a:t>Minimal misclassifications</a:t>
            </a:r>
          </a:p>
        </p:txBody>
      </p:sp>
      <p:sp>
        <p:nvSpPr>
          <p:cNvPr id="2" name="Title 1">
            <a:extLst>
              <a:ext uri="{FF2B5EF4-FFF2-40B4-BE49-F238E27FC236}">
                <a16:creationId xmlns:a16="http://schemas.microsoft.com/office/drawing/2014/main" id="{531AD72D-A9A8-1B6B-6199-C66F6E561D64}"/>
              </a:ext>
            </a:extLst>
          </p:cNvPr>
          <p:cNvSpPr>
            <a:spLocks noGrp="1"/>
          </p:cNvSpPr>
          <p:nvPr>
            <p:ph type="title"/>
          </p:nvPr>
        </p:nvSpPr>
        <p:spPr/>
        <p:txBody>
          <a:bodyPr anchor="ctr">
            <a:normAutofit/>
          </a:bodyPr>
          <a:lstStyle/>
          <a:p>
            <a:pPr algn="ctr"/>
            <a:r>
              <a:rPr lang="en-US" dirty="0"/>
              <a:t>Chosen Model</a:t>
            </a:r>
          </a:p>
        </p:txBody>
      </p:sp>
    </p:spTree>
    <p:extLst>
      <p:ext uri="{BB962C8B-B14F-4D97-AF65-F5344CB8AC3E}">
        <p14:creationId xmlns:p14="http://schemas.microsoft.com/office/powerpoint/2010/main" val="195449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CABAE7-117C-2E6B-7AFA-1FF0F8E0B9E0}"/>
              </a:ext>
            </a:extLst>
          </p:cNvPr>
          <p:cNvSpPr>
            <a:spLocks noGrp="1"/>
          </p:cNvSpPr>
          <p:nvPr>
            <p:ph type="body" sz="half" idx="2"/>
          </p:nvPr>
        </p:nvSpPr>
        <p:spPr/>
        <p:txBody>
          <a:bodyPr/>
          <a:lstStyle/>
          <a:p>
            <a:pPr marL="342900" indent="-342900">
              <a:buFont typeface="Arial" panose="020B0604020202020204" pitchFamily="34" charset="0"/>
              <a:buChar char="•"/>
            </a:pPr>
            <a:r>
              <a:rPr lang="en-US" dirty="0"/>
              <a:t>Spectral Clustering</a:t>
            </a:r>
          </a:p>
          <a:p>
            <a:pPr marL="342900" indent="-342900">
              <a:buFont typeface="Arial" panose="020B0604020202020204" pitchFamily="34" charset="0"/>
              <a:buChar char="•"/>
            </a:pPr>
            <a:r>
              <a:rPr lang="en-US" dirty="0"/>
              <a:t>2 clusters </a:t>
            </a:r>
          </a:p>
          <a:p>
            <a:pPr marL="342900" indent="-342900">
              <a:buFont typeface="Arial" panose="020B0604020202020204" pitchFamily="34" charset="0"/>
              <a:buChar char="•"/>
            </a:pPr>
            <a:r>
              <a:rPr lang="en-US" dirty="0"/>
              <a:t>No to minimal misclassifications</a:t>
            </a:r>
          </a:p>
        </p:txBody>
      </p:sp>
      <p:sp>
        <p:nvSpPr>
          <p:cNvPr id="2" name="Title 1">
            <a:extLst>
              <a:ext uri="{FF2B5EF4-FFF2-40B4-BE49-F238E27FC236}">
                <a16:creationId xmlns:a16="http://schemas.microsoft.com/office/drawing/2014/main" id="{531AD72D-A9A8-1B6B-6199-C66F6E561D64}"/>
              </a:ext>
            </a:extLst>
          </p:cNvPr>
          <p:cNvSpPr>
            <a:spLocks noGrp="1"/>
          </p:cNvSpPr>
          <p:nvPr>
            <p:ph type="title"/>
          </p:nvPr>
        </p:nvSpPr>
        <p:spPr/>
        <p:txBody>
          <a:bodyPr anchor="ctr">
            <a:normAutofit/>
          </a:bodyPr>
          <a:lstStyle/>
          <a:p>
            <a:pPr algn="ctr"/>
            <a:r>
              <a:rPr lang="en-US" dirty="0"/>
              <a:t>Possible Alternate Model</a:t>
            </a:r>
          </a:p>
        </p:txBody>
      </p:sp>
      <p:pic>
        <p:nvPicPr>
          <p:cNvPr id="2050" name="Picture 2">
            <a:extLst>
              <a:ext uri="{FF2B5EF4-FFF2-40B4-BE49-F238E27FC236}">
                <a16:creationId xmlns:a16="http://schemas.microsoft.com/office/drawing/2014/main" id="{AD6AF1EF-1B86-A173-B554-B4D0D47D445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9" b="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1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EA6C1-650B-76EF-9674-48D032C44458}"/>
              </a:ext>
            </a:extLst>
          </p:cNvPr>
          <p:cNvSpPr>
            <a:spLocks noGrp="1"/>
          </p:cNvSpPr>
          <p:nvPr>
            <p:ph type="title"/>
          </p:nvPr>
        </p:nvSpPr>
        <p:spPr/>
        <p:txBody>
          <a:bodyPr>
            <a:noAutofit/>
          </a:bodyPr>
          <a:lstStyle/>
          <a:p>
            <a:r>
              <a:rPr lang="en-US" sz="2600" dirty="0"/>
              <a:t>The DBSCAN w/ PCA, two clusters, and Euclidean distance performed the best – for the most appropriate model. </a:t>
            </a:r>
            <a:br>
              <a:rPr lang="en-US" sz="2600" dirty="0"/>
            </a:br>
            <a:br>
              <a:rPr lang="en-US" sz="2600" dirty="0"/>
            </a:br>
            <a:r>
              <a:rPr lang="en-US" sz="2600" dirty="0"/>
              <a:t>There might be merit to pursuing spectral clustering. BIRCH clustering misclassified one point while spectral clustering properly classified all the points.</a:t>
            </a:r>
            <a:br>
              <a:rPr lang="en-US" sz="2600" dirty="0"/>
            </a:br>
            <a:br>
              <a:rPr lang="en-US" sz="2600" dirty="0"/>
            </a:br>
            <a:r>
              <a:rPr lang="en-US" sz="2600" dirty="0"/>
              <a:t>This capstone illustrates the viability of using clustering methods to segment patients who may be at risk of heart failure. Other data transformations like UMAP may be useful to improve results.</a:t>
            </a:r>
          </a:p>
        </p:txBody>
      </p:sp>
      <p:sp>
        <p:nvSpPr>
          <p:cNvPr id="7" name="Text Placeholder 6">
            <a:extLst>
              <a:ext uri="{FF2B5EF4-FFF2-40B4-BE49-F238E27FC236}">
                <a16:creationId xmlns:a16="http://schemas.microsoft.com/office/drawing/2014/main" id="{78D32D61-A0DD-999F-2A67-B6466A2CCCB0}"/>
              </a:ext>
            </a:extLst>
          </p:cNvPr>
          <p:cNvSpPr>
            <a:spLocks noGrp="1"/>
          </p:cNvSpPr>
          <p:nvPr>
            <p:ph type="body" idx="1"/>
          </p:nvPr>
        </p:nvSpPr>
        <p:spPr/>
        <p:txBody>
          <a:bodyPr>
            <a:noAutofit/>
          </a:bodyPr>
          <a:lstStyle/>
          <a:p>
            <a:pPr algn="ctr"/>
            <a:r>
              <a:rPr lang="en-US" sz="6600" dirty="0"/>
              <a:t>Conclusion </a:t>
            </a:r>
          </a:p>
        </p:txBody>
      </p:sp>
    </p:spTree>
    <p:extLst>
      <p:ext uri="{BB962C8B-B14F-4D97-AF65-F5344CB8AC3E}">
        <p14:creationId xmlns:p14="http://schemas.microsoft.com/office/powerpoint/2010/main" val="1934531015"/>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TM02892315[[fn=Wisp]]</Template>
  <TotalTime>75</TotalTime>
  <Words>302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Helvetica Neue</vt:lpstr>
      <vt:lpstr>Sitka Banner</vt:lpstr>
      <vt:lpstr>HeadlinesVTI</vt:lpstr>
      <vt:lpstr>Heart Failure Patient Risk of Death Profile</vt:lpstr>
      <vt:lpstr>About Heart Failure</vt:lpstr>
      <vt:lpstr>What is heart failure?</vt:lpstr>
      <vt:lpstr>Data Source</vt:lpstr>
      <vt:lpstr>Chosen Model</vt:lpstr>
      <vt:lpstr>Possible Alternate Model</vt:lpstr>
      <vt:lpstr>The DBSCAN w/ PCA, two clusters, and Euclidean distance performed the best – for the most appropriate model.   There might be merit to pursuing spectral clustering. BIRCH clustering misclassified one point while spectral clustering properly classified all the points.  This capstone illustrates the viability of using clustering methods to segment patients who may be at risk of heart failure. Other data transformations like UMAP may be useful to improve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Patient Risk of Death Profile</dc:title>
  <dc:creator>Rakim Reid</dc:creator>
  <cp:lastModifiedBy>Rakim Reid</cp:lastModifiedBy>
  <cp:revision>1</cp:revision>
  <dcterms:created xsi:type="dcterms:W3CDTF">2023-05-12T21:31:24Z</dcterms:created>
  <dcterms:modified xsi:type="dcterms:W3CDTF">2023-05-12T22:46:56Z</dcterms:modified>
</cp:coreProperties>
</file>