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9"/>
  </p:notesMasterIdLst>
  <p:handoutMasterIdLst>
    <p:handoutMasterId r:id="rId20"/>
  </p:handoutMasterIdLst>
  <p:sldIdLst>
    <p:sldId id="257" r:id="rId5"/>
    <p:sldId id="389" r:id="rId6"/>
    <p:sldId id="384" r:id="rId7"/>
    <p:sldId id="317" r:id="rId8"/>
    <p:sldId id="392" r:id="rId9"/>
    <p:sldId id="272" r:id="rId10"/>
    <p:sldId id="396" r:id="rId11"/>
    <p:sldId id="277" r:id="rId12"/>
    <p:sldId id="270" r:id="rId13"/>
    <p:sldId id="393" r:id="rId14"/>
    <p:sldId id="394" r:id="rId15"/>
    <p:sldId id="395" r:id="rId16"/>
    <p:sldId id="321" r:id="rId17"/>
    <p:sldId id="39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3725" autoAdjust="0"/>
  </p:normalViewPr>
  <p:slideViewPr>
    <p:cSldViewPr snapToGrid="0">
      <p:cViewPr>
        <p:scale>
          <a:sx n="82" d="100"/>
          <a:sy n="82" d="100"/>
        </p:scale>
        <p:origin x="672" y="7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Notification</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Receive a notice in the mail or see the recall on the news. </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Why me?!?!</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dirty="0">
              <a:latin typeface="+mn-lt"/>
            </a:rPr>
            <a:t>Don’t panic. </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Verify</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dirty="0"/>
            <a:t>Make sure your vehicle is actually being recalled via your local dealership of the brand of your car. Have your VIN ready.</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Is it really bad?</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Repairs</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1800" dirty="0">
              <a:latin typeface="+mn-lt"/>
            </a:rPr>
            <a:t>Get a repair timeline. Find out the cost if your car is more than 10 years old. If less than 10 years old, then the repair is free. </a:t>
          </a: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dirty="0">
              <a:latin typeface="+mn-lt"/>
            </a:rPr>
            <a:t>Every recall is not a severe problem. Sometimes a component may wear out early. </a:t>
          </a: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Notification</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Receive a notice in the mail or see the recall on the news. </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Why me?!?!</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Don’t panic. </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Verify</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Make sure your vehicle is actually being recalled via your local dealership of the brand of your car. Have your VIN ready.</a:t>
          </a:r>
          <a:endParaRPr lang="en-US" sz="18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Is it really bad?</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Every recall is not a severe problem. Sometimes a component may wear out early. </a:t>
          </a: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Repairs</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Get a repair timeline. Find out the cost if your car is more than 10 years old. If less than 10 years old, then the repair is free. </a:t>
          </a: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2/28/2023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2/28/2023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25977693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3324988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6</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5288823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9259474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1200708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rakimreid" TargetMode="External"/><Relationship Id="rId2" Type="http://schemas.openxmlformats.org/officeDocument/2006/relationships/hyperlink" Target="mailto:rakimreid@gmail.com" TargetMode="External"/><Relationship Id="rId1" Type="http://schemas.openxmlformats.org/officeDocument/2006/relationships/slideLayout" Target="../slideLayouts/slideLayout12.xml"/><Relationship Id="rId5" Type="http://schemas.openxmlformats.org/officeDocument/2006/relationships/image" Target="../media/image18.jpeg"/><Relationship Id="rId4" Type="http://schemas.openxmlformats.org/officeDocument/2006/relationships/image" Target="../media/image17.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Vehicle Recall Comparisons</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Rakim T. Reid </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fontScale="90000"/>
          </a:bodyPr>
          <a:lstStyle/>
          <a:p>
            <a:r>
              <a:rPr lang="en-US" dirty="0"/>
              <a:t>These findings hold true even when mitigating the pull of outliers with the median. </a:t>
            </a:r>
          </a:p>
        </p:txBody>
      </p:sp>
      <p:pic>
        <p:nvPicPr>
          <p:cNvPr id="3" name="Content Placeholder 2">
            <a:extLst>
              <a:ext uri="{FF2B5EF4-FFF2-40B4-BE49-F238E27FC236}">
                <a16:creationId xmlns:a16="http://schemas.microsoft.com/office/drawing/2014/main" id="{3B6079D6-3759-968E-A612-A32AFEDFCA14}"/>
              </a:ext>
            </a:extLst>
          </p:cNvPr>
          <p:cNvPicPr>
            <a:picLocks noGrp="1" noChangeAspect="1"/>
          </p:cNvPicPr>
          <p:nvPr>
            <p:ph sz="quarter" idx="4"/>
          </p:nvPr>
        </p:nvPicPr>
        <p:blipFill>
          <a:blip r:embed="rId3"/>
          <a:srcRect/>
          <a:stretch/>
        </p:blipFill>
        <p:spPr>
          <a:xfrm>
            <a:off x="2248678" y="2120885"/>
            <a:ext cx="7448259" cy="4386327"/>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176627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Method  </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2" y="1757597"/>
            <a:ext cx="4525026" cy="4186003"/>
          </a:xfrm>
        </p:spPr>
        <p:txBody>
          <a:bodyPr/>
          <a:lstStyle/>
          <a:p>
            <a:r>
              <a:rPr lang="en-US" sz="2000" dirty="0"/>
              <a:t>One-way Analysis of Variance test (ANOVA) for three vehicle manufacturers.</a:t>
            </a:r>
          </a:p>
          <a:p>
            <a:r>
              <a:rPr lang="en-US" sz="2000" dirty="0"/>
              <a:t>Removed rows with zero recalls to account for years without any recalls.</a:t>
            </a:r>
          </a:p>
          <a:p>
            <a:r>
              <a:rPr lang="en-US" sz="2000" dirty="0" err="1"/>
              <a:t>Subsetted</a:t>
            </a:r>
            <a:r>
              <a:rPr lang="en-US" sz="2000" dirty="0"/>
              <a:t> dataset to contain Ford, Honda and Volkswagen data only.</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8" name="Content Placeholder 7">
            <a:extLst>
              <a:ext uri="{FF2B5EF4-FFF2-40B4-BE49-F238E27FC236}">
                <a16:creationId xmlns:a16="http://schemas.microsoft.com/office/drawing/2014/main" id="{1082D95C-6628-A13E-3EB8-A62B35078725}"/>
              </a:ext>
            </a:extLst>
          </p:cNvPr>
          <p:cNvPicPr>
            <a:picLocks noGrp="1" noChangeAspect="1"/>
          </p:cNvPicPr>
          <p:nvPr>
            <p:ph sz="quarter" idx="4"/>
          </p:nvPr>
        </p:nvPicPr>
        <p:blipFill>
          <a:blip r:embed="rId3"/>
          <a:stretch>
            <a:fillRect/>
          </a:stretch>
        </p:blipFill>
        <p:spPr>
          <a:xfrm>
            <a:off x="6096000" y="1757597"/>
            <a:ext cx="4887106" cy="4186003"/>
          </a:xfrm>
        </p:spPr>
      </p:pic>
    </p:spTree>
    <p:extLst>
      <p:ext uri="{BB962C8B-B14F-4D97-AF65-F5344CB8AC3E}">
        <p14:creationId xmlns:p14="http://schemas.microsoft.com/office/powerpoint/2010/main" val="2900938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Results </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2" y="1757597"/>
            <a:ext cx="4525026" cy="4186003"/>
          </a:xfrm>
        </p:spPr>
        <p:txBody>
          <a:bodyPr/>
          <a:lstStyle/>
          <a:p>
            <a:r>
              <a:rPr lang="en-US" sz="2000" dirty="0"/>
              <a:t>The overall ANOVA test was significant (p = 0.000082, where p &lt; 0.05).</a:t>
            </a:r>
          </a:p>
          <a:p>
            <a:r>
              <a:rPr lang="en-US" sz="2000" dirty="0"/>
              <a:t>The post-hoc Tukey results were significant for the Ford-VW pairing and Honda-VW pairing. </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 name="Content Placeholder 4">
            <a:extLst>
              <a:ext uri="{FF2B5EF4-FFF2-40B4-BE49-F238E27FC236}">
                <a16:creationId xmlns:a16="http://schemas.microsoft.com/office/drawing/2014/main" id="{FE8883EA-13FB-BCA9-E0AC-4F9630E00C5D}"/>
              </a:ext>
            </a:extLst>
          </p:cNvPr>
          <p:cNvPicPr>
            <a:picLocks noGrp="1" noChangeAspect="1"/>
          </p:cNvPicPr>
          <p:nvPr>
            <p:ph sz="quarter" idx="4"/>
          </p:nvPr>
        </p:nvPicPr>
        <p:blipFill>
          <a:blip r:embed="rId3"/>
          <a:stretch>
            <a:fillRect/>
          </a:stretch>
        </p:blipFill>
        <p:spPr>
          <a:xfrm>
            <a:off x="5262464" y="2155912"/>
            <a:ext cx="6929535" cy="1456934"/>
          </a:xfrm>
        </p:spPr>
      </p:pic>
    </p:spTree>
    <p:extLst>
      <p:ext uri="{BB962C8B-B14F-4D97-AF65-F5344CB8AC3E}">
        <p14:creationId xmlns:p14="http://schemas.microsoft.com/office/powerpoint/2010/main" val="2119019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81072" y="3943804"/>
            <a:ext cx="6221412" cy="1563688"/>
          </a:xfrm>
        </p:spPr>
        <p:txBody>
          <a:bodyPr>
            <a:noAutofit/>
          </a:bodyPr>
          <a:lstStyle/>
          <a:p>
            <a:r>
              <a:rPr lang="en-US" sz="1400" dirty="0"/>
              <a:t>There are significant differences for the Ford and Volkswagen pairing AND the Honda and Volkswagen pairing. P-values are less than 0.05 for both pairings.</a:t>
            </a:r>
          </a:p>
          <a:p>
            <a:r>
              <a:rPr lang="en-US" sz="1400" dirty="0"/>
              <a:t>The confidence interval for Ford-Volkswagen is -161817.1627 to -40,395.2451 and -194,983.5101 to -46,056.0474. In recent years, Volkswagen has been the number one (or very close to the number one spot) globally, but not in the US. Ford and Honda are more popular in the US. Given the lower number of Volkswagen sales and less popularity in the U.S. compared to Ford and Honda, there have been fewer vehicles affected by recalls. An interesting finding is that the test did not find Ford and Honda as statistically the same.  If you are choosing one of the more popular car manufacturers for a purchase, recalls may play a relatively less important role in decisions -- averaged over the years 1966 to February 2023. </a:t>
            </a:r>
          </a:p>
          <a:p>
            <a:r>
              <a:rPr lang="en-US" sz="1400" dirty="0"/>
              <a: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Tree>
    <p:extLst>
      <p:ext uri="{BB962C8B-B14F-4D97-AF65-F5344CB8AC3E}">
        <p14:creationId xmlns:p14="http://schemas.microsoft.com/office/powerpoint/2010/main" val="3521561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Rakim T. Reid </a:t>
            </a:r>
          </a:p>
          <a:p>
            <a:r>
              <a:rPr lang="en-US" dirty="0">
                <a:hlinkClick r:id="rId2"/>
              </a:rPr>
              <a:t>rakimreid@gmail.com</a:t>
            </a:r>
            <a:endParaRPr lang="en-US" dirty="0"/>
          </a:p>
          <a:p>
            <a:r>
              <a:rPr lang="en-US" dirty="0">
                <a:hlinkClick r:id="rId3"/>
              </a:rPr>
              <a:t>https://github.com/rakimreid</a:t>
            </a:r>
            <a:endParaRPr lang="en-US" dirty="0"/>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r>
              <a:rPr lang="en-US" dirty="0"/>
              <a:t>Introduction</a:t>
            </a:r>
          </a:p>
          <a:p>
            <a:r>
              <a:rPr lang="en-US" dirty="0"/>
              <a:t>Overview and Problem Statement</a:t>
            </a:r>
          </a:p>
          <a:p>
            <a:r>
              <a:rPr lang="en-US" dirty="0"/>
              <a:t>Business Problem</a:t>
            </a:r>
          </a:p>
          <a:p>
            <a:r>
              <a:rPr lang="en-US" dirty="0"/>
              <a:t>Descriptive statistics</a:t>
            </a:r>
          </a:p>
          <a:p>
            <a:r>
              <a:rPr lang="en-US" dirty="0"/>
              <a:t>Data Analyzed</a:t>
            </a:r>
          </a:p>
          <a:p>
            <a:r>
              <a:rPr lang="en-US" dirty="0"/>
              <a:t>Results</a:t>
            </a:r>
          </a:p>
          <a:p>
            <a:r>
              <a:rPr lang="en-US" dirty="0"/>
              <a:t>Recommendations and Summary</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550863" y="6471366"/>
            <a:ext cx="6379210" cy="153888"/>
          </a:xfrm>
        </p:spPr>
        <p:txBody>
          <a:bodyPr/>
          <a:lstStyle/>
          <a:p>
            <a:r>
              <a:rPr lang="en-US" dirty="0"/>
              <a:t>Capstone I Presentation</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dirty="0"/>
              <a:t>Introduction</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fontScale="77500" lnSpcReduction="20000"/>
          </a:bodyPr>
          <a:lstStyle/>
          <a:p>
            <a:r>
              <a:rPr lang="en-US" dirty="0"/>
              <a:t>Recently, Tesla recalled 362,758 vehicles due to the beta version of its Full Self-Driving software may cause crashes. Another notable case was the Ford Pinto in the 1970s. According to the U.S. Department of Transportation: "manufacturers who determine that a product or piece of original equipment either contains a safety defect or is not in compliance with Federal safety standards are required to notify NHTSA within five business days."</a:t>
            </a: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Overview and Problem Statement </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ctrTitle"/>
          </p:nvPr>
        </p:nvSpPr>
        <p:spPr>
          <a:xfrm>
            <a:off x="7891528" y="286441"/>
            <a:ext cx="3565524" cy="2384898"/>
          </a:xfrm>
        </p:spPr>
        <p:txBody>
          <a:bodyPr/>
          <a:lstStyle/>
          <a:p>
            <a:r>
              <a:rPr lang="en-US" dirty="0"/>
              <a:t>Business Problem</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12816" b="12816"/>
          <a:stretch/>
        </p:blipFill>
        <p:spPr>
          <a:xfrm>
            <a:off x="0" y="0"/>
            <a:ext cx="7156580" cy="6858000"/>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type="body" sz="quarter" idx="14"/>
          </p:nvPr>
        </p:nvSpPr>
        <p:spPr>
          <a:xfrm>
            <a:off x="7455158" y="3568700"/>
            <a:ext cx="4590661" cy="2741613"/>
          </a:xfrm>
          <a:noFill/>
        </p:spPr>
        <p:txBody>
          <a:bodyPr>
            <a:normAutofit fontScale="92500" lnSpcReduction="10000"/>
          </a:bodyPr>
          <a:lstStyle/>
          <a:p>
            <a:pPr marL="0" marR="0" indent="45720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Recall information is a valuable consideration when deciding which vehicle to purchase. That is why this dataset is meaningful, engaging, and relevant. </a:t>
            </a:r>
          </a:p>
          <a:p>
            <a:pPr marL="0" marR="0" indent="45720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example, recently, Tesla recalled 362,758 vehicles due to the possibility of Full Self-Driving Beta software may cause crashes. Then there are cases like Ford and the Ford Pinto where the company refused to acknowledge a problem, and severe injuries and deaths occurred.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800"/>
              </a:spcAft>
            </a:pP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4294967295"/>
          </p:nvPr>
        </p:nvSpPr>
        <p:spPr>
          <a:xfrm>
            <a:off x="0" y="6507163"/>
            <a:ext cx="2628900" cy="153987"/>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4294967295"/>
          </p:nvPr>
        </p:nvSpPr>
        <p:spPr>
          <a:xfrm>
            <a:off x="5813425" y="6507163"/>
            <a:ext cx="6378575" cy="153987"/>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4294967295"/>
          </p:nvPr>
        </p:nvSpPr>
        <p:spPr>
          <a:xfrm>
            <a:off x="10499725" y="6507163"/>
            <a:ext cx="1692275" cy="153987"/>
          </a:xfrm>
        </p:spPr>
        <p:txBody>
          <a:bodyPr/>
          <a:lstStyle/>
          <a:p>
            <a:fld id="{DBA1B0FB-D917-4C8C-928F-313BD683BF39}" type="slidenum">
              <a:rPr lang="en-US" smtClean="0"/>
              <a:pPr/>
              <a:t>5</a:t>
            </a:fld>
            <a:endParaRPr lang="en-US"/>
          </a:p>
        </p:txBody>
      </p:sp>
    </p:spTree>
    <p:extLst>
      <p:ext uri="{BB962C8B-B14F-4D97-AF65-F5344CB8AC3E}">
        <p14:creationId xmlns:p14="http://schemas.microsoft.com/office/powerpoint/2010/main" val="4265933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Typical Recall Timeline</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77948420"/>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Tree>
    <p:extLst>
      <p:ext uri="{BB962C8B-B14F-4D97-AF65-F5344CB8AC3E}">
        <p14:creationId xmlns:p14="http://schemas.microsoft.com/office/powerpoint/2010/main" val="2624630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Dataset Utilized</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2" y="2268648"/>
            <a:ext cx="3843855" cy="3515555"/>
          </a:xfrm>
        </p:spPr>
        <p:txBody>
          <a:bodyPr/>
          <a:lstStyle/>
          <a:p>
            <a:r>
              <a:rPr lang="en-US" sz="2000" dirty="0"/>
              <a:t>Vehicle Recalls Dataset from U.S. Department of Transportation</a:t>
            </a:r>
          </a:p>
          <a:p>
            <a:r>
              <a:rPr lang="en-US" sz="2000" dirty="0"/>
              <a:t>Data acquired via API </a:t>
            </a:r>
          </a:p>
          <a:p>
            <a:r>
              <a:rPr lang="en-US" sz="2000" dirty="0"/>
              <a:t>Contains 26,699  rows as of February 28, 2023. </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026" name="Picture 2" descr="DOT DataHub">
            <a:extLst>
              <a:ext uri="{FF2B5EF4-FFF2-40B4-BE49-F238E27FC236}">
                <a16:creationId xmlns:a16="http://schemas.microsoft.com/office/drawing/2014/main" id="{581F7278-AF91-9AAA-2DD5-E4EEAD62CB02}"/>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5141720" y="2155912"/>
            <a:ext cx="5980068" cy="1714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583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Descriptive Statistics</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pic>
        <p:nvPicPr>
          <p:cNvPr id="9" name="Content Placeholder 8">
            <a:extLst>
              <a:ext uri="{FF2B5EF4-FFF2-40B4-BE49-F238E27FC236}">
                <a16:creationId xmlns:a16="http://schemas.microsoft.com/office/drawing/2014/main" id="{72206C1E-5C0C-11D6-517D-D476443FE2A8}"/>
              </a:ext>
            </a:extLst>
          </p:cNvPr>
          <p:cNvPicPr>
            <a:picLocks noGrp="1" noChangeAspect="1"/>
          </p:cNvPicPr>
          <p:nvPr>
            <p:ph idx="1"/>
          </p:nvPr>
        </p:nvPicPr>
        <p:blipFill>
          <a:blip r:embed="rId2"/>
          <a:stretch>
            <a:fillRect/>
          </a:stretch>
        </p:blipFill>
        <p:spPr>
          <a:xfrm>
            <a:off x="521623" y="2976465"/>
            <a:ext cx="11128068" cy="2248677"/>
          </a:xfrm>
        </p:spPr>
      </p:pic>
    </p:spTree>
    <p:extLst>
      <p:ext uri="{BB962C8B-B14F-4D97-AF65-F5344CB8AC3E}">
        <p14:creationId xmlns:p14="http://schemas.microsoft.com/office/powerpoint/2010/main" val="3740286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Manufacturers have an interesting track record for vehicles recalled. </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2" y="2268648"/>
            <a:ext cx="3843855" cy="3515555"/>
          </a:xfrm>
        </p:spPr>
        <p:txBody>
          <a:bodyPr/>
          <a:lstStyle/>
          <a:p>
            <a:r>
              <a:rPr lang="en-US" sz="2000" dirty="0"/>
              <a:t>Ford has the highest number of vehicles recalled over multiple years. </a:t>
            </a:r>
          </a:p>
          <a:p>
            <a:r>
              <a:rPr lang="en-US" sz="2000" dirty="0"/>
              <a:t>Volkswagen (VW) consistently has the fewest vehicles recalled.</a:t>
            </a:r>
          </a:p>
          <a:p>
            <a:r>
              <a:rPr lang="en-US" sz="2000" dirty="0"/>
              <a:t>Honda has the second highest amount, but has for many years been near VW.</a:t>
            </a:r>
          </a:p>
        </p:txBody>
      </p:sp>
      <p:pic>
        <p:nvPicPr>
          <p:cNvPr id="3" name="Content Placeholder 2">
            <a:extLst>
              <a:ext uri="{FF2B5EF4-FFF2-40B4-BE49-F238E27FC236}">
                <a16:creationId xmlns:a16="http://schemas.microsoft.com/office/drawing/2014/main" id="{3B6079D6-3759-968E-A612-A32AFEDFCA14}"/>
              </a:ext>
            </a:extLst>
          </p:cNvPr>
          <p:cNvPicPr>
            <a:picLocks noGrp="1" noChangeAspect="1"/>
          </p:cNvPicPr>
          <p:nvPr>
            <p:ph sz="quarter" idx="4"/>
          </p:nvPr>
        </p:nvPicPr>
        <p:blipFill>
          <a:blip r:embed="rId3"/>
          <a:stretch>
            <a:fillRect/>
          </a:stretch>
        </p:blipFill>
        <p:spPr>
          <a:xfrm>
            <a:off x="4948459" y="2267472"/>
            <a:ext cx="6543559" cy="3853543"/>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{A1BB33F5-21C5-4763-9D2D-B234F06178F1}tf33713516_win32</Template>
  <TotalTime>2813</TotalTime>
  <Words>670</Words>
  <Application>Microsoft Office PowerPoint</Application>
  <PresentationFormat>Widescreen</PresentationFormat>
  <Paragraphs>80</Paragraphs>
  <Slides>14</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Gill Sans MT</vt:lpstr>
      <vt:lpstr>Symbol</vt:lpstr>
      <vt:lpstr>Walbaum Display</vt:lpstr>
      <vt:lpstr>3DFloatVTI</vt:lpstr>
      <vt:lpstr>Vehicle Recall Comparisons</vt:lpstr>
      <vt:lpstr>Agenda</vt:lpstr>
      <vt:lpstr>Introduction</vt:lpstr>
      <vt:lpstr>Overview and Problem Statement </vt:lpstr>
      <vt:lpstr>Business Problem</vt:lpstr>
      <vt:lpstr>Typical Recall Timeline</vt:lpstr>
      <vt:lpstr>Dataset Utilized</vt:lpstr>
      <vt:lpstr>Descriptive Statistics</vt:lpstr>
      <vt:lpstr>Manufacturers have an interesting track record for vehicles recalled. </vt:lpstr>
      <vt:lpstr>These findings hold true even when mitigating the pull of outliers with the median. </vt:lpstr>
      <vt:lpstr>Method  </vt:lpstr>
      <vt:lpstr>Results </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Reid Rakim</dc:creator>
  <cp:lastModifiedBy>Rakim Reid</cp:lastModifiedBy>
  <cp:revision>13</cp:revision>
  <dcterms:created xsi:type="dcterms:W3CDTF">2023-02-27T21:06:37Z</dcterms:created>
  <dcterms:modified xsi:type="dcterms:W3CDTF">2023-03-02T21:59:34Z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