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3" r:id="rId4"/>
    <p:sldId id="287" r:id="rId5"/>
    <p:sldId id="264" r:id="rId6"/>
    <p:sldId id="272" r:id="rId7"/>
    <p:sldId id="281" r:id="rId8"/>
    <p:sldId id="274" r:id="rId9"/>
    <p:sldId id="286" r:id="rId10"/>
    <p:sldId id="258" r:id="rId11"/>
    <p:sldId id="283" r:id="rId12"/>
    <p:sldId id="284" r:id="rId13"/>
    <p:sldId id="285" r:id="rId14"/>
    <p:sldId id="259" r:id="rId15"/>
    <p:sldId id="260" r:id="rId16"/>
    <p:sldId id="277" r:id="rId17"/>
    <p:sldId id="279" r:id="rId18"/>
    <p:sldId id="271" r:id="rId19"/>
    <p:sldId id="267" r:id="rId20"/>
    <p:sldId id="261" r:id="rId21"/>
    <p:sldId id="265" r:id="rId22"/>
    <p:sldId id="266" r:id="rId23"/>
    <p:sldId id="268" r:id="rId24"/>
    <p:sldId id="269" r:id="rId25"/>
    <p:sldId id="270" r:id="rId26"/>
    <p:sldId id="262" r:id="rId27"/>
    <p:sldId id="280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700C8-FBE9-46C0-9EB0-08D856CB4353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7FF52F-01B3-4A94-A70D-4EB4E2B513D2}">
      <dgm:prSet/>
      <dgm:spPr/>
      <dgm:t>
        <a:bodyPr/>
        <a:lstStyle/>
        <a:p>
          <a:r>
            <a:rPr lang="en-US" dirty="0"/>
            <a:t>Perform</a:t>
          </a:r>
        </a:p>
      </dgm:t>
    </dgm:pt>
    <dgm:pt modelId="{824D3226-48DF-4073-8D2F-4449A0AFE929}" type="parTrans" cxnId="{2B742CEC-AF4D-4013-8E8F-2B47CD742CDD}">
      <dgm:prSet/>
      <dgm:spPr/>
      <dgm:t>
        <a:bodyPr/>
        <a:lstStyle/>
        <a:p>
          <a:endParaRPr lang="en-US"/>
        </a:p>
      </dgm:t>
    </dgm:pt>
    <dgm:pt modelId="{3668A3C1-CF61-4EE2-8209-53BBE02CCB7D}" type="sibTrans" cxnId="{2B742CEC-AF4D-4013-8E8F-2B47CD742CDD}">
      <dgm:prSet/>
      <dgm:spPr/>
      <dgm:t>
        <a:bodyPr/>
        <a:lstStyle/>
        <a:p>
          <a:endParaRPr lang="en-US"/>
        </a:p>
      </dgm:t>
    </dgm:pt>
    <dgm:pt modelId="{AF351CFA-AC25-444A-9F80-8AFC1557222A}">
      <dgm:prSet custT="1"/>
      <dgm:spPr/>
      <dgm:t>
        <a:bodyPr/>
        <a:lstStyle/>
        <a:p>
          <a:r>
            <a:rPr lang="en-US" sz="1600" dirty="0"/>
            <a:t>Perform additional feature engineering to increase model accuracy. Adding data from prior years may improve model accuracy. The next step afterwards would be to deploy the model online.</a:t>
          </a:r>
        </a:p>
      </dgm:t>
    </dgm:pt>
    <dgm:pt modelId="{3B4A6A9B-D761-4436-85E6-750FEA674825}" type="parTrans" cxnId="{FA6EEBFA-4018-4BDC-8F2C-449280194167}">
      <dgm:prSet/>
      <dgm:spPr/>
      <dgm:t>
        <a:bodyPr/>
        <a:lstStyle/>
        <a:p>
          <a:endParaRPr lang="en-US"/>
        </a:p>
      </dgm:t>
    </dgm:pt>
    <dgm:pt modelId="{2C3D0D3A-8F84-4C90-837D-951ED0CB8785}" type="sibTrans" cxnId="{FA6EEBFA-4018-4BDC-8F2C-449280194167}">
      <dgm:prSet/>
      <dgm:spPr/>
      <dgm:t>
        <a:bodyPr/>
        <a:lstStyle/>
        <a:p>
          <a:endParaRPr lang="en-US"/>
        </a:p>
      </dgm:t>
    </dgm:pt>
    <dgm:pt modelId="{25503ED9-4732-41D2-A3F1-AC90F80D0285}">
      <dgm:prSet/>
      <dgm:spPr/>
      <dgm:t>
        <a:bodyPr/>
        <a:lstStyle/>
        <a:p>
          <a:r>
            <a:rPr lang="en-US"/>
            <a:t>Build</a:t>
          </a:r>
        </a:p>
      </dgm:t>
    </dgm:pt>
    <dgm:pt modelId="{37816757-F2D5-4897-B43B-4AD9265F5C60}" type="parTrans" cxnId="{3FF86B4C-C8B4-4F1F-B11D-B3676EB59343}">
      <dgm:prSet/>
      <dgm:spPr/>
      <dgm:t>
        <a:bodyPr/>
        <a:lstStyle/>
        <a:p>
          <a:endParaRPr lang="en-US"/>
        </a:p>
      </dgm:t>
    </dgm:pt>
    <dgm:pt modelId="{7814A5D6-BCBC-4A52-A965-57BD6613F90C}" type="sibTrans" cxnId="{3FF86B4C-C8B4-4F1F-B11D-B3676EB59343}">
      <dgm:prSet/>
      <dgm:spPr/>
      <dgm:t>
        <a:bodyPr/>
        <a:lstStyle/>
        <a:p>
          <a:endParaRPr lang="en-US"/>
        </a:p>
      </dgm:t>
    </dgm:pt>
    <dgm:pt modelId="{69EDFBB7-063B-441F-828B-7FB5FA93E0F7}">
      <dgm:prSet/>
      <dgm:spPr/>
      <dgm:t>
        <a:bodyPr/>
        <a:lstStyle/>
        <a:p>
          <a:r>
            <a:rPr lang="en-US" dirty="0"/>
            <a:t>Build this project with a regression model to predict actual job supported numbers</a:t>
          </a:r>
        </a:p>
      </dgm:t>
    </dgm:pt>
    <dgm:pt modelId="{04826F25-C06B-4499-8600-5973AB7FE7C2}" type="parTrans" cxnId="{6B36680F-E343-4C4C-A2CA-7105674FCDF3}">
      <dgm:prSet/>
      <dgm:spPr/>
      <dgm:t>
        <a:bodyPr/>
        <a:lstStyle/>
        <a:p>
          <a:endParaRPr lang="en-US"/>
        </a:p>
      </dgm:t>
    </dgm:pt>
    <dgm:pt modelId="{FD867161-EA8E-48BE-AAFB-8E5F95F3A821}" type="sibTrans" cxnId="{6B36680F-E343-4C4C-A2CA-7105674FCDF3}">
      <dgm:prSet/>
      <dgm:spPr/>
      <dgm:t>
        <a:bodyPr/>
        <a:lstStyle/>
        <a:p>
          <a:endParaRPr lang="en-US"/>
        </a:p>
      </dgm:t>
    </dgm:pt>
    <dgm:pt modelId="{AC35FD0A-2171-40E5-9363-CBF5CF9DA035}">
      <dgm:prSet/>
      <dgm:spPr/>
      <dgm:t>
        <a:bodyPr/>
        <a:lstStyle/>
        <a:p>
          <a:r>
            <a:rPr lang="en-US"/>
            <a:t>Explore</a:t>
          </a:r>
        </a:p>
      </dgm:t>
    </dgm:pt>
    <dgm:pt modelId="{24C9711E-2F4A-483F-B72D-A50F909ACE39}" type="parTrans" cxnId="{113E78BF-DD28-4508-89CD-473A097564E7}">
      <dgm:prSet/>
      <dgm:spPr/>
      <dgm:t>
        <a:bodyPr/>
        <a:lstStyle/>
        <a:p>
          <a:endParaRPr lang="en-US"/>
        </a:p>
      </dgm:t>
    </dgm:pt>
    <dgm:pt modelId="{CF906D24-1BD8-4349-9C2E-34679944FEF3}" type="sibTrans" cxnId="{113E78BF-DD28-4508-89CD-473A097564E7}">
      <dgm:prSet/>
      <dgm:spPr/>
      <dgm:t>
        <a:bodyPr/>
        <a:lstStyle/>
        <a:p>
          <a:endParaRPr lang="en-US"/>
        </a:p>
      </dgm:t>
    </dgm:pt>
    <dgm:pt modelId="{E9893554-CBEF-4454-BD1E-44C32060B110}">
      <dgm:prSet/>
      <dgm:spPr/>
      <dgm:t>
        <a:bodyPr/>
        <a:lstStyle/>
        <a:p>
          <a:r>
            <a:rPr lang="en-US" dirty="0"/>
            <a:t>Explore geographic features and location impact on model performance or predict loan location.</a:t>
          </a:r>
        </a:p>
      </dgm:t>
    </dgm:pt>
    <dgm:pt modelId="{D5ADE2D7-5085-4AB2-BCF0-7E533894F7A2}" type="parTrans" cxnId="{3B0C2E1A-8D5C-417F-9D06-10F8E5ACE634}">
      <dgm:prSet/>
      <dgm:spPr/>
      <dgm:t>
        <a:bodyPr/>
        <a:lstStyle/>
        <a:p>
          <a:endParaRPr lang="en-US"/>
        </a:p>
      </dgm:t>
    </dgm:pt>
    <dgm:pt modelId="{D98FB8AE-1792-424E-BBDE-9B5CF77CD736}" type="sibTrans" cxnId="{3B0C2E1A-8D5C-417F-9D06-10F8E5ACE634}">
      <dgm:prSet/>
      <dgm:spPr/>
      <dgm:t>
        <a:bodyPr/>
        <a:lstStyle/>
        <a:p>
          <a:endParaRPr lang="en-US"/>
        </a:p>
      </dgm:t>
    </dgm:pt>
    <dgm:pt modelId="{FED0CD99-43B7-4EF5-8EA8-F2C59C740BEF}" type="pres">
      <dgm:prSet presAssocID="{CD3700C8-FBE9-46C0-9EB0-08D856CB4353}" presName="Name0" presStyleCnt="0">
        <dgm:presLayoutVars>
          <dgm:dir/>
          <dgm:animLvl val="lvl"/>
          <dgm:resizeHandles val="exact"/>
        </dgm:presLayoutVars>
      </dgm:prSet>
      <dgm:spPr/>
    </dgm:pt>
    <dgm:pt modelId="{CED27E09-4C1A-454C-9EFE-6B7BE0DA375A}" type="pres">
      <dgm:prSet presAssocID="{977FF52F-01B3-4A94-A70D-4EB4E2B513D2}" presName="composite" presStyleCnt="0"/>
      <dgm:spPr/>
    </dgm:pt>
    <dgm:pt modelId="{7ECB7740-CBF6-4AE9-96EC-2924BD20953B}" type="pres">
      <dgm:prSet presAssocID="{977FF52F-01B3-4A94-A70D-4EB4E2B513D2}" presName="parTx" presStyleLbl="alignNode1" presStyleIdx="0" presStyleCnt="3">
        <dgm:presLayoutVars>
          <dgm:chMax val="0"/>
          <dgm:chPref val="0"/>
        </dgm:presLayoutVars>
      </dgm:prSet>
      <dgm:spPr/>
    </dgm:pt>
    <dgm:pt modelId="{133E140B-00F4-4F7A-AF6D-62C18E4F56DF}" type="pres">
      <dgm:prSet presAssocID="{977FF52F-01B3-4A94-A70D-4EB4E2B513D2}" presName="desTx" presStyleLbl="alignAccFollowNode1" presStyleIdx="0" presStyleCnt="3">
        <dgm:presLayoutVars/>
      </dgm:prSet>
      <dgm:spPr/>
    </dgm:pt>
    <dgm:pt modelId="{F3B7953B-3899-43AB-9125-8A29D7769934}" type="pres">
      <dgm:prSet presAssocID="{3668A3C1-CF61-4EE2-8209-53BBE02CCB7D}" presName="space" presStyleCnt="0"/>
      <dgm:spPr/>
    </dgm:pt>
    <dgm:pt modelId="{C454B652-4BA2-4B5C-804A-542B732B5C2C}" type="pres">
      <dgm:prSet presAssocID="{25503ED9-4732-41D2-A3F1-AC90F80D0285}" presName="composite" presStyleCnt="0"/>
      <dgm:spPr/>
    </dgm:pt>
    <dgm:pt modelId="{D2AFC8FE-FA01-4BDA-9CBA-E1DB0EC20705}" type="pres">
      <dgm:prSet presAssocID="{25503ED9-4732-41D2-A3F1-AC90F80D0285}" presName="parTx" presStyleLbl="alignNode1" presStyleIdx="1" presStyleCnt="3">
        <dgm:presLayoutVars>
          <dgm:chMax val="0"/>
          <dgm:chPref val="0"/>
        </dgm:presLayoutVars>
      </dgm:prSet>
      <dgm:spPr/>
    </dgm:pt>
    <dgm:pt modelId="{E9F1E90F-B004-43F4-A583-35A69D746348}" type="pres">
      <dgm:prSet presAssocID="{25503ED9-4732-41D2-A3F1-AC90F80D0285}" presName="desTx" presStyleLbl="alignAccFollowNode1" presStyleIdx="1" presStyleCnt="3">
        <dgm:presLayoutVars/>
      </dgm:prSet>
      <dgm:spPr/>
    </dgm:pt>
    <dgm:pt modelId="{801EBA10-FA8E-427C-8227-E3876587356C}" type="pres">
      <dgm:prSet presAssocID="{7814A5D6-BCBC-4A52-A965-57BD6613F90C}" presName="space" presStyleCnt="0"/>
      <dgm:spPr/>
    </dgm:pt>
    <dgm:pt modelId="{490E06C4-4EB4-4ACD-98C3-9D8D1A73B0C1}" type="pres">
      <dgm:prSet presAssocID="{AC35FD0A-2171-40E5-9363-CBF5CF9DA035}" presName="composite" presStyleCnt="0"/>
      <dgm:spPr/>
    </dgm:pt>
    <dgm:pt modelId="{AAA4F7F2-62AA-4441-BC4E-1C4FAC598ECF}" type="pres">
      <dgm:prSet presAssocID="{AC35FD0A-2171-40E5-9363-CBF5CF9DA035}" presName="parTx" presStyleLbl="alignNode1" presStyleIdx="2" presStyleCnt="3">
        <dgm:presLayoutVars>
          <dgm:chMax val="0"/>
          <dgm:chPref val="0"/>
        </dgm:presLayoutVars>
      </dgm:prSet>
      <dgm:spPr/>
    </dgm:pt>
    <dgm:pt modelId="{E1243335-5EB6-4B31-A67A-03026D974553}" type="pres">
      <dgm:prSet presAssocID="{AC35FD0A-2171-40E5-9363-CBF5CF9DA035}" presName="desTx" presStyleLbl="alignAccFollowNode1" presStyleIdx="2" presStyleCnt="3">
        <dgm:presLayoutVars/>
      </dgm:prSet>
      <dgm:spPr/>
    </dgm:pt>
  </dgm:ptLst>
  <dgm:cxnLst>
    <dgm:cxn modelId="{6B36680F-E343-4C4C-A2CA-7105674FCDF3}" srcId="{25503ED9-4732-41D2-A3F1-AC90F80D0285}" destId="{69EDFBB7-063B-441F-828B-7FB5FA93E0F7}" srcOrd="0" destOrd="0" parTransId="{04826F25-C06B-4499-8600-5973AB7FE7C2}" sibTransId="{FD867161-EA8E-48BE-AAFB-8E5F95F3A821}"/>
    <dgm:cxn modelId="{3B0C2E1A-8D5C-417F-9D06-10F8E5ACE634}" srcId="{AC35FD0A-2171-40E5-9363-CBF5CF9DA035}" destId="{E9893554-CBEF-4454-BD1E-44C32060B110}" srcOrd="0" destOrd="0" parTransId="{D5ADE2D7-5085-4AB2-BCF0-7E533894F7A2}" sibTransId="{D98FB8AE-1792-424E-BBDE-9B5CF77CD736}"/>
    <dgm:cxn modelId="{DEC57132-96A8-4EE7-81B7-813F4C3E3179}" type="presOf" srcId="{CD3700C8-FBE9-46C0-9EB0-08D856CB4353}" destId="{FED0CD99-43B7-4EF5-8EA8-F2C59C740BEF}" srcOrd="0" destOrd="0" presId="urn:microsoft.com/office/officeart/2016/7/layout/ChevronBlockProcess"/>
    <dgm:cxn modelId="{9BA04960-9321-49ED-85D8-BB61F0D169E9}" type="presOf" srcId="{AF351CFA-AC25-444A-9F80-8AFC1557222A}" destId="{133E140B-00F4-4F7A-AF6D-62C18E4F56DF}" srcOrd="0" destOrd="0" presId="urn:microsoft.com/office/officeart/2016/7/layout/ChevronBlockProcess"/>
    <dgm:cxn modelId="{4CBFC667-3054-489B-8583-37FA03A950A2}" type="presOf" srcId="{AC35FD0A-2171-40E5-9363-CBF5CF9DA035}" destId="{AAA4F7F2-62AA-4441-BC4E-1C4FAC598ECF}" srcOrd="0" destOrd="0" presId="urn:microsoft.com/office/officeart/2016/7/layout/ChevronBlockProcess"/>
    <dgm:cxn modelId="{3FF86B4C-C8B4-4F1F-B11D-B3676EB59343}" srcId="{CD3700C8-FBE9-46C0-9EB0-08D856CB4353}" destId="{25503ED9-4732-41D2-A3F1-AC90F80D0285}" srcOrd="1" destOrd="0" parTransId="{37816757-F2D5-4897-B43B-4AD9265F5C60}" sibTransId="{7814A5D6-BCBC-4A52-A965-57BD6613F90C}"/>
    <dgm:cxn modelId="{2E51FA71-03ED-4FC2-B871-20D644B7836C}" type="presOf" srcId="{977FF52F-01B3-4A94-A70D-4EB4E2B513D2}" destId="{7ECB7740-CBF6-4AE9-96EC-2924BD20953B}" srcOrd="0" destOrd="0" presId="urn:microsoft.com/office/officeart/2016/7/layout/ChevronBlockProcess"/>
    <dgm:cxn modelId="{B19969A7-2E21-4230-BE42-732901539E06}" type="presOf" srcId="{E9893554-CBEF-4454-BD1E-44C32060B110}" destId="{E1243335-5EB6-4B31-A67A-03026D974553}" srcOrd="0" destOrd="0" presId="urn:microsoft.com/office/officeart/2016/7/layout/ChevronBlockProcess"/>
    <dgm:cxn modelId="{96CC6EAC-6695-4EF0-8277-174436EE5268}" type="presOf" srcId="{69EDFBB7-063B-441F-828B-7FB5FA93E0F7}" destId="{E9F1E90F-B004-43F4-A583-35A69D746348}" srcOrd="0" destOrd="0" presId="urn:microsoft.com/office/officeart/2016/7/layout/ChevronBlockProcess"/>
    <dgm:cxn modelId="{113E78BF-DD28-4508-89CD-473A097564E7}" srcId="{CD3700C8-FBE9-46C0-9EB0-08D856CB4353}" destId="{AC35FD0A-2171-40E5-9363-CBF5CF9DA035}" srcOrd="2" destOrd="0" parTransId="{24C9711E-2F4A-483F-B72D-A50F909ACE39}" sibTransId="{CF906D24-1BD8-4349-9C2E-34679944FEF3}"/>
    <dgm:cxn modelId="{8B3796C4-3945-4871-ADE1-ECD0CD285EF6}" type="presOf" srcId="{25503ED9-4732-41D2-A3F1-AC90F80D0285}" destId="{D2AFC8FE-FA01-4BDA-9CBA-E1DB0EC20705}" srcOrd="0" destOrd="0" presId="urn:microsoft.com/office/officeart/2016/7/layout/ChevronBlockProcess"/>
    <dgm:cxn modelId="{2B742CEC-AF4D-4013-8E8F-2B47CD742CDD}" srcId="{CD3700C8-FBE9-46C0-9EB0-08D856CB4353}" destId="{977FF52F-01B3-4A94-A70D-4EB4E2B513D2}" srcOrd="0" destOrd="0" parTransId="{824D3226-48DF-4073-8D2F-4449A0AFE929}" sibTransId="{3668A3C1-CF61-4EE2-8209-53BBE02CCB7D}"/>
    <dgm:cxn modelId="{FA6EEBFA-4018-4BDC-8F2C-449280194167}" srcId="{977FF52F-01B3-4A94-A70D-4EB4E2B513D2}" destId="{AF351CFA-AC25-444A-9F80-8AFC1557222A}" srcOrd="0" destOrd="0" parTransId="{3B4A6A9B-D761-4436-85E6-750FEA674825}" sibTransId="{2C3D0D3A-8F84-4C90-837D-951ED0CB8785}"/>
    <dgm:cxn modelId="{42FAD904-FD4B-459C-863F-15AD814E5AFD}" type="presParOf" srcId="{FED0CD99-43B7-4EF5-8EA8-F2C59C740BEF}" destId="{CED27E09-4C1A-454C-9EFE-6B7BE0DA375A}" srcOrd="0" destOrd="0" presId="urn:microsoft.com/office/officeart/2016/7/layout/ChevronBlockProcess"/>
    <dgm:cxn modelId="{2CA6D237-873B-4E94-9929-BB74CFB447E0}" type="presParOf" srcId="{CED27E09-4C1A-454C-9EFE-6B7BE0DA375A}" destId="{7ECB7740-CBF6-4AE9-96EC-2924BD20953B}" srcOrd="0" destOrd="0" presId="urn:microsoft.com/office/officeart/2016/7/layout/ChevronBlockProcess"/>
    <dgm:cxn modelId="{87249555-6DC8-4803-BB72-06A25830564E}" type="presParOf" srcId="{CED27E09-4C1A-454C-9EFE-6B7BE0DA375A}" destId="{133E140B-00F4-4F7A-AF6D-62C18E4F56DF}" srcOrd="1" destOrd="0" presId="urn:microsoft.com/office/officeart/2016/7/layout/ChevronBlockProcess"/>
    <dgm:cxn modelId="{3FF45A5A-A01C-4A5C-8DC9-141705A200B2}" type="presParOf" srcId="{FED0CD99-43B7-4EF5-8EA8-F2C59C740BEF}" destId="{F3B7953B-3899-43AB-9125-8A29D7769934}" srcOrd="1" destOrd="0" presId="urn:microsoft.com/office/officeart/2016/7/layout/ChevronBlockProcess"/>
    <dgm:cxn modelId="{1034E7B0-C609-4103-9746-1AC6B132BA45}" type="presParOf" srcId="{FED0CD99-43B7-4EF5-8EA8-F2C59C740BEF}" destId="{C454B652-4BA2-4B5C-804A-542B732B5C2C}" srcOrd="2" destOrd="0" presId="urn:microsoft.com/office/officeart/2016/7/layout/ChevronBlockProcess"/>
    <dgm:cxn modelId="{F2F610C4-5571-495A-A3CB-7B7C58B62F53}" type="presParOf" srcId="{C454B652-4BA2-4B5C-804A-542B732B5C2C}" destId="{D2AFC8FE-FA01-4BDA-9CBA-E1DB0EC20705}" srcOrd="0" destOrd="0" presId="urn:microsoft.com/office/officeart/2016/7/layout/ChevronBlockProcess"/>
    <dgm:cxn modelId="{98B55666-3E3C-441D-A364-DF2F95CBCCCB}" type="presParOf" srcId="{C454B652-4BA2-4B5C-804A-542B732B5C2C}" destId="{E9F1E90F-B004-43F4-A583-35A69D746348}" srcOrd="1" destOrd="0" presId="urn:microsoft.com/office/officeart/2016/7/layout/ChevronBlockProcess"/>
    <dgm:cxn modelId="{6F083DA2-4479-4FE2-8F83-1EDE89C0C60C}" type="presParOf" srcId="{FED0CD99-43B7-4EF5-8EA8-F2C59C740BEF}" destId="{801EBA10-FA8E-427C-8227-E3876587356C}" srcOrd="3" destOrd="0" presId="urn:microsoft.com/office/officeart/2016/7/layout/ChevronBlockProcess"/>
    <dgm:cxn modelId="{D8199014-6184-472D-885D-9F1914FE1053}" type="presParOf" srcId="{FED0CD99-43B7-4EF5-8EA8-F2C59C740BEF}" destId="{490E06C4-4EB4-4ACD-98C3-9D8D1A73B0C1}" srcOrd="4" destOrd="0" presId="urn:microsoft.com/office/officeart/2016/7/layout/ChevronBlockProcess"/>
    <dgm:cxn modelId="{25A51F50-163D-4B06-9B2D-79EA3EF76628}" type="presParOf" srcId="{490E06C4-4EB4-4ACD-98C3-9D8D1A73B0C1}" destId="{AAA4F7F2-62AA-4441-BC4E-1C4FAC598ECF}" srcOrd="0" destOrd="0" presId="urn:microsoft.com/office/officeart/2016/7/layout/ChevronBlockProcess"/>
    <dgm:cxn modelId="{C56665F5-BA17-4B23-9DEC-64D7F629466A}" type="presParOf" srcId="{490E06C4-4EB4-4ACD-98C3-9D8D1A73B0C1}" destId="{E1243335-5EB6-4B31-A67A-03026D97455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B7740-CBF6-4AE9-96EC-2924BD20953B}">
      <dsp:nvSpPr>
        <dsp:cNvPr id="0" name=""/>
        <dsp:cNvSpPr/>
      </dsp:nvSpPr>
      <dsp:spPr>
        <a:xfrm>
          <a:off x="9434" y="0"/>
          <a:ext cx="3733930" cy="11201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311" tIns="138311" rIns="138311" bIns="13831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Perform</a:t>
          </a:r>
        </a:p>
      </dsp:txBody>
      <dsp:txXfrm>
        <a:off x="345488" y="0"/>
        <a:ext cx="3061822" cy="1120179"/>
      </dsp:txXfrm>
    </dsp:sp>
    <dsp:sp modelId="{133E140B-00F4-4F7A-AF6D-62C18E4F56DF}">
      <dsp:nvSpPr>
        <dsp:cNvPr id="0" name=""/>
        <dsp:cNvSpPr/>
      </dsp:nvSpPr>
      <dsp:spPr>
        <a:xfrm>
          <a:off x="9434" y="1120179"/>
          <a:ext cx="3397877" cy="23519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08" tIns="268508" rIns="268508" bIns="53701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 additional feature engineering to increase model accuracy. Adding data from prior years may improve model accuracy. The next step afterwards would be to deploy the model online.</a:t>
          </a:r>
        </a:p>
      </dsp:txBody>
      <dsp:txXfrm>
        <a:off x="9434" y="1120179"/>
        <a:ext cx="3397877" cy="2351938"/>
      </dsp:txXfrm>
    </dsp:sp>
    <dsp:sp modelId="{D2AFC8FE-FA01-4BDA-9CBA-E1DB0EC20705}">
      <dsp:nvSpPr>
        <dsp:cNvPr id="0" name=""/>
        <dsp:cNvSpPr/>
      </dsp:nvSpPr>
      <dsp:spPr>
        <a:xfrm>
          <a:off x="3687871" y="0"/>
          <a:ext cx="3733930" cy="1120179"/>
        </a:xfrm>
        <a:prstGeom prst="chevron">
          <a:avLst>
            <a:gd name="adj" fmla="val 30000"/>
          </a:avLst>
        </a:prstGeom>
        <a:solidFill>
          <a:schemeClr val="accent2">
            <a:hueOff val="-10048178"/>
            <a:satOff val="-281"/>
            <a:lumOff val="3529"/>
            <a:alphaOff val="0"/>
          </a:schemeClr>
        </a:solidFill>
        <a:ln w="9525" cap="flat" cmpd="sng" algn="ctr">
          <a:solidFill>
            <a:schemeClr val="accent2">
              <a:hueOff val="-10048178"/>
              <a:satOff val="-281"/>
              <a:lumOff val="3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311" tIns="138311" rIns="138311" bIns="13831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</a:t>
          </a:r>
        </a:p>
      </dsp:txBody>
      <dsp:txXfrm>
        <a:off x="4023925" y="0"/>
        <a:ext cx="3061822" cy="1120179"/>
      </dsp:txXfrm>
    </dsp:sp>
    <dsp:sp modelId="{E9F1E90F-B004-43F4-A583-35A69D746348}">
      <dsp:nvSpPr>
        <dsp:cNvPr id="0" name=""/>
        <dsp:cNvSpPr/>
      </dsp:nvSpPr>
      <dsp:spPr>
        <a:xfrm>
          <a:off x="3687871" y="1120179"/>
          <a:ext cx="3397877" cy="2351938"/>
        </a:xfrm>
        <a:prstGeom prst="rect">
          <a:avLst/>
        </a:prstGeom>
        <a:solidFill>
          <a:schemeClr val="accent2">
            <a:tint val="40000"/>
            <a:alpha val="90000"/>
            <a:hueOff val="-10429731"/>
            <a:satOff val="6034"/>
            <a:lumOff val="70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0429731"/>
              <a:satOff val="6034"/>
              <a:lumOff val="7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08" tIns="268508" rIns="268508" bIns="53701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this project with a regression model to predict actual job supported numbers</a:t>
          </a:r>
        </a:p>
      </dsp:txBody>
      <dsp:txXfrm>
        <a:off x="3687871" y="1120179"/>
        <a:ext cx="3397877" cy="2351938"/>
      </dsp:txXfrm>
    </dsp:sp>
    <dsp:sp modelId="{AAA4F7F2-62AA-4441-BC4E-1C4FAC598ECF}">
      <dsp:nvSpPr>
        <dsp:cNvPr id="0" name=""/>
        <dsp:cNvSpPr/>
      </dsp:nvSpPr>
      <dsp:spPr>
        <a:xfrm>
          <a:off x="7366308" y="0"/>
          <a:ext cx="3733930" cy="1120179"/>
        </a:xfrm>
        <a:prstGeom prst="chevron">
          <a:avLst>
            <a:gd name="adj" fmla="val 30000"/>
          </a:avLst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9525" cap="flat" cmpd="sng" algn="ctr">
          <a:solidFill>
            <a:schemeClr val="accent2">
              <a:hueOff val="-20096356"/>
              <a:satOff val="-562"/>
              <a:lumOff val="7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311" tIns="138311" rIns="138311" bIns="13831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7702362" y="0"/>
        <a:ext cx="3061822" cy="1120179"/>
      </dsp:txXfrm>
    </dsp:sp>
    <dsp:sp modelId="{E1243335-5EB6-4B31-A67A-03026D974553}">
      <dsp:nvSpPr>
        <dsp:cNvPr id="0" name=""/>
        <dsp:cNvSpPr/>
      </dsp:nvSpPr>
      <dsp:spPr>
        <a:xfrm>
          <a:off x="7366308" y="1120179"/>
          <a:ext cx="3397877" cy="2351938"/>
        </a:xfrm>
        <a:prstGeom prst="rect">
          <a:avLst/>
        </a:prstGeom>
        <a:solidFill>
          <a:schemeClr val="accent2">
            <a:tint val="40000"/>
            <a:alpha val="90000"/>
            <a:hueOff val="-20859461"/>
            <a:satOff val="12069"/>
            <a:lumOff val="141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859461"/>
              <a:satOff val="12069"/>
              <a:lumOff val="1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08" tIns="268508" rIns="268508" bIns="53701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Explore geographic features and location impact on model performance or predict loan location.</a:t>
          </a:r>
        </a:p>
      </dsp:txBody>
      <dsp:txXfrm>
        <a:off x="7366308" y="1120179"/>
        <a:ext cx="3397877" cy="235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1:25:00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1 107,'1325'-86,"-1292"82,32-4,1 2,0 4,72 5,-72 12,-33-5,-10-4,-1 1,0 2,0 0,30 18,-36-18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1:25:06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0,'81'4,"153"28,-156-18,149 25,129 19,-316-53,0-1,71-4,-89-2,1-1,-1-1,0-1,-1 0,1-2,30-14,-35 14,0 1,1 0,-1 2,1 0,0 0,28 0,114 5,-67 1,-30-2,112-15,-144 11,40 1,-45 3,1-2,30-5,-35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1:25:09.8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7,'301'76,"-194"-53,-20-3,1-4,1-4,114 0,220-15,-414 3,-1-1,1 1,0-1,0-1,0 0,-1 0,1-1,-1 0,1 0,-1-1,0 0,9-6,0 1,0 0,1 1,0 1,30-8,24-8,32-22,-82 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1:25:20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1,'21'1,"0"2,-1 0,30 8,3 2,47 6,-10 0,133 11,-187-31,0-1,0-1,63-16,-57 10,0 2,54-2,-42 9,0 1,93 16,-96-8,-22-5,-1 2,0 1,33 12,211 75,-256-88,0 0,27 5,-21-8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1:27:05.2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0 256,'19'-1,"0"0,0-2,0 0,-1-1,20-7,90-39,-49 18,-27 12,2 3,0 2,86-12,-98 22,33-5,82 1,-132 8,0-2,31-6,-28 4,41-2,271 6,-161 2,-165-2,1 0,0-1,16-6,-20 6,-1-1,0 1,0 0,1 1,-1 1,1-1,17 3,-12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96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2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6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0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0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sba.gov/sites/sbagov/files/2022-10/SBA%20OIG%20Report%2023-01_0.pdf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2E75A-4DFB-F3C8-7129-98FF6534C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41" y="4575967"/>
            <a:ext cx="6930185" cy="17208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SBA 7(a) Loan Jobs Supported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7329-4DE6-5240-760E-D71D83E8A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526" y="4529198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By: Rakim Reid </a:t>
            </a:r>
          </a:p>
          <a:p>
            <a:r>
              <a:rPr lang="en-US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Science Flex Final Capstone </a:t>
            </a:r>
          </a:p>
          <a:p>
            <a:r>
              <a:rPr lang="en-US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June 24, 2023</a:t>
            </a:r>
          </a:p>
        </p:txBody>
      </p:sp>
      <p:pic>
        <p:nvPicPr>
          <p:cNvPr id="14" name="Picture 3" descr="A colorful light bulb with business icons">
            <a:extLst>
              <a:ext uri="{FF2B5EF4-FFF2-40B4-BE49-F238E27FC236}">
                <a16:creationId xmlns:a16="http://schemas.microsoft.com/office/drawing/2014/main" id="{0880362A-8AA2-D2E4-935F-ABA815EED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22" b="24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3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ED8-3E6F-DA91-9BE0-A3439E60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190-F6F4-CDFD-E410-76F44062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SBA Guaranteed Approval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Gross Approval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Initial Interest Rate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Term in Months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Business Type --&gt; split into 0 and 1 binary variables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Business Age --&gt; split into 0 and 1 binary variables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Paid in Full: make binary, yes or no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Revolver Status --&gt; already 0 and 1 binary variable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Loan Status --&gt; filter out cancelled loans and split into 0 and 1 binary variables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Approval Fiscal Year --&gt; 2020 or not / or filter out for one particular fiscal year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9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ED8-3E6F-DA91-9BE0-A3439E60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190-F6F4-CDFD-E410-76F44062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Gross Approval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Initial Interest Rate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Term in Months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Revolver Status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Startup (yes or no, 1 or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9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ED8-3E6F-DA91-9BE0-A3439E60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Features Correlation Table  </a:t>
            </a:r>
          </a:p>
        </p:txBody>
      </p:sp>
      <p:pic>
        <p:nvPicPr>
          <p:cNvPr id="4" name="Picture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6BF9D42-024A-0A5D-5548-556E8E05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97" y="2324100"/>
            <a:ext cx="8676005" cy="220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CBAD38-2FE6-5932-53FD-6EF7EA6CD8F6}"/>
                  </a:ext>
                </a:extLst>
              </p14:cNvPr>
              <p14:cNvContentPartPr/>
              <p14:nvPr/>
            </p14:nvContentPartPr>
            <p14:xfrm>
              <a:off x="3461407" y="3030958"/>
              <a:ext cx="702000" cy="3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CBAD38-2FE6-5932-53FD-6EF7EA6CD8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7767" y="2923318"/>
                <a:ext cx="809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C01B87-5FD8-863E-9078-222BB5E9DEF3}"/>
                  </a:ext>
                </a:extLst>
              </p14:cNvPr>
              <p14:cNvContentPartPr/>
              <p14:nvPr/>
            </p14:nvContentPartPr>
            <p14:xfrm>
              <a:off x="6111367" y="3088558"/>
              <a:ext cx="802080" cy="5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C01B87-5FD8-863E-9078-222BB5E9DE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7367" y="2980558"/>
                <a:ext cx="9097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A7E075-9490-2150-8B3A-0321746F45E4}"/>
                  </a:ext>
                </a:extLst>
              </p14:cNvPr>
              <p14:cNvContentPartPr/>
              <p14:nvPr/>
            </p14:nvContentPartPr>
            <p14:xfrm>
              <a:off x="7539127" y="3113758"/>
              <a:ext cx="624600" cy="60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A7E075-9490-2150-8B3A-0321746F45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5127" y="3005758"/>
                <a:ext cx="732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D41457-18B2-C839-CEB2-0435CD3CEF8B}"/>
                  </a:ext>
                </a:extLst>
              </p14:cNvPr>
              <p14:cNvContentPartPr/>
              <p14:nvPr/>
            </p14:nvContentPartPr>
            <p14:xfrm>
              <a:off x="8780047" y="3097558"/>
              <a:ext cx="642960" cy="83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D41457-18B2-C839-CEB2-0435CD3CEF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26047" y="2989918"/>
                <a:ext cx="7506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A0A2DC-8B05-CE90-636E-A68F240A1E09}"/>
                  </a:ext>
                </a:extLst>
              </p14:cNvPr>
              <p14:cNvContentPartPr/>
              <p14:nvPr/>
            </p14:nvContentPartPr>
            <p14:xfrm>
              <a:off x="8789407" y="3630718"/>
              <a:ext cx="658080" cy="9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A0A2DC-8B05-CE90-636E-A68F240A1E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5407" y="3522718"/>
                <a:ext cx="765720" cy="3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48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03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BCA30-9C8F-EA77-C189-0199D36D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Selected Features Correlation Heatmap 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04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04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E3582F-7424-6CDF-1016-28EF10BE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4799" y="1341753"/>
            <a:ext cx="4996213" cy="41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1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935A-C38B-CA83-8CE4-4579CB32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1B25-EA35-01D3-1EB1-147CEC59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Winsorized</a:t>
            </a:r>
            <a:r>
              <a:rPr lang="en-US" dirty="0">
                <a:solidFill>
                  <a:srgbClr val="000000"/>
                </a:solidFill>
              </a:rPr>
              <a:t> the data – flattened the top 15% of job supported</a:t>
            </a:r>
          </a:p>
          <a:p>
            <a:r>
              <a:rPr lang="en-US" dirty="0">
                <a:solidFill>
                  <a:srgbClr val="000000"/>
                </a:solidFill>
              </a:rPr>
              <a:t>Removed 0 jobs supported</a:t>
            </a:r>
          </a:p>
          <a:p>
            <a:r>
              <a:rPr lang="en-US" dirty="0">
                <a:solidFill>
                  <a:srgbClr val="000000"/>
                </a:solidFill>
              </a:rPr>
              <a:t>Resulting jobs supported 1 – 20 jobs. Represents 85% of data.</a:t>
            </a:r>
          </a:p>
        </p:txBody>
      </p:sp>
    </p:spTree>
    <p:extLst>
      <p:ext uri="{BB962C8B-B14F-4D97-AF65-F5344CB8AC3E}">
        <p14:creationId xmlns:p14="http://schemas.microsoft.com/office/powerpoint/2010/main" val="273722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121B-6025-3D94-4BBD-8D7A1E77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0F7B5-3142-82DA-13B2-90EE4AFD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771650"/>
            <a:ext cx="10439400" cy="43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8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121B-6025-3D94-4BBD-8D7A1E77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C6AF9-59D2-851E-F4F8-BDE4C16F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37" y="1904999"/>
            <a:ext cx="8392725" cy="40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6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121B-6025-3D94-4BBD-8D7A1E77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6AD93B-2EC1-97AB-D167-873084C09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505674"/>
            <a:ext cx="5542134" cy="23722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A94FFA-078F-6447-D88B-0CF68157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2" y="2537833"/>
            <a:ext cx="5542134" cy="23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1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4982-17E6-1422-8A04-83113172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Model Chosen: </a:t>
            </a:r>
            <a:r>
              <a:rPr lang="en-US" dirty="0" err="1"/>
              <a:t>XGBoost</a:t>
            </a:r>
            <a:r>
              <a:rPr lang="en-US" dirty="0"/>
              <a:t> (tuned)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B2D5-7A4E-5DAA-3C57-719DC85E2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Base accuracy: 74.519%</a:t>
            </a:r>
          </a:p>
          <a:p>
            <a:r>
              <a:rPr lang="en-US" dirty="0">
                <a:solidFill>
                  <a:srgbClr val="000000"/>
                </a:solidFill>
              </a:rPr>
              <a:t>Tuned accuracy: 75.79%  and ran faster than other models!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1820B-5D47-51C7-D8C1-ACB76DE6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2169387"/>
            <a:ext cx="4999885" cy="2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70D0-4D7A-4F92-AA86-F0DC308D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94B6-93AF-69B3-13C2-30C43278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6"/>
            <a:ext cx="10213200" cy="112345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Model accuracy: 75%</a:t>
            </a:r>
          </a:p>
          <a:p>
            <a:r>
              <a:rPr lang="en-US" dirty="0">
                <a:solidFill>
                  <a:srgbClr val="000000"/>
                </a:solidFill>
              </a:rPr>
              <a:t>No parameter alterations/base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4EC53-A54E-00AB-4D5C-344321DD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51" y="2809375"/>
            <a:ext cx="6358457" cy="40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2F3F9-59BC-3E8E-88F7-0C3E0077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Project Purpose </a:t>
            </a:r>
          </a:p>
        </p:txBody>
      </p:sp>
      <p:pic>
        <p:nvPicPr>
          <p:cNvPr id="24" name="Picture 4" descr="A railroad extending through the desert">
            <a:extLst>
              <a:ext uri="{FF2B5EF4-FFF2-40B4-BE49-F238E27FC236}">
                <a16:creationId xmlns:a16="http://schemas.microsoft.com/office/drawing/2014/main" id="{8398884D-CFED-9B88-18B2-00DFD7C82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5" r="2129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E9BE-8281-0B0F-EB30-C8002995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goal of this project is to create a deployable machine learning classification model using SBA 7(a) loan data for Q1 2023.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Classifying the number of jobs supported using the most relevant features.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This product will serve as a tool to help SBA make effective loan application approvals and reduce fraud.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049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2EEC-E8AC-54B8-6A67-CAD1D912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Evaluated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497E-9F45-B12B-8652-91AAFB9F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(Body)"/>
                <a:ea typeface="+mj-ea"/>
                <a:cs typeface="+mj-cs"/>
              </a:rPr>
              <a:t>Random Forest Classifier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(Body)"/>
                <a:ea typeface="+mj-ea"/>
                <a:cs typeface="+mj-cs"/>
              </a:rPr>
              <a:t>Decision Tree Classifier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pc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(Body)"/>
                <a:ea typeface="+mj-ea"/>
                <a:cs typeface="+mj-cs"/>
              </a:rPr>
              <a:t>XGBoost</a:t>
            </a:r>
            <a:r>
              <a:rPr lang="en-US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(Body)"/>
                <a:ea typeface="+mj-ea"/>
                <a:cs typeface="+mj-cs"/>
              </a:rPr>
              <a:t> Classifier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(Body)"/>
                <a:ea typeface="+mj-ea"/>
                <a:cs typeface="+mj-cs"/>
              </a:rPr>
              <a:t>Extra Trees Classifier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(Body)"/>
                <a:ea typeface="+mj-ea"/>
                <a:cs typeface="+mj-cs"/>
              </a:rPr>
              <a:t>KNN Classifier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(Body)"/>
                <a:ea typeface="+mj-ea"/>
                <a:cs typeface="+mj-cs"/>
              </a:rPr>
              <a:t>Deep Learning Classifier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(Body)"/>
                <a:ea typeface="+mj-ea"/>
                <a:cs typeface="+mj-cs"/>
              </a:rPr>
              <a:t>* AdaBoost Classifier / Gradient Boosting Classifier / Voting Classifier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pc="0" dirty="0">
              <a:solidFill>
                <a:schemeClr val="tx1">
                  <a:lumMod val="95000"/>
                  <a:lumOff val="5000"/>
                </a:schemeClr>
              </a:solidFill>
              <a:latin typeface="Avenir Next LT Pro (Body)"/>
              <a:ea typeface="+mj-ea"/>
              <a:cs typeface="+mj-cs"/>
            </a:endParaRPr>
          </a:p>
          <a:p>
            <a:endParaRPr lang="en-US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366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025F-E605-C426-8788-BA882714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BE1A-C551-A6A6-F08B-7E8979A2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6"/>
            <a:ext cx="10213200" cy="34861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Model Accuracy: 71.87% </a:t>
            </a:r>
          </a:p>
          <a:p>
            <a:r>
              <a:rPr lang="en-US" dirty="0" err="1">
                <a:solidFill>
                  <a:srgbClr val="000000"/>
                </a:solidFill>
              </a:rPr>
              <a:t>n_estimators</a:t>
            </a:r>
            <a:r>
              <a:rPr lang="en-US" dirty="0">
                <a:solidFill>
                  <a:srgbClr val="000000"/>
                </a:solidFill>
              </a:rPr>
              <a:t> = 200, </a:t>
            </a:r>
            <a:r>
              <a:rPr lang="en-US" dirty="0" err="1">
                <a:solidFill>
                  <a:srgbClr val="000000"/>
                </a:solidFill>
              </a:rPr>
              <a:t>max_depth</a:t>
            </a:r>
            <a:r>
              <a:rPr lang="en-US" dirty="0">
                <a:solidFill>
                  <a:srgbClr val="000000"/>
                </a:solidFill>
              </a:rPr>
              <a:t> = None, </a:t>
            </a:r>
            <a:r>
              <a:rPr lang="en-US" dirty="0" err="1">
                <a:solidFill>
                  <a:srgbClr val="000000"/>
                </a:solidFill>
              </a:rPr>
              <a:t>min_samples_split</a:t>
            </a:r>
            <a:r>
              <a:rPr lang="en-US" dirty="0">
                <a:solidFill>
                  <a:srgbClr val="000000"/>
                </a:solidFill>
              </a:rPr>
              <a:t> = 3, </a:t>
            </a:r>
            <a:r>
              <a:rPr lang="en-US" dirty="0" err="1">
                <a:solidFill>
                  <a:srgbClr val="000000"/>
                </a:solidFill>
              </a:rPr>
              <a:t>max_features</a:t>
            </a:r>
            <a:r>
              <a:rPr lang="en-US" dirty="0">
                <a:solidFill>
                  <a:srgbClr val="000000"/>
                </a:solidFill>
              </a:rPr>
              <a:t> = auto, and </a:t>
            </a:r>
            <a:r>
              <a:rPr lang="en-US" dirty="0" err="1">
                <a:solidFill>
                  <a:srgbClr val="000000"/>
                </a:solidFill>
              </a:rPr>
              <a:t>random_state</a:t>
            </a:r>
            <a:r>
              <a:rPr lang="en-US" dirty="0">
                <a:solidFill>
                  <a:srgbClr val="000000"/>
                </a:solidFill>
              </a:rPr>
              <a:t> = 0  </a:t>
            </a:r>
          </a:p>
          <a:p>
            <a:r>
              <a:rPr lang="en-US" dirty="0" err="1">
                <a:solidFill>
                  <a:srgbClr val="000000"/>
                </a:solidFill>
              </a:rPr>
              <a:t>z_GrossApproval</a:t>
            </a:r>
            <a:r>
              <a:rPr lang="en-US" dirty="0">
                <a:solidFill>
                  <a:srgbClr val="000000"/>
                </a:solidFill>
              </a:rPr>
              <a:t> is the most important feature in this model, followed by Initial Interest Rate and Term in Months. Binary features like </a:t>
            </a:r>
            <a:r>
              <a:rPr lang="en-US" dirty="0" err="1">
                <a:solidFill>
                  <a:srgbClr val="000000"/>
                </a:solidFill>
              </a:rPr>
              <a:t>z_Revolver</a:t>
            </a:r>
            <a:r>
              <a:rPr lang="en-US" dirty="0">
                <a:solidFill>
                  <a:srgbClr val="000000"/>
                </a:solidFill>
              </a:rPr>
              <a:t> Status and </a:t>
            </a:r>
            <a:r>
              <a:rPr lang="en-US" dirty="0" err="1">
                <a:solidFill>
                  <a:srgbClr val="000000"/>
                </a:solidFill>
              </a:rPr>
              <a:t>z_Startup</a:t>
            </a:r>
            <a:r>
              <a:rPr lang="en-US" dirty="0">
                <a:solidFill>
                  <a:srgbClr val="000000"/>
                </a:solidFill>
              </a:rPr>
              <a:t> played less of a role. But removing them from the models for this project lowered each models' accuracy. So, we are keeping them 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DA703-57AA-F964-B9CD-DB223052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96" y="5172075"/>
            <a:ext cx="6637595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8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3F9-3473-5A76-A633-4CDB16DE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BCE1-8F71-C6EB-D096-F293A859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Model accuracy: 72.73% </a:t>
            </a:r>
          </a:p>
          <a:p>
            <a:r>
              <a:rPr lang="en-US" dirty="0">
                <a:solidFill>
                  <a:srgbClr val="000000"/>
                </a:solidFill>
              </a:rPr>
              <a:t>Criterion: </a:t>
            </a:r>
            <a:r>
              <a:rPr lang="en-US" dirty="0" err="1">
                <a:solidFill>
                  <a:srgbClr val="000000"/>
                </a:solidFill>
              </a:rPr>
              <a:t>gini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max_depth</a:t>
            </a:r>
            <a:r>
              <a:rPr lang="en-US" dirty="0">
                <a:solidFill>
                  <a:srgbClr val="000000"/>
                </a:solidFill>
              </a:rPr>
              <a:t> = 3, </a:t>
            </a:r>
            <a:r>
              <a:rPr lang="en-US" dirty="0" err="1">
                <a:solidFill>
                  <a:srgbClr val="000000"/>
                </a:solidFill>
              </a:rPr>
              <a:t>random_state</a:t>
            </a:r>
            <a:r>
              <a:rPr lang="en-US" dirty="0">
                <a:solidFill>
                  <a:srgbClr val="000000"/>
                </a:solidFill>
              </a:rPr>
              <a:t> = 0</a:t>
            </a:r>
          </a:p>
          <a:p>
            <a:r>
              <a:rPr lang="en-US" dirty="0">
                <a:solidFill>
                  <a:srgbClr val="000000"/>
                </a:solidFill>
              </a:rPr>
              <a:t>Training set score: 72.82% / Test Set Score: 72.73% - No overfitting since the training and test scores were close</a:t>
            </a:r>
          </a:p>
        </p:txBody>
      </p:sp>
    </p:spTree>
    <p:extLst>
      <p:ext uri="{BB962C8B-B14F-4D97-AF65-F5344CB8AC3E}">
        <p14:creationId xmlns:p14="http://schemas.microsoft.com/office/powerpoint/2010/main" val="278310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816EB-1BC2-1D85-CE94-7D6389F2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Extra Trees Classifier </a:t>
            </a:r>
          </a:p>
        </p:txBody>
      </p:sp>
      <p:pic>
        <p:nvPicPr>
          <p:cNvPr id="34" name="Picture 4" descr="Autumn aspen tree forest">
            <a:extLst>
              <a:ext uri="{FF2B5EF4-FFF2-40B4-BE49-F238E27FC236}">
                <a16:creationId xmlns:a16="http://schemas.microsoft.com/office/drawing/2014/main" id="{85D60B8F-66A8-6065-85E5-6D9FDCEF2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14" r="2953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5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6C92-E6D5-02C3-953C-47154840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7" y="1690058"/>
            <a:ext cx="6318000" cy="8458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Model accuracy: 71%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FEBDD-EAEE-0FE7-A134-53E89712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070" y="2710267"/>
            <a:ext cx="7209442" cy="40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056A-21BD-D4B6-7E60-A89B015D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395289"/>
            <a:ext cx="5073444" cy="1112836"/>
          </a:xfrm>
        </p:spPr>
        <p:txBody>
          <a:bodyPr/>
          <a:lstStyle/>
          <a:p>
            <a:r>
              <a:rPr lang="en-US" dirty="0"/>
              <a:t>KNN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941A-C0E8-A069-9E07-942EF6414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51" y="1687175"/>
            <a:ext cx="4919787" cy="404019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Untuned model accuracy: 61.43%</a:t>
            </a:r>
          </a:p>
          <a:p>
            <a:r>
              <a:rPr lang="en-US" dirty="0">
                <a:solidFill>
                  <a:srgbClr val="000000"/>
                </a:solidFill>
              </a:rPr>
              <a:t>Set K = 100 based on chart </a:t>
            </a:r>
          </a:p>
          <a:p>
            <a:r>
              <a:rPr lang="en-US" dirty="0">
                <a:solidFill>
                  <a:srgbClr val="000000"/>
                </a:solidFill>
              </a:rPr>
              <a:t>Model accuracy increased to 74.53%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1294C-F069-A40B-AAB4-3A6AB3A0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951583"/>
            <a:ext cx="5888737" cy="495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45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2D986-B0B3-218F-5ACE-B94A294B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Deep Learning Classifier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ECC2-C603-09FA-312A-A59F0B30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Model accuracy: 74.54%</a:t>
            </a:r>
          </a:p>
          <a:p>
            <a:r>
              <a:rPr lang="en-US" dirty="0">
                <a:solidFill>
                  <a:srgbClr val="000000"/>
                </a:solidFill>
              </a:rPr>
              <a:t>Train score: 0.51 </a:t>
            </a:r>
          </a:p>
          <a:p>
            <a:r>
              <a:rPr lang="en-US" dirty="0">
                <a:solidFill>
                  <a:srgbClr val="000000"/>
                </a:solidFill>
              </a:rPr>
              <a:t>Train accuracy: 74.5%</a:t>
            </a:r>
          </a:p>
          <a:p>
            <a:r>
              <a:rPr lang="en-US" dirty="0">
                <a:solidFill>
                  <a:srgbClr val="000000"/>
                </a:solidFill>
              </a:rPr>
              <a:t>Test score: 0.51</a:t>
            </a:r>
          </a:p>
          <a:p>
            <a:r>
              <a:rPr lang="en-US" dirty="0">
                <a:solidFill>
                  <a:srgbClr val="000000"/>
                </a:solidFill>
              </a:rPr>
              <a:t>Train score: 0.7454</a:t>
            </a:r>
          </a:p>
          <a:p>
            <a:r>
              <a:rPr lang="en-US" dirty="0">
                <a:solidFill>
                  <a:srgbClr val="000000"/>
                </a:solidFill>
              </a:rPr>
              <a:t>Area under ROC curve: 0.7555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C3E5BA-4C33-8DD9-C2D8-6778DC47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127" y="1233973"/>
            <a:ext cx="4999885" cy="43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41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BD06E-6DE9-C805-FB29-B8789526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6AB128-CD3C-08A6-04E0-75AE7C31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04" r="10546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2A97-179A-8354-ADA6-91AB68E7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512" y="1682496"/>
            <a:ext cx="7839456" cy="488899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800" b="0" i="0" dirty="0">
                <a:solidFill>
                  <a:srgbClr val="080808"/>
                </a:solidFill>
                <a:effectLst/>
                <a:latin typeface="Helvetica Neue"/>
              </a:rPr>
              <a:t>Classification models may yield better predictive accuracy than regressions for this type of dataset. Tree-based models and deep learning techniques tend to produce better results. This is probably due to how these types of models mimic how humans think.</a:t>
            </a:r>
          </a:p>
          <a:p>
            <a:pPr>
              <a:lnSpc>
                <a:spcPct val="140000"/>
              </a:lnSpc>
            </a:pPr>
            <a:r>
              <a:rPr lang="en-US" sz="1800" b="0" i="0" dirty="0">
                <a:solidFill>
                  <a:srgbClr val="080808"/>
                </a:solidFill>
                <a:effectLst/>
                <a:latin typeface="Helvetica Neue"/>
              </a:rPr>
              <a:t>Supervised learning models are a potentially viable approach to classify the number of jobs supported.</a:t>
            </a:r>
          </a:p>
          <a:p>
            <a:pPr>
              <a:lnSpc>
                <a:spcPct val="140000"/>
              </a:lnSpc>
            </a:pPr>
            <a:r>
              <a:rPr lang="en-US" sz="1800" b="0" i="0" dirty="0">
                <a:solidFill>
                  <a:srgbClr val="080808"/>
                </a:solidFill>
                <a:effectLst/>
                <a:latin typeface="Helvetica Neue"/>
              </a:rPr>
              <a:t>This will help solve a perennial problem in federal government: managing the cost of programs and getting the most value of each program.</a:t>
            </a:r>
            <a:endParaRPr lang="en-US" sz="1800" dirty="0">
              <a:solidFill>
                <a:srgbClr val="080808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94017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BD06E-6DE9-C805-FB29-B8789526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Future Projects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A991AD7-929A-E6F4-9CFB-09B63EBF6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48911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67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DEAA7-5121-B83D-FD62-7AE7C16DF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BD06E-6DE9-C805-FB29-B8789526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00" y="1096965"/>
            <a:ext cx="7977600" cy="2085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F9E5-EAE0-55E1-0686-C247655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Web App Layout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4E3BD-0E73-3A56-F9CA-99EB5CC7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577868"/>
            <a:ext cx="8527519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9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F4158-0EC2-7205-05CD-7C89B1B5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is this for? </a:t>
            </a:r>
          </a:p>
        </p:txBody>
      </p:sp>
      <p:pic>
        <p:nvPicPr>
          <p:cNvPr id="2052" name="Picture 4" descr="How Municipalities Can Issue Debt to Raise Cash Under Current New York ...">
            <a:extLst>
              <a:ext uri="{FF2B5EF4-FFF2-40B4-BE49-F238E27FC236}">
                <a16:creationId xmlns:a16="http://schemas.microsoft.com/office/drawing/2014/main" id="{94693A46-1032-4E64-FD08-94E6D217E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3" r="9706" b="-2"/>
          <a:stretch/>
        </p:blipFill>
        <p:spPr bwMode="auto">
          <a:xfrm>
            <a:off x="717006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6ADE-19F2-3C96-0F00-1D8E9DD2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Government/SBA officials to classify/predict based on the features how many jobs a business will retain or support on a 7(a) loan.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Potential 7(a) loan applicants to work out what and how much of each factor support a certain number of jobs.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4158-0EC2-7205-05CD-7C89B1B5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Small Business Administration?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6ADE-19F2-3C96-0F00-1D8E9DD2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U.S. federal agency 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reated in 1953.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Helps small business owners and entrepreneurs pursue the American dream.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SBA is the only cabinet-level federal agency fully dedicated to small business and provides counseling, capital, and contracting expertise as the nation’s only go-to resource and voice for small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Current Leader: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Isabella Casillas Guzman</a:t>
            </a:r>
          </a:p>
          <a:p>
            <a:endParaRPr lang="en-US" dirty="0"/>
          </a:p>
        </p:txBody>
      </p:sp>
      <p:pic>
        <p:nvPicPr>
          <p:cNvPr id="1026" name="Picture 2" descr="Pennsylvania Small Business Wins SBA's 2017 Exporter of the Year Award">
            <a:extLst>
              <a:ext uri="{FF2B5EF4-FFF2-40B4-BE49-F238E27FC236}">
                <a16:creationId xmlns:a16="http://schemas.microsoft.com/office/drawing/2014/main" id="{87753EBB-6C8A-E7A6-5D09-D52B872D5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1" y="2845836"/>
            <a:ext cx="4179670" cy="21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51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4158-0EC2-7205-05CD-7C89B1B5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SBA 7(a)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6ADE-19F2-3C96-0F00-1D8E9DD2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SBA 7(a) loan program is the agency's most common loan program for small businesses. This type of loan can be used for but not limited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Real estate as part of a business purchase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Short- and long-term working capital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Refinancing current business debt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Purchasing and installation of machinery and equipment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Purchasing furniture, fixtures, and supplies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7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4158-0EC2-7205-05CD-7C89B1B5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SBA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6ADE-19F2-3C96-0F00-1D8E9DD28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Helvetica Neue"/>
              </a:rPr>
              <a:t>Top Management and Performance Challenges Facing the Small Business Administration in Fiscal Year 2023 </a:t>
            </a:r>
            <a:r>
              <a:rPr lang="en-US" sz="1800" dirty="0">
                <a:solidFill>
                  <a:schemeClr val="tx1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 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  <a:latin typeface="Helvetica Neue"/>
              </a:rPr>
              <a:t>6 out of 8 challenges dealt with participant eligibility, preventing fraud, and oversight. </a:t>
            </a:r>
          </a:p>
          <a:p>
            <a:r>
              <a:rPr lang="en-US" sz="1800" dirty="0">
                <a:solidFill>
                  <a:schemeClr val="tx1"/>
                </a:solidFill>
                <a:latin typeface="Helvetica Neue"/>
              </a:rPr>
              <a:t>Challenge 1: Economic Relief programs (especially during COVID) shed light on fraud. </a:t>
            </a:r>
          </a:p>
          <a:p>
            <a:r>
              <a:rPr lang="en-US" sz="1800" dirty="0">
                <a:solidFill>
                  <a:schemeClr val="tx1"/>
                </a:solidFill>
                <a:latin typeface="Helvetica Neue"/>
              </a:rPr>
              <a:t>Challenge 4: Risk Management of High-Risk Lending Participants</a:t>
            </a:r>
          </a:p>
        </p:txBody>
      </p:sp>
      <p:pic>
        <p:nvPicPr>
          <p:cNvPr id="2050" name="Picture 2" descr="Tug-of-war - The Inner WorldThe Inner World">
            <a:extLst>
              <a:ext uri="{FF2B5EF4-FFF2-40B4-BE49-F238E27FC236}">
                <a16:creationId xmlns:a16="http://schemas.microsoft.com/office/drawing/2014/main" id="{82F4FF6F-4CFF-50DB-B214-51C6E2B121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2430163"/>
            <a:ext cx="4929188" cy="260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52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CF9E5-EAE0-55E1-0686-C247655B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Tools Used</a:t>
            </a:r>
            <a:endParaRPr lang="en-US"/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456114DB-0DEA-7103-1F6E-22909B4D1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6" r="36535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1666-366E-4366-651F-BFCD4D79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Excel/CSV file</a:t>
            </a:r>
          </a:p>
          <a:p>
            <a:r>
              <a:rPr lang="en-US" dirty="0">
                <a:solidFill>
                  <a:srgbClr val="000000"/>
                </a:solidFill>
              </a:rPr>
              <a:t>Python </a:t>
            </a:r>
          </a:p>
          <a:p>
            <a:r>
              <a:rPr lang="en-US" dirty="0">
                <a:solidFill>
                  <a:srgbClr val="000000"/>
                </a:solidFill>
              </a:rPr>
              <a:t>Power BI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1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CF9E5-EAE0-55E1-0686-C247655B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Dataset Structure</a:t>
            </a:r>
          </a:p>
        </p:txBody>
      </p:sp>
      <p:pic>
        <p:nvPicPr>
          <p:cNvPr id="13" name="Picture 12" descr="Financial graphs on a dark display">
            <a:extLst>
              <a:ext uri="{FF2B5EF4-FFF2-40B4-BE49-F238E27FC236}">
                <a16:creationId xmlns:a16="http://schemas.microsoft.com/office/drawing/2014/main" id="{85224BDA-0BC7-C5D8-CC54-65F4208DA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3" r="2004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C2E33F-4B1D-4F8B-B721-96313EA29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1666-366E-4366-651F-BFCD4D79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06" y="2877018"/>
            <a:ext cx="3060000" cy="29385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 dataset</a:t>
            </a:r>
          </a:p>
          <a:p>
            <a:r>
              <a:rPr lang="en-US" dirty="0">
                <a:solidFill>
                  <a:srgbClr val="000000"/>
                </a:solidFill>
              </a:rPr>
              <a:t>32 columns</a:t>
            </a:r>
          </a:p>
          <a:p>
            <a:r>
              <a:rPr lang="en-US" dirty="0">
                <a:solidFill>
                  <a:srgbClr val="000000"/>
                </a:solidFill>
              </a:rPr>
              <a:t>168,211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1494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6675</TotalTime>
  <Words>932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Avenir Next LT Pro</vt:lpstr>
      <vt:lpstr>Avenir Next LT Pro (Body)</vt:lpstr>
      <vt:lpstr>Goudy Old Style</vt:lpstr>
      <vt:lpstr>Helvetica Neue</vt:lpstr>
      <vt:lpstr>Wingdings</vt:lpstr>
      <vt:lpstr>FrostyVTI</vt:lpstr>
      <vt:lpstr>SBA 7(a) Loan Jobs Supported Classification Model</vt:lpstr>
      <vt:lpstr>Project Purpose </vt:lpstr>
      <vt:lpstr>Deployed Web App Layout Example </vt:lpstr>
      <vt:lpstr>Who is this for? </vt:lpstr>
      <vt:lpstr>What is the Small Business Administration? </vt:lpstr>
      <vt:lpstr>SBA 7(a) Loans</vt:lpstr>
      <vt:lpstr>SBA Challenges </vt:lpstr>
      <vt:lpstr>Tools Used</vt:lpstr>
      <vt:lpstr>Dataset Structure</vt:lpstr>
      <vt:lpstr>Original Features </vt:lpstr>
      <vt:lpstr>Selected Features </vt:lpstr>
      <vt:lpstr>Selected Features Correlation Table  </vt:lpstr>
      <vt:lpstr>Selected Features Correlation Heatmap </vt:lpstr>
      <vt:lpstr>Feature Processing </vt:lpstr>
      <vt:lpstr>Exploratory Data Analysis </vt:lpstr>
      <vt:lpstr>Exploratory Data Analysis </vt:lpstr>
      <vt:lpstr>Exploratory Data Analysis </vt:lpstr>
      <vt:lpstr>Model Chosen: XGBoost (tuned)</vt:lpstr>
      <vt:lpstr>XGBoost </vt:lpstr>
      <vt:lpstr>Models Evaluated </vt:lpstr>
      <vt:lpstr>Random Forest </vt:lpstr>
      <vt:lpstr>Decision Tree </vt:lpstr>
      <vt:lpstr>Extra Trees Classifier </vt:lpstr>
      <vt:lpstr>KNN Classifier</vt:lpstr>
      <vt:lpstr>Deep Learning Classifier </vt:lpstr>
      <vt:lpstr>Conclusion</vt:lpstr>
      <vt:lpstr>Future Projects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Rakim Reid</dc:creator>
  <cp:lastModifiedBy>Rakim Reid</cp:lastModifiedBy>
  <cp:revision>36</cp:revision>
  <dcterms:created xsi:type="dcterms:W3CDTF">2023-06-17T23:00:33Z</dcterms:created>
  <dcterms:modified xsi:type="dcterms:W3CDTF">2023-06-24T16:00:00Z</dcterms:modified>
</cp:coreProperties>
</file>