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60" r:id="rId3"/>
    <p:sldId id="261" r:id="rId4"/>
    <p:sldId id="259" r:id="rId5"/>
    <p:sldId id="262" r:id="rId6"/>
    <p:sldId id="268" r:id="rId7"/>
    <p:sldId id="263" r:id="rId8"/>
    <p:sldId id="258" r:id="rId9"/>
    <p:sldId id="264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89" autoAdjust="0"/>
  </p:normalViewPr>
  <p:slideViewPr>
    <p:cSldViewPr>
      <p:cViewPr varScale="1">
        <p:scale>
          <a:sx n="65" d="100"/>
          <a:sy n="65" d="100"/>
        </p:scale>
        <p:origin x="-82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085F1-5A6F-437C-8A43-4D007CC73C4D}" type="datetimeFigureOut">
              <a:rPr lang="en-US" smtClean="0"/>
              <a:t>18-Jan-14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9EC6F-E973-4E36-A3D1-DB806E3A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r>
              <a:rPr lang="en-US" baseline="0" dirty="0" smtClean="0"/>
              <a:t> everyone. I am </a:t>
            </a:r>
            <a:r>
              <a:rPr lang="en-US" baseline="0" dirty="0" err="1" smtClean="0"/>
              <a:t>Rakin</a:t>
            </a:r>
            <a:r>
              <a:rPr lang="en-US" baseline="0" dirty="0" smtClean="0"/>
              <a:t> , proposing our project for Information System development sessional course. Ours is the project “Judicial Management System”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our project is to solve the existing</a:t>
            </a:r>
            <a:r>
              <a:rPr lang="en-US" baseline="0" dirty="0" smtClean="0"/>
              <a:t> problems by replacing the manual system with a better computerized system. We are planning to do that by implementing several web </a:t>
            </a:r>
            <a:r>
              <a:rPr lang="en-US" baseline="0" dirty="0" err="1" smtClean="0"/>
              <a:t>services.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load</a:t>
            </a:r>
            <a:r>
              <a:rPr lang="en-US" baseline="0" dirty="0" smtClean="0"/>
              <a:t> of conveying </a:t>
            </a:r>
            <a:r>
              <a:rPr lang="en-US" baseline="0" dirty="0" err="1" smtClean="0"/>
              <a:t>f.i.r.’s</a:t>
            </a:r>
            <a:r>
              <a:rPr lang="en-US" baseline="0" dirty="0" smtClean="0"/>
              <a:t> to the courts everyday can be reduced using a web service for every police stations. Whenever a case is filed its fir is send to the CMM court immediately. </a:t>
            </a:r>
          </a:p>
          <a:p>
            <a:r>
              <a:rPr lang="en-US" baseline="0" dirty="0" smtClean="0"/>
              <a:t>Secondly data entry problem in the courts can be solved by building an application for updating cause list automatically.</a:t>
            </a:r>
          </a:p>
          <a:p>
            <a:r>
              <a:rPr lang="en-US" dirty="0" smtClean="0"/>
              <a:t>And lastly a</a:t>
            </a:r>
            <a:r>
              <a:rPr lang="en-US" baseline="0" dirty="0" smtClean="0"/>
              <a:t> web application for the users end can solve the problems related to searching viewing and collecting information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5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all for patiently</a:t>
            </a:r>
            <a:r>
              <a:rPr lang="en-US" baseline="0" dirty="0" smtClean="0"/>
              <a:t> listening to our project proposal.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describing the </a:t>
            </a:r>
            <a:r>
              <a:rPr lang="en-US" baseline="0" dirty="0" smtClean="0"/>
              <a:t>exact system </a:t>
            </a:r>
            <a:r>
              <a:rPr lang="en-US" baseline="0" dirty="0" smtClean="0"/>
              <a:t>we </a:t>
            </a:r>
            <a:r>
              <a:rPr lang="en-US" baseline="0" dirty="0" smtClean="0"/>
              <a:t>want to shed some light into some </a:t>
            </a:r>
            <a:r>
              <a:rPr lang="en-US" baseline="0" dirty="0" smtClean="0"/>
              <a:t>real life </a:t>
            </a:r>
            <a:r>
              <a:rPr lang="en-US" baseline="0" dirty="0" err="1" smtClean="0"/>
              <a:t>scenerio</a:t>
            </a:r>
            <a:r>
              <a:rPr lang="en-US" baseline="0" dirty="0" smtClean="0"/>
              <a:t> </a:t>
            </a:r>
            <a:r>
              <a:rPr lang="en-US" baseline="0" dirty="0" smtClean="0"/>
              <a:t>that are </a:t>
            </a:r>
            <a:r>
              <a:rPr lang="en-US" baseline="0" dirty="0" err="1" smtClean="0"/>
              <a:t>natobale</a:t>
            </a:r>
            <a:r>
              <a:rPr lang="en-US" baseline="0" dirty="0" smtClean="0"/>
              <a:t> in the present system. From the administrative point of view we should refer to the problem that the existing system is error prone and causes </a:t>
            </a:r>
            <a:r>
              <a:rPr lang="en-US" baseline="0" dirty="0" err="1" smtClean="0"/>
              <a:t>unnessecary</a:t>
            </a:r>
            <a:r>
              <a:rPr lang="en-US" baseline="0" dirty="0" smtClean="0"/>
              <a:t> manual </a:t>
            </a:r>
            <a:r>
              <a:rPr lang="en-US" baseline="0" dirty="0" err="1" smtClean="0"/>
              <a:t>labour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lets have</a:t>
            </a:r>
            <a:r>
              <a:rPr lang="en-US" baseline="0" dirty="0" smtClean="0"/>
              <a:t> a look at</a:t>
            </a:r>
            <a:r>
              <a:rPr lang="en-US" dirty="0" smtClean="0"/>
              <a:t> what type of</a:t>
            </a:r>
            <a:r>
              <a:rPr lang="en-US" baseline="0" dirty="0" smtClean="0"/>
              <a:t> harassments people face due to the existing low user friendly system. We often see people having issues with their property . It is also quite common that this issue turns up to the court. Then the owner has to </a:t>
            </a:r>
            <a:r>
              <a:rPr lang="en-US" baseline="0" dirty="0" smtClean="0"/>
              <a:t>rush </a:t>
            </a:r>
            <a:r>
              <a:rPr lang="en-US" baseline="0" dirty="0" smtClean="0"/>
              <a:t>to the court frequently because if he fails gather information about the progress of the case he might end up loosing hid </a:t>
            </a:r>
            <a:r>
              <a:rPr lang="en-US" baseline="0" dirty="0" smtClean="0"/>
              <a:t>property. And </a:t>
            </a:r>
            <a:r>
              <a:rPr lang="en-US" baseline="0" dirty="0" smtClean="0"/>
              <a:t>there is very little scope to collect information without </a:t>
            </a:r>
            <a:r>
              <a:rPr lang="en-US" baseline="0" dirty="0" smtClean="0"/>
              <a:t>visiting the </a:t>
            </a:r>
            <a:r>
              <a:rPr lang="en-US" baseline="0" dirty="0" smtClean="0"/>
              <a:t>court.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5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existing system there</a:t>
            </a:r>
            <a:r>
              <a:rPr lang="en-US" baseline="0" dirty="0" smtClean="0"/>
              <a:t> </a:t>
            </a:r>
            <a:r>
              <a:rPr lang="en-US" baseline="0" dirty="0" smtClean="0"/>
              <a:t>are </a:t>
            </a:r>
            <a:r>
              <a:rPr lang="en-US" baseline="0" dirty="0" err="1" smtClean="0"/>
              <a:t>actully</a:t>
            </a:r>
            <a:r>
              <a:rPr lang="en-US" baseline="0" dirty="0" smtClean="0"/>
              <a:t> three active element in the lifecycle of a </a:t>
            </a:r>
            <a:r>
              <a:rPr lang="en-US" baseline="0" dirty="0" smtClean="0"/>
              <a:t>case. These are the police station the court and the people who are the users of this system. </a:t>
            </a:r>
            <a:r>
              <a:rPr lang="en-US" baseline="0" dirty="0" smtClean="0"/>
              <a:t>The police station </a:t>
            </a:r>
            <a:r>
              <a:rPr lang="en-US" baseline="0" dirty="0" smtClean="0"/>
              <a:t>passes information to the court. </a:t>
            </a:r>
            <a:r>
              <a:rPr lang="en-US" baseline="0" dirty="0" smtClean="0"/>
              <a:t>People interact with both of these elements in different phases of the proceedings.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elaborate the flow of execution some diagrams will be helpful. </a:t>
            </a:r>
            <a:r>
              <a:rPr lang="en-US" baseline="0" dirty="0" smtClean="0"/>
              <a:t>The first of many stages of a case is a plaintiff filing a case with the help of a duty </a:t>
            </a:r>
            <a:r>
              <a:rPr lang="en-US" baseline="0" dirty="0" smtClean="0"/>
              <a:t>officer at a police station. </a:t>
            </a:r>
            <a:r>
              <a:rPr lang="en-US" baseline="0" dirty="0" smtClean="0"/>
              <a:t>Then F.I.R ,the complete </a:t>
            </a:r>
            <a:r>
              <a:rPr lang="en-US" baseline="0" dirty="0" smtClean="0"/>
              <a:t>description of  </a:t>
            </a:r>
            <a:r>
              <a:rPr lang="en-US" baseline="0" dirty="0" smtClean="0"/>
              <a:t>the </a:t>
            </a:r>
            <a:r>
              <a:rPr lang="en-US" baseline="0" dirty="0" smtClean="0"/>
              <a:t>information </a:t>
            </a:r>
            <a:r>
              <a:rPr lang="en-US" baseline="0" dirty="0" smtClean="0"/>
              <a:t>required for a case, is formed and forwarded to Chief Metropolitan Court. CMM court </a:t>
            </a:r>
            <a:r>
              <a:rPr lang="en-US" baseline="0" dirty="0" smtClean="0"/>
              <a:t>then forwards </a:t>
            </a:r>
            <a:r>
              <a:rPr lang="en-US" baseline="0" dirty="0" smtClean="0"/>
              <a:t>it to corresponding magistrate.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the court a magistrate assigns this case under a judge and entries the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in a cause list. This is actually a hand written book which is the only source for people to know </a:t>
            </a:r>
            <a:r>
              <a:rPr lang="en-US" baseline="0" dirty="0" smtClean="0"/>
              <a:t>about the update of the case.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3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/>
              <a:t>several </a:t>
            </a:r>
            <a:r>
              <a:rPr lang="en-US" dirty="0" smtClean="0"/>
              <a:t>other</a:t>
            </a:r>
            <a:r>
              <a:rPr lang="en-US" baseline="0" dirty="0" smtClean="0"/>
              <a:t> steps of trial like introducing witnesses of both side , presenting arguments  and finally a </a:t>
            </a:r>
            <a:r>
              <a:rPr lang="en-US" baseline="0" dirty="0" smtClean="0"/>
              <a:t>judgment.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summery of the overall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99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</a:t>
            </a:r>
            <a:r>
              <a:rPr lang="en-US" dirty="0" smtClean="0"/>
              <a:t>e</a:t>
            </a:r>
            <a:r>
              <a:rPr lang="en-US" baseline="0" dirty="0" smtClean="0"/>
              <a:t> </a:t>
            </a:r>
            <a:r>
              <a:rPr lang="en-US" baseline="0" dirty="0" smtClean="0"/>
              <a:t>want to emphasis on the problems </a:t>
            </a:r>
            <a:r>
              <a:rPr lang="en-US" baseline="0" dirty="0" smtClean="0"/>
              <a:t>in the existing process. First of all the </a:t>
            </a:r>
            <a:r>
              <a:rPr lang="en-US" baseline="0" dirty="0" smtClean="0"/>
              <a:t>process is quiet </a:t>
            </a:r>
            <a:r>
              <a:rPr lang="en-US" dirty="0" smtClean="0"/>
              <a:t>Lengthy</a:t>
            </a:r>
            <a:r>
              <a:rPr lang="en-US" baseline="0" dirty="0" smtClean="0"/>
              <a:t>  and </a:t>
            </a:r>
            <a:r>
              <a:rPr lang="en-US" dirty="0" smtClean="0"/>
              <a:t>time consuming.</a:t>
            </a:r>
            <a:r>
              <a:rPr lang="en-US" baseline="0" dirty="0" smtClean="0"/>
              <a:t> As there is no proper database lawyers have to collect same papers again and again . </a:t>
            </a:r>
            <a:r>
              <a:rPr lang="en-US" baseline="0" dirty="0" smtClean="0"/>
              <a:t>Collecting </a:t>
            </a:r>
            <a:r>
              <a:rPr lang="en-US" baseline="0" dirty="0" smtClean="0"/>
              <a:t>these papers </a:t>
            </a:r>
            <a:r>
              <a:rPr lang="en-US" baseline="0" dirty="0" smtClean="0"/>
              <a:t>repeatedly causes wastage of time and their money .</a:t>
            </a:r>
            <a:endParaRPr lang="en-US" dirty="0" smtClean="0"/>
          </a:p>
          <a:p>
            <a:r>
              <a:rPr lang="en-US" dirty="0" smtClean="0"/>
              <a:t>In addition to these problems</a:t>
            </a:r>
            <a:r>
              <a:rPr lang="en-US" baseline="0" dirty="0" smtClean="0"/>
              <a:t> the flow is quite complex to be handled manually . If we do some calculation on average 11200 cases are filed everyday which is a huge data to handle manually without error.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B3F0-DB6D-4946-BB31-7E783470C605}" type="datetimeFigureOut">
              <a:rPr lang="en-US" smtClean="0"/>
              <a:t>18-Jan-14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B3F0-DB6D-4946-BB31-7E783470C605}" type="datetimeFigureOut">
              <a:rPr lang="en-US" smtClean="0"/>
              <a:t>18-Jan-14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B3F0-DB6D-4946-BB31-7E783470C605}" type="datetimeFigureOut">
              <a:rPr lang="en-US" smtClean="0"/>
              <a:t>18-Jan-14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B3F0-DB6D-4946-BB31-7E783470C605}" type="datetimeFigureOut">
              <a:rPr lang="en-US" smtClean="0"/>
              <a:t>18-Jan-14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B3F0-DB6D-4946-BB31-7E783470C605}" type="datetimeFigureOut">
              <a:rPr lang="en-US" smtClean="0"/>
              <a:t>18-Jan-14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B3F0-DB6D-4946-BB31-7E783470C605}" type="datetimeFigureOut">
              <a:rPr lang="en-US" smtClean="0"/>
              <a:t>18-Jan-14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B3F0-DB6D-4946-BB31-7E783470C605}" type="datetimeFigureOut">
              <a:rPr lang="en-US" smtClean="0"/>
              <a:t>18-Jan-14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B3F0-DB6D-4946-BB31-7E783470C605}" type="datetimeFigureOut">
              <a:rPr lang="en-US" smtClean="0"/>
              <a:t>18-Jan-14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B3F0-DB6D-4946-BB31-7E783470C605}" type="datetimeFigureOut">
              <a:rPr lang="en-US" smtClean="0"/>
              <a:t>18-Jan-14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B3F0-DB6D-4946-BB31-7E783470C605}" type="datetimeFigureOut">
              <a:rPr lang="en-US" smtClean="0"/>
              <a:t>18-Jan-14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B4FB3F0-DB6D-4946-BB31-7E783470C605}" type="datetimeFigureOut">
              <a:rPr lang="en-US" smtClean="0"/>
              <a:t>18-Jan-14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B4FB3F0-DB6D-4946-BB31-7E783470C605}" type="datetimeFigureOut">
              <a:rPr lang="en-US" smtClean="0"/>
              <a:t>18-Jan-14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8077200" cy="1673352"/>
          </a:xfrm>
        </p:spPr>
        <p:txBody>
          <a:bodyPr/>
          <a:lstStyle/>
          <a:p>
            <a:r>
              <a:rPr lang="en-US" dirty="0" smtClean="0"/>
              <a:t>Judicial Management System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8077200" cy="25908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Chowdhury</a:t>
            </a:r>
            <a:r>
              <a:rPr lang="en-US" dirty="0" smtClean="0"/>
              <a:t> 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Rakin</a:t>
            </a:r>
            <a:r>
              <a:rPr lang="en-US" dirty="0" smtClean="0"/>
              <a:t> </a:t>
            </a:r>
            <a:r>
              <a:rPr lang="en-US" dirty="0" err="1" smtClean="0"/>
              <a:t>Haider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1005009</a:t>
            </a:r>
          </a:p>
          <a:p>
            <a:pPr algn="r"/>
            <a:r>
              <a:rPr lang="en-US" dirty="0" err="1" smtClean="0"/>
              <a:t>Shakil</a:t>
            </a:r>
            <a:r>
              <a:rPr lang="en-US" dirty="0" smtClean="0"/>
              <a:t> Ahmed,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1005014</a:t>
            </a:r>
          </a:p>
          <a:p>
            <a:pPr algn="r"/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Touhiduzzaman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1005018</a:t>
            </a:r>
          </a:p>
          <a:p>
            <a:pPr algn="r"/>
            <a:r>
              <a:rPr lang="en-US" dirty="0" err="1" smtClean="0"/>
              <a:t>Shohan</a:t>
            </a:r>
            <a:r>
              <a:rPr lang="en-US" dirty="0" smtClean="0"/>
              <a:t> Al </a:t>
            </a:r>
            <a:r>
              <a:rPr lang="en-US" dirty="0" err="1" smtClean="0"/>
              <a:t>Jannat</a:t>
            </a:r>
            <a:r>
              <a:rPr lang="en-US" b="1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1005023</a:t>
            </a:r>
          </a:p>
          <a:p>
            <a:pPr algn="r"/>
            <a:r>
              <a:rPr lang="en-US" dirty="0" err="1" smtClean="0"/>
              <a:t>Tanzeer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1005029</a:t>
            </a:r>
          </a:p>
          <a:p>
            <a:pPr algn="r"/>
            <a:r>
              <a:rPr lang="en-US" dirty="0" smtClean="0"/>
              <a:t> CSE , BUET</a:t>
            </a:r>
          </a:p>
          <a:p>
            <a:endParaRPr lang="en-US" dirty="0"/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33600"/>
            <a:ext cx="3788229" cy="2651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3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</a:t>
            </a:r>
            <a:r>
              <a:rPr lang="en-US" dirty="0"/>
              <a:t>T</a:t>
            </a:r>
            <a:r>
              <a:rPr lang="en-US" dirty="0" smtClean="0"/>
              <a:t>owards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219846"/>
              </p:ext>
            </p:extLst>
          </p:nvPr>
        </p:nvGraphicFramePr>
        <p:xfrm>
          <a:off x="457200" y="1752600"/>
          <a:ext cx="8229600" cy="47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5817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Problems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Solutions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36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  Huge workload</a:t>
                      </a:r>
                      <a:r>
                        <a:rPr lang="en-US" sz="2000" baseline="0" dirty="0" smtClean="0"/>
                        <a:t> at the police station consuming time &amp; manual labor.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Sending FIR via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web in between Police</a:t>
                      </a:r>
                      <a:r>
                        <a:rPr lang="en-US" sz="2000" baseline="0" dirty="0" smtClean="0"/>
                        <a:t> stations and CMM court.</a:t>
                      </a:r>
                      <a:endParaRPr lang="en-US" sz="2000" dirty="0"/>
                    </a:p>
                  </a:txBody>
                  <a:tcPr/>
                </a:tc>
              </a:tr>
              <a:tr h="6581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 Manually inserting</a:t>
                      </a:r>
                      <a:r>
                        <a:rPr lang="en-US" sz="2000" baseline="0" dirty="0" smtClean="0"/>
                        <a:t> data to the cause list.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Automatically update cause list </a:t>
                      </a:r>
                      <a:endParaRPr lang="en-US" sz="2000" dirty="0"/>
                    </a:p>
                  </a:txBody>
                  <a:tcPr/>
                </a:tc>
              </a:tr>
              <a:tr h="1136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 Lack of ease of access in searching the cause list manually for case details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sz="2000" baseline="0" dirty="0" smtClean="0"/>
                        <a:t>Building a web service allowing searching for required information .</a:t>
                      </a:r>
                      <a:endParaRPr lang="en-US" sz="2000" dirty="0"/>
                    </a:p>
                  </a:txBody>
                  <a:tcPr/>
                </a:tc>
              </a:tr>
              <a:tr h="1136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 Collecting same document repeatedly</a:t>
                      </a:r>
                      <a:r>
                        <a:rPr lang="en-US" sz="2000" baseline="0" dirty="0" smtClean="0"/>
                        <a:t>  causing lots of money for the people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Unified</a:t>
                      </a:r>
                      <a:r>
                        <a:rPr lang="en-US" sz="2000" baseline="0" dirty="0" smtClean="0"/>
                        <a:t> viewing system for all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504663" y="2590800"/>
            <a:ext cx="2209800" cy="2286000"/>
          </a:xfrm>
          <a:prstGeom prst="smileyFac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Police stations have to convey all the filed cases to the court.</a:t>
            </a:r>
          </a:p>
          <a:p>
            <a:r>
              <a:rPr lang="en-US" dirty="0" smtClean="0"/>
              <a:t>Then one of the magistrate have to entry these cases in a list.</a:t>
            </a:r>
          </a:p>
          <a:p>
            <a:r>
              <a:rPr lang="en-US" dirty="0" smtClean="0"/>
              <a:t>Both of these are prone to error and tedious for the person assigned to it.</a:t>
            </a:r>
          </a:p>
        </p:txBody>
      </p:sp>
    </p:spTree>
    <p:extLst>
      <p:ext uri="{BB962C8B-B14F-4D97-AF65-F5344CB8AC3E}">
        <p14:creationId xmlns:p14="http://schemas.microsoft.com/office/powerpoint/2010/main" val="35551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Mr. </a:t>
            </a:r>
            <a:r>
              <a:rPr lang="en-US" dirty="0" err="1" smtClean="0"/>
              <a:t>Kashem</a:t>
            </a:r>
            <a:r>
              <a:rPr lang="en-US" dirty="0" smtClean="0"/>
              <a:t> filed a case </a:t>
            </a:r>
          </a:p>
          <a:p>
            <a:r>
              <a:rPr lang="en-US" dirty="0" smtClean="0"/>
              <a:t>He didn’t get any notice about the hearing date</a:t>
            </a:r>
          </a:p>
          <a:p>
            <a:r>
              <a:rPr lang="en-US" dirty="0" smtClean="0"/>
              <a:t>As a result he ended up losing his property because of his absence in the hearing.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2209800"/>
            <a:ext cx="1624853" cy="14070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Police Station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6030275" y="2209800"/>
            <a:ext cx="1494865" cy="14070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Court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515675" y="4384183"/>
            <a:ext cx="2209800" cy="1407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People</a:t>
            </a:r>
            <a:endParaRPr lang="en-US" sz="4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1"/>
            <a:endCxn id="5" idx="5"/>
          </p:cNvCxnSpPr>
          <p:nvPr/>
        </p:nvCxnSpPr>
        <p:spPr>
          <a:xfrm flipH="1" flipV="1">
            <a:off x="2910899" y="3410764"/>
            <a:ext cx="604776" cy="167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2" idx="3"/>
          </p:cNvCxnSpPr>
          <p:nvPr/>
        </p:nvCxnSpPr>
        <p:spPr>
          <a:xfrm flipV="1">
            <a:off x="5725475" y="3410764"/>
            <a:ext cx="523718" cy="167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6"/>
            <a:endCxn id="12" idx="2"/>
          </p:cNvCxnSpPr>
          <p:nvPr/>
        </p:nvCxnSpPr>
        <p:spPr>
          <a:xfrm>
            <a:off x="3148853" y="2913309"/>
            <a:ext cx="28814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29330" y="6172200"/>
            <a:ext cx="592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Interaction Between Active Elements</a:t>
            </a:r>
            <a:endParaRPr lang="en-US" sz="28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543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System : Flow of Execution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43390"/>
            <a:ext cx="344145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Police Station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2514600"/>
            <a:ext cx="1676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Plaintiff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505200" y="2514600"/>
            <a:ext cx="1676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Duty Officer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70183" y="2514600"/>
            <a:ext cx="1676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CMM Court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286000" y="29337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5181600" y="29337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399" y="2514600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FIR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3581400"/>
            <a:ext cx="303038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CMM Court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86000" y="4419600"/>
            <a:ext cx="1676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CMM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5181600" y="4419600"/>
            <a:ext cx="22098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Magistrate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3962400" y="48387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9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System : Flow of Execution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398" y="2362200"/>
            <a:ext cx="281718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rgbClr val="C64847">
                        <a:tint val="90000"/>
                        <a:satMod val="120000"/>
                      </a:srgbClr>
                    </a:gs>
                    <a:gs pos="25000">
                      <a:srgbClr val="C64847">
                        <a:tint val="93000"/>
                        <a:satMod val="120000"/>
                      </a:srgbClr>
                    </a:gs>
                    <a:gs pos="50000">
                      <a:srgbClr val="C64847">
                        <a:shade val="89000"/>
                        <a:satMod val="110000"/>
                      </a:srgbClr>
                    </a:gs>
                    <a:gs pos="75000">
                      <a:srgbClr val="C64847">
                        <a:tint val="93000"/>
                        <a:satMod val="120000"/>
                      </a:srgbClr>
                    </a:gs>
                    <a:gs pos="100000">
                      <a:srgbClr val="C64847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The Court Phase:</a:t>
            </a:r>
            <a:endParaRPr lang="en-US" sz="2800" b="1" dirty="0">
              <a:ln w="11430"/>
              <a:gradFill>
                <a:gsLst>
                  <a:gs pos="0">
                    <a:srgbClr val="C64847">
                      <a:tint val="90000"/>
                      <a:satMod val="120000"/>
                    </a:srgbClr>
                  </a:gs>
                  <a:gs pos="25000">
                    <a:srgbClr val="C64847">
                      <a:tint val="93000"/>
                      <a:satMod val="120000"/>
                    </a:srgbClr>
                  </a:gs>
                  <a:gs pos="50000">
                    <a:srgbClr val="C64847">
                      <a:shade val="89000"/>
                      <a:satMod val="110000"/>
                    </a:srgbClr>
                  </a:gs>
                  <a:gs pos="75000">
                    <a:srgbClr val="C64847">
                      <a:tint val="93000"/>
                      <a:satMod val="120000"/>
                    </a:srgbClr>
                  </a:gs>
                  <a:gs pos="100000">
                    <a:srgbClr val="C64847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72136" y="3276600"/>
            <a:ext cx="23622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Magistrate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87691" y="4876800"/>
            <a:ext cx="22098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Cause List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3734336" y="3695700"/>
            <a:ext cx="1353355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87691" y="3276600"/>
            <a:ext cx="22098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Bench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15" idx="6"/>
            <a:endCxn id="17" idx="2"/>
          </p:cNvCxnSpPr>
          <p:nvPr/>
        </p:nvCxnSpPr>
        <p:spPr>
          <a:xfrm>
            <a:off x="3734336" y="3695700"/>
            <a:ext cx="13533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System : Flow of 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351" y="1752600"/>
            <a:ext cx="30350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 The Trial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729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Framing of Charge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State witness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Witness on behalf of accused (Optional-342)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Argument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Judgment: </a:t>
            </a:r>
          </a:p>
          <a:p>
            <a:pPr marL="857250" lvl="1" indent="-400050">
              <a:buAutoNum type="romanLcParenR"/>
            </a:pPr>
            <a:r>
              <a:rPr lang="en-US" sz="2800" b="1" dirty="0" smtClean="0"/>
              <a:t>Acquittal </a:t>
            </a:r>
          </a:p>
          <a:p>
            <a:pPr marL="857250" lvl="1" indent="-400050">
              <a:buAutoNum type="romanLcParenR"/>
            </a:pPr>
            <a:r>
              <a:rPr lang="en-US" sz="2800" b="1" dirty="0" smtClean="0"/>
              <a:t>Sentenced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633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System: Summery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case is first filed in either police station or court.</a:t>
            </a:r>
          </a:p>
          <a:p>
            <a:r>
              <a:rPr lang="en-US" dirty="0" smtClean="0"/>
              <a:t>In both of the cases it is forwarded to the Chief Metropolitan Magistrate (CMM) court.</a:t>
            </a:r>
          </a:p>
          <a:p>
            <a:r>
              <a:rPr lang="en-US" dirty="0" smtClean="0"/>
              <a:t>Then CMM forwards this case to corresponding magistrate, tribunal or court.</a:t>
            </a:r>
          </a:p>
          <a:p>
            <a:r>
              <a:rPr lang="en-US" dirty="0" smtClean="0"/>
              <a:t>Then it is sent for trial under a judge.</a:t>
            </a:r>
            <a:endParaRPr lang="en-US" dirty="0"/>
          </a:p>
          <a:p>
            <a:r>
              <a:rPr lang="en-US" dirty="0" smtClean="0"/>
              <a:t>Then the judge takes appropriate action and thus proceed towards </a:t>
            </a:r>
            <a:r>
              <a:rPr lang="en-US" dirty="0" err="1" smtClean="0"/>
              <a:t>judgement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judgement</a:t>
            </a:r>
            <a:r>
              <a:rPr lang="en-US" dirty="0" smtClean="0"/>
              <a:t> the plaintiff and defendant may or may not wish to appeal in higher court.</a:t>
            </a:r>
          </a:p>
        </p:txBody>
      </p:sp>
    </p:spTree>
    <p:extLst>
      <p:ext uri="{BB962C8B-B14F-4D97-AF65-F5344CB8AC3E}">
        <p14:creationId xmlns:p14="http://schemas.microsoft.com/office/powerpoint/2010/main" val="1646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 : Problems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905000"/>
            <a:ext cx="7696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Lengthy </a:t>
            </a:r>
            <a:r>
              <a:rPr lang="en-US" sz="2800" dirty="0"/>
              <a:t> </a:t>
            </a:r>
            <a:endParaRPr lang="en-US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T</a:t>
            </a:r>
            <a:r>
              <a:rPr lang="en-US" sz="2800" dirty="0" smtClean="0"/>
              <a:t>ime consuming </a:t>
            </a:r>
            <a:endParaRPr lang="en-US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Complex flow of information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Manual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Error prone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Huge </a:t>
            </a:r>
            <a:r>
              <a:rPr lang="en-US" sz="2800" dirty="0" smtClean="0"/>
              <a:t>workload</a:t>
            </a:r>
            <a:endParaRPr lang="en-US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Wastage</a:t>
            </a: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R</a:t>
            </a:r>
            <a:r>
              <a:rPr lang="en-US" sz="2800" dirty="0" smtClean="0"/>
              <a:t>epetition of collecting same papers </a:t>
            </a: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Lack of co-ordination between phases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Scope of </a:t>
            </a:r>
            <a:r>
              <a:rPr lang="en-US" sz="2800" dirty="0" smtClean="0"/>
              <a:t>corruption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779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534</TotalTime>
  <Words>983</Words>
  <Application>Microsoft Office PowerPoint</Application>
  <PresentationFormat>On-screen Show (4:3)</PresentationFormat>
  <Paragraphs>98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Judicial Management System </vt:lpstr>
      <vt:lpstr>Scenario  </vt:lpstr>
      <vt:lpstr>Scenario </vt:lpstr>
      <vt:lpstr>Existing System</vt:lpstr>
      <vt:lpstr>Existing System : Flow of Execution</vt:lpstr>
      <vt:lpstr>Existing System : Flow of Execution</vt:lpstr>
      <vt:lpstr>Existing System : Flow of Execution</vt:lpstr>
      <vt:lpstr>Existing System: Summery</vt:lpstr>
      <vt:lpstr>Existing System : Problems</vt:lpstr>
      <vt:lpstr>Our Approach Towards Solution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Judicial Management System</dc:title>
  <dc:creator>haider</dc:creator>
  <cp:lastModifiedBy>haider</cp:lastModifiedBy>
  <cp:revision>41</cp:revision>
  <dcterms:created xsi:type="dcterms:W3CDTF">2014-01-15T16:59:08Z</dcterms:created>
  <dcterms:modified xsi:type="dcterms:W3CDTF">2014-01-18T20:46:58Z</dcterms:modified>
</cp:coreProperties>
</file>