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5" r:id="rId3"/>
    <p:sldId id="280" r:id="rId4"/>
    <p:sldId id="281" r:id="rId5"/>
    <p:sldId id="287" r:id="rId6"/>
    <p:sldId id="283" r:id="rId7"/>
    <p:sldId id="284" r:id="rId8"/>
    <p:sldId id="270" r:id="rId9"/>
    <p:sldId id="271" r:id="rId10"/>
    <p:sldId id="277" r:id="rId11"/>
    <p:sldId id="272" r:id="rId12"/>
    <p:sldId id="278" r:id="rId13"/>
    <p:sldId id="276" r:id="rId14"/>
    <p:sldId id="275" r:id="rId15"/>
    <p:sldId id="273" r:id="rId16"/>
    <p:sldId id="286" r:id="rId17"/>
    <p:sldId id="279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55" autoAdjust="0"/>
  </p:normalViewPr>
  <p:slideViewPr>
    <p:cSldViewPr>
      <p:cViewPr varScale="1">
        <p:scale>
          <a:sx n="51" d="100"/>
          <a:sy n="51" d="100"/>
        </p:scale>
        <p:origin x="-19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341C3-6F5F-4E79-9ED8-9B4F302FC7AE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DD421-E055-481B-9E15-391A8173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3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085F1-5A6F-437C-8A43-4D007CC73C4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9EC6F-E973-4E36-A3D1-DB806E3A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0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everyone. I am </a:t>
            </a:r>
            <a:r>
              <a:rPr lang="en-US" baseline="0" dirty="0" err="1" smtClean="0"/>
              <a:t>Rakin</a:t>
            </a:r>
            <a:r>
              <a:rPr lang="en-US" baseline="0" dirty="0" smtClean="0"/>
              <a:t> , proposing our project for Information System development sessional course. Ours is the project “Judicial Management System”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actully</a:t>
            </a:r>
            <a:r>
              <a:rPr lang="en-US" baseline="0" dirty="0" smtClean="0"/>
              <a:t> three active element in the lifecycle of a case. The police station and court pass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between each other. People interact with both of these elements in different phases of the proceedings.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observe some diagrams to understand the flow of execution. The first of many stages of a case is a plaintiff filing a case with the help of a duty officer. Then F.I.R ,the complete </a:t>
            </a:r>
            <a:r>
              <a:rPr lang="en-US" baseline="0" dirty="0" err="1" smtClean="0"/>
              <a:t>descipion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required for a case, is formed and forwarded to GRO at the local magistrate office. CMM court forwards it to corresponding magistrate.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observe some diagrams to understand the flow of execution. The first of many stages of a case is a plaintiff filing a case with the help of a duty officer. Then F.I.R ,the complete </a:t>
            </a:r>
            <a:r>
              <a:rPr lang="en-US" baseline="0" dirty="0" err="1" smtClean="0"/>
              <a:t>descipion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required for a case, is formed and forwarded to GRO at the local magistrate office. CMM court forwards it to corresponding magistrate.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err="1" smtClean="0"/>
              <a:t>severel</a:t>
            </a:r>
            <a:r>
              <a:rPr lang="en-US" dirty="0" smtClean="0"/>
              <a:t> other</a:t>
            </a:r>
            <a:r>
              <a:rPr lang="en-US" baseline="0" dirty="0" smtClean="0"/>
              <a:t> steps of trial like introducing witnesses of both side , presenting arguments  and finally a </a:t>
            </a:r>
            <a:r>
              <a:rPr lang="en-US" baseline="0" dirty="0" err="1" smtClean="0"/>
              <a:t>judgement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summery of the overall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sz="1200" dirty="0" smtClean="0"/>
          </a:p>
          <a:p>
            <a:pPr fontAlgn="t"/>
            <a:r>
              <a:rPr lang="en-US" sz="1200" dirty="0" smtClean="0"/>
              <a:t>Objectives, problems to be faced in developing, current plan to overcome these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1B46-2A4C-4DCD-8F81-3CCA9F1DC7E8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3B7-8D5D-4AEE-A74D-2C82B94025D1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0255-7609-4F9A-9AF1-2A199231DA48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22CC-ECEB-4F2D-BB62-198C571F9D16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C43-1132-4E57-A879-6964F16115A3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CD2-507B-4AA7-A0A8-6F020EAEC995}" type="datetime1">
              <a:rPr lang="en-US" smtClean="0"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51B9-F405-44FE-AE6F-65C638F95C9F}" type="datetime1">
              <a:rPr lang="en-US" smtClean="0"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2A9D-2EE5-4C4B-BD53-C97C1497BFDE}" type="datetime1">
              <a:rPr lang="en-US" smtClean="0"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6B0-EAEF-40CB-88A3-42AB7E03E815}" type="datetime1">
              <a:rPr lang="en-US" smtClean="0"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6467-9999-4C58-89D2-B0AF7F4536B2}" type="datetime1">
              <a:rPr lang="en-US" smtClean="0"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08589B-9237-492B-B939-927E80899282}" type="datetime1">
              <a:rPr lang="en-US" smtClean="0"/>
              <a:t>1/26/2014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DA8190-D771-419D-B4BB-839C2027510B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673352"/>
          </a:xfrm>
        </p:spPr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of Judicial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8077200" cy="25908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Chowdhury</a:t>
            </a:r>
            <a:r>
              <a:rPr lang="en-US" dirty="0" smtClean="0"/>
              <a:t> 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Rakin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1005009</a:t>
            </a:r>
          </a:p>
          <a:p>
            <a:pPr algn="r"/>
            <a:r>
              <a:rPr lang="en-US" dirty="0" err="1" smtClean="0"/>
              <a:t>Shakil</a:t>
            </a:r>
            <a:r>
              <a:rPr lang="en-US" dirty="0" smtClean="0"/>
              <a:t> Ahmed,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1005014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Touhiduzzaman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1005018</a:t>
            </a:r>
          </a:p>
          <a:p>
            <a:pPr algn="r"/>
            <a:r>
              <a:rPr lang="en-US" dirty="0" err="1" smtClean="0"/>
              <a:t>Shohan</a:t>
            </a:r>
            <a:r>
              <a:rPr lang="en-US" dirty="0" smtClean="0"/>
              <a:t> Al </a:t>
            </a:r>
            <a:r>
              <a:rPr lang="en-US" dirty="0" err="1" smtClean="0"/>
              <a:t>Jannat</a:t>
            </a:r>
            <a:r>
              <a:rPr lang="en-US" b="1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1005023</a:t>
            </a:r>
          </a:p>
          <a:p>
            <a:pPr algn="r"/>
            <a:r>
              <a:rPr lang="en-US" dirty="0" err="1" smtClean="0"/>
              <a:t>Tanzeer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1005029</a:t>
            </a:r>
          </a:p>
          <a:p>
            <a:pPr algn="r"/>
            <a:r>
              <a:rPr lang="en-US" dirty="0" smtClean="0"/>
              <a:t> CSE , BUET</a:t>
            </a:r>
          </a:p>
          <a:p>
            <a:endParaRPr lang="en-US" dirty="0"/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33600"/>
            <a:ext cx="3788229" cy="2651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/>
              <a:t>Preliminary Problem Statement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1388"/>
              </p:ext>
            </p:extLst>
          </p:nvPr>
        </p:nvGraphicFramePr>
        <p:xfrm>
          <a:off x="0" y="1524000"/>
          <a:ext cx="9144001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027043"/>
                <a:gridCol w="2617305"/>
                <a:gridCol w="2716696"/>
              </a:tblGrid>
              <a:tr h="1114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Urgency/Priority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247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7. Proper documentation of the trial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 /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Greffier writes &amp; updates case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endParaRPr lang="en-US" dirty="0" smtClean="0"/>
                    </a:p>
                  </a:txBody>
                  <a:tcPr/>
                </a:tc>
              </a:tr>
              <a:tr h="1782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8. Managing &amp; updating the running case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sz="1600" dirty="0" smtClean="0"/>
                        <a:t> Months /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Respective people updates</a:t>
                      </a:r>
                      <a:r>
                        <a:rPr lang="en-US" baseline="0" dirty="0" smtClean="0"/>
                        <a:t> the records in real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11885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9. Managing the huge amount of past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sz="1600" dirty="0" smtClean="0"/>
                        <a:t>Months /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ompleted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Later benefits of the judges, lawyers and general 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0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User Interface:</a:t>
            </a:r>
          </a:p>
          <a:p>
            <a:pPr lvl="1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Police Station 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Duty Officer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Magistrate Office:</a:t>
            </a:r>
          </a:p>
          <a:p>
            <a:pPr lvl="2"/>
            <a:r>
              <a:rPr lang="en-US" dirty="0" smtClean="0"/>
              <a:t>Magistrate</a:t>
            </a:r>
          </a:p>
          <a:p>
            <a:pPr lvl="2"/>
            <a:r>
              <a:rPr lang="en-US" dirty="0" smtClean="0"/>
              <a:t>GRO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CMM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Trial Phase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Judge</a:t>
            </a:r>
          </a:p>
          <a:p>
            <a:pPr lvl="2"/>
            <a:r>
              <a:rPr lang="en-US" dirty="0" smtClean="0"/>
              <a:t>Greffier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38200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Required Data:</a:t>
            </a:r>
          </a:p>
          <a:p>
            <a:pPr lvl="1"/>
            <a:r>
              <a:rPr lang="en-US" b="1" dirty="0" smtClean="0"/>
              <a:t>Police Station: </a:t>
            </a:r>
            <a:r>
              <a:rPr lang="en-US" dirty="0" smtClean="0"/>
              <a:t>Duty Officer(s)</a:t>
            </a:r>
          </a:p>
          <a:p>
            <a:pPr lvl="1"/>
            <a:r>
              <a:rPr lang="en-US" b="1" dirty="0" smtClean="0"/>
              <a:t>Cases</a:t>
            </a:r>
            <a:r>
              <a:rPr lang="en-US" dirty="0" smtClean="0"/>
              <a:t>: FIR, charge-sheet, witness, states classification</a:t>
            </a:r>
            <a:r>
              <a:rPr lang="en-US" dirty="0"/>
              <a:t> </a:t>
            </a:r>
            <a:r>
              <a:rPr lang="en-US" dirty="0" smtClean="0"/>
              <a:t>and judgment record</a:t>
            </a:r>
          </a:p>
          <a:p>
            <a:pPr lvl="1"/>
            <a:r>
              <a:rPr lang="en-US" b="1" dirty="0" smtClean="0"/>
              <a:t>Magistrates data</a:t>
            </a:r>
          </a:p>
          <a:p>
            <a:pPr lvl="1"/>
            <a:r>
              <a:rPr lang="en-US" b="1" dirty="0" smtClean="0"/>
              <a:t>Cause list</a:t>
            </a:r>
            <a:endParaRPr lang="en-US" dirty="0"/>
          </a:p>
          <a:p>
            <a:pPr lvl="1"/>
            <a:r>
              <a:rPr lang="en-US" b="1" dirty="0"/>
              <a:t>Judge </a:t>
            </a:r>
            <a:r>
              <a:rPr lang="en-US" b="1" dirty="0" smtClean="0"/>
              <a:t>data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29600" y="838200"/>
            <a:ext cx="609600" cy="38100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FIR &amp; charge-sheet flow maintenance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Jobs of the GRO</a:t>
            </a:r>
            <a:endParaRPr lang="en-US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Jobs of the </a:t>
            </a: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CMM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Trial phase documents maintenance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Completed cases’ documents maintenance for later uses (appeal, document witness etc.)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05568" y="8001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9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Negotiation of Baseline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marL="118872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Online request for the authenticated documents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Money transaction system for relative payments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Physical presence in the trial phase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00101"/>
            <a:ext cx="762001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of Baseline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Advantages: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Less paper works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Easier Management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Quickening the whole </a:t>
            </a: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process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05568" y="8001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89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of Baseline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5870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Roadblocks And Possible Solutions: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763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00218"/>
              </p:ext>
            </p:extLst>
          </p:nvPr>
        </p:nvGraphicFramePr>
        <p:xfrm>
          <a:off x="0" y="2133600"/>
          <a:ext cx="9067800" cy="473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0"/>
                <a:gridCol w="4533900"/>
              </a:tblGrid>
              <a:tr h="807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Roadblocks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Possible Solutions</a:t>
                      </a:r>
                      <a:endParaRPr lang="en-US" sz="2400" dirty="0"/>
                    </a:p>
                  </a:txBody>
                  <a:tcPr/>
                </a:tc>
              </a:tr>
              <a:tr h="807263">
                <a:tc>
                  <a:txBody>
                    <a:bodyPr/>
                    <a:lstStyle/>
                    <a:p>
                      <a:r>
                        <a:rPr kumimoji="0" lang="en-US" sz="2400" b="1" kern="1200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Hardware Requirements</a:t>
                      </a:r>
                      <a:endParaRPr kumimoji="0" lang="en-US" sz="2400" b="1" kern="1200" dirty="0">
                        <a:ln w="10541" cmpd="sng">
                          <a:noFill/>
                          <a:prstDash val="solid"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Main budget factor of the project </a:t>
                      </a:r>
                      <a:endParaRPr lang="en-US" sz="2400" dirty="0"/>
                    </a:p>
                  </a:txBody>
                  <a:tcPr/>
                </a:tc>
              </a:tr>
              <a:tr h="81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2. Trained &amp; skilled personnel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Training the existing and new employees</a:t>
                      </a:r>
                      <a:endParaRPr lang="en-US" sz="2400" dirty="0"/>
                    </a:p>
                  </a:txBody>
                  <a:tcPr/>
                </a:tc>
              </a:tr>
              <a:tr h="81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3. Unwillingness of</a:t>
                      </a:r>
                      <a:r>
                        <a:rPr lang="en-US" sz="2400" b="1" baseline="0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participation</a:t>
                      </a:r>
                      <a:endParaRPr lang="en-US" sz="2400" b="1" dirty="0" smtClean="0">
                        <a:ln w="10541" cmpd="sng">
                          <a:noFill/>
                          <a:prstDash val="solid"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Motivation of the respective people</a:t>
                      </a:r>
                      <a:endParaRPr lang="en-US" sz="2400" dirty="0"/>
                    </a:p>
                  </a:txBody>
                  <a:tcPr/>
                </a:tc>
              </a:tr>
              <a:tr h="1472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4. Security measures must be maintained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 and MAC address track along with a special IT team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79576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81197"/>
              </p:ext>
            </p:extLst>
          </p:nvPr>
        </p:nvGraphicFramePr>
        <p:xfrm>
          <a:off x="2" y="1447800"/>
          <a:ext cx="9143997" cy="533400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14456"/>
                <a:gridCol w="451253"/>
                <a:gridCol w="574606"/>
                <a:gridCol w="482334"/>
                <a:gridCol w="482334"/>
                <a:gridCol w="344463"/>
                <a:gridCol w="429994"/>
                <a:gridCol w="502032"/>
                <a:gridCol w="385867"/>
                <a:gridCol w="385867"/>
                <a:gridCol w="479121"/>
                <a:gridCol w="482334"/>
                <a:gridCol w="482334"/>
                <a:gridCol w="482334"/>
                <a:gridCol w="482334"/>
                <a:gridCol w="482334"/>
              </a:tblGrid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Weeks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Tasks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1. Survey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2. Planning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3. DB Design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 DB Implementation &amp; Static Data Entry 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5. Sub-Systems Implementation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6. Merging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1207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7. System Testing, Debugging &amp; Deployment</a:t>
                      </a:r>
                      <a:endParaRPr 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</a:tbl>
          </a:graphicData>
        </a:graphic>
      </p:graphicFrame>
      <p:sp>
        <p:nvSpPr>
          <p:cNvPr id="5" name="Down Arrow 18"/>
          <p:cNvSpPr>
            <a:spLocks noChangeArrowheads="1"/>
          </p:cNvSpPr>
          <p:nvPr/>
        </p:nvSpPr>
        <p:spPr bwMode="auto">
          <a:xfrm rot="16351274">
            <a:off x="1743438" y="1557960"/>
            <a:ext cx="185462" cy="282176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own Arrow 16"/>
          <p:cNvSpPr>
            <a:spLocks noChangeArrowheads="1"/>
          </p:cNvSpPr>
          <p:nvPr/>
        </p:nvSpPr>
        <p:spPr bwMode="auto">
          <a:xfrm>
            <a:off x="1705877" y="2026496"/>
            <a:ext cx="213861" cy="265113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2343944" y="2362200"/>
            <a:ext cx="1008856" cy="381000"/>
            <a:chOff x="4809" y="4589"/>
            <a:chExt cx="3179" cy="367"/>
          </a:xfrm>
        </p:grpSpPr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5049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2924572" y="2743200"/>
            <a:ext cx="885428" cy="381000"/>
            <a:chOff x="4809" y="4589"/>
            <a:chExt cx="3179" cy="367"/>
          </a:xfrm>
        </p:grpSpPr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5208" y="4589"/>
              <a:ext cx="247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7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17</a:t>
            </a:fld>
            <a:endParaRPr lang="en-US"/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3333908" y="3124200"/>
            <a:ext cx="1238092" cy="457200"/>
            <a:chOff x="4809" y="4589"/>
            <a:chExt cx="3179" cy="367"/>
          </a:xfrm>
        </p:grpSpPr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21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2"/>
          <p:cNvGrpSpPr>
            <a:grpSpLocks/>
          </p:cNvGrpSpPr>
          <p:nvPr/>
        </p:nvGrpSpPr>
        <p:grpSpPr bwMode="auto">
          <a:xfrm>
            <a:off x="4495800" y="3581400"/>
            <a:ext cx="2201603" cy="762000"/>
            <a:chOff x="4809" y="4589"/>
            <a:chExt cx="3179" cy="367"/>
          </a:xfrm>
        </p:grpSpPr>
        <p:sp>
          <p:nvSpPr>
            <p:cNvPr id="4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35 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5867400" y="4343400"/>
            <a:ext cx="1865762" cy="762000"/>
            <a:chOff x="4809" y="4589"/>
            <a:chExt cx="3179" cy="367"/>
          </a:xfrm>
        </p:grpSpPr>
        <p:sp>
          <p:nvSpPr>
            <p:cNvPr id="4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28 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7611912" y="5105400"/>
            <a:ext cx="942433" cy="457200"/>
            <a:chOff x="4809" y="4589"/>
            <a:chExt cx="3179" cy="367"/>
          </a:xfrm>
        </p:grpSpPr>
        <p:sp>
          <p:nvSpPr>
            <p:cNvPr id="46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32"/>
          <p:cNvGrpSpPr>
            <a:grpSpLocks/>
          </p:cNvGrpSpPr>
          <p:nvPr/>
        </p:nvGrpSpPr>
        <p:grpSpPr bwMode="auto">
          <a:xfrm>
            <a:off x="8089057" y="5562600"/>
            <a:ext cx="1054943" cy="1295400"/>
            <a:chOff x="4809" y="4589"/>
            <a:chExt cx="3179" cy="367"/>
          </a:xfrm>
        </p:grpSpPr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lide Number Placeholder 3"/>
          <p:cNvSpPr txBox="1">
            <a:spLocks/>
          </p:cNvSpPr>
          <p:nvPr/>
        </p:nvSpPr>
        <p:spPr>
          <a:xfrm>
            <a:off x="8153400" y="8763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504663" y="2590800"/>
            <a:ext cx="2209800" cy="2286000"/>
          </a:xfrm>
          <a:prstGeom prst="smileyFac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609600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 smtClean="0"/>
              <a:t>Outline of 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sz="4000" dirty="0" smtClean="0"/>
              <a:t>Existing System</a:t>
            </a:r>
          </a:p>
          <a:p>
            <a:r>
              <a:rPr lang="en-US" sz="4000" dirty="0" smtClean="0"/>
              <a:t>Baseline Problem Identification</a:t>
            </a:r>
          </a:p>
          <a:p>
            <a:r>
              <a:rPr lang="en-US" sz="4000" dirty="0" smtClean="0"/>
              <a:t>Preliminary Problem Statement</a:t>
            </a:r>
          </a:p>
          <a:p>
            <a:r>
              <a:rPr lang="en-US" sz="4000" dirty="0" smtClean="0"/>
              <a:t>Negotiation of the Baseline Scope</a:t>
            </a:r>
          </a:p>
          <a:p>
            <a:r>
              <a:rPr lang="en-US" sz="4000" dirty="0" smtClean="0"/>
              <a:t>Assessment of the Baseline Project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0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2209800"/>
            <a:ext cx="1624853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Police Station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6030275" y="2209800"/>
            <a:ext cx="1494865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Court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515675" y="4384183"/>
            <a:ext cx="2209800" cy="1407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People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1"/>
            <a:endCxn id="5" idx="5"/>
          </p:cNvCxnSpPr>
          <p:nvPr/>
        </p:nvCxnSpPr>
        <p:spPr>
          <a:xfrm flipH="1" flipV="1">
            <a:off x="2910899" y="3410764"/>
            <a:ext cx="604776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2" idx="3"/>
          </p:cNvCxnSpPr>
          <p:nvPr/>
        </p:nvCxnSpPr>
        <p:spPr>
          <a:xfrm flipV="1">
            <a:off x="5725475" y="3410764"/>
            <a:ext cx="523718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  <a:endCxn id="12" idx="2"/>
          </p:cNvCxnSpPr>
          <p:nvPr/>
        </p:nvCxnSpPr>
        <p:spPr>
          <a:xfrm>
            <a:off x="3148853" y="2913309"/>
            <a:ext cx="2881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29330" y="6172200"/>
            <a:ext cx="592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Interaction Between Active Elements</a:t>
            </a:r>
            <a:endParaRPr lang="en-US" sz="28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2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43390"/>
            <a:ext cx="34414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Police Station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Plaintiff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1242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Duty Officer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289182" y="2514600"/>
            <a:ext cx="2626218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</a:t>
            </a:r>
          </a:p>
          <a:p>
            <a:pPr algn="ctr"/>
            <a:r>
              <a:rPr lang="en-US" sz="2400" dirty="0" smtClean="0"/>
              <a:t>(Mag. Office)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1905000" y="29337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4800600" y="2933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399" y="2514600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FIR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4201180"/>
            <a:ext cx="30303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CMM Court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86200" y="5029200"/>
            <a:ext cx="1462088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Cause List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72200" y="5029200"/>
            <a:ext cx="2362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Magistrate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5348288" y="5448300"/>
            <a:ext cx="823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90600" y="5106602"/>
            <a:ext cx="2057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CMM Court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6"/>
            <a:endCxn id="15" idx="2"/>
          </p:cNvCxnSpPr>
          <p:nvPr/>
        </p:nvCxnSpPr>
        <p:spPr>
          <a:xfrm flipV="1">
            <a:off x="3048000" y="5448300"/>
            <a:ext cx="838200" cy="77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0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4" grpId="0"/>
      <p:bldP spid="15" grpId="0" animBg="1"/>
      <p:bldP spid="1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633" y="1828800"/>
            <a:ext cx="35337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Document Collection: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2590800"/>
            <a:ext cx="24765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Maker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096000" y="5033865"/>
            <a:ext cx="24765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Comparer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4"/>
            <a:endCxn id="16" idx="0"/>
          </p:cNvCxnSpPr>
          <p:nvPr/>
        </p:nvCxnSpPr>
        <p:spPr>
          <a:xfrm>
            <a:off x="7334250" y="3429000"/>
            <a:ext cx="0" cy="1604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19200" y="2590800"/>
            <a:ext cx="2057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6"/>
            <a:endCxn id="15" idx="2"/>
          </p:cNvCxnSpPr>
          <p:nvPr/>
        </p:nvCxnSpPr>
        <p:spPr>
          <a:xfrm>
            <a:off x="3276600" y="30099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66800" y="5083628"/>
            <a:ext cx="2362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Judge’s Office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16" idx="2"/>
            <a:endCxn id="27" idx="6"/>
          </p:cNvCxnSpPr>
          <p:nvPr/>
        </p:nvCxnSpPr>
        <p:spPr>
          <a:xfrm flipH="1">
            <a:off x="3429000" y="5452965"/>
            <a:ext cx="2667000" cy="49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4" idx="4"/>
          </p:cNvCxnSpPr>
          <p:nvPr/>
        </p:nvCxnSpPr>
        <p:spPr>
          <a:xfrm flipV="1">
            <a:off x="2247900" y="3429000"/>
            <a:ext cx="0" cy="1654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2"/>
          </p:cNvCxnSpPr>
          <p:nvPr/>
        </p:nvCxnSpPr>
        <p:spPr>
          <a:xfrm>
            <a:off x="533400" y="3009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24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System : Flow of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351" y="1752600"/>
            <a:ext cx="30350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 The Trial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729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Framing of Charge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State witness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Witness on behalf of accused (Optional-342)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Argument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Judgment: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Acquittal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Sentenced</a:t>
            </a:r>
            <a:endParaRPr lang="en-US" sz="2800" b="1" dirty="0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8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System: Summery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case is first filed in either police station or court.</a:t>
            </a:r>
          </a:p>
          <a:p>
            <a:r>
              <a:rPr lang="en-US" dirty="0" smtClean="0"/>
              <a:t>In both of the cases it is forwarded to the Chief Metropolitan Magistrate (CMM) court.</a:t>
            </a:r>
          </a:p>
          <a:p>
            <a:r>
              <a:rPr lang="en-US" dirty="0" smtClean="0"/>
              <a:t>Then CMM forwards this case to corresponding magistrate, tribunal or court.</a:t>
            </a:r>
          </a:p>
          <a:p>
            <a:r>
              <a:rPr lang="en-US" dirty="0" smtClean="0"/>
              <a:t>Then it is sent for trial under a judge.</a:t>
            </a:r>
            <a:endParaRPr lang="en-US" dirty="0"/>
          </a:p>
          <a:p>
            <a:r>
              <a:rPr lang="en-US" dirty="0" smtClean="0"/>
              <a:t>Then the judge takes appropriate action and thus proceed towards </a:t>
            </a:r>
            <a:r>
              <a:rPr lang="en-US" dirty="0" err="1" smtClean="0"/>
              <a:t>judgement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judgement</a:t>
            </a:r>
            <a:r>
              <a:rPr lang="en-US" dirty="0" smtClean="0"/>
              <a:t> the plaintiff and defendant may or may not wish to appeal in higher court.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763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9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Baseline Problems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2800" dirty="0" smtClean="0"/>
              <a:t>Filling up the FIR</a:t>
            </a:r>
          </a:p>
          <a:p>
            <a:pPr fontAlgn="t"/>
            <a:r>
              <a:rPr lang="en-US" sz="2800" dirty="0" smtClean="0"/>
              <a:t>Forwarding the FIR to the GRO</a:t>
            </a:r>
          </a:p>
          <a:p>
            <a:pPr fontAlgn="t"/>
            <a:r>
              <a:rPr lang="en-US" sz="2800" dirty="0" smtClean="0"/>
              <a:t>Management &amp; categorization</a:t>
            </a:r>
            <a:r>
              <a:rPr lang="en-US" sz="2800" dirty="0"/>
              <a:t> </a:t>
            </a:r>
            <a:r>
              <a:rPr lang="en-US" sz="2800" dirty="0" smtClean="0"/>
              <a:t>of the cases by GRO</a:t>
            </a:r>
          </a:p>
          <a:p>
            <a:pPr fontAlgn="t"/>
            <a:r>
              <a:rPr lang="en-US" sz="2800" dirty="0" smtClean="0"/>
              <a:t>Assignment of the Magistrates by CMM</a:t>
            </a:r>
          </a:p>
          <a:p>
            <a:pPr fontAlgn="t"/>
            <a:r>
              <a:rPr lang="en-US" sz="2800" dirty="0" smtClean="0"/>
              <a:t>Generating the cause-list</a:t>
            </a:r>
          </a:p>
          <a:p>
            <a:pPr fontAlgn="t"/>
            <a:r>
              <a:rPr lang="en-US" sz="2800" dirty="0" smtClean="0"/>
              <a:t>Notifying the Magistrates</a:t>
            </a:r>
          </a:p>
          <a:p>
            <a:pPr fontAlgn="t"/>
            <a:r>
              <a:rPr lang="en-US" sz="2800" dirty="0" smtClean="0"/>
              <a:t>Generating the requested certified copies</a:t>
            </a:r>
          </a:p>
          <a:p>
            <a:pPr fontAlgn="t"/>
            <a:r>
              <a:rPr lang="en-US" sz="2800" dirty="0" smtClean="0"/>
              <a:t>Proper documentation of the trial phase</a:t>
            </a:r>
            <a:endParaRPr lang="en-US" sz="2800" dirty="0"/>
          </a:p>
          <a:p>
            <a:pPr fontAlgn="t"/>
            <a:r>
              <a:rPr lang="en-US" sz="2800" dirty="0"/>
              <a:t>Managing &amp; updating the running case </a:t>
            </a:r>
            <a:r>
              <a:rPr lang="en-US" sz="2800" dirty="0" smtClean="0"/>
              <a:t>records</a:t>
            </a:r>
          </a:p>
          <a:p>
            <a:pPr fontAlgn="t"/>
            <a:r>
              <a:rPr lang="en-US" sz="2800" dirty="0" smtClean="0"/>
              <a:t>Managing the huge amount of past case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9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Preliminary Problem Statement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86486"/>
              </p:ext>
            </p:extLst>
          </p:nvPr>
        </p:nvGraphicFramePr>
        <p:xfrm>
          <a:off x="0" y="1447800"/>
          <a:ext cx="914400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103243"/>
                <a:gridCol w="3276600"/>
                <a:gridCol w="1981201"/>
              </a:tblGrid>
              <a:tr h="7361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Urgency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0516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Filling up and forwarding the FIR to the GRO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FIR submission to the GRO from the Duty Officer, as soon as the case is filed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136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 Management &amp; categorization of the cases by 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 selects the category of the case and sends</a:t>
                      </a:r>
                      <a:r>
                        <a:rPr lang="en-US" baseline="0" dirty="0" smtClean="0"/>
                        <a:t> to CMM for Magistrate assignment through web-service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66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3. Assignment of the Magistrates by CMM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CMM assigns the respective Magistrate to a case, when they’re notified with an</a:t>
                      </a:r>
                      <a:r>
                        <a:rPr lang="en-US" baseline="0" dirty="0" smtClean="0"/>
                        <a:t> auto-generated cause-list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4. Notifying the Magistrates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 Generating the cause-list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aseline="0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6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6. Generating the requested certified copies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Certified print-outs</a:t>
                      </a:r>
                      <a:r>
                        <a:rPr lang="en-US" baseline="0" dirty="0" smtClean="0"/>
                        <a:t> of the online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3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1071</Words>
  <Application>Microsoft Office PowerPoint</Application>
  <PresentationFormat>On-screen Show (4:3)</PresentationFormat>
  <Paragraphs>237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Management of Judicial System </vt:lpstr>
      <vt:lpstr>Outline of  The Presentation</vt:lpstr>
      <vt:lpstr>Existing System</vt:lpstr>
      <vt:lpstr>Existing System : Flow of Execution</vt:lpstr>
      <vt:lpstr>Existing System : Flow of Execution</vt:lpstr>
      <vt:lpstr>Existing System : Flow of Execution</vt:lpstr>
      <vt:lpstr>Existing System: Summery</vt:lpstr>
      <vt:lpstr>Baseline Problems Identification</vt:lpstr>
      <vt:lpstr>Preliminary Problem Statement</vt:lpstr>
      <vt:lpstr>Preliminary Problem Statement</vt:lpstr>
      <vt:lpstr>Negotiation of Baseline Scope</vt:lpstr>
      <vt:lpstr>Negotiation of Baseline Scope</vt:lpstr>
      <vt:lpstr>Negotiation of Baseline Scope</vt:lpstr>
      <vt:lpstr>Negotiation of Baseline Scope</vt:lpstr>
      <vt:lpstr>Assessment of Baseline Project</vt:lpstr>
      <vt:lpstr>Assessment of Baseline Project</vt:lpstr>
      <vt:lpstr>Schedule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Judicial Management System</dc:title>
  <dc:creator>haider</dc:creator>
  <cp:lastModifiedBy>Touhid</cp:lastModifiedBy>
  <cp:revision>81</cp:revision>
  <dcterms:created xsi:type="dcterms:W3CDTF">2014-01-15T16:59:08Z</dcterms:created>
  <dcterms:modified xsi:type="dcterms:W3CDTF">2014-01-26T13:44:14Z</dcterms:modified>
</cp:coreProperties>
</file>