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7" r:id="rId79"/>
    <p:sldId id="338" r:id="rId80"/>
    <p:sldId id="339" r:id="rId81"/>
    <p:sldId id="340" r:id="rId82"/>
    <p:sldId id="341" r:id="rId83"/>
    <p:sldId id="342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4" r:id="rId92"/>
    <p:sldId id="355" r:id="rId93"/>
    <p:sldId id="356" r:id="rId94"/>
    <p:sldId id="357" r:id="rId95"/>
    <p:sldId id="358" r:id="rId96"/>
    <p:sldId id="359" r:id="rId97"/>
    <p:sldId id="360" r:id="rId98"/>
    <p:sldId id="361" r:id="rId9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ni.venkat@outlook.com" userId="dbe5c32953c21559" providerId="LiveId" clId="{10280C6C-D510-4F94-B4B1-F9FE005390FE}"/>
    <pc:docChg chg="delSld modSld">
      <pc:chgData name="rohini.venkat@outlook.com" userId="dbe5c32953c21559" providerId="LiveId" clId="{10280C6C-D510-4F94-B4B1-F9FE005390FE}" dt="2022-07-25T04:19:22.222" v="37" actId="2696"/>
      <pc:docMkLst>
        <pc:docMk/>
      </pc:docMkLst>
      <pc:sldChg chg="modSp mod">
        <pc:chgData name="rohini.venkat@outlook.com" userId="dbe5c32953c21559" providerId="LiveId" clId="{10280C6C-D510-4F94-B4B1-F9FE005390FE}" dt="2022-07-17T07:15:38.531" v="0" actId="2711"/>
        <pc:sldMkLst>
          <pc:docMk/>
          <pc:sldMk cId="0" sldId="259"/>
        </pc:sldMkLst>
        <pc:spChg chg="mod">
          <ac:chgData name="rohini.venkat@outlook.com" userId="dbe5c32953c21559" providerId="LiveId" clId="{10280C6C-D510-4F94-B4B1-F9FE005390FE}" dt="2022-07-17T07:15:38.531" v="0" actId="2711"/>
          <ac:spMkLst>
            <pc:docMk/>
            <pc:sldMk cId="0" sldId="259"/>
            <ac:spMk id="5" creationId="{00000000-0000-0000-0000-000000000000}"/>
          </ac:spMkLst>
        </pc:spChg>
      </pc:sldChg>
      <pc:sldChg chg="delSp modSp mod">
        <pc:chgData name="rohini.venkat@outlook.com" userId="dbe5c32953c21559" providerId="LiveId" clId="{10280C6C-D510-4F94-B4B1-F9FE005390FE}" dt="2022-07-18T05:02:52.837" v="19"/>
        <pc:sldMkLst>
          <pc:docMk/>
          <pc:sldMk cId="0" sldId="264"/>
        </pc:sldMkLst>
        <pc:spChg chg="del mod">
          <ac:chgData name="rohini.venkat@outlook.com" userId="dbe5c32953c21559" providerId="LiveId" clId="{10280C6C-D510-4F94-B4B1-F9FE005390FE}" dt="2022-07-18T05:02:52.837" v="19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rohini.venkat@outlook.com" userId="dbe5c32953c21559" providerId="LiveId" clId="{10280C6C-D510-4F94-B4B1-F9FE005390FE}" dt="2022-07-18T03:50:52.615" v="1" actId="20577"/>
        <pc:sldMkLst>
          <pc:docMk/>
          <pc:sldMk cId="0" sldId="266"/>
        </pc:sldMkLst>
        <pc:spChg chg="mod">
          <ac:chgData name="rohini.venkat@outlook.com" userId="dbe5c32953c21559" providerId="LiveId" clId="{10280C6C-D510-4F94-B4B1-F9FE005390FE}" dt="2022-07-18T03:50:52.615" v="1" actId="20577"/>
          <ac:spMkLst>
            <pc:docMk/>
            <pc:sldMk cId="0" sldId="266"/>
            <ac:spMk id="5" creationId="{00000000-0000-0000-0000-000000000000}"/>
          </ac:spMkLst>
        </pc:spChg>
      </pc:sldChg>
      <pc:sldChg chg="addSp modSp mod">
        <pc:chgData name="rohini.venkat@outlook.com" userId="dbe5c32953c21559" providerId="LiveId" clId="{10280C6C-D510-4F94-B4B1-F9FE005390FE}" dt="2022-07-20T07:02:38.468" v="25" actId="14100"/>
        <pc:sldMkLst>
          <pc:docMk/>
          <pc:sldMk cId="0" sldId="305"/>
        </pc:sldMkLst>
        <pc:spChg chg="add mod">
          <ac:chgData name="rohini.venkat@outlook.com" userId="dbe5c32953c21559" providerId="LiveId" clId="{10280C6C-D510-4F94-B4B1-F9FE005390FE}" dt="2022-07-20T07:02:38.468" v="25" actId="14100"/>
          <ac:spMkLst>
            <pc:docMk/>
            <pc:sldMk cId="0" sldId="305"/>
            <ac:spMk id="7" creationId="{B831B5CB-1E41-8F16-037A-911F63EDAFFF}"/>
          </ac:spMkLst>
        </pc:spChg>
      </pc:sldChg>
      <pc:sldChg chg="addSp modSp mod">
        <pc:chgData name="rohini.venkat@outlook.com" userId="dbe5c32953c21559" providerId="LiveId" clId="{10280C6C-D510-4F94-B4B1-F9FE005390FE}" dt="2022-07-20T04:30:19.443" v="22"/>
        <pc:sldMkLst>
          <pc:docMk/>
          <pc:sldMk cId="0" sldId="314"/>
        </pc:sldMkLst>
        <pc:spChg chg="add mod">
          <ac:chgData name="rohini.venkat@outlook.com" userId="dbe5c32953c21559" providerId="LiveId" clId="{10280C6C-D510-4F94-B4B1-F9FE005390FE}" dt="2022-07-20T04:30:19.443" v="22"/>
          <ac:spMkLst>
            <pc:docMk/>
            <pc:sldMk cId="0" sldId="314"/>
            <ac:spMk id="5" creationId="{321BC480-B87B-DCD6-52D9-4498AB95757E}"/>
          </ac:spMkLst>
        </pc:spChg>
      </pc:sldChg>
      <pc:sldChg chg="del">
        <pc:chgData name="rohini.venkat@outlook.com" userId="dbe5c32953c21559" providerId="LiveId" clId="{10280C6C-D510-4F94-B4B1-F9FE005390FE}" dt="2022-07-25T04:12:19.432" v="26" actId="2696"/>
        <pc:sldMkLst>
          <pc:docMk/>
          <pc:sldMk cId="0" sldId="335"/>
        </pc:sldMkLst>
      </pc:sldChg>
      <pc:sldChg chg="del">
        <pc:chgData name="rohini.venkat@outlook.com" userId="dbe5c32953c21559" providerId="LiveId" clId="{10280C6C-D510-4F94-B4B1-F9FE005390FE}" dt="2022-07-25T04:12:24.748" v="27" actId="2696"/>
        <pc:sldMkLst>
          <pc:docMk/>
          <pc:sldMk cId="0" sldId="336"/>
        </pc:sldMkLst>
      </pc:sldChg>
      <pc:sldChg chg="modSp mod">
        <pc:chgData name="rohini.venkat@outlook.com" userId="dbe5c32953c21559" providerId="LiveId" clId="{10280C6C-D510-4F94-B4B1-F9FE005390FE}" dt="2022-07-25T04:12:58.603" v="32" actId="1076"/>
        <pc:sldMkLst>
          <pc:docMk/>
          <pc:sldMk cId="0" sldId="338"/>
        </pc:sldMkLst>
        <pc:picChg chg="mod">
          <ac:chgData name="rohini.venkat@outlook.com" userId="dbe5c32953c21559" providerId="LiveId" clId="{10280C6C-D510-4F94-B4B1-F9FE005390FE}" dt="2022-07-25T04:12:58.603" v="32" actId="1076"/>
          <ac:picMkLst>
            <pc:docMk/>
            <pc:sldMk cId="0" sldId="338"/>
            <ac:picMk id="6" creationId="{00000000-0000-0000-0000-000000000000}"/>
          </ac:picMkLst>
        </pc:picChg>
      </pc:sldChg>
      <pc:sldChg chg="del">
        <pc:chgData name="rohini.venkat@outlook.com" userId="dbe5c32953c21559" providerId="LiveId" clId="{10280C6C-D510-4F94-B4B1-F9FE005390FE}" dt="2022-07-25T04:14:04.640" v="33" actId="2696"/>
        <pc:sldMkLst>
          <pc:docMk/>
          <pc:sldMk cId="0" sldId="343"/>
        </pc:sldMkLst>
      </pc:sldChg>
      <pc:sldChg chg="del">
        <pc:chgData name="rohini.venkat@outlook.com" userId="dbe5c32953c21559" providerId="LiveId" clId="{10280C6C-D510-4F94-B4B1-F9FE005390FE}" dt="2022-07-25T04:14:09.355" v="34" actId="2696"/>
        <pc:sldMkLst>
          <pc:docMk/>
          <pc:sldMk cId="0" sldId="344"/>
        </pc:sldMkLst>
      </pc:sldChg>
      <pc:sldChg chg="del">
        <pc:chgData name="rohini.venkat@outlook.com" userId="dbe5c32953c21559" providerId="LiveId" clId="{10280C6C-D510-4F94-B4B1-F9FE005390FE}" dt="2022-07-25T04:16:38.222" v="35" actId="2696"/>
        <pc:sldMkLst>
          <pc:docMk/>
          <pc:sldMk cId="0" sldId="352"/>
        </pc:sldMkLst>
      </pc:sldChg>
      <pc:sldChg chg="del">
        <pc:chgData name="rohini.venkat@outlook.com" userId="dbe5c32953c21559" providerId="LiveId" clId="{10280C6C-D510-4F94-B4B1-F9FE005390FE}" dt="2022-07-25T04:16:41.872" v="36" actId="2696"/>
        <pc:sldMkLst>
          <pc:docMk/>
          <pc:sldMk cId="0" sldId="353"/>
        </pc:sldMkLst>
      </pc:sldChg>
      <pc:sldChg chg="del">
        <pc:chgData name="rohini.venkat@outlook.com" userId="dbe5c32953c21559" providerId="LiveId" clId="{10280C6C-D510-4F94-B4B1-F9FE005390FE}" dt="2022-07-25T04:19:22.222" v="37" actId="2696"/>
        <pc:sldMkLst>
          <pc:docMk/>
          <pc:sldMk cId="0" sldId="3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48221"/>
            <a:ext cx="9144000" cy="509905"/>
          </a:xfrm>
          <a:custGeom>
            <a:avLst/>
            <a:gdLst/>
            <a:ahLst/>
            <a:cxnLst/>
            <a:rect l="l" t="t" r="r" b="b"/>
            <a:pathLst>
              <a:path w="9144000" h="509904">
                <a:moveTo>
                  <a:pt x="9080881" y="0"/>
                </a:moveTo>
                <a:lnTo>
                  <a:pt x="53928" y="0"/>
                </a:lnTo>
                <a:lnTo>
                  <a:pt x="29081" y="5015"/>
                </a:lnTo>
                <a:lnTo>
                  <a:pt x="8790" y="18694"/>
                </a:lnTo>
                <a:lnTo>
                  <a:pt x="0" y="31731"/>
                </a:lnTo>
                <a:lnTo>
                  <a:pt x="0" y="509776"/>
                </a:lnTo>
                <a:lnTo>
                  <a:pt x="9143999" y="509776"/>
                </a:lnTo>
                <a:lnTo>
                  <a:pt x="9143999" y="60055"/>
                </a:lnTo>
                <a:lnTo>
                  <a:pt x="9139745" y="38983"/>
                </a:lnTo>
                <a:lnTo>
                  <a:pt x="9126061" y="18694"/>
                </a:lnTo>
                <a:lnTo>
                  <a:pt x="9105757" y="5015"/>
                </a:lnTo>
                <a:lnTo>
                  <a:pt x="9080881" y="0"/>
                </a:lnTo>
                <a:close/>
              </a:path>
            </a:pathLst>
          </a:custGeom>
          <a:solidFill>
            <a:srgbClr val="0A5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48221"/>
            <a:ext cx="9144000" cy="60325"/>
          </a:xfrm>
          <a:custGeom>
            <a:avLst/>
            <a:gdLst/>
            <a:ahLst/>
            <a:cxnLst/>
            <a:rect l="l" t="t" r="r" b="b"/>
            <a:pathLst>
              <a:path w="9144000" h="60325">
                <a:moveTo>
                  <a:pt x="53928" y="0"/>
                </a:moveTo>
                <a:lnTo>
                  <a:pt x="9080881" y="0"/>
                </a:lnTo>
                <a:lnTo>
                  <a:pt x="9105757" y="5015"/>
                </a:lnTo>
                <a:lnTo>
                  <a:pt x="9126061" y="18694"/>
                </a:lnTo>
                <a:lnTo>
                  <a:pt x="9139745" y="38983"/>
                </a:lnTo>
                <a:lnTo>
                  <a:pt x="9143999" y="60055"/>
                </a:lnTo>
              </a:path>
              <a:path w="9144000" h="60325">
                <a:moveTo>
                  <a:pt x="0" y="31731"/>
                </a:moveTo>
                <a:lnTo>
                  <a:pt x="8790" y="18694"/>
                </a:lnTo>
                <a:lnTo>
                  <a:pt x="29081" y="5015"/>
                </a:lnTo>
                <a:lnTo>
                  <a:pt x="53928" y="0"/>
                </a:lnTo>
              </a:path>
            </a:pathLst>
          </a:custGeom>
          <a:ln w="19050">
            <a:solidFill>
              <a:srgbClr val="0A5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47154" y="762"/>
            <a:ext cx="2197100" cy="615950"/>
          </a:xfrm>
          <a:custGeom>
            <a:avLst/>
            <a:gdLst/>
            <a:ahLst/>
            <a:cxnLst/>
            <a:rect l="l" t="t" r="r" b="b"/>
            <a:pathLst>
              <a:path w="2197100" h="615950">
                <a:moveTo>
                  <a:pt x="2196845" y="0"/>
                </a:moveTo>
                <a:lnTo>
                  <a:pt x="0" y="0"/>
                </a:lnTo>
                <a:lnTo>
                  <a:pt x="0" y="538734"/>
                </a:lnTo>
                <a:lnTo>
                  <a:pt x="6042" y="568707"/>
                </a:lnTo>
                <a:lnTo>
                  <a:pt x="22526" y="593169"/>
                </a:lnTo>
                <a:lnTo>
                  <a:pt x="46988" y="609653"/>
                </a:lnTo>
                <a:lnTo>
                  <a:pt x="76962" y="615696"/>
                </a:lnTo>
                <a:lnTo>
                  <a:pt x="2129790" y="615696"/>
                </a:lnTo>
                <a:lnTo>
                  <a:pt x="2159763" y="609653"/>
                </a:lnTo>
                <a:lnTo>
                  <a:pt x="2184225" y="593169"/>
                </a:lnTo>
                <a:lnTo>
                  <a:pt x="2196845" y="574442"/>
                </a:lnTo>
                <a:lnTo>
                  <a:pt x="2196845" y="0"/>
                </a:lnTo>
                <a:close/>
              </a:path>
            </a:pathLst>
          </a:custGeom>
          <a:solidFill>
            <a:srgbClr val="0A5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947154" y="762"/>
            <a:ext cx="2197100" cy="615950"/>
          </a:xfrm>
          <a:custGeom>
            <a:avLst/>
            <a:gdLst/>
            <a:ahLst/>
            <a:cxnLst/>
            <a:rect l="l" t="t" r="r" b="b"/>
            <a:pathLst>
              <a:path w="2197100" h="615950">
                <a:moveTo>
                  <a:pt x="2129790" y="615696"/>
                </a:moveTo>
                <a:lnTo>
                  <a:pt x="76962" y="615696"/>
                </a:lnTo>
                <a:lnTo>
                  <a:pt x="46988" y="609653"/>
                </a:lnTo>
                <a:lnTo>
                  <a:pt x="22526" y="593169"/>
                </a:lnTo>
                <a:lnTo>
                  <a:pt x="6042" y="568707"/>
                </a:lnTo>
                <a:lnTo>
                  <a:pt x="0" y="538734"/>
                </a:lnTo>
                <a:lnTo>
                  <a:pt x="0" y="0"/>
                </a:lnTo>
                <a:lnTo>
                  <a:pt x="2196845" y="0"/>
                </a:lnTo>
              </a:path>
              <a:path w="2197100" h="615950">
                <a:moveTo>
                  <a:pt x="2196845" y="574442"/>
                </a:moveTo>
                <a:lnTo>
                  <a:pt x="2184225" y="593169"/>
                </a:lnTo>
                <a:lnTo>
                  <a:pt x="2159763" y="609653"/>
                </a:lnTo>
                <a:lnTo>
                  <a:pt x="2129790" y="615696"/>
                </a:lnTo>
              </a:path>
            </a:pathLst>
          </a:custGeom>
          <a:ln w="19050">
            <a:solidFill>
              <a:srgbClr val="0A5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762"/>
            <a:ext cx="9144000" cy="364490"/>
          </a:xfrm>
          <a:custGeom>
            <a:avLst/>
            <a:gdLst/>
            <a:ahLst/>
            <a:cxnLst/>
            <a:rect l="l" t="t" r="r" b="b"/>
            <a:pathLst>
              <a:path w="9144000" h="364490">
                <a:moveTo>
                  <a:pt x="9143999" y="0"/>
                </a:moveTo>
                <a:lnTo>
                  <a:pt x="0" y="0"/>
                </a:lnTo>
                <a:lnTo>
                  <a:pt x="0" y="322422"/>
                </a:lnTo>
                <a:lnTo>
                  <a:pt x="2816" y="336375"/>
                </a:lnTo>
                <a:lnTo>
                  <a:pt x="12576" y="350869"/>
                </a:lnTo>
                <a:lnTo>
                  <a:pt x="27052" y="360648"/>
                </a:lnTo>
                <a:lnTo>
                  <a:pt x="44780" y="364236"/>
                </a:lnTo>
                <a:lnTo>
                  <a:pt x="9108313" y="364236"/>
                </a:lnTo>
                <a:lnTo>
                  <a:pt x="9126045" y="360648"/>
                </a:lnTo>
                <a:lnTo>
                  <a:pt x="9140539" y="350869"/>
                </a:lnTo>
                <a:lnTo>
                  <a:pt x="9143999" y="345741"/>
                </a:lnTo>
                <a:lnTo>
                  <a:pt x="9143999" y="0"/>
                </a:lnTo>
                <a:close/>
              </a:path>
            </a:pathLst>
          </a:custGeom>
          <a:solidFill>
            <a:srgbClr val="0A5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762"/>
            <a:ext cx="9144000" cy="364490"/>
          </a:xfrm>
          <a:custGeom>
            <a:avLst/>
            <a:gdLst/>
            <a:ahLst/>
            <a:cxnLst/>
            <a:rect l="l" t="t" r="r" b="b"/>
            <a:pathLst>
              <a:path w="9144000" h="364490">
                <a:moveTo>
                  <a:pt x="9108313" y="364236"/>
                </a:moveTo>
                <a:lnTo>
                  <a:pt x="44780" y="364236"/>
                </a:lnTo>
                <a:lnTo>
                  <a:pt x="27052" y="360648"/>
                </a:lnTo>
                <a:lnTo>
                  <a:pt x="12576" y="350869"/>
                </a:lnTo>
                <a:lnTo>
                  <a:pt x="2816" y="336375"/>
                </a:lnTo>
                <a:lnTo>
                  <a:pt x="0" y="322422"/>
                </a:lnTo>
              </a:path>
              <a:path w="9144000" h="364490">
                <a:moveTo>
                  <a:pt x="0" y="0"/>
                </a:moveTo>
                <a:lnTo>
                  <a:pt x="9143999" y="0"/>
                </a:lnTo>
              </a:path>
              <a:path w="9144000" h="364490">
                <a:moveTo>
                  <a:pt x="9143999" y="345741"/>
                </a:moveTo>
                <a:lnTo>
                  <a:pt x="9140539" y="350869"/>
                </a:lnTo>
                <a:lnTo>
                  <a:pt x="9126045" y="360648"/>
                </a:lnTo>
                <a:lnTo>
                  <a:pt x="9108313" y="364236"/>
                </a:lnTo>
              </a:path>
            </a:pathLst>
          </a:custGeom>
          <a:ln w="19050">
            <a:solidFill>
              <a:srgbClr val="0A5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550" y="644474"/>
            <a:ext cx="798766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21152" y="2497658"/>
            <a:ext cx="3901694" cy="2598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68648" y="6466604"/>
            <a:ext cx="180721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tartarus.org/martin/PorterStemm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763" y="0"/>
            <a:ext cx="9163050" cy="1480185"/>
            <a:chOff x="-8763" y="0"/>
            <a:chExt cx="9163050" cy="1480185"/>
          </a:xfrm>
        </p:grpSpPr>
        <p:sp>
          <p:nvSpPr>
            <p:cNvPr id="3" name="object 3"/>
            <p:cNvSpPr/>
            <p:nvPr/>
          </p:nvSpPr>
          <p:spPr>
            <a:xfrm>
              <a:off x="761" y="67818"/>
              <a:ext cx="9144000" cy="1402715"/>
            </a:xfrm>
            <a:custGeom>
              <a:avLst/>
              <a:gdLst/>
              <a:ahLst/>
              <a:cxnLst/>
              <a:rect l="l" t="t" r="r" b="b"/>
              <a:pathLst>
                <a:path w="9144000" h="1402715">
                  <a:moveTo>
                    <a:pt x="9144000" y="0"/>
                  </a:moveTo>
                  <a:lnTo>
                    <a:pt x="0" y="0"/>
                  </a:lnTo>
                  <a:lnTo>
                    <a:pt x="0" y="1139062"/>
                  </a:lnTo>
                  <a:lnTo>
                    <a:pt x="72188" y="1139099"/>
                  </a:lnTo>
                  <a:lnTo>
                    <a:pt x="143617" y="1139207"/>
                  </a:lnTo>
                  <a:lnTo>
                    <a:pt x="214295" y="1139386"/>
                  </a:lnTo>
                  <a:lnTo>
                    <a:pt x="284228" y="1139635"/>
                  </a:lnTo>
                  <a:lnTo>
                    <a:pt x="353427" y="1139953"/>
                  </a:lnTo>
                  <a:lnTo>
                    <a:pt x="421898" y="1140339"/>
                  </a:lnTo>
                  <a:lnTo>
                    <a:pt x="489649" y="1140792"/>
                  </a:lnTo>
                  <a:lnTo>
                    <a:pt x="556690" y="1141311"/>
                  </a:lnTo>
                  <a:lnTo>
                    <a:pt x="623028" y="1141894"/>
                  </a:lnTo>
                  <a:lnTo>
                    <a:pt x="688671" y="1142542"/>
                  </a:lnTo>
                  <a:lnTo>
                    <a:pt x="753627" y="1143253"/>
                  </a:lnTo>
                  <a:lnTo>
                    <a:pt x="817905" y="1144025"/>
                  </a:lnTo>
                  <a:lnTo>
                    <a:pt x="881512" y="1144859"/>
                  </a:lnTo>
                  <a:lnTo>
                    <a:pt x="944457" y="1145753"/>
                  </a:lnTo>
                  <a:lnTo>
                    <a:pt x="1006748" y="1146706"/>
                  </a:lnTo>
                  <a:lnTo>
                    <a:pt x="1068392" y="1147716"/>
                  </a:lnTo>
                  <a:lnTo>
                    <a:pt x="1129399" y="1148784"/>
                  </a:lnTo>
                  <a:lnTo>
                    <a:pt x="1189776" y="1149908"/>
                  </a:lnTo>
                  <a:lnTo>
                    <a:pt x="1249532" y="1151087"/>
                  </a:lnTo>
                  <a:lnTo>
                    <a:pt x="1308673" y="1152320"/>
                  </a:lnTo>
                  <a:lnTo>
                    <a:pt x="1367210" y="1153606"/>
                  </a:lnTo>
                  <a:lnTo>
                    <a:pt x="1425149" y="1154945"/>
                  </a:lnTo>
                  <a:lnTo>
                    <a:pt x="1482499" y="1156334"/>
                  </a:lnTo>
                  <a:lnTo>
                    <a:pt x="1539267" y="1157773"/>
                  </a:lnTo>
                  <a:lnTo>
                    <a:pt x="1595463" y="1159262"/>
                  </a:lnTo>
                  <a:lnTo>
                    <a:pt x="1651094" y="1160799"/>
                  </a:lnTo>
                  <a:lnTo>
                    <a:pt x="1706169" y="1162382"/>
                  </a:lnTo>
                  <a:lnTo>
                    <a:pt x="1760695" y="1164012"/>
                  </a:lnTo>
                  <a:lnTo>
                    <a:pt x="1814680" y="1165687"/>
                  </a:lnTo>
                  <a:lnTo>
                    <a:pt x="1868134" y="1167407"/>
                  </a:lnTo>
                  <a:lnTo>
                    <a:pt x="1921063" y="1169169"/>
                  </a:lnTo>
                  <a:lnTo>
                    <a:pt x="1973476" y="1170974"/>
                  </a:lnTo>
                  <a:lnTo>
                    <a:pt x="2025381" y="1172820"/>
                  </a:lnTo>
                  <a:lnTo>
                    <a:pt x="2076786" y="1174706"/>
                  </a:lnTo>
                  <a:lnTo>
                    <a:pt x="2127700" y="1176631"/>
                  </a:lnTo>
                  <a:lnTo>
                    <a:pt x="2178130" y="1178595"/>
                  </a:lnTo>
                  <a:lnTo>
                    <a:pt x="2228085" y="1180595"/>
                  </a:lnTo>
                  <a:lnTo>
                    <a:pt x="2277572" y="1182632"/>
                  </a:lnTo>
                  <a:lnTo>
                    <a:pt x="2326601" y="1184705"/>
                  </a:lnTo>
                  <a:lnTo>
                    <a:pt x="2375178" y="1186811"/>
                  </a:lnTo>
                  <a:lnTo>
                    <a:pt x="2423313" y="1188951"/>
                  </a:lnTo>
                  <a:lnTo>
                    <a:pt x="2471012" y="1191123"/>
                  </a:lnTo>
                  <a:lnTo>
                    <a:pt x="2518285" y="1193326"/>
                  </a:lnTo>
                  <a:lnTo>
                    <a:pt x="2565140" y="1195560"/>
                  </a:lnTo>
                  <a:lnTo>
                    <a:pt x="2611584" y="1197823"/>
                  </a:lnTo>
                  <a:lnTo>
                    <a:pt x="2657626" y="1200114"/>
                  </a:lnTo>
                  <a:lnTo>
                    <a:pt x="2703274" y="1202433"/>
                  </a:lnTo>
                  <a:lnTo>
                    <a:pt x="2748535" y="1204778"/>
                  </a:lnTo>
                  <a:lnTo>
                    <a:pt x="2793419" y="1207148"/>
                  </a:lnTo>
                  <a:lnTo>
                    <a:pt x="2837933" y="1209543"/>
                  </a:lnTo>
                  <a:lnTo>
                    <a:pt x="2882086" y="1211961"/>
                  </a:lnTo>
                  <a:lnTo>
                    <a:pt x="2925885" y="1214402"/>
                  </a:lnTo>
                  <a:lnTo>
                    <a:pt x="2969338" y="1216864"/>
                  </a:lnTo>
                  <a:lnTo>
                    <a:pt x="3012455" y="1219346"/>
                  </a:lnTo>
                  <a:lnTo>
                    <a:pt x="3055242" y="1221847"/>
                  </a:lnTo>
                  <a:lnTo>
                    <a:pt x="3097708" y="1224367"/>
                  </a:lnTo>
                  <a:lnTo>
                    <a:pt x="3139862" y="1226905"/>
                  </a:lnTo>
                  <a:lnTo>
                    <a:pt x="3181710" y="1229459"/>
                  </a:lnTo>
                  <a:lnTo>
                    <a:pt x="3223262" y="1232028"/>
                  </a:lnTo>
                  <a:lnTo>
                    <a:pt x="3264526" y="1234612"/>
                  </a:lnTo>
                  <a:lnTo>
                    <a:pt x="3305509" y="1237209"/>
                  </a:lnTo>
                  <a:lnTo>
                    <a:pt x="3346220" y="1239819"/>
                  </a:lnTo>
                  <a:lnTo>
                    <a:pt x="3386667" y="1242440"/>
                  </a:lnTo>
                  <a:lnTo>
                    <a:pt x="3426858" y="1245072"/>
                  </a:lnTo>
                  <a:lnTo>
                    <a:pt x="3466801" y="1247714"/>
                  </a:lnTo>
                  <a:lnTo>
                    <a:pt x="3506504" y="1250363"/>
                  </a:lnTo>
                  <a:lnTo>
                    <a:pt x="3545975" y="1253021"/>
                  </a:lnTo>
                  <a:lnTo>
                    <a:pt x="3585224" y="1255684"/>
                  </a:lnTo>
                  <a:lnTo>
                    <a:pt x="3624256" y="1258354"/>
                  </a:lnTo>
                  <a:lnTo>
                    <a:pt x="3663082" y="1261028"/>
                  </a:lnTo>
                  <a:lnTo>
                    <a:pt x="3701708" y="1263705"/>
                  </a:lnTo>
                  <a:lnTo>
                    <a:pt x="3740144" y="1266385"/>
                  </a:lnTo>
                  <a:lnTo>
                    <a:pt x="3778397" y="1269067"/>
                  </a:lnTo>
                  <a:lnTo>
                    <a:pt x="3816475" y="1271749"/>
                  </a:lnTo>
                  <a:lnTo>
                    <a:pt x="3892139" y="1277112"/>
                  </a:lnTo>
                  <a:lnTo>
                    <a:pt x="3967202" y="1282464"/>
                  </a:lnTo>
                  <a:lnTo>
                    <a:pt x="4041728" y="1287800"/>
                  </a:lnTo>
                  <a:lnTo>
                    <a:pt x="4115783" y="1293110"/>
                  </a:lnTo>
                  <a:lnTo>
                    <a:pt x="4152655" y="1295753"/>
                  </a:lnTo>
                  <a:lnTo>
                    <a:pt x="4226125" y="1301010"/>
                  </a:lnTo>
                  <a:lnTo>
                    <a:pt x="4299286" y="1306222"/>
                  </a:lnTo>
                  <a:lnTo>
                    <a:pt x="4372203" y="1311380"/>
                  </a:lnTo>
                  <a:lnTo>
                    <a:pt x="4444942" y="1316478"/>
                  </a:lnTo>
                  <a:lnTo>
                    <a:pt x="4517567" y="1321507"/>
                  </a:lnTo>
                  <a:lnTo>
                    <a:pt x="4590143" y="1326459"/>
                  </a:lnTo>
                  <a:lnTo>
                    <a:pt x="4662736" y="1331326"/>
                  </a:lnTo>
                  <a:lnTo>
                    <a:pt x="4735409" y="1336101"/>
                  </a:lnTo>
                  <a:lnTo>
                    <a:pt x="4808229" y="1340774"/>
                  </a:lnTo>
                  <a:lnTo>
                    <a:pt x="4881261" y="1345340"/>
                  </a:lnTo>
                  <a:lnTo>
                    <a:pt x="4954568" y="1349788"/>
                  </a:lnTo>
                  <a:lnTo>
                    <a:pt x="5028217" y="1354113"/>
                  </a:lnTo>
                  <a:lnTo>
                    <a:pt x="5102272" y="1358305"/>
                  </a:lnTo>
                  <a:lnTo>
                    <a:pt x="5176799" y="1362357"/>
                  </a:lnTo>
                  <a:lnTo>
                    <a:pt x="5251862" y="1366260"/>
                  </a:lnTo>
                  <a:lnTo>
                    <a:pt x="5327526" y="1370008"/>
                  </a:lnTo>
                  <a:lnTo>
                    <a:pt x="5365604" y="1371820"/>
                  </a:lnTo>
                  <a:lnTo>
                    <a:pt x="5403856" y="1373591"/>
                  </a:lnTo>
                  <a:lnTo>
                    <a:pt x="5442292" y="1375319"/>
                  </a:lnTo>
                  <a:lnTo>
                    <a:pt x="5480918" y="1377003"/>
                  </a:lnTo>
                  <a:lnTo>
                    <a:pt x="5519744" y="1378641"/>
                  </a:lnTo>
                  <a:lnTo>
                    <a:pt x="5558777" y="1380234"/>
                  </a:lnTo>
                  <a:lnTo>
                    <a:pt x="5598025" y="1381780"/>
                  </a:lnTo>
                  <a:lnTo>
                    <a:pt x="5637497" y="1383278"/>
                  </a:lnTo>
                  <a:lnTo>
                    <a:pt x="5677200" y="1384727"/>
                  </a:lnTo>
                  <a:lnTo>
                    <a:pt x="5717143" y="1386126"/>
                  </a:lnTo>
                  <a:lnTo>
                    <a:pt x="5757334" y="1387474"/>
                  </a:lnTo>
                  <a:lnTo>
                    <a:pt x="5797780" y="1388771"/>
                  </a:lnTo>
                  <a:lnTo>
                    <a:pt x="5838491" y="1390014"/>
                  </a:lnTo>
                  <a:lnTo>
                    <a:pt x="5879474" y="1391204"/>
                  </a:lnTo>
                  <a:lnTo>
                    <a:pt x="5920738" y="1392338"/>
                  </a:lnTo>
                  <a:lnTo>
                    <a:pt x="5962290" y="1393417"/>
                  </a:lnTo>
                  <a:lnTo>
                    <a:pt x="6004139" y="1394439"/>
                  </a:lnTo>
                  <a:lnTo>
                    <a:pt x="6046292" y="1395403"/>
                  </a:lnTo>
                  <a:lnTo>
                    <a:pt x="6088758" y="1396308"/>
                  </a:lnTo>
                  <a:lnTo>
                    <a:pt x="6131545" y="1397154"/>
                  </a:lnTo>
                  <a:lnTo>
                    <a:pt x="6174662" y="1397939"/>
                  </a:lnTo>
                  <a:lnTo>
                    <a:pt x="6218115" y="1398661"/>
                  </a:lnTo>
                  <a:lnTo>
                    <a:pt x="6261914" y="1399321"/>
                  </a:lnTo>
                  <a:lnTo>
                    <a:pt x="6306067" y="1399918"/>
                  </a:lnTo>
                  <a:lnTo>
                    <a:pt x="6350581" y="1400449"/>
                  </a:lnTo>
                  <a:lnTo>
                    <a:pt x="6395465" y="1400915"/>
                  </a:lnTo>
                  <a:lnTo>
                    <a:pt x="6440727" y="1401314"/>
                  </a:lnTo>
                  <a:lnTo>
                    <a:pt x="6486374" y="1401645"/>
                  </a:lnTo>
                  <a:lnTo>
                    <a:pt x="6532416" y="1401907"/>
                  </a:lnTo>
                  <a:lnTo>
                    <a:pt x="6578860" y="1402100"/>
                  </a:lnTo>
                  <a:lnTo>
                    <a:pt x="6625715" y="1402222"/>
                  </a:lnTo>
                  <a:lnTo>
                    <a:pt x="6672988" y="1402272"/>
                  </a:lnTo>
                  <a:lnTo>
                    <a:pt x="6720688" y="1402250"/>
                  </a:lnTo>
                  <a:lnTo>
                    <a:pt x="6768822" y="1402154"/>
                  </a:lnTo>
                  <a:lnTo>
                    <a:pt x="6817399" y="1401983"/>
                  </a:lnTo>
                  <a:lnTo>
                    <a:pt x="6866428" y="1401737"/>
                  </a:lnTo>
                  <a:lnTo>
                    <a:pt x="6915915" y="1401414"/>
                  </a:lnTo>
                  <a:lnTo>
                    <a:pt x="6965870" y="1401013"/>
                  </a:lnTo>
                  <a:lnTo>
                    <a:pt x="7016300" y="1400533"/>
                  </a:lnTo>
                  <a:lnTo>
                    <a:pt x="7067214" y="1399974"/>
                  </a:lnTo>
                  <a:lnTo>
                    <a:pt x="7118619" y="1399335"/>
                  </a:lnTo>
                  <a:lnTo>
                    <a:pt x="7170524" y="1398613"/>
                  </a:lnTo>
                  <a:lnTo>
                    <a:pt x="7222937" y="1397810"/>
                  </a:lnTo>
                  <a:lnTo>
                    <a:pt x="7275867" y="1396922"/>
                  </a:lnTo>
                  <a:lnTo>
                    <a:pt x="7329320" y="1395950"/>
                  </a:lnTo>
                  <a:lnTo>
                    <a:pt x="7383305" y="1394892"/>
                  </a:lnTo>
                  <a:lnTo>
                    <a:pt x="7437831" y="1393748"/>
                  </a:lnTo>
                  <a:lnTo>
                    <a:pt x="7492906" y="1392516"/>
                  </a:lnTo>
                  <a:lnTo>
                    <a:pt x="7548537" y="1391196"/>
                  </a:lnTo>
                  <a:lnTo>
                    <a:pt x="7604733" y="1389786"/>
                  </a:lnTo>
                  <a:lnTo>
                    <a:pt x="7661502" y="1388286"/>
                  </a:lnTo>
                  <a:lnTo>
                    <a:pt x="7718851" y="1386694"/>
                  </a:lnTo>
                  <a:lnTo>
                    <a:pt x="7776790" y="1385010"/>
                  </a:lnTo>
                  <a:lnTo>
                    <a:pt x="7835327" y="1383232"/>
                  </a:lnTo>
                  <a:lnTo>
                    <a:pt x="7894469" y="1381360"/>
                  </a:lnTo>
                  <a:lnTo>
                    <a:pt x="7954224" y="1379392"/>
                  </a:lnTo>
                  <a:lnTo>
                    <a:pt x="8014601" y="1377327"/>
                  </a:lnTo>
                  <a:lnTo>
                    <a:pt x="8075608" y="1375166"/>
                  </a:lnTo>
                  <a:lnTo>
                    <a:pt x="8137252" y="1372905"/>
                  </a:lnTo>
                  <a:lnTo>
                    <a:pt x="8199543" y="1370546"/>
                  </a:lnTo>
                  <a:lnTo>
                    <a:pt x="8262488" y="1368086"/>
                  </a:lnTo>
                  <a:lnTo>
                    <a:pt x="8326095" y="1365524"/>
                  </a:lnTo>
                  <a:lnTo>
                    <a:pt x="8390373" y="1362860"/>
                  </a:lnTo>
                  <a:lnTo>
                    <a:pt x="8455329" y="1360093"/>
                  </a:lnTo>
                  <a:lnTo>
                    <a:pt x="8520972" y="1357221"/>
                  </a:lnTo>
                  <a:lnTo>
                    <a:pt x="8587310" y="1354244"/>
                  </a:lnTo>
                  <a:lnTo>
                    <a:pt x="8654351" y="1351161"/>
                  </a:lnTo>
                  <a:lnTo>
                    <a:pt x="8722102" y="1347970"/>
                  </a:lnTo>
                  <a:lnTo>
                    <a:pt x="8790573" y="1344670"/>
                  </a:lnTo>
                  <a:lnTo>
                    <a:pt x="8859772" y="1341262"/>
                  </a:lnTo>
                  <a:lnTo>
                    <a:pt x="8929705" y="1337743"/>
                  </a:lnTo>
                  <a:lnTo>
                    <a:pt x="9000383" y="1334113"/>
                  </a:lnTo>
                  <a:lnTo>
                    <a:pt x="9071811" y="1330370"/>
                  </a:lnTo>
                  <a:lnTo>
                    <a:pt x="9144000" y="1326514"/>
                  </a:lnTo>
                  <a:lnTo>
                    <a:pt x="9144000" y="0"/>
                  </a:lnTo>
                  <a:close/>
                </a:path>
              </a:pathLst>
            </a:custGeom>
            <a:ln w="19049">
              <a:solidFill>
                <a:srgbClr val="0A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402715"/>
            </a:xfrm>
            <a:custGeom>
              <a:avLst/>
              <a:gdLst/>
              <a:ahLst/>
              <a:cxnLst/>
              <a:rect l="l" t="t" r="r" b="b"/>
              <a:pathLst>
                <a:path w="9144000" h="1402715">
                  <a:moveTo>
                    <a:pt x="9144000" y="0"/>
                  </a:moveTo>
                  <a:lnTo>
                    <a:pt x="0" y="0"/>
                  </a:lnTo>
                  <a:lnTo>
                    <a:pt x="0" y="1139063"/>
                  </a:lnTo>
                  <a:lnTo>
                    <a:pt x="284228" y="1139635"/>
                  </a:lnTo>
                  <a:lnTo>
                    <a:pt x="556690" y="1141311"/>
                  </a:lnTo>
                  <a:lnTo>
                    <a:pt x="817905" y="1144025"/>
                  </a:lnTo>
                  <a:lnTo>
                    <a:pt x="1068392" y="1147716"/>
                  </a:lnTo>
                  <a:lnTo>
                    <a:pt x="1308673" y="1152320"/>
                  </a:lnTo>
                  <a:lnTo>
                    <a:pt x="1539267" y="1157773"/>
                  </a:lnTo>
                  <a:lnTo>
                    <a:pt x="1814680" y="1165687"/>
                  </a:lnTo>
                  <a:lnTo>
                    <a:pt x="2076786" y="1174706"/>
                  </a:lnTo>
                  <a:lnTo>
                    <a:pt x="2326601" y="1184705"/>
                  </a:lnTo>
                  <a:lnTo>
                    <a:pt x="2611584" y="1197823"/>
                  </a:lnTo>
                  <a:lnTo>
                    <a:pt x="2882086" y="1211961"/>
                  </a:lnTo>
                  <a:lnTo>
                    <a:pt x="3223262" y="1232028"/>
                  </a:lnTo>
                  <a:lnTo>
                    <a:pt x="3740144" y="1266385"/>
                  </a:lnTo>
                  <a:lnTo>
                    <a:pt x="4626433" y="1328904"/>
                  </a:lnTo>
                  <a:lnTo>
                    <a:pt x="4954568" y="1349788"/>
                  </a:lnTo>
                  <a:lnTo>
                    <a:pt x="5214259" y="1364327"/>
                  </a:lnTo>
                  <a:lnTo>
                    <a:pt x="5442292" y="1375319"/>
                  </a:lnTo>
                  <a:lnTo>
                    <a:pt x="5637497" y="1383278"/>
                  </a:lnTo>
                  <a:lnTo>
                    <a:pt x="5838491" y="1390014"/>
                  </a:lnTo>
                  <a:lnTo>
                    <a:pt x="6004139" y="1394439"/>
                  </a:lnTo>
                  <a:lnTo>
                    <a:pt x="6174662" y="1397939"/>
                  </a:lnTo>
                  <a:lnTo>
                    <a:pt x="6350581" y="1400449"/>
                  </a:lnTo>
                  <a:lnTo>
                    <a:pt x="6532416" y="1401907"/>
                  </a:lnTo>
                  <a:lnTo>
                    <a:pt x="6720688" y="1402250"/>
                  </a:lnTo>
                  <a:lnTo>
                    <a:pt x="6915915" y="1401414"/>
                  </a:lnTo>
                  <a:lnTo>
                    <a:pt x="7118619" y="1399335"/>
                  </a:lnTo>
                  <a:lnTo>
                    <a:pt x="7329320" y="1395950"/>
                  </a:lnTo>
                  <a:lnTo>
                    <a:pt x="7548537" y="1391196"/>
                  </a:lnTo>
                  <a:lnTo>
                    <a:pt x="7776790" y="1385010"/>
                  </a:lnTo>
                  <a:lnTo>
                    <a:pt x="8014601" y="1377327"/>
                  </a:lnTo>
                  <a:lnTo>
                    <a:pt x="8262488" y="1368086"/>
                  </a:lnTo>
                  <a:lnTo>
                    <a:pt x="8520972" y="1357221"/>
                  </a:lnTo>
                  <a:lnTo>
                    <a:pt x="8790573" y="1344670"/>
                  </a:lnTo>
                  <a:lnTo>
                    <a:pt x="9071811" y="1330370"/>
                  </a:lnTo>
                  <a:lnTo>
                    <a:pt x="9144000" y="132651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A52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9525" y="5910453"/>
            <a:ext cx="9163050" cy="948055"/>
            <a:chOff x="-9525" y="5910453"/>
            <a:chExt cx="9163050" cy="948055"/>
          </a:xfrm>
        </p:grpSpPr>
        <p:sp>
          <p:nvSpPr>
            <p:cNvPr id="6" name="object 6"/>
            <p:cNvSpPr/>
            <p:nvPr/>
          </p:nvSpPr>
          <p:spPr>
            <a:xfrm>
              <a:off x="0" y="5919978"/>
              <a:ext cx="9144000" cy="938530"/>
            </a:xfrm>
            <a:custGeom>
              <a:avLst/>
              <a:gdLst/>
              <a:ahLst/>
              <a:cxnLst/>
              <a:rect l="l" t="t" r="r" b="b"/>
              <a:pathLst>
                <a:path w="9144000" h="938529">
                  <a:moveTo>
                    <a:pt x="9027414" y="0"/>
                  </a:moveTo>
                  <a:lnTo>
                    <a:pt x="107471" y="0"/>
                  </a:lnTo>
                  <a:lnTo>
                    <a:pt x="61782" y="9224"/>
                  </a:lnTo>
                  <a:lnTo>
                    <a:pt x="24472" y="34378"/>
                  </a:lnTo>
                  <a:lnTo>
                    <a:pt x="0" y="70676"/>
                  </a:lnTo>
                  <a:lnTo>
                    <a:pt x="0" y="938020"/>
                  </a:lnTo>
                  <a:lnTo>
                    <a:pt x="9143999" y="938020"/>
                  </a:lnTo>
                  <a:lnTo>
                    <a:pt x="9143999" y="113600"/>
                  </a:lnTo>
                  <a:lnTo>
                    <a:pt x="9135534" y="71687"/>
                  </a:lnTo>
                  <a:lnTo>
                    <a:pt x="9110376" y="34378"/>
                  </a:lnTo>
                  <a:lnTo>
                    <a:pt x="9073074" y="9224"/>
                  </a:lnTo>
                  <a:lnTo>
                    <a:pt x="9027414" y="0"/>
                  </a:lnTo>
                  <a:close/>
                </a:path>
              </a:pathLst>
            </a:custGeom>
            <a:solidFill>
              <a:srgbClr val="0A52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919978"/>
              <a:ext cx="9144000" cy="113664"/>
            </a:xfrm>
            <a:custGeom>
              <a:avLst/>
              <a:gdLst/>
              <a:ahLst/>
              <a:cxnLst/>
              <a:rect l="l" t="t" r="r" b="b"/>
              <a:pathLst>
                <a:path w="9144000" h="113664">
                  <a:moveTo>
                    <a:pt x="107471" y="0"/>
                  </a:moveTo>
                  <a:lnTo>
                    <a:pt x="9027414" y="0"/>
                  </a:lnTo>
                  <a:lnTo>
                    <a:pt x="9073074" y="9224"/>
                  </a:lnTo>
                  <a:lnTo>
                    <a:pt x="9110376" y="34378"/>
                  </a:lnTo>
                  <a:lnTo>
                    <a:pt x="9135534" y="71687"/>
                  </a:lnTo>
                  <a:lnTo>
                    <a:pt x="9143999" y="113600"/>
                  </a:lnTo>
                </a:path>
                <a:path w="9144000" h="113664">
                  <a:moveTo>
                    <a:pt x="0" y="70676"/>
                  </a:moveTo>
                  <a:lnTo>
                    <a:pt x="24472" y="34378"/>
                  </a:lnTo>
                  <a:lnTo>
                    <a:pt x="61782" y="9224"/>
                  </a:lnTo>
                  <a:lnTo>
                    <a:pt x="107471" y="0"/>
                  </a:lnTo>
                </a:path>
              </a:pathLst>
            </a:custGeom>
            <a:ln w="19050">
              <a:solidFill>
                <a:srgbClr val="0A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0134" y="5993688"/>
            <a:ext cx="3349625" cy="74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MISSION</a:t>
            </a:r>
            <a:endParaRPr sz="1400">
              <a:latin typeface="Georgia"/>
              <a:cs typeface="Georgia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15"/>
              </a:spcBef>
            </a:pP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r>
              <a:rPr sz="11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nurturing</a:t>
            </a:r>
            <a:r>
              <a:rPr sz="11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ground</a:t>
            </a:r>
            <a:r>
              <a:rPr sz="11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an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individual’s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holistic</a:t>
            </a:r>
            <a:r>
              <a:rPr sz="11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development to</a:t>
            </a:r>
            <a:r>
              <a:rPr sz="11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make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effective</a:t>
            </a:r>
            <a:r>
              <a:rPr sz="11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contribution</a:t>
            </a:r>
            <a:r>
              <a:rPr sz="11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1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society</a:t>
            </a:r>
            <a:r>
              <a:rPr sz="11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11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dynamic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environment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2438" y="6032398"/>
            <a:ext cx="1425575" cy="40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VISION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Excellence</a:t>
            </a:r>
            <a:r>
              <a:rPr sz="11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11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Service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1536" y="5993688"/>
            <a:ext cx="2718435" cy="74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  <a:tabLst>
                <a:tab pos="676910" algn="l"/>
              </a:tabLst>
            </a:pPr>
            <a:r>
              <a:rPr sz="1400" b="1" spc="-20" dirty="0">
                <a:solidFill>
                  <a:srgbClr val="FFFFFF"/>
                </a:solidFill>
                <a:latin typeface="Georgia"/>
                <a:cs typeface="Georgia"/>
              </a:rPr>
              <a:t>CORE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	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VALUES</a:t>
            </a:r>
            <a:endParaRPr sz="1400">
              <a:latin typeface="Georgia"/>
              <a:cs typeface="Georgia"/>
            </a:endParaRPr>
          </a:p>
          <a:p>
            <a:pPr marL="314325" marR="308610" algn="ctr">
              <a:lnSpc>
                <a:spcPct val="100000"/>
              </a:lnSpc>
              <a:spcBef>
                <a:spcPts val="15"/>
              </a:spcBef>
            </a:pP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Faith</a:t>
            </a:r>
            <a:r>
              <a:rPr sz="11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God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|</a:t>
            </a:r>
            <a:r>
              <a:rPr sz="1100" spc="2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Moral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Uprightness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Love</a:t>
            </a:r>
            <a:r>
              <a:rPr sz="11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Fellow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Beings</a:t>
            </a:r>
            <a:endParaRPr sz="11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Social</a:t>
            </a:r>
            <a:r>
              <a:rPr sz="11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Responsibility</a:t>
            </a:r>
            <a:r>
              <a:rPr sz="11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|</a:t>
            </a:r>
            <a:r>
              <a:rPr sz="11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Pursuit</a:t>
            </a:r>
            <a:r>
              <a:rPr sz="11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1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Excellence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231647"/>
            <a:ext cx="2764536" cy="100279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75538" y="1400683"/>
            <a:ext cx="7790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75" dirty="0"/>
              <a:t>NATURAL</a:t>
            </a:r>
            <a:r>
              <a:rPr sz="3600" spc="-195" dirty="0"/>
              <a:t> </a:t>
            </a:r>
            <a:r>
              <a:rPr sz="3600" spc="-490" dirty="0"/>
              <a:t>LANGUAGE</a:t>
            </a:r>
            <a:r>
              <a:rPr sz="3600" spc="-175" dirty="0"/>
              <a:t> </a:t>
            </a:r>
            <a:r>
              <a:rPr sz="3600" spc="-434" dirty="0"/>
              <a:t>PROCESSING</a:t>
            </a:r>
            <a:r>
              <a:rPr sz="3600" spc="-135" dirty="0"/>
              <a:t> </a:t>
            </a:r>
            <a:r>
              <a:rPr sz="3600" spc="-375" dirty="0"/>
              <a:t>[NLP]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2622042" y="3046857"/>
            <a:ext cx="3900804" cy="2182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3945" marR="1077595" algn="ctr">
              <a:lnSpc>
                <a:spcPct val="100000"/>
              </a:lnSpc>
              <a:spcBef>
                <a:spcPts val="100"/>
              </a:spcBef>
            </a:pPr>
            <a:r>
              <a:rPr sz="3600" b="1" spc="-459" dirty="0">
                <a:solidFill>
                  <a:srgbClr val="001F5F"/>
                </a:solidFill>
                <a:latin typeface="Arial"/>
                <a:cs typeface="Arial"/>
              </a:rPr>
              <a:t>MCA</a:t>
            </a:r>
            <a:r>
              <a:rPr lang="en-US" sz="3600" b="1" spc="-459" dirty="0">
                <a:solidFill>
                  <a:srgbClr val="001F5F"/>
                </a:solidFill>
                <a:latin typeface="Arial"/>
                <a:cs typeface="Arial"/>
              </a:rPr>
              <a:t>473b</a:t>
            </a:r>
            <a:r>
              <a:rPr sz="3600" b="1" spc="-459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b="1" spc="-400" dirty="0">
                <a:solidFill>
                  <a:srgbClr val="001F5F"/>
                </a:solidFill>
                <a:latin typeface="Arial"/>
                <a:cs typeface="Arial"/>
              </a:rPr>
              <a:t>UNIT</a:t>
            </a:r>
            <a:r>
              <a:rPr sz="3600" b="1" spc="-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b="1" spc="-434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spc="-335" dirty="0">
                <a:solidFill>
                  <a:srgbClr val="001F5F"/>
                </a:solidFill>
                <a:latin typeface="Arial"/>
                <a:cs typeface="Arial"/>
              </a:rPr>
              <a:t>INSTRUCTOR:</a:t>
            </a:r>
            <a:r>
              <a:rPr sz="28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85" dirty="0">
                <a:solidFill>
                  <a:srgbClr val="001F5F"/>
                </a:solidFill>
                <a:latin typeface="Arial"/>
                <a:cs typeface="Arial"/>
              </a:rPr>
              <a:t>Dr</a:t>
            </a:r>
            <a:r>
              <a:rPr sz="28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lang="en-US" sz="2800" spc="-260" dirty="0">
                <a:solidFill>
                  <a:srgbClr val="001F5F"/>
                </a:solidFill>
                <a:latin typeface="Arial"/>
                <a:cs typeface="Arial"/>
              </a:rPr>
              <a:t>Rohini V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5" dirty="0"/>
              <a:t>Regular</a:t>
            </a:r>
            <a:r>
              <a:rPr spc="-135" dirty="0"/>
              <a:t> </a:t>
            </a:r>
            <a:r>
              <a:rPr spc="-305" dirty="0"/>
              <a:t>Expressions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6171" y="534923"/>
            <a:ext cx="3947160" cy="29596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8942" y="1497059"/>
            <a:ext cx="8495030" cy="420751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860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85" dirty="0">
                <a:solidFill>
                  <a:srgbClr val="001F5F"/>
                </a:solidFill>
                <a:latin typeface="Arial"/>
                <a:cs typeface="Arial"/>
              </a:rPr>
              <a:t>How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can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search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any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these?</a:t>
            </a:r>
            <a:endParaRPr sz="22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30"/>
              </a:spcBef>
              <a:buChar char="○"/>
              <a:tabLst>
                <a:tab pos="838200" algn="l"/>
                <a:tab pos="838835" algn="l"/>
              </a:tabLst>
            </a:pPr>
            <a:r>
              <a:rPr sz="1800" spc="-85" dirty="0">
                <a:solidFill>
                  <a:srgbClr val="001F5F"/>
                </a:solidFill>
                <a:latin typeface="Arial"/>
                <a:cs typeface="Arial"/>
              </a:rPr>
              <a:t>woodchuck</a:t>
            </a:r>
            <a:endParaRPr sz="18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Char char="○"/>
              <a:tabLst>
                <a:tab pos="838200" algn="l"/>
                <a:tab pos="838835" algn="l"/>
              </a:tabLst>
            </a:pPr>
            <a:r>
              <a:rPr sz="1800" spc="-95" dirty="0">
                <a:solidFill>
                  <a:srgbClr val="001F5F"/>
                </a:solidFill>
                <a:latin typeface="Arial"/>
                <a:cs typeface="Arial"/>
              </a:rPr>
              <a:t>woodchucks</a:t>
            </a:r>
            <a:endParaRPr sz="18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Char char="○"/>
              <a:tabLst>
                <a:tab pos="838200" algn="l"/>
                <a:tab pos="838835" algn="l"/>
              </a:tabLst>
            </a:pPr>
            <a:r>
              <a:rPr sz="1800" spc="-95" dirty="0">
                <a:solidFill>
                  <a:srgbClr val="001F5F"/>
                </a:solidFill>
                <a:latin typeface="Arial"/>
                <a:cs typeface="Arial"/>
              </a:rPr>
              <a:t>Woodchuck</a:t>
            </a:r>
            <a:endParaRPr sz="18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5"/>
              </a:spcBef>
              <a:buChar char="○"/>
              <a:tabLst>
                <a:tab pos="838200" algn="l"/>
                <a:tab pos="838835" algn="l"/>
              </a:tabLst>
            </a:pPr>
            <a:r>
              <a:rPr sz="1800" spc="-100" dirty="0">
                <a:solidFill>
                  <a:srgbClr val="001F5F"/>
                </a:solidFill>
                <a:latin typeface="Arial"/>
                <a:cs typeface="Arial"/>
              </a:rPr>
              <a:t>Woodchucks</a:t>
            </a:r>
            <a:endParaRPr sz="1800">
              <a:latin typeface="Arial"/>
              <a:cs typeface="Arial"/>
            </a:endParaRPr>
          </a:p>
          <a:p>
            <a:pPr marL="4733925">
              <a:lnSpc>
                <a:spcPct val="100000"/>
              </a:lnSpc>
              <a:spcBef>
                <a:spcPts val="1315"/>
              </a:spcBef>
            </a:pP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Image</a:t>
            </a:r>
            <a:r>
              <a:rPr sz="1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source:</a:t>
            </a:r>
            <a:r>
              <a:rPr sz="1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Slide</a:t>
            </a:r>
            <a:r>
              <a:rPr sz="1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adapted</a:t>
            </a:r>
            <a:r>
              <a:rPr sz="1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from</a:t>
            </a:r>
            <a:r>
              <a:rPr sz="1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Dan</a:t>
            </a:r>
            <a:r>
              <a:rPr sz="1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"/>
                <a:cs typeface="Arial"/>
              </a:rPr>
              <a:t>Jurafsky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Arial"/>
              <a:cs typeface="Arial"/>
            </a:endParaRPr>
          </a:p>
          <a:p>
            <a:pPr marL="445134" indent="-433070">
              <a:lnSpc>
                <a:spcPct val="100000"/>
              </a:lnSpc>
              <a:buChar char="●"/>
              <a:tabLst>
                <a:tab pos="445134" algn="l"/>
                <a:tab pos="445770" algn="l"/>
                <a:tab pos="3504565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search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woodchuck,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If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type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/woodchuck/</a:t>
            </a:r>
            <a:r>
              <a:rPr sz="22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"/>
              <a:buChar char="●"/>
            </a:pPr>
            <a:endParaRPr sz="23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pattern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/</a:t>
            </a:r>
            <a:r>
              <a:rPr sz="2200" spc="-215" dirty="0">
                <a:solidFill>
                  <a:srgbClr val="FF0000"/>
                </a:solidFill>
                <a:latin typeface="Arial"/>
                <a:cs typeface="Arial"/>
              </a:rPr>
              <a:t>woodchucks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/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001F5F"/>
                </a:solidFill>
                <a:latin typeface="Arial"/>
                <a:cs typeface="Arial"/>
              </a:rPr>
              <a:t>will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not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match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string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FF0000"/>
                </a:solidFill>
                <a:latin typeface="Arial"/>
                <a:cs typeface="Arial"/>
              </a:rPr>
              <a:t>Woodchucks.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85" dirty="0">
                <a:solidFill>
                  <a:srgbClr val="001F5F"/>
                </a:solidFill>
                <a:latin typeface="Arial"/>
                <a:cs typeface="Arial"/>
              </a:rPr>
              <a:t>How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solve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this?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307" y="446278"/>
            <a:ext cx="4744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Calibri"/>
                <a:cs typeface="Calibri"/>
              </a:rPr>
              <a:t>Letters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inside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square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brackets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[]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3017011"/>
            <a:ext cx="8255000" cy="2710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pattern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/[wW]/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matches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patterns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containing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either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5" dirty="0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85" dirty="0">
                <a:solidFill>
                  <a:srgbClr val="001F5F"/>
                </a:solidFill>
                <a:latin typeface="Arial"/>
                <a:cs typeface="Arial"/>
              </a:rPr>
              <a:t>W.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marR="508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string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characters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inside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braces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specifies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FF0000"/>
                </a:solidFill>
                <a:latin typeface="Arial"/>
                <a:cs typeface="Arial"/>
              </a:rPr>
              <a:t>disjunction</a:t>
            </a:r>
            <a:r>
              <a:rPr sz="22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001F5F"/>
                </a:solidFill>
                <a:latin typeface="Arial"/>
                <a:cs typeface="Arial"/>
              </a:rPr>
              <a:t>characters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001F5F"/>
                </a:solidFill>
                <a:latin typeface="Arial"/>
                <a:cs typeface="Arial"/>
              </a:rPr>
              <a:t>match.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regular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expression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/[1234567890]/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specified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any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single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digit.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this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ok?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1F5F"/>
              </a:buClr>
              <a:buFont typeface="Arial"/>
              <a:buChar char="●"/>
            </a:pPr>
            <a:endParaRPr sz="23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  <a:tab pos="5041265" algn="l"/>
                <a:tab pos="6325870" algn="l"/>
                <a:tab pos="6726555" algn="l"/>
                <a:tab pos="7931150" algn="l"/>
              </a:tabLst>
            </a:pPr>
            <a:r>
              <a:rPr sz="2200" spc="-275" dirty="0">
                <a:solidFill>
                  <a:srgbClr val="001F5F"/>
                </a:solidFill>
                <a:latin typeface="Arial"/>
                <a:cs typeface="Arial"/>
              </a:rPr>
              <a:t>/[ABCDEFGHIJKLMNOPQRSTUVWXYZ]/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this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ok?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200" spc="-50" dirty="0">
                <a:solidFill>
                  <a:srgbClr val="001F5F"/>
                </a:solidFill>
                <a:latin typeface="Wingdings"/>
                <a:cs typeface="Wingdings"/>
              </a:rPr>
              <a:t></a:t>
            </a:r>
            <a:r>
              <a:rPr sz="22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200" u="sng" dirty="0">
                <a:solidFill>
                  <a:srgbClr val="001F5F"/>
                </a:solidFill>
                <a:uFill>
                  <a:solidFill>
                    <a:srgbClr val="001E5E"/>
                  </a:solidFill>
                </a:uFill>
                <a:latin typeface="Times New Roman"/>
                <a:cs typeface="Times New Roman"/>
              </a:rPr>
              <a:t>	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0952" y="1318260"/>
            <a:ext cx="6083808" cy="108508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644474"/>
            <a:ext cx="1905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60475" algn="l"/>
              </a:tabLst>
            </a:pPr>
            <a:r>
              <a:rPr b="0" spc="-320" dirty="0">
                <a:latin typeface="Arial"/>
                <a:cs typeface="Arial"/>
              </a:rPr>
              <a:t>Ranges</a:t>
            </a:r>
            <a:r>
              <a:rPr b="0" dirty="0">
                <a:latin typeface="Arial"/>
                <a:cs typeface="Arial"/>
              </a:rPr>
              <a:t>	</a:t>
            </a:r>
            <a:r>
              <a:rPr b="0" spc="-235" dirty="0">
                <a:latin typeface="Arial"/>
                <a:cs typeface="Arial"/>
              </a:rPr>
              <a:t>[A-</a:t>
            </a:r>
            <a:r>
              <a:rPr b="0" spc="-180" dirty="0">
                <a:latin typeface="Arial"/>
                <a:cs typeface="Arial"/>
              </a:rPr>
              <a:t>Z]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442085"/>
            <a:ext cx="7950200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Cases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where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there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well-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defined</a:t>
            </a: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sequence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associated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set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characters,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brackets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can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be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used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dash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001F5F"/>
                </a:solidFill>
                <a:latin typeface="Arial"/>
                <a:cs typeface="Arial"/>
              </a:rPr>
              <a:t>(-</a:t>
            </a:r>
            <a:r>
              <a:rPr sz="2200" spc="-145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specify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range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001F5F"/>
                </a:solidFill>
                <a:latin typeface="Arial"/>
                <a:cs typeface="Arial"/>
              </a:rPr>
              <a:t>any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one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character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1F5F"/>
                </a:solidFill>
                <a:latin typeface="Arial"/>
                <a:cs typeface="Arial"/>
              </a:rPr>
              <a:t>range.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445134" indent="-433070">
              <a:lnSpc>
                <a:spcPct val="100000"/>
              </a:lnSpc>
              <a:buChar char="●"/>
              <a:tabLst>
                <a:tab pos="445134" algn="l"/>
                <a:tab pos="445770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pattern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001F5F"/>
                </a:solidFill>
                <a:latin typeface="Arial"/>
                <a:cs typeface="Arial"/>
              </a:rPr>
              <a:t>/[2-5]/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specifies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any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one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characters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2,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3,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4,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5.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"/>
              <a:buChar char="●"/>
            </a:pPr>
            <a:endParaRPr sz="23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pattern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/[b-g]/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specifies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one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characters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b,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c,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d,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e,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f,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g.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0" dirty="0"/>
              <a:t>Exercise-</a:t>
            </a:r>
            <a:r>
              <a:rPr spc="-100" dirty="0"/>
              <a:t> </a:t>
            </a:r>
            <a:r>
              <a:rPr spc="-370" dirty="0"/>
              <a:t>RE</a:t>
            </a:r>
            <a:r>
              <a:rPr spc="-110" dirty="0"/>
              <a:t> </a:t>
            </a:r>
            <a:r>
              <a:rPr spc="-310" dirty="0"/>
              <a:t>Match</a:t>
            </a:r>
            <a:r>
              <a:rPr spc="-125" dirty="0"/>
              <a:t> </a:t>
            </a:r>
            <a:r>
              <a:rPr spc="-315" dirty="0"/>
              <a:t>Example</a:t>
            </a:r>
            <a:r>
              <a:rPr spc="-100" dirty="0"/>
              <a:t> </a:t>
            </a:r>
            <a:r>
              <a:rPr spc="-270" dirty="0"/>
              <a:t>Patterns</a:t>
            </a:r>
            <a:r>
              <a:rPr spc="-120" dirty="0"/>
              <a:t> </a:t>
            </a:r>
            <a:r>
              <a:rPr spc="-320" dirty="0"/>
              <a:t>Matched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21844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Find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match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here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!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942" y="3271266"/>
            <a:ext cx="6496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/[A-</a:t>
            </a:r>
            <a:r>
              <a:rPr sz="2200" spc="-130" dirty="0">
                <a:solidFill>
                  <a:srgbClr val="001F5F"/>
                </a:solidFill>
                <a:latin typeface="Arial"/>
                <a:cs typeface="Arial"/>
              </a:rPr>
              <a:t>Z]/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9204" y="3271266"/>
            <a:ext cx="20440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an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upper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case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letter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2767" y="3271266"/>
            <a:ext cx="4190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“</a:t>
            </a:r>
            <a:r>
              <a:rPr sz="2200" spc="3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should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call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‘</a:t>
            </a:r>
            <a:r>
              <a:rPr sz="2200" spc="-22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renched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Blossoms’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942" y="3941826"/>
            <a:ext cx="5981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/[a-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z]/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5650" y="3941826"/>
            <a:ext cx="18789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lower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case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001F5F"/>
                </a:solidFill>
                <a:latin typeface="Arial"/>
                <a:cs typeface="Arial"/>
              </a:rPr>
              <a:t>letter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8759" y="3941826"/>
            <a:ext cx="39033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13810" algn="l"/>
              </a:tabLst>
            </a:pP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“</a:t>
            </a:r>
            <a:r>
              <a:rPr sz="2200" spc="-2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2200" u="sng" dirty="0">
                <a:solidFill>
                  <a:srgbClr val="001F5F"/>
                </a:solidFill>
                <a:uFill>
                  <a:solidFill>
                    <a:srgbClr val="001E5E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942" y="4947920"/>
            <a:ext cx="6108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/[0-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9]/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9932" y="4947920"/>
            <a:ext cx="12954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single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001F5F"/>
                </a:solidFill>
                <a:latin typeface="Arial"/>
                <a:cs typeface="Arial"/>
              </a:rPr>
              <a:t>digit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48759" y="4947920"/>
            <a:ext cx="352932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“Chapter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FF0000"/>
                </a:solidFill>
                <a:latin typeface="Arial"/>
                <a:cs typeface="Arial"/>
              </a:rPr>
              <a:t>1:</a:t>
            </a:r>
            <a:r>
              <a:rPr sz="22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Down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Rabbit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001F5F"/>
                </a:solidFill>
                <a:latin typeface="Arial"/>
                <a:cs typeface="Arial"/>
              </a:rPr>
              <a:t>Hole”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644474"/>
            <a:ext cx="5082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19580" algn="l"/>
              </a:tabLst>
            </a:pPr>
            <a:r>
              <a:rPr spc="-320" dirty="0"/>
              <a:t>The</a:t>
            </a:r>
            <a:r>
              <a:rPr spc="-135" dirty="0"/>
              <a:t> </a:t>
            </a:r>
            <a:r>
              <a:rPr spc="-260" dirty="0"/>
              <a:t>caret</a:t>
            </a:r>
            <a:r>
              <a:rPr spc="-130" dirty="0"/>
              <a:t> </a:t>
            </a:r>
            <a:r>
              <a:rPr spc="-365" dirty="0"/>
              <a:t>^</a:t>
            </a:r>
            <a:r>
              <a:rPr dirty="0"/>
              <a:t>	</a:t>
            </a:r>
            <a:r>
              <a:rPr spc="-185" dirty="0"/>
              <a:t>-</a:t>
            </a:r>
            <a:r>
              <a:rPr spc="-285" dirty="0"/>
              <a:t>Negation</a:t>
            </a:r>
            <a:r>
              <a:rPr spc="-145" dirty="0"/>
              <a:t> </a:t>
            </a:r>
            <a:r>
              <a:rPr spc="-245" dirty="0"/>
              <a:t>in</a:t>
            </a:r>
            <a:r>
              <a:rPr spc="-125" dirty="0"/>
              <a:t> </a:t>
            </a:r>
            <a:r>
              <a:rPr spc="-275" dirty="0"/>
              <a:t>Disjunction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7839709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1623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square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braces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can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also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be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used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specify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what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single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001F5F"/>
                </a:solidFill>
                <a:latin typeface="Arial"/>
                <a:cs typeface="Arial"/>
              </a:rPr>
              <a:t>character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cannot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be,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by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use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caret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001F5F"/>
                </a:solidFill>
                <a:latin typeface="Arial"/>
                <a:cs typeface="Arial"/>
              </a:rPr>
              <a:t>^.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marR="5080" indent="-368935">
              <a:lnSpc>
                <a:spcPct val="100000"/>
              </a:lnSpc>
              <a:buClr>
                <a:srgbClr val="001F5F"/>
              </a:buClr>
              <a:buFont typeface="Arial"/>
              <a:buChar char="●"/>
              <a:tabLst>
                <a:tab pos="445134" algn="l"/>
                <a:tab pos="445770" algn="l"/>
              </a:tabLst>
            </a:pPr>
            <a:r>
              <a:rPr dirty="0"/>
              <a:t>	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If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caret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^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001F5F"/>
                </a:solidFill>
                <a:latin typeface="Arial"/>
                <a:cs typeface="Arial"/>
              </a:rPr>
              <a:t>first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symbol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after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open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square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brace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[,the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resulting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pattern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negated.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300">
              <a:latin typeface="Arial"/>
              <a:cs typeface="Arial"/>
            </a:endParaRPr>
          </a:p>
          <a:p>
            <a:pPr marL="381000" marR="335915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15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2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FF0000"/>
                </a:solidFill>
                <a:latin typeface="Arial"/>
                <a:cs typeface="Arial"/>
              </a:rPr>
              <a:t>example,</a:t>
            </a:r>
            <a:r>
              <a:rPr sz="22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FF0000"/>
                </a:solidFill>
                <a:latin typeface="Arial"/>
                <a:cs typeface="Arial"/>
              </a:rPr>
              <a:t>pattern</a:t>
            </a:r>
            <a:r>
              <a:rPr sz="22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FF0000"/>
                </a:solidFill>
                <a:latin typeface="Arial"/>
                <a:cs typeface="Arial"/>
              </a:rPr>
              <a:t>/[^a]/</a:t>
            </a:r>
            <a:r>
              <a:rPr sz="22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FF0000"/>
                </a:solidFill>
                <a:latin typeface="Arial"/>
                <a:cs typeface="Arial"/>
              </a:rPr>
              <a:t>matches</a:t>
            </a:r>
            <a:r>
              <a:rPr sz="22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FF0000"/>
                </a:solidFill>
                <a:latin typeface="Arial"/>
                <a:cs typeface="Arial"/>
              </a:rPr>
              <a:t>any</a:t>
            </a:r>
            <a:r>
              <a:rPr sz="22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FF0000"/>
                </a:solidFill>
                <a:latin typeface="Arial"/>
                <a:cs typeface="Arial"/>
              </a:rPr>
              <a:t>single</a:t>
            </a:r>
            <a:r>
              <a:rPr sz="22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FF0000"/>
                </a:solidFill>
                <a:latin typeface="Arial"/>
                <a:cs typeface="Arial"/>
              </a:rPr>
              <a:t>character</a:t>
            </a:r>
            <a:r>
              <a:rPr sz="22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FF0000"/>
                </a:solidFill>
                <a:latin typeface="Arial"/>
                <a:cs typeface="Arial"/>
              </a:rPr>
              <a:t>(including </a:t>
            </a:r>
            <a:r>
              <a:rPr sz="2200" spc="-190" dirty="0">
                <a:solidFill>
                  <a:srgbClr val="FF0000"/>
                </a:solidFill>
                <a:latin typeface="Arial"/>
                <a:cs typeface="Arial"/>
              </a:rPr>
              <a:t>special</a:t>
            </a:r>
            <a:r>
              <a:rPr sz="22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FF0000"/>
                </a:solidFill>
                <a:latin typeface="Arial"/>
                <a:cs typeface="Arial"/>
              </a:rPr>
              <a:t>characters)</a:t>
            </a:r>
            <a:r>
              <a:rPr sz="22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FF0000"/>
                </a:solidFill>
                <a:latin typeface="Arial"/>
                <a:cs typeface="Arial"/>
              </a:rPr>
              <a:t>except</a:t>
            </a:r>
            <a:r>
              <a:rPr sz="22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Arial"/>
                <a:cs typeface="Arial"/>
              </a:rPr>
              <a:t>a.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marR="22606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This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only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true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when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caret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001F5F"/>
                </a:solidFill>
                <a:latin typeface="Arial"/>
                <a:cs typeface="Arial"/>
              </a:rPr>
              <a:t>first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symbol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after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open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001F5F"/>
                </a:solidFill>
                <a:latin typeface="Arial"/>
                <a:cs typeface="Arial"/>
              </a:rPr>
              <a:t>square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brace.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If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occurs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anywhere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else,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usually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stands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caret.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2459735"/>
            <a:ext cx="7943088" cy="18714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5" dirty="0"/>
              <a:t>Regular</a:t>
            </a:r>
            <a:r>
              <a:rPr spc="-125" dirty="0"/>
              <a:t> </a:t>
            </a:r>
            <a:r>
              <a:rPr spc="-285" dirty="0"/>
              <a:t>Expressions:</a:t>
            </a:r>
            <a:r>
              <a:rPr spc="-114" dirty="0"/>
              <a:t> </a:t>
            </a:r>
            <a:r>
              <a:rPr spc="-320" dirty="0"/>
              <a:t>More</a:t>
            </a:r>
            <a:r>
              <a:rPr spc="-114" dirty="0"/>
              <a:t> </a:t>
            </a:r>
            <a:r>
              <a:rPr spc="-275" dirty="0"/>
              <a:t>Disjunction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6009"/>
            <a:ext cx="5520055" cy="1029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Font typeface="Arial"/>
              <a:buChar char="●"/>
              <a:tabLst>
                <a:tab pos="381000" algn="l"/>
                <a:tab pos="381635" algn="l"/>
              </a:tabLst>
            </a:pP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Woodchucks</a:t>
            </a:r>
            <a:r>
              <a:rPr sz="22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1F5F"/>
                </a:solidFill>
                <a:latin typeface="Calibri"/>
                <a:cs typeface="Calibri"/>
              </a:rPr>
              <a:t>another</a:t>
            </a:r>
            <a:r>
              <a:rPr sz="22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2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22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groundhog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!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pipe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|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disjunction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2452" y="1229867"/>
            <a:ext cx="3171444" cy="237896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942" y="1579245"/>
            <a:ext cx="53479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5"/>
              </a:spcBef>
              <a:buSzPct val="84615"/>
              <a:buFont typeface="Arial"/>
              <a:buChar char="●"/>
              <a:tabLst>
                <a:tab pos="381000" algn="l"/>
                <a:tab pos="381635" algn="l"/>
              </a:tabLst>
            </a:pPr>
            <a:r>
              <a:rPr sz="2600" spc="-10" dirty="0">
                <a:solidFill>
                  <a:srgbClr val="CC0000"/>
                </a:solidFill>
                <a:latin typeface="Courier New"/>
                <a:cs typeface="Courier New"/>
              </a:rPr>
              <a:t>[gG]roundhog</a:t>
            </a:r>
            <a:r>
              <a:rPr sz="2600" b="1" spc="-10" dirty="0">
                <a:solidFill>
                  <a:srgbClr val="CC0000"/>
                </a:solidFill>
                <a:latin typeface="Courier New"/>
                <a:cs typeface="Courier New"/>
              </a:rPr>
              <a:t>|</a:t>
            </a:r>
            <a:r>
              <a:rPr sz="2600" spc="-10" dirty="0">
                <a:solidFill>
                  <a:srgbClr val="CC0000"/>
                </a:solidFill>
                <a:latin typeface="Courier New"/>
                <a:cs typeface="Courier New"/>
              </a:rPr>
              <a:t>[Ww]oodchuck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5171" y="2898520"/>
          <a:ext cx="8844280" cy="2747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6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Pattern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Matches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groundhog</a:t>
                      </a:r>
                      <a:r>
                        <a:rPr sz="1600" b="1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woodchuck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yours</a:t>
                      </a:r>
                      <a:r>
                        <a:rPr sz="1600" b="1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mine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1070610" algn="l"/>
                        </a:tabLst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yours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mine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b="1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[abc]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[gG]roundhog</a:t>
                      </a:r>
                      <a:r>
                        <a:rPr sz="1600" b="1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1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[Ww]oodchuck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633806"/>
            <a:ext cx="5128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24579" algn="l"/>
                <a:tab pos="4263390" algn="l"/>
                <a:tab pos="4901565" algn="l"/>
              </a:tabLst>
            </a:pPr>
            <a:r>
              <a:rPr spc="-285" dirty="0"/>
              <a:t>Regular</a:t>
            </a:r>
            <a:r>
              <a:rPr spc="-114" dirty="0"/>
              <a:t> </a:t>
            </a:r>
            <a:r>
              <a:rPr spc="-285" dirty="0"/>
              <a:t>Expressions:</a:t>
            </a:r>
            <a:r>
              <a:rPr spc="-100" dirty="0"/>
              <a:t> </a:t>
            </a:r>
            <a:r>
              <a:rPr spc="-50" dirty="0">
                <a:latin typeface="Courier New"/>
                <a:cs typeface="Courier New"/>
              </a:rPr>
              <a:t>?</a:t>
            </a:r>
            <a:r>
              <a:rPr dirty="0">
                <a:latin typeface="Courier New"/>
                <a:cs typeface="Courier New"/>
              </a:rPr>
              <a:t>	</a:t>
            </a:r>
            <a:r>
              <a:rPr spc="-50" dirty="0">
                <a:latin typeface="Courier New"/>
                <a:cs typeface="Courier New"/>
              </a:rPr>
              <a:t>*</a:t>
            </a:r>
            <a:r>
              <a:rPr dirty="0">
                <a:latin typeface="Courier New"/>
                <a:cs typeface="Courier New"/>
              </a:rPr>
              <a:t>	</a:t>
            </a:r>
            <a:r>
              <a:rPr spc="-50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	</a:t>
            </a:r>
            <a:r>
              <a:rPr spc="-50" dirty="0">
                <a:latin typeface="Courier New"/>
                <a:cs typeface="Courier New"/>
              </a:rPr>
              <a:t>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56913"/>
            <a:ext cx="8499653" cy="366024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942" y="1594485"/>
            <a:ext cx="7581900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example,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consider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language</a:t>
            </a:r>
            <a:r>
              <a:rPr sz="22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certain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sheep,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which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consists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strings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look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like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following: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0" dirty="0">
                <a:solidFill>
                  <a:srgbClr val="001F5F"/>
                </a:solidFill>
                <a:latin typeface="Arial"/>
                <a:cs typeface="Arial"/>
              </a:rPr>
              <a:t>baa!</a:t>
            </a:r>
            <a:endParaRPr sz="22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baaa!</a:t>
            </a:r>
            <a:endParaRPr sz="22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baaaa!</a:t>
            </a:r>
            <a:endParaRPr sz="22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baaaaa!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93419"/>
            <a:ext cx="6999732" cy="52501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873377"/>
            <a:ext cx="482536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60" dirty="0">
                <a:solidFill>
                  <a:srgbClr val="001F5F"/>
                </a:solidFill>
                <a:latin typeface="Arial"/>
                <a:cs typeface="Arial"/>
              </a:rPr>
              <a:t>More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operators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●"/>
            </a:pPr>
            <a:endParaRPr sz="2500" dirty="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Substitution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,Capture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groups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ELIZA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●"/>
            </a:pPr>
            <a:endParaRPr sz="2500" dirty="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75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Corpora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●"/>
            </a:pPr>
            <a:endParaRPr sz="2500" dirty="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Text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1F5F"/>
                </a:solidFill>
                <a:latin typeface="Arial"/>
                <a:cs typeface="Arial"/>
              </a:rPr>
              <a:t>Normalization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644474"/>
            <a:ext cx="6690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5" dirty="0"/>
              <a:t>Find</a:t>
            </a:r>
            <a:r>
              <a:rPr spc="-145" dirty="0"/>
              <a:t> </a:t>
            </a:r>
            <a:r>
              <a:rPr spc="-385" dirty="0"/>
              <a:t>me</a:t>
            </a:r>
            <a:r>
              <a:rPr spc="-130" dirty="0"/>
              <a:t> </a:t>
            </a:r>
            <a:r>
              <a:rPr spc="-204" dirty="0"/>
              <a:t>all</a:t>
            </a:r>
            <a:r>
              <a:rPr spc="-130" dirty="0"/>
              <a:t> </a:t>
            </a:r>
            <a:r>
              <a:rPr spc="-275" dirty="0"/>
              <a:t>instances</a:t>
            </a:r>
            <a:r>
              <a:rPr spc="-135" dirty="0"/>
              <a:t> </a:t>
            </a:r>
            <a:r>
              <a:rPr spc="-254" dirty="0"/>
              <a:t>of</a:t>
            </a:r>
            <a:r>
              <a:rPr spc="-130" dirty="0"/>
              <a:t> </a:t>
            </a:r>
            <a:r>
              <a:rPr spc="-270" dirty="0"/>
              <a:t>the</a:t>
            </a:r>
            <a:r>
              <a:rPr spc="-145" dirty="0"/>
              <a:t> </a:t>
            </a:r>
            <a:r>
              <a:rPr spc="-320" dirty="0"/>
              <a:t>word</a:t>
            </a:r>
            <a:r>
              <a:rPr spc="-130" dirty="0"/>
              <a:t> </a:t>
            </a:r>
            <a:r>
              <a:rPr spc="-265" dirty="0"/>
              <a:t>“the”</a:t>
            </a:r>
            <a:r>
              <a:rPr spc="-140" dirty="0"/>
              <a:t> </a:t>
            </a:r>
            <a:r>
              <a:rPr spc="-245" dirty="0"/>
              <a:t>in</a:t>
            </a:r>
            <a:r>
              <a:rPr spc="-130" dirty="0"/>
              <a:t> </a:t>
            </a:r>
            <a:r>
              <a:rPr spc="-300" dirty="0"/>
              <a:t>a</a:t>
            </a:r>
            <a:r>
              <a:rPr spc="-130" dirty="0"/>
              <a:t> </a:t>
            </a:r>
            <a:r>
              <a:rPr spc="-110" dirty="0"/>
              <a:t>text.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750" y="1591437"/>
            <a:ext cx="73596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 marR="5080" indent="-70485">
              <a:lnSpc>
                <a:spcPct val="120800"/>
              </a:lnSpc>
              <a:spcBef>
                <a:spcPts val="100"/>
              </a:spcBef>
            </a:pP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/the/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[tT]he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8759" y="1591437"/>
            <a:ext cx="397827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Misses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capitalized</a:t>
            </a:r>
            <a:r>
              <a:rPr sz="2400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examples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Incorrectly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returns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FF0000"/>
                </a:solidFill>
                <a:latin typeface="Arial"/>
                <a:cs typeface="Arial"/>
              </a:rPr>
              <a:t>other</a:t>
            </a: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C00000"/>
                </a:solidFill>
                <a:latin typeface="Arial"/>
                <a:cs typeface="Arial"/>
              </a:rPr>
              <a:t>theology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942" y="1591436"/>
            <a:ext cx="3048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[^a-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zA-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Z][tT]he[^a-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zA-</a:t>
            </a:r>
            <a:r>
              <a:rPr sz="2400" spc="-140" dirty="0">
                <a:solidFill>
                  <a:srgbClr val="001F5F"/>
                </a:solidFill>
                <a:latin typeface="Arial"/>
                <a:cs typeface="Arial"/>
              </a:rPr>
              <a:t>Z]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942" y="3423665"/>
            <a:ext cx="6336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However,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there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001F5F"/>
                </a:solidFill>
                <a:latin typeface="Arial"/>
                <a:cs typeface="Arial"/>
              </a:rPr>
              <a:t>still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one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more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problem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this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001F5F"/>
                </a:solidFill>
                <a:latin typeface="Arial"/>
                <a:cs typeface="Arial"/>
              </a:rPr>
              <a:t>pattern:?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942" y="1594485"/>
            <a:ext cx="7858759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won’t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find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when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begins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line.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This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because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regular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expression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[^a-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zA-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Z],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which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used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avoid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embedded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instances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1F5F"/>
                </a:solidFill>
                <a:latin typeface="Arial"/>
                <a:cs typeface="Arial"/>
              </a:rPr>
              <a:t>the,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implies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there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must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be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0" dirty="0">
                <a:solidFill>
                  <a:srgbClr val="001F5F"/>
                </a:solidFill>
                <a:latin typeface="Arial"/>
                <a:cs typeface="Arial"/>
              </a:rPr>
              <a:t>some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single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character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before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0" dirty="0"/>
              <a:t>Errors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88388"/>
            <a:ext cx="7926070" cy="301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95"/>
              </a:spcBef>
              <a:buSzPct val="78571"/>
              <a:buChar char="●"/>
              <a:tabLst>
                <a:tab pos="381000" algn="l"/>
                <a:tab pos="381635" algn="l"/>
              </a:tabLst>
            </a:pPr>
            <a:r>
              <a:rPr sz="2800" spc="-3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70" dirty="0">
                <a:solidFill>
                  <a:srgbClr val="001F5F"/>
                </a:solidFill>
                <a:latin typeface="Arial"/>
                <a:cs typeface="Arial"/>
              </a:rPr>
              <a:t>process</a:t>
            </a:r>
            <a:r>
              <a:rPr sz="28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350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8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15" dirty="0">
                <a:solidFill>
                  <a:srgbClr val="001F5F"/>
                </a:solidFill>
                <a:latin typeface="Arial"/>
                <a:cs typeface="Arial"/>
              </a:rPr>
              <a:t>just</a:t>
            </a:r>
            <a:r>
              <a:rPr sz="28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85" dirty="0">
                <a:solidFill>
                  <a:srgbClr val="001F5F"/>
                </a:solidFill>
                <a:latin typeface="Arial"/>
                <a:cs typeface="Arial"/>
              </a:rPr>
              <a:t>went</a:t>
            </a:r>
            <a:r>
              <a:rPr sz="28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60" dirty="0">
                <a:solidFill>
                  <a:srgbClr val="001F5F"/>
                </a:solidFill>
                <a:latin typeface="Arial"/>
                <a:cs typeface="Arial"/>
              </a:rPr>
              <a:t>through</a:t>
            </a:r>
            <a:r>
              <a:rPr sz="28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320" dirty="0">
                <a:solidFill>
                  <a:srgbClr val="001F5F"/>
                </a:solidFill>
                <a:latin typeface="Arial"/>
                <a:cs typeface="Arial"/>
              </a:rPr>
              <a:t>was</a:t>
            </a:r>
            <a:r>
              <a:rPr sz="2800" spc="-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90" dirty="0">
                <a:solidFill>
                  <a:srgbClr val="001F5F"/>
                </a:solidFill>
                <a:latin typeface="Arial"/>
                <a:cs typeface="Arial"/>
              </a:rPr>
              <a:t>based</a:t>
            </a:r>
            <a:r>
              <a:rPr sz="28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300" dirty="0">
                <a:solidFill>
                  <a:srgbClr val="001F5F"/>
                </a:solidFill>
                <a:latin typeface="Arial"/>
                <a:cs typeface="Arial"/>
              </a:rPr>
              <a:t>on</a:t>
            </a:r>
            <a:r>
              <a:rPr sz="28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15" dirty="0">
                <a:solidFill>
                  <a:srgbClr val="001F5F"/>
                </a:solidFill>
                <a:latin typeface="Arial"/>
                <a:cs typeface="Arial"/>
              </a:rPr>
              <a:t>fixing</a:t>
            </a:r>
            <a:r>
              <a:rPr sz="28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305" dirty="0">
                <a:solidFill>
                  <a:srgbClr val="001F5F"/>
                </a:solidFill>
                <a:latin typeface="Arial"/>
                <a:cs typeface="Arial"/>
              </a:rPr>
              <a:t>two </a:t>
            </a:r>
            <a:r>
              <a:rPr sz="2800" spc="-254" dirty="0">
                <a:solidFill>
                  <a:srgbClr val="001F5F"/>
                </a:solidFill>
                <a:latin typeface="Arial"/>
                <a:cs typeface="Arial"/>
              </a:rPr>
              <a:t>kinds</a:t>
            </a:r>
            <a:r>
              <a:rPr sz="28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29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8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001F5F"/>
                </a:solidFill>
                <a:latin typeface="Arial"/>
                <a:cs typeface="Arial"/>
              </a:rPr>
              <a:t>errors</a:t>
            </a:r>
            <a:endParaRPr sz="2800">
              <a:latin typeface="Arial"/>
              <a:cs typeface="Arial"/>
            </a:endParaRPr>
          </a:p>
          <a:p>
            <a:pPr marL="838200" marR="83185" lvl="1" indent="-342900">
              <a:lnSpc>
                <a:spcPct val="100000"/>
              </a:lnSpc>
              <a:spcBef>
                <a:spcPts val="630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Matching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strings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95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35" dirty="0">
                <a:solidFill>
                  <a:srgbClr val="001F5F"/>
                </a:solidFill>
                <a:latin typeface="Arial"/>
                <a:cs typeface="Arial"/>
              </a:rPr>
              <a:t>should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not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have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matched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(there,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then, 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other)</a:t>
            </a:r>
            <a:endParaRPr sz="2400">
              <a:latin typeface="Arial"/>
              <a:cs typeface="Arial"/>
            </a:endParaRPr>
          </a:p>
          <a:p>
            <a:pPr marL="1295400" lvl="2" indent="-343535">
              <a:lnSpc>
                <a:spcPct val="100000"/>
              </a:lnSpc>
              <a:spcBef>
                <a:spcPts val="600"/>
              </a:spcBef>
              <a:buSzPct val="75000"/>
              <a:buChar char="■"/>
              <a:tabLst>
                <a:tab pos="1295400" algn="l"/>
                <a:tab pos="1296035" algn="l"/>
              </a:tabLst>
            </a:pP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False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positives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35" dirty="0">
                <a:solidFill>
                  <a:srgbClr val="001F5F"/>
                </a:solidFill>
                <a:latin typeface="Arial"/>
                <a:cs typeface="Arial"/>
              </a:rPr>
              <a:t>(Type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I)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Not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matching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things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95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35" dirty="0">
                <a:solidFill>
                  <a:srgbClr val="001F5F"/>
                </a:solidFill>
                <a:latin typeface="Arial"/>
                <a:cs typeface="Arial"/>
              </a:rPr>
              <a:t>should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have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matched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(The)</a:t>
            </a:r>
            <a:endParaRPr sz="2400">
              <a:latin typeface="Arial"/>
              <a:cs typeface="Arial"/>
            </a:endParaRPr>
          </a:p>
          <a:p>
            <a:pPr marL="1295400" lvl="2" indent="-343535">
              <a:lnSpc>
                <a:spcPct val="100000"/>
              </a:lnSpc>
              <a:spcBef>
                <a:spcPts val="600"/>
              </a:spcBef>
              <a:buSzPct val="75000"/>
              <a:buChar char="■"/>
              <a:tabLst>
                <a:tab pos="1295400" algn="l"/>
                <a:tab pos="1296035" algn="l"/>
              </a:tabLst>
            </a:pP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False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negatives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(Type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II)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942" y="1588388"/>
            <a:ext cx="8086725" cy="304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SzPct val="78571"/>
              <a:buChar char="●"/>
              <a:tabLst>
                <a:tab pos="381000" algn="l"/>
                <a:tab pos="381635" algn="l"/>
              </a:tabLst>
            </a:pPr>
            <a:r>
              <a:rPr sz="2800" spc="-229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8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345" dirty="0">
                <a:solidFill>
                  <a:srgbClr val="001F5F"/>
                </a:solidFill>
                <a:latin typeface="Arial"/>
                <a:cs typeface="Arial"/>
              </a:rPr>
              <a:t>NLP</a:t>
            </a:r>
            <a:r>
              <a:rPr sz="28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350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8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6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8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75" dirty="0">
                <a:solidFill>
                  <a:srgbClr val="001F5F"/>
                </a:solidFill>
                <a:latin typeface="Arial"/>
                <a:cs typeface="Arial"/>
              </a:rPr>
              <a:t>always</a:t>
            </a:r>
            <a:r>
              <a:rPr sz="28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54" dirty="0">
                <a:solidFill>
                  <a:srgbClr val="001F5F"/>
                </a:solidFill>
                <a:latin typeface="Arial"/>
                <a:cs typeface="Arial"/>
              </a:rPr>
              <a:t>dealing</a:t>
            </a:r>
            <a:r>
              <a:rPr sz="28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45" dirty="0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sz="28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65" dirty="0">
                <a:solidFill>
                  <a:srgbClr val="001F5F"/>
                </a:solidFill>
                <a:latin typeface="Arial"/>
                <a:cs typeface="Arial"/>
              </a:rPr>
              <a:t>these</a:t>
            </a:r>
            <a:r>
              <a:rPr sz="28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54" dirty="0">
                <a:solidFill>
                  <a:srgbClr val="001F5F"/>
                </a:solidFill>
                <a:latin typeface="Arial"/>
                <a:cs typeface="Arial"/>
              </a:rPr>
              <a:t>kinds</a:t>
            </a:r>
            <a:r>
              <a:rPr sz="28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29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8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Arial"/>
                <a:cs typeface="Arial"/>
              </a:rPr>
              <a:t>errors.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1F5F"/>
              </a:buClr>
              <a:buFont typeface="Arial"/>
              <a:buChar char="●"/>
            </a:pPr>
            <a:endParaRPr sz="2900" dirty="0">
              <a:latin typeface="Arial"/>
              <a:cs typeface="Arial"/>
            </a:endParaRPr>
          </a:p>
          <a:p>
            <a:pPr marL="381000" marR="5080" indent="-368935">
              <a:lnSpc>
                <a:spcPct val="100000"/>
              </a:lnSpc>
              <a:buSzPct val="78571"/>
              <a:buChar char="●"/>
              <a:tabLst>
                <a:tab pos="381000" algn="l"/>
                <a:tab pos="381635" algn="l"/>
              </a:tabLst>
            </a:pPr>
            <a:r>
              <a:rPr sz="2800" spc="-285" dirty="0">
                <a:solidFill>
                  <a:srgbClr val="001F5F"/>
                </a:solidFill>
                <a:latin typeface="Arial"/>
                <a:cs typeface="Arial"/>
              </a:rPr>
              <a:t>Reducing</a:t>
            </a:r>
            <a:r>
              <a:rPr sz="28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54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8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rgbClr val="001F5F"/>
                </a:solidFill>
                <a:latin typeface="Arial"/>
                <a:cs typeface="Arial"/>
              </a:rPr>
              <a:t>error</a:t>
            </a:r>
            <a:r>
              <a:rPr sz="2800" spc="-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35" dirty="0">
                <a:solidFill>
                  <a:srgbClr val="001F5F"/>
                </a:solidFill>
                <a:latin typeface="Arial"/>
                <a:cs typeface="Arial"/>
              </a:rPr>
              <a:t>rate</a:t>
            </a:r>
            <a:r>
              <a:rPr sz="28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15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8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300" dirty="0">
                <a:solidFill>
                  <a:srgbClr val="001F5F"/>
                </a:solidFill>
                <a:latin typeface="Arial"/>
                <a:cs typeface="Arial"/>
              </a:rPr>
              <a:t>an</a:t>
            </a:r>
            <a:r>
              <a:rPr sz="28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35" dirty="0">
                <a:solidFill>
                  <a:srgbClr val="001F5F"/>
                </a:solidFill>
                <a:latin typeface="Arial"/>
                <a:cs typeface="Arial"/>
              </a:rPr>
              <a:t>application</a:t>
            </a:r>
            <a:r>
              <a:rPr sz="28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45" dirty="0">
                <a:solidFill>
                  <a:srgbClr val="001F5F"/>
                </a:solidFill>
                <a:latin typeface="Arial"/>
                <a:cs typeface="Arial"/>
              </a:rPr>
              <a:t>often</a:t>
            </a:r>
            <a:r>
              <a:rPr sz="28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50" dirty="0">
                <a:solidFill>
                  <a:srgbClr val="001F5F"/>
                </a:solidFill>
                <a:latin typeface="Arial"/>
                <a:cs typeface="Arial"/>
              </a:rPr>
              <a:t>involves</a:t>
            </a:r>
            <a:r>
              <a:rPr sz="28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305" dirty="0">
                <a:solidFill>
                  <a:srgbClr val="001F5F"/>
                </a:solidFill>
                <a:latin typeface="Arial"/>
                <a:cs typeface="Arial"/>
              </a:rPr>
              <a:t>two </a:t>
            </a:r>
            <a:r>
              <a:rPr sz="2800" spc="-240" dirty="0">
                <a:solidFill>
                  <a:srgbClr val="001F5F"/>
                </a:solidFill>
                <a:latin typeface="Arial"/>
                <a:cs typeface="Arial"/>
              </a:rPr>
              <a:t>antagonistic</a:t>
            </a:r>
            <a:r>
              <a:rPr sz="28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001F5F"/>
                </a:solidFill>
                <a:latin typeface="Arial"/>
                <a:cs typeface="Arial"/>
              </a:rPr>
              <a:t>efforts: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1F5F"/>
              </a:buClr>
              <a:buFont typeface="Arial"/>
              <a:buChar char="●"/>
            </a:pPr>
            <a:endParaRPr sz="3450" dirty="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15" dirty="0">
                <a:solidFill>
                  <a:srgbClr val="008000"/>
                </a:solidFill>
                <a:latin typeface="Arial"/>
                <a:cs typeface="Arial"/>
              </a:rPr>
              <a:t>Increasing</a:t>
            </a:r>
            <a:r>
              <a:rPr sz="2400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235" dirty="0">
                <a:solidFill>
                  <a:srgbClr val="008000"/>
                </a:solidFill>
                <a:latin typeface="Arial"/>
                <a:cs typeface="Arial"/>
              </a:rPr>
              <a:t>accuracy</a:t>
            </a:r>
            <a:r>
              <a:rPr sz="2400" spc="-4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8000"/>
                </a:solidFill>
                <a:latin typeface="Arial"/>
                <a:cs typeface="Arial"/>
              </a:rPr>
              <a:t>or</a:t>
            </a:r>
            <a:r>
              <a:rPr sz="2400" spc="-6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8000"/>
                </a:solidFill>
                <a:latin typeface="Arial"/>
                <a:cs typeface="Arial"/>
              </a:rPr>
              <a:t>precision</a:t>
            </a:r>
            <a:r>
              <a:rPr sz="2400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(minimizing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false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positives)</a:t>
            </a:r>
            <a:endParaRPr sz="2400" dirty="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10" dirty="0">
                <a:solidFill>
                  <a:srgbClr val="008000"/>
                </a:solidFill>
                <a:latin typeface="Arial"/>
                <a:cs typeface="Arial"/>
              </a:rPr>
              <a:t>Increasing</a:t>
            </a:r>
            <a:r>
              <a:rPr sz="2400" spc="-4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8000"/>
                </a:solidFill>
                <a:latin typeface="Arial"/>
                <a:cs typeface="Arial"/>
              </a:rPr>
              <a:t>coverage</a:t>
            </a:r>
            <a:r>
              <a:rPr sz="24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8000"/>
                </a:solidFill>
                <a:latin typeface="Arial"/>
                <a:cs typeface="Arial"/>
              </a:rPr>
              <a:t>or</a:t>
            </a:r>
            <a:r>
              <a:rPr sz="2400" spc="-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008000"/>
                </a:solidFill>
                <a:latin typeface="Arial"/>
                <a:cs typeface="Arial"/>
              </a:rPr>
              <a:t>recall</a:t>
            </a:r>
            <a:r>
              <a:rPr sz="2400" spc="-5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(minimizing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false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negatives).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More</a:t>
            </a:r>
            <a:r>
              <a:rPr spc="-150" dirty="0"/>
              <a:t> </a:t>
            </a:r>
            <a:r>
              <a:rPr spc="-295" dirty="0"/>
              <a:t>Operators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790130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10922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315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can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also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use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explicit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numbers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as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counters,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by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enclosing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them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curly 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brackets.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marR="4699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regular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expression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1F5F"/>
                </a:solidFill>
                <a:latin typeface="Arial"/>
                <a:cs typeface="Arial"/>
              </a:rPr>
              <a:t>/{3}/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means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“exactly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occurrences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001F5F"/>
                </a:solidFill>
                <a:latin typeface="Arial"/>
                <a:cs typeface="Arial"/>
              </a:rPr>
              <a:t>previous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character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expression”.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"/>
              <a:buChar char="●"/>
            </a:pPr>
            <a:endParaRPr sz="2300">
              <a:latin typeface="Arial"/>
              <a:cs typeface="Arial"/>
            </a:endParaRPr>
          </a:p>
          <a:p>
            <a:pPr marL="266700" marR="5080" indent="-254635">
              <a:lnSpc>
                <a:spcPct val="100000"/>
              </a:lnSpc>
              <a:buClr>
                <a:srgbClr val="001F5F"/>
              </a:buClr>
              <a:buFont typeface="Arial"/>
              <a:buChar char="●"/>
              <a:tabLst>
                <a:tab pos="381000" algn="l"/>
                <a:tab pos="381635" algn="l"/>
              </a:tabLst>
            </a:pPr>
            <a:r>
              <a:rPr dirty="0"/>
              <a:t>	</a:t>
            </a:r>
            <a:r>
              <a:rPr sz="2200" spc="-28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range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numbers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can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also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be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specified.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0" dirty="0">
                <a:solidFill>
                  <a:srgbClr val="001F5F"/>
                </a:solidFill>
                <a:latin typeface="Arial"/>
                <a:cs typeface="Arial"/>
              </a:rPr>
              <a:t>So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/{n,m}/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specifies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from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400" dirty="0">
                <a:solidFill>
                  <a:srgbClr val="001F5F"/>
                </a:solidFill>
                <a:latin typeface="Arial"/>
                <a:cs typeface="Arial"/>
              </a:rPr>
              <a:t>m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occurrences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previous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char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expression.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229" dirty="0">
                <a:latin typeface="Arial"/>
                <a:cs typeface="Arial"/>
              </a:rPr>
              <a:t>Substitution,</a:t>
            </a:r>
            <a:r>
              <a:rPr b="0" spc="-90" dirty="0">
                <a:latin typeface="Arial"/>
                <a:cs typeface="Arial"/>
              </a:rPr>
              <a:t> </a:t>
            </a:r>
            <a:r>
              <a:rPr b="0" spc="-275" dirty="0">
                <a:latin typeface="Arial"/>
                <a:cs typeface="Arial"/>
              </a:rPr>
              <a:t>Capture</a:t>
            </a:r>
            <a:r>
              <a:rPr b="0" spc="-110" dirty="0">
                <a:latin typeface="Arial"/>
                <a:cs typeface="Arial"/>
              </a:rPr>
              <a:t> </a:t>
            </a:r>
            <a:r>
              <a:rPr b="0" spc="-275" dirty="0">
                <a:latin typeface="Arial"/>
                <a:cs typeface="Arial"/>
              </a:rPr>
              <a:t>Groups,</a:t>
            </a:r>
            <a:r>
              <a:rPr b="0" spc="-125" dirty="0">
                <a:latin typeface="Arial"/>
                <a:cs typeface="Arial"/>
              </a:rPr>
              <a:t> </a:t>
            </a:r>
            <a:r>
              <a:rPr b="0" spc="-300" dirty="0">
                <a:latin typeface="Arial"/>
                <a:cs typeface="Arial"/>
              </a:rPr>
              <a:t>and</a:t>
            </a:r>
            <a:r>
              <a:rPr b="0" spc="-120" dirty="0">
                <a:latin typeface="Arial"/>
                <a:cs typeface="Arial"/>
              </a:rPr>
              <a:t> </a:t>
            </a:r>
            <a:r>
              <a:rPr b="0" spc="-310" dirty="0">
                <a:latin typeface="Arial"/>
                <a:cs typeface="Arial"/>
              </a:rPr>
              <a:t>ELIZA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8204200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60" dirty="0">
                <a:solidFill>
                  <a:srgbClr val="001F5F"/>
                </a:solidFill>
                <a:latin typeface="Arial"/>
                <a:cs typeface="Arial"/>
              </a:rPr>
              <a:t>An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important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use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regular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expressions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substitutions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marR="52324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use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parentheses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store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pattern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memory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called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145" dirty="0">
                <a:solidFill>
                  <a:srgbClr val="001F5F"/>
                </a:solidFill>
                <a:latin typeface="Arial"/>
                <a:cs typeface="Arial"/>
              </a:rPr>
              <a:t>capture </a:t>
            </a:r>
            <a:r>
              <a:rPr sz="2200" b="1" spc="-55" dirty="0">
                <a:solidFill>
                  <a:srgbClr val="001F5F"/>
                </a:solidFill>
                <a:latin typeface="Arial"/>
                <a:cs typeface="Arial"/>
              </a:rPr>
              <a:t>group</a:t>
            </a:r>
            <a:r>
              <a:rPr sz="2200" spc="-55" dirty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"/>
              <a:buChar char="●"/>
            </a:pPr>
            <a:endParaRPr sz="2300">
              <a:latin typeface="Arial"/>
              <a:cs typeface="Arial"/>
            </a:endParaRPr>
          </a:p>
          <a:p>
            <a:pPr marL="381000" marR="508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Every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time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capture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group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used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001F5F"/>
                </a:solidFill>
                <a:latin typeface="Arial"/>
                <a:cs typeface="Arial"/>
              </a:rPr>
              <a:t>(i.e.,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parentheses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surround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pattern),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register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resulting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match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stored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numbered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register.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use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parentheses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grouping,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but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don’t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want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capture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resulting</a:t>
            </a:r>
            <a:endParaRPr sz="22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</a:pP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pattern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1F5F"/>
                </a:solidFill>
                <a:latin typeface="Arial"/>
                <a:cs typeface="Arial"/>
              </a:rPr>
              <a:t>register.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381000" marR="527050" indent="-368935">
              <a:lnSpc>
                <a:spcPct val="100000"/>
              </a:lnSpc>
              <a:spcBef>
                <a:spcPts val="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Substitutions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capture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groups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very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useful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implementing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simple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chatbots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like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1F5F"/>
                </a:solidFill>
                <a:latin typeface="Arial"/>
                <a:cs typeface="Arial"/>
              </a:rPr>
              <a:t>ELIZA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644474"/>
            <a:ext cx="35718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53820" algn="l"/>
              </a:tabLst>
            </a:pPr>
            <a:r>
              <a:rPr spc="-100" dirty="0"/>
              <a:t>Interpret</a:t>
            </a:r>
            <a:r>
              <a:rPr lang="en-US" spc="-100" dirty="0"/>
              <a:t> </a:t>
            </a:r>
            <a:r>
              <a:rPr spc="-270" dirty="0"/>
              <a:t>the</a:t>
            </a:r>
            <a:r>
              <a:rPr spc="-130" dirty="0"/>
              <a:t> </a:t>
            </a:r>
            <a:r>
              <a:rPr spc="-270" dirty="0"/>
              <a:t>pattern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46631"/>
            <a:ext cx="6131560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48710">
              <a:lnSpc>
                <a:spcPct val="150000"/>
              </a:lnSpc>
              <a:spcBef>
                <a:spcPts val="100"/>
              </a:spcBef>
            </a:pP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User1: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5" dirty="0">
                <a:solidFill>
                  <a:srgbClr val="001F5F"/>
                </a:solidFill>
                <a:latin typeface="Arial"/>
                <a:cs typeface="Arial"/>
              </a:rPr>
              <a:t>Men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001F5F"/>
                </a:solidFill>
                <a:latin typeface="Arial"/>
                <a:cs typeface="Arial"/>
              </a:rPr>
              <a:t>all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001F5F"/>
                </a:solidFill>
                <a:latin typeface="Arial"/>
                <a:cs typeface="Arial"/>
              </a:rPr>
              <a:t>alike.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ELIZA1: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10" dirty="0">
                <a:solidFill>
                  <a:srgbClr val="001F5F"/>
                </a:solidFill>
                <a:latin typeface="Arial"/>
                <a:cs typeface="Arial"/>
              </a:rPr>
              <a:t>WHAT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45" dirty="0">
                <a:solidFill>
                  <a:srgbClr val="001F5F"/>
                </a:solidFill>
                <a:latin typeface="Arial"/>
                <a:cs typeface="Arial"/>
              </a:rPr>
              <a:t>WAY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User2: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They’re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always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bugging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us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about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something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other.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ELIZA2: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0" dirty="0">
                <a:solidFill>
                  <a:srgbClr val="001F5F"/>
                </a:solidFill>
                <a:latin typeface="Arial"/>
                <a:cs typeface="Arial"/>
              </a:rPr>
              <a:t>CAN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5" dirty="0">
                <a:solidFill>
                  <a:srgbClr val="001F5F"/>
                </a:solidFill>
                <a:latin typeface="Arial"/>
                <a:cs typeface="Arial"/>
              </a:rPr>
              <a:t>YOU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THINK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9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8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SPECIFIC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95" dirty="0">
                <a:solidFill>
                  <a:srgbClr val="001F5F"/>
                </a:solidFill>
                <a:latin typeface="Arial"/>
                <a:cs typeface="Arial"/>
              </a:rPr>
              <a:t>EXAMPLE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User3: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Well,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80" dirty="0">
                <a:solidFill>
                  <a:srgbClr val="001F5F"/>
                </a:solidFill>
                <a:latin typeface="Arial"/>
                <a:cs typeface="Arial"/>
              </a:rPr>
              <a:t>my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boyfriend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made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95" dirty="0">
                <a:solidFill>
                  <a:srgbClr val="001F5F"/>
                </a:solidFill>
                <a:latin typeface="Arial"/>
                <a:cs typeface="Arial"/>
              </a:rPr>
              <a:t>me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0" dirty="0">
                <a:solidFill>
                  <a:srgbClr val="001F5F"/>
                </a:solidFill>
                <a:latin typeface="Arial"/>
                <a:cs typeface="Arial"/>
              </a:rPr>
              <a:t>come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here.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ELIZA3: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5" dirty="0">
                <a:solidFill>
                  <a:srgbClr val="001F5F"/>
                </a:solidFill>
                <a:latin typeface="Arial"/>
                <a:cs typeface="Arial"/>
              </a:rPr>
              <a:t>YOUR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5" dirty="0">
                <a:solidFill>
                  <a:srgbClr val="001F5F"/>
                </a:solidFill>
                <a:latin typeface="Arial"/>
                <a:cs typeface="Arial"/>
              </a:rPr>
              <a:t>BOYFRIEND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5" dirty="0">
                <a:solidFill>
                  <a:srgbClr val="001F5F"/>
                </a:solidFill>
                <a:latin typeface="Arial"/>
                <a:cs typeface="Arial"/>
              </a:rPr>
              <a:t>MADE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5" dirty="0">
                <a:solidFill>
                  <a:srgbClr val="001F5F"/>
                </a:solidFill>
                <a:latin typeface="Arial"/>
                <a:cs typeface="Arial"/>
              </a:rPr>
              <a:t>YOU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15" dirty="0">
                <a:solidFill>
                  <a:srgbClr val="001F5F"/>
                </a:solidFill>
                <a:latin typeface="Arial"/>
                <a:cs typeface="Arial"/>
              </a:rPr>
              <a:t>COME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15" dirty="0">
                <a:solidFill>
                  <a:srgbClr val="001F5F"/>
                </a:solidFill>
                <a:latin typeface="Arial"/>
                <a:cs typeface="Arial"/>
              </a:rPr>
              <a:t>HERE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User4: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He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says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I’m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depressed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0" dirty="0">
                <a:solidFill>
                  <a:srgbClr val="001F5F"/>
                </a:solidFill>
                <a:latin typeface="Arial"/>
                <a:cs typeface="Arial"/>
              </a:rPr>
              <a:t>much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time.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ELIZA4: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15" dirty="0">
                <a:solidFill>
                  <a:srgbClr val="001F5F"/>
                </a:solidFill>
                <a:latin typeface="Arial"/>
                <a:cs typeface="Arial"/>
              </a:rPr>
              <a:t>AM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0" dirty="0">
                <a:solidFill>
                  <a:srgbClr val="001F5F"/>
                </a:solidFill>
                <a:latin typeface="Arial"/>
                <a:cs typeface="Arial"/>
              </a:rPr>
              <a:t>SORRY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95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95" dirty="0">
                <a:solidFill>
                  <a:srgbClr val="001F5F"/>
                </a:solidFill>
                <a:latin typeface="Arial"/>
                <a:cs typeface="Arial"/>
              </a:rPr>
              <a:t>HEAR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5" dirty="0">
                <a:solidFill>
                  <a:srgbClr val="001F5F"/>
                </a:solidFill>
                <a:latin typeface="Arial"/>
                <a:cs typeface="Arial"/>
              </a:rPr>
              <a:t>YOU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9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0" dirty="0">
                <a:solidFill>
                  <a:srgbClr val="001F5F"/>
                </a:solidFill>
                <a:latin typeface="Arial"/>
                <a:cs typeface="Arial"/>
              </a:rPr>
              <a:t>DEPRESSED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9252" y="861060"/>
            <a:ext cx="2138172" cy="455523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102" y="567639"/>
            <a:ext cx="7759700" cy="304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7112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ELIZA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works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by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having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series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cascade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regular</a:t>
            </a:r>
            <a:r>
              <a:rPr sz="22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expression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substitutions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each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which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matches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changes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0" dirty="0">
                <a:solidFill>
                  <a:srgbClr val="001F5F"/>
                </a:solidFill>
                <a:latin typeface="Arial"/>
                <a:cs typeface="Arial"/>
              </a:rPr>
              <a:t>some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part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input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lines.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"/>
              <a:buChar char="●"/>
            </a:pPr>
            <a:endParaRPr sz="2300">
              <a:latin typeface="Arial"/>
              <a:cs typeface="Arial"/>
            </a:endParaRPr>
          </a:p>
          <a:p>
            <a:pPr marL="445134" indent="-433070">
              <a:lnSpc>
                <a:spcPct val="100000"/>
              </a:lnSpc>
              <a:buChar char="●"/>
              <a:tabLst>
                <a:tab pos="445134" algn="l"/>
                <a:tab pos="445770" algn="l"/>
              </a:tabLst>
            </a:pP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Input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lines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001F5F"/>
                </a:solidFill>
                <a:latin typeface="Arial"/>
                <a:cs typeface="Arial"/>
              </a:rPr>
              <a:t>first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uppercased.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001F5F"/>
                </a:solidFill>
                <a:latin typeface="Arial"/>
                <a:cs typeface="Arial"/>
              </a:rPr>
              <a:t>first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substitutions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then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change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all</a:t>
            </a:r>
            <a:endParaRPr sz="22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</a:pP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instances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15" dirty="0">
                <a:solidFill>
                  <a:srgbClr val="001F5F"/>
                </a:solidFill>
                <a:latin typeface="Arial"/>
                <a:cs typeface="Arial"/>
              </a:rPr>
              <a:t>MY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YOUR,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I’M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5" dirty="0">
                <a:solidFill>
                  <a:srgbClr val="001F5F"/>
                </a:solidFill>
                <a:latin typeface="Arial"/>
                <a:cs typeface="Arial"/>
              </a:rPr>
              <a:t>YOU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ARE,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so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on.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381000" marR="5080" indent="-368935">
              <a:lnSpc>
                <a:spcPct val="100000"/>
              </a:lnSpc>
              <a:buClr>
                <a:srgbClr val="001F5F"/>
              </a:buClr>
              <a:buFont typeface="Arial"/>
              <a:buChar char="●"/>
              <a:tabLst>
                <a:tab pos="445134" algn="l"/>
                <a:tab pos="445770" algn="l"/>
                <a:tab pos="1460500" algn="l"/>
              </a:tabLst>
            </a:pPr>
            <a:r>
              <a:rPr dirty="0"/>
              <a:t>	</a:t>
            </a: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1F5F"/>
                </a:solidFill>
                <a:latin typeface="Arial"/>
                <a:cs typeface="Arial"/>
              </a:rPr>
              <a:t>next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set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substitutions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matches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replaces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other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patterns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input.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0628" y="3962400"/>
            <a:ext cx="2142744" cy="21427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3400">
              <a:lnSpc>
                <a:spcPct val="100000"/>
              </a:lnSpc>
              <a:spcBef>
                <a:spcPts val="95"/>
              </a:spcBef>
            </a:pPr>
            <a:r>
              <a:rPr spc="-310" dirty="0"/>
              <a:t>UNIT2</a:t>
            </a:r>
            <a:r>
              <a:rPr spc="-120" dirty="0"/>
              <a:t> </a:t>
            </a:r>
            <a:r>
              <a:rPr spc="-185" dirty="0"/>
              <a:t>-</a:t>
            </a:r>
            <a:r>
              <a:rPr spc="-290" dirty="0"/>
              <a:t>Syllabus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7925434" cy="20640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75" dirty="0">
                <a:solidFill>
                  <a:srgbClr val="001F5F"/>
                </a:solidFill>
                <a:latin typeface="Arial"/>
                <a:cs typeface="Arial"/>
              </a:rPr>
              <a:t>PARSING</a:t>
            </a:r>
            <a:r>
              <a:rPr sz="2200" b="1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30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b="1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95" dirty="0">
                <a:solidFill>
                  <a:srgbClr val="001F5F"/>
                </a:solidFill>
                <a:latin typeface="Arial"/>
                <a:cs typeface="Arial"/>
              </a:rPr>
              <a:t>SYNTAX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Level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Analysis: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Regular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Expressions,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Text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Normalization,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Edit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Distance,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Parsing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Syntax-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Spelling,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Error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Detection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correction-</a:t>
            </a: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Words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Word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classes-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Part-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Speech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Tagging,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Naive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Bayes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Sentiment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Classification: </a:t>
            </a: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Case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study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942" y="1515237"/>
            <a:ext cx="8129270" cy="29673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70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Regular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expressions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play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surprisingly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large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role</a:t>
            </a:r>
            <a:endParaRPr sz="2400">
              <a:latin typeface="Arial"/>
              <a:cs typeface="Arial"/>
            </a:endParaRPr>
          </a:p>
          <a:p>
            <a:pPr marL="838200" marR="5080" lvl="1" indent="-342900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Sophisticated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sequences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regular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expressions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often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first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model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any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text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processing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text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01F5F"/>
              </a:buClr>
              <a:buFont typeface="Arial"/>
              <a:buChar char="○"/>
            </a:pPr>
            <a:endParaRPr sz="30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80" dirty="0">
                <a:solidFill>
                  <a:srgbClr val="001F5F"/>
                </a:solidFill>
                <a:latin typeface="Arial"/>
                <a:cs typeface="Arial"/>
              </a:rPr>
              <a:t>many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35" dirty="0">
                <a:solidFill>
                  <a:srgbClr val="001F5F"/>
                </a:solidFill>
                <a:latin typeface="Arial"/>
                <a:cs typeface="Arial"/>
              </a:rPr>
              <a:t>hard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tasks,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95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use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machine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learning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classifiers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But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regular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expressions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used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as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features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classifiers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80" dirty="0">
                <a:solidFill>
                  <a:srgbClr val="001F5F"/>
                </a:solidFill>
                <a:latin typeface="Arial"/>
                <a:cs typeface="Arial"/>
              </a:rPr>
              <a:t>Can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be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very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useful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capturing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1F5F"/>
                </a:solidFill>
                <a:latin typeface="Arial"/>
                <a:cs typeface="Arial"/>
              </a:rPr>
              <a:t>generalizations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Words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2740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Corpus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(plural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corpora)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942" y="2935986"/>
            <a:ext cx="769429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70"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22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FF0000"/>
                </a:solidFill>
                <a:latin typeface="Arial"/>
                <a:cs typeface="Arial"/>
              </a:rPr>
              <a:t>stepped</a:t>
            </a:r>
            <a:r>
              <a:rPr sz="22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22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FF0000"/>
                </a:solidFill>
                <a:latin typeface="Arial"/>
                <a:cs typeface="Arial"/>
              </a:rPr>
              <a:t>into</a:t>
            </a:r>
            <a:r>
              <a:rPr sz="22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2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FF0000"/>
                </a:solidFill>
                <a:latin typeface="Arial"/>
                <a:cs typeface="Arial"/>
              </a:rPr>
              <a:t>hall,</a:t>
            </a:r>
            <a:r>
              <a:rPr sz="22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54" dirty="0">
                <a:solidFill>
                  <a:srgbClr val="FF0000"/>
                </a:solidFill>
                <a:latin typeface="Arial"/>
                <a:cs typeface="Arial"/>
              </a:rPr>
              <a:t>was</a:t>
            </a:r>
            <a:r>
              <a:rPr sz="22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FF0000"/>
                </a:solidFill>
                <a:latin typeface="Arial"/>
                <a:cs typeface="Arial"/>
              </a:rPr>
              <a:t>delighted</a:t>
            </a:r>
            <a:r>
              <a:rPr sz="22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2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FF0000"/>
                </a:solidFill>
                <a:latin typeface="Arial"/>
                <a:cs typeface="Arial"/>
              </a:rPr>
              <a:t>encounter</a:t>
            </a:r>
            <a:r>
              <a:rPr sz="22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FF0000"/>
                </a:solidFill>
                <a:latin typeface="Arial"/>
                <a:cs typeface="Arial"/>
              </a:rPr>
              <a:t>water</a:t>
            </a:r>
            <a:r>
              <a:rPr sz="22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FF0000"/>
                </a:solidFill>
                <a:latin typeface="Arial"/>
                <a:cs typeface="Arial"/>
              </a:rPr>
              <a:t>brother.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sz="21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85" dirty="0">
                <a:solidFill>
                  <a:srgbClr val="001F5F"/>
                </a:solidFill>
                <a:latin typeface="Arial"/>
                <a:cs typeface="Arial"/>
              </a:rPr>
              <a:t>How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0" dirty="0">
                <a:solidFill>
                  <a:srgbClr val="001F5F"/>
                </a:solidFill>
                <a:latin typeface="Arial"/>
                <a:cs typeface="Arial"/>
              </a:rPr>
              <a:t>many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words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there?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644474"/>
            <a:ext cx="8329295" cy="3657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00" dirty="0">
                <a:solidFill>
                  <a:srgbClr val="001F5F"/>
                </a:solidFill>
                <a:latin typeface="Arial"/>
                <a:cs typeface="Arial"/>
              </a:rPr>
              <a:t>Q&amp;</a:t>
            </a:r>
            <a:r>
              <a:rPr sz="2800" b="1" spc="-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b="1" spc="-434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Arial"/>
              <a:cs typeface="Arial"/>
            </a:endParaRPr>
          </a:p>
          <a:p>
            <a:pPr marL="469900" indent="-368935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This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sentence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has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13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words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if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don’t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count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punctuation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marks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as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words,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15</a:t>
            </a:r>
            <a:endParaRPr sz="2200">
              <a:latin typeface="Arial"/>
              <a:cs typeface="Arial"/>
            </a:endParaRPr>
          </a:p>
          <a:p>
            <a:pPr marL="481965">
              <a:lnSpc>
                <a:spcPct val="100000"/>
              </a:lnSpc>
            </a:pP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if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count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punctuation.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469900" indent="-36893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Whether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treat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period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001F5F"/>
                </a:solidFill>
                <a:latin typeface="Arial"/>
                <a:cs typeface="Arial"/>
              </a:rPr>
              <a:t>(“.”),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5" dirty="0">
                <a:solidFill>
                  <a:srgbClr val="001F5F"/>
                </a:solidFill>
                <a:latin typeface="Arial"/>
                <a:cs typeface="Arial"/>
              </a:rPr>
              <a:t>comma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001F5F"/>
                </a:solidFill>
                <a:latin typeface="Arial"/>
                <a:cs typeface="Arial"/>
              </a:rPr>
              <a:t>(“,”),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so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on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as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words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depends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Arial"/>
                <a:cs typeface="Arial"/>
              </a:rPr>
              <a:t>task</a:t>
            </a:r>
            <a:r>
              <a:rPr sz="2200" spc="-20" dirty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469900" marR="297180" indent="-36893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part-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of-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speech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tagging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parsing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speech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synthesis,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sometimes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1F5F"/>
                </a:solidFill>
                <a:latin typeface="Arial"/>
                <a:cs typeface="Arial"/>
              </a:rPr>
              <a:t>treat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punctuation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marks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as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if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they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were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separate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words.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5" dirty="0"/>
              <a:t>Switchboard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302791"/>
            <a:ext cx="7488555" cy="443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935">
              <a:lnSpc>
                <a:spcPct val="150000"/>
              </a:lnSpc>
              <a:spcBef>
                <a:spcPts val="100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50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6FC0"/>
                </a:solidFill>
                <a:latin typeface="Arial"/>
                <a:cs typeface="Arial"/>
              </a:rPr>
              <a:t>Switchboard</a:t>
            </a:r>
            <a:r>
              <a:rPr sz="2200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6FC0"/>
                </a:solidFill>
                <a:latin typeface="Arial"/>
                <a:cs typeface="Arial"/>
              </a:rPr>
              <a:t>corpus</a:t>
            </a:r>
            <a:r>
              <a:rPr sz="2200" spc="-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200" spc="-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6FC0"/>
                </a:solidFill>
                <a:latin typeface="Arial"/>
                <a:cs typeface="Arial"/>
              </a:rPr>
              <a:t>American</a:t>
            </a:r>
            <a:r>
              <a:rPr sz="2200" spc="-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6FC0"/>
                </a:solidFill>
                <a:latin typeface="Arial"/>
                <a:cs typeface="Arial"/>
              </a:rPr>
              <a:t>English</a:t>
            </a:r>
            <a:r>
              <a:rPr sz="2200" spc="-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6FC0"/>
                </a:solidFill>
                <a:latin typeface="Arial"/>
                <a:cs typeface="Arial"/>
              </a:rPr>
              <a:t>telephone</a:t>
            </a:r>
            <a:r>
              <a:rPr sz="2200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6FC0"/>
                </a:solidFill>
                <a:latin typeface="Arial"/>
                <a:cs typeface="Arial"/>
              </a:rPr>
              <a:t>conversations </a:t>
            </a:r>
            <a:r>
              <a:rPr sz="2200" spc="-240" dirty="0">
                <a:solidFill>
                  <a:srgbClr val="006FC0"/>
                </a:solidFill>
                <a:latin typeface="Arial"/>
                <a:cs typeface="Arial"/>
              </a:rPr>
              <a:t>between</a:t>
            </a:r>
            <a:r>
              <a:rPr sz="22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6FC0"/>
                </a:solidFill>
                <a:latin typeface="Arial"/>
                <a:cs typeface="Arial"/>
              </a:rPr>
              <a:t>strangers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●"/>
            </a:pPr>
            <a:endParaRPr sz="26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12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22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FF0000"/>
                </a:solidFill>
                <a:latin typeface="Arial"/>
                <a:cs typeface="Arial"/>
              </a:rPr>
              <a:t>uh</a:t>
            </a:r>
            <a:r>
              <a:rPr sz="22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FF0000"/>
                </a:solidFill>
                <a:latin typeface="Arial"/>
                <a:cs typeface="Arial"/>
              </a:rPr>
              <a:t>main-</a:t>
            </a:r>
            <a:r>
              <a:rPr sz="22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FF0000"/>
                </a:solidFill>
                <a:latin typeface="Arial"/>
                <a:cs typeface="Arial"/>
              </a:rPr>
              <a:t>mainly</a:t>
            </a:r>
            <a:r>
              <a:rPr sz="22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FF0000"/>
                </a:solidFill>
                <a:latin typeface="Arial"/>
                <a:cs typeface="Arial"/>
              </a:rPr>
              <a:t>business</a:t>
            </a:r>
            <a:r>
              <a:rPr sz="22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2200" spc="-80" dirty="0">
                <a:solidFill>
                  <a:srgbClr val="FF0000"/>
                </a:solidFill>
                <a:latin typeface="Arial"/>
                <a:cs typeface="Arial"/>
              </a:rPr>
              <a:t> processing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3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Font typeface="Arial"/>
              <a:buChar char="●"/>
              <a:tabLst>
                <a:tab pos="381000" algn="l"/>
                <a:tab pos="381635" algn="l"/>
              </a:tabLst>
            </a:pPr>
            <a:r>
              <a:rPr sz="2200" b="1" spc="-110" dirty="0">
                <a:solidFill>
                  <a:srgbClr val="001F5F"/>
                </a:solidFill>
                <a:latin typeface="Arial"/>
                <a:cs typeface="Arial"/>
              </a:rPr>
              <a:t>Utterance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81000" algn="l"/>
              </a:tabLst>
            </a:pP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This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utterance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has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two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kinds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disfluencies.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broken-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off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main-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fragment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001F5F"/>
                </a:solidFill>
                <a:latin typeface="Arial"/>
                <a:cs typeface="Arial"/>
              </a:rPr>
              <a:t>----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called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fragment.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Words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like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uh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95" dirty="0">
                <a:solidFill>
                  <a:srgbClr val="001F5F"/>
                </a:solidFill>
                <a:latin typeface="Arial"/>
                <a:cs typeface="Arial"/>
              </a:rPr>
              <a:t>um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called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1F5F"/>
                </a:solidFill>
                <a:latin typeface="Arial"/>
                <a:cs typeface="Arial"/>
              </a:rPr>
              <a:t>fillers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001F5F"/>
                </a:solidFill>
                <a:latin typeface="Arial"/>
                <a:cs typeface="Arial"/>
              </a:rPr>
              <a:t>filled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001F5F"/>
                </a:solidFill>
                <a:latin typeface="Arial"/>
                <a:cs typeface="Arial"/>
              </a:rPr>
              <a:t>pauses.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Few</a:t>
            </a:r>
            <a:r>
              <a:rPr spc="-140" dirty="0"/>
              <a:t> </a:t>
            </a:r>
            <a:r>
              <a:rPr spc="-310" dirty="0"/>
              <a:t>more: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1753235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305" dirty="0">
                <a:solidFill>
                  <a:srgbClr val="001F5F"/>
                </a:solidFill>
                <a:latin typeface="Arial"/>
                <a:cs typeface="Arial"/>
              </a:rPr>
              <a:t>Lemma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Wordform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"/>
              <a:buChar char="●"/>
            </a:pPr>
            <a:endParaRPr sz="23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1F5F"/>
                </a:solidFill>
                <a:latin typeface="Arial"/>
                <a:cs typeface="Arial"/>
              </a:rPr>
              <a:t>Type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Tokens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763" y="0"/>
            <a:ext cx="9163050" cy="1480185"/>
            <a:chOff x="-8763" y="0"/>
            <a:chExt cx="9163050" cy="1480185"/>
          </a:xfrm>
        </p:grpSpPr>
        <p:sp>
          <p:nvSpPr>
            <p:cNvPr id="3" name="object 3"/>
            <p:cNvSpPr/>
            <p:nvPr/>
          </p:nvSpPr>
          <p:spPr>
            <a:xfrm>
              <a:off x="761" y="67818"/>
              <a:ext cx="9144000" cy="1402715"/>
            </a:xfrm>
            <a:custGeom>
              <a:avLst/>
              <a:gdLst/>
              <a:ahLst/>
              <a:cxnLst/>
              <a:rect l="l" t="t" r="r" b="b"/>
              <a:pathLst>
                <a:path w="9144000" h="1402715">
                  <a:moveTo>
                    <a:pt x="9144000" y="0"/>
                  </a:moveTo>
                  <a:lnTo>
                    <a:pt x="0" y="0"/>
                  </a:lnTo>
                  <a:lnTo>
                    <a:pt x="0" y="1139062"/>
                  </a:lnTo>
                  <a:lnTo>
                    <a:pt x="72188" y="1139099"/>
                  </a:lnTo>
                  <a:lnTo>
                    <a:pt x="143617" y="1139207"/>
                  </a:lnTo>
                  <a:lnTo>
                    <a:pt x="214295" y="1139386"/>
                  </a:lnTo>
                  <a:lnTo>
                    <a:pt x="284228" y="1139635"/>
                  </a:lnTo>
                  <a:lnTo>
                    <a:pt x="353427" y="1139953"/>
                  </a:lnTo>
                  <a:lnTo>
                    <a:pt x="421898" y="1140339"/>
                  </a:lnTo>
                  <a:lnTo>
                    <a:pt x="489649" y="1140792"/>
                  </a:lnTo>
                  <a:lnTo>
                    <a:pt x="556690" y="1141311"/>
                  </a:lnTo>
                  <a:lnTo>
                    <a:pt x="623028" y="1141894"/>
                  </a:lnTo>
                  <a:lnTo>
                    <a:pt x="688671" y="1142542"/>
                  </a:lnTo>
                  <a:lnTo>
                    <a:pt x="753627" y="1143253"/>
                  </a:lnTo>
                  <a:lnTo>
                    <a:pt x="817905" y="1144025"/>
                  </a:lnTo>
                  <a:lnTo>
                    <a:pt x="881512" y="1144859"/>
                  </a:lnTo>
                  <a:lnTo>
                    <a:pt x="944457" y="1145753"/>
                  </a:lnTo>
                  <a:lnTo>
                    <a:pt x="1006748" y="1146706"/>
                  </a:lnTo>
                  <a:lnTo>
                    <a:pt x="1068392" y="1147716"/>
                  </a:lnTo>
                  <a:lnTo>
                    <a:pt x="1129399" y="1148784"/>
                  </a:lnTo>
                  <a:lnTo>
                    <a:pt x="1189776" y="1149908"/>
                  </a:lnTo>
                  <a:lnTo>
                    <a:pt x="1249532" y="1151087"/>
                  </a:lnTo>
                  <a:lnTo>
                    <a:pt x="1308673" y="1152320"/>
                  </a:lnTo>
                  <a:lnTo>
                    <a:pt x="1367210" y="1153606"/>
                  </a:lnTo>
                  <a:lnTo>
                    <a:pt x="1425149" y="1154945"/>
                  </a:lnTo>
                  <a:lnTo>
                    <a:pt x="1482499" y="1156334"/>
                  </a:lnTo>
                  <a:lnTo>
                    <a:pt x="1539267" y="1157773"/>
                  </a:lnTo>
                  <a:lnTo>
                    <a:pt x="1595463" y="1159262"/>
                  </a:lnTo>
                  <a:lnTo>
                    <a:pt x="1651094" y="1160799"/>
                  </a:lnTo>
                  <a:lnTo>
                    <a:pt x="1706169" y="1162382"/>
                  </a:lnTo>
                  <a:lnTo>
                    <a:pt x="1760695" y="1164012"/>
                  </a:lnTo>
                  <a:lnTo>
                    <a:pt x="1814680" y="1165687"/>
                  </a:lnTo>
                  <a:lnTo>
                    <a:pt x="1868134" y="1167407"/>
                  </a:lnTo>
                  <a:lnTo>
                    <a:pt x="1921063" y="1169169"/>
                  </a:lnTo>
                  <a:lnTo>
                    <a:pt x="1973476" y="1170974"/>
                  </a:lnTo>
                  <a:lnTo>
                    <a:pt x="2025381" y="1172820"/>
                  </a:lnTo>
                  <a:lnTo>
                    <a:pt x="2076786" y="1174706"/>
                  </a:lnTo>
                  <a:lnTo>
                    <a:pt x="2127700" y="1176631"/>
                  </a:lnTo>
                  <a:lnTo>
                    <a:pt x="2178130" y="1178595"/>
                  </a:lnTo>
                  <a:lnTo>
                    <a:pt x="2228085" y="1180595"/>
                  </a:lnTo>
                  <a:lnTo>
                    <a:pt x="2277572" y="1182632"/>
                  </a:lnTo>
                  <a:lnTo>
                    <a:pt x="2326601" y="1184705"/>
                  </a:lnTo>
                  <a:lnTo>
                    <a:pt x="2375178" y="1186811"/>
                  </a:lnTo>
                  <a:lnTo>
                    <a:pt x="2423313" y="1188951"/>
                  </a:lnTo>
                  <a:lnTo>
                    <a:pt x="2471012" y="1191123"/>
                  </a:lnTo>
                  <a:lnTo>
                    <a:pt x="2518285" y="1193326"/>
                  </a:lnTo>
                  <a:lnTo>
                    <a:pt x="2565140" y="1195560"/>
                  </a:lnTo>
                  <a:lnTo>
                    <a:pt x="2611584" y="1197823"/>
                  </a:lnTo>
                  <a:lnTo>
                    <a:pt x="2657626" y="1200114"/>
                  </a:lnTo>
                  <a:lnTo>
                    <a:pt x="2703274" y="1202433"/>
                  </a:lnTo>
                  <a:lnTo>
                    <a:pt x="2748535" y="1204778"/>
                  </a:lnTo>
                  <a:lnTo>
                    <a:pt x="2793419" y="1207148"/>
                  </a:lnTo>
                  <a:lnTo>
                    <a:pt x="2837933" y="1209543"/>
                  </a:lnTo>
                  <a:lnTo>
                    <a:pt x="2882086" y="1211961"/>
                  </a:lnTo>
                  <a:lnTo>
                    <a:pt x="2925885" y="1214402"/>
                  </a:lnTo>
                  <a:lnTo>
                    <a:pt x="2969338" y="1216864"/>
                  </a:lnTo>
                  <a:lnTo>
                    <a:pt x="3012455" y="1219346"/>
                  </a:lnTo>
                  <a:lnTo>
                    <a:pt x="3055242" y="1221847"/>
                  </a:lnTo>
                  <a:lnTo>
                    <a:pt x="3097708" y="1224367"/>
                  </a:lnTo>
                  <a:lnTo>
                    <a:pt x="3139862" y="1226905"/>
                  </a:lnTo>
                  <a:lnTo>
                    <a:pt x="3181710" y="1229459"/>
                  </a:lnTo>
                  <a:lnTo>
                    <a:pt x="3223262" y="1232028"/>
                  </a:lnTo>
                  <a:lnTo>
                    <a:pt x="3264526" y="1234612"/>
                  </a:lnTo>
                  <a:lnTo>
                    <a:pt x="3305509" y="1237209"/>
                  </a:lnTo>
                  <a:lnTo>
                    <a:pt x="3346220" y="1239819"/>
                  </a:lnTo>
                  <a:lnTo>
                    <a:pt x="3386667" y="1242440"/>
                  </a:lnTo>
                  <a:lnTo>
                    <a:pt x="3426858" y="1245072"/>
                  </a:lnTo>
                  <a:lnTo>
                    <a:pt x="3466801" y="1247714"/>
                  </a:lnTo>
                  <a:lnTo>
                    <a:pt x="3506504" y="1250363"/>
                  </a:lnTo>
                  <a:lnTo>
                    <a:pt x="3545975" y="1253021"/>
                  </a:lnTo>
                  <a:lnTo>
                    <a:pt x="3585224" y="1255684"/>
                  </a:lnTo>
                  <a:lnTo>
                    <a:pt x="3624256" y="1258354"/>
                  </a:lnTo>
                  <a:lnTo>
                    <a:pt x="3663082" y="1261028"/>
                  </a:lnTo>
                  <a:lnTo>
                    <a:pt x="3701708" y="1263705"/>
                  </a:lnTo>
                  <a:lnTo>
                    <a:pt x="3740144" y="1266385"/>
                  </a:lnTo>
                  <a:lnTo>
                    <a:pt x="3778397" y="1269067"/>
                  </a:lnTo>
                  <a:lnTo>
                    <a:pt x="3816475" y="1271749"/>
                  </a:lnTo>
                  <a:lnTo>
                    <a:pt x="3892139" y="1277112"/>
                  </a:lnTo>
                  <a:lnTo>
                    <a:pt x="3967202" y="1282464"/>
                  </a:lnTo>
                  <a:lnTo>
                    <a:pt x="4041728" y="1287800"/>
                  </a:lnTo>
                  <a:lnTo>
                    <a:pt x="4115783" y="1293110"/>
                  </a:lnTo>
                  <a:lnTo>
                    <a:pt x="4152655" y="1295753"/>
                  </a:lnTo>
                  <a:lnTo>
                    <a:pt x="4226125" y="1301010"/>
                  </a:lnTo>
                  <a:lnTo>
                    <a:pt x="4299286" y="1306222"/>
                  </a:lnTo>
                  <a:lnTo>
                    <a:pt x="4372203" y="1311380"/>
                  </a:lnTo>
                  <a:lnTo>
                    <a:pt x="4444942" y="1316478"/>
                  </a:lnTo>
                  <a:lnTo>
                    <a:pt x="4517567" y="1321507"/>
                  </a:lnTo>
                  <a:lnTo>
                    <a:pt x="4590143" y="1326459"/>
                  </a:lnTo>
                  <a:lnTo>
                    <a:pt x="4662736" y="1331326"/>
                  </a:lnTo>
                  <a:lnTo>
                    <a:pt x="4735409" y="1336101"/>
                  </a:lnTo>
                  <a:lnTo>
                    <a:pt x="4808229" y="1340774"/>
                  </a:lnTo>
                  <a:lnTo>
                    <a:pt x="4881261" y="1345340"/>
                  </a:lnTo>
                  <a:lnTo>
                    <a:pt x="4954568" y="1349788"/>
                  </a:lnTo>
                  <a:lnTo>
                    <a:pt x="5028217" y="1354113"/>
                  </a:lnTo>
                  <a:lnTo>
                    <a:pt x="5102272" y="1358305"/>
                  </a:lnTo>
                  <a:lnTo>
                    <a:pt x="5176799" y="1362357"/>
                  </a:lnTo>
                  <a:lnTo>
                    <a:pt x="5251862" y="1366260"/>
                  </a:lnTo>
                  <a:lnTo>
                    <a:pt x="5327526" y="1370008"/>
                  </a:lnTo>
                  <a:lnTo>
                    <a:pt x="5365604" y="1371820"/>
                  </a:lnTo>
                  <a:lnTo>
                    <a:pt x="5403856" y="1373591"/>
                  </a:lnTo>
                  <a:lnTo>
                    <a:pt x="5442292" y="1375319"/>
                  </a:lnTo>
                  <a:lnTo>
                    <a:pt x="5480918" y="1377003"/>
                  </a:lnTo>
                  <a:lnTo>
                    <a:pt x="5519744" y="1378641"/>
                  </a:lnTo>
                  <a:lnTo>
                    <a:pt x="5558777" y="1380234"/>
                  </a:lnTo>
                  <a:lnTo>
                    <a:pt x="5598025" y="1381780"/>
                  </a:lnTo>
                  <a:lnTo>
                    <a:pt x="5637497" y="1383278"/>
                  </a:lnTo>
                  <a:lnTo>
                    <a:pt x="5677200" y="1384727"/>
                  </a:lnTo>
                  <a:lnTo>
                    <a:pt x="5717143" y="1386126"/>
                  </a:lnTo>
                  <a:lnTo>
                    <a:pt x="5757334" y="1387474"/>
                  </a:lnTo>
                  <a:lnTo>
                    <a:pt x="5797780" y="1388771"/>
                  </a:lnTo>
                  <a:lnTo>
                    <a:pt x="5838491" y="1390014"/>
                  </a:lnTo>
                  <a:lnTo>
                    <a:pt x="5879474" y="1391204"/>
                  </a:lnTo>
                  <a:lnTo>
                    <a:pt x="5920738" y="1392338"/>
                  </a:lnTo>
                  <a:lnTo>
                    <a:pt x="5962290" y="1393417"/>
                  </a:lnTo>
                  <a:lnTo>
                    <a:pt x="6004139" y="1394439"/>
                  </a:lnTo>
                  <a:lnTo>
                    <a:pt x="6046292" y="1395403"/>
                  </a:lnTo>
                  <a:lnTo>
                    <a:pt x="6088758" y="1396308"/>
                  </a:lnTo>
                  <a:lnTo>
                    <a:pt x="6131545" y="1397154"/>
                  </a:lnTo>
                  <a:lnTo>
                    <a:pt x="6174662" y="1397939"/>
                  </a:lnTo>
                  <a:lnTo>
                    <a:pt x="6218115" y="1398661"/>
                  </a:lnTo>
                  <a:lnTo>
                    <a:pt x="6261914" y="1399321"/>
                  </a:lnTo>
                  <a:lnTo>
                    <a:pt x="6306067" y="1399918"/>
                  </a:lnTo>
                  <a:lnTo>
                    <a:pt x="6350581" y="1400449"/>
                  </a:lnTo>
                  <a:lnTo>
                    <a:pt x="6395465" y="1400915"/>
                  </a:lnTo>
                  <a:lnTo>
                    <a:pt x="6440727" y="1401314"/>
                  </a:lnTo>
                  <a:lnTo>
                    <a:pt x="6486374" y="1401645"/>
                  </a:lnTo>
                  <a:lnTo>
                    <a:pt x="6532416" y="1401907"/>
                  </a:lnTo>
                  <a:lnTo>
                    <a:pt x="6578860" y="1402100"/>
                  </a:lnTo>
                  <a:lnTo>
                    <a:pt x="6625715" y="1402222"/>
                  </a:lnTo>
                  <a:lnTo>
                    <a:pt x="6672988" y="1402272"/>
                  </a:lnTo>
                  <a:lnTo>
                    <a:pt x="6720688" y="1402250"/>
                  </a:lnTo>
                  <a:lnTo>
                    <a:pt x="6768822" y="1402154"/>
                  </a:lnTo>
                  <a:lnTo>
                    <a:pt x="6817399" y="1401983"/>
                  </a:lnTo>
                  <a:lnTo>
                    <a:pt x="6866428" y="1401737"/>
                  </a:lnTo>
                  <a:lnTo>
                    <a:pt x="6915915" y="1401414"/>
                  </a:lnTo>
                  <a:lnTo>
                    <a:pt x="6965870" y="1401013"/>
                  </a:lnTo>
                  <a:lnTo>
                    <a:pt x="7016300" y="1400533"/>
                  </a:lnTo>
                  <a:lnTo>
                    <a:pt x="7067214" y="1399974"/>
                  </a:lnTo>
                  <a:lnTo>
                    <a:pt x="7118619" y="1399335"/>
                  </a:lnTo>
                  <a:lnTo>
                    <a:pt x="7170524" y="1398613"/>
                  </a:lnTo>
                  <a:lnTo>
                    <a:pt x="7222937" y="1397810"/>
                  </a:lnTo>
                  <a:lnTo>
                    <a:pt x="7275867" y="1396922"/>
                  </a:lnTo>
                  <a:lnTo>
                    <a:pt x="7329320" y="1395950"/>
                  </a:lnTo>
                  <a:lnTo>
                    <a:pt x="7383305" y="1394892"/>
                  </a:lnTo>
                  <a:lnTo>
                    <a:pt x="7437831" y="1393748"/>
                  </a:lnTo>
                  <a:lnTo>
                    <a:pt x="7492906" y="1392516"/>
                  </a:lnTo>
                  <a:lnTo>
                    <a:pt x="7548537" y="1391196"/>
                  </a:lnTo>
                  <a:lnTo>
                    <a:pt x="7604733" y="1389786"/>
                  </a:lnTo>
                  <a:lnTo>
                    <a:pt x="7661502" y="1388286"/>
                  </a:lnTo>
                  <a:lnTo>
                    <a:pt x="7718851" y="1386694"/>
                  </a:lnTo>
                  <a:lnTo>
                    <a:pt x="7776790" y="1385010"/>
                  </a:lnTo>
                  <a:lnTo>
                    <a:pt x="7835327" y="1383232"/>
                  </a:lnTo>
                  <a:lnTo>
                    <a:pt x="7894469" y="1381360"/>
                  </a:lnTo>
                  <a:lnTo>
                    <a:pt x="7954224" y="1379392"/>
                  </a:lnTo>
                  <a:lnTo>
                    <a:pt x="8014601" y="1377327"/>
                  </a:lnTo>
                  <a:lnTo>
                    <a:pt x="8075608" y="1375166"/>
                  </a:lnTo>
                  <a:lnTo>
                    <a:pt x="8137252" y="1372905"/>
                  </a:lnTo>
                  <a:lnTo>
                    <a:pt x="8199543" y="1370546"/>
                  </a:lnTo>
                  <a:lnTo>
                    <a:pt x="8262488" y="1368086"/>
                  </a:lnTo>
                  <a:lnTo>
                    <a:pt x="8326095" y="1365524"/>
                  </a:lnTo>
                  <a:lnTo>
                    <a:pt x="8390373" y="1362860"/>
                  </a:lnTo>
                  <a:lnTo>
                    <a:pt x="8455329" y="1360093"/>
                  </a:lnTo>
                  <a:lnTo>
                    <a:pt x="8520972" y="1357221"/>
                  </a:lnTo>
                  <a:lnTo>
                    <a:pt x="8587310" y="1354244"/>
                  </a:lnTo>
                  <a:lnTo>
                    <a:pt x="8654351" y="1351161"/>
                  </a:lnTo>
                  <a:lnTo>
                    <a:pt x="8722102" y="1347970"/>
                  </a:lnTo>
                  <a:lnTo>
                    <a:pt x="8790573" y="1344670"/>
                  </a:lnTo>
                  <a:lnTo>
                    <a:pt x="8859772" y="1341262"/>
                  </a:lnTo>
                  <a:lnTo>
                    <a:pt x="8929705" y="1337743"/>
                  </a:lnTo>
                  <a:lnTo>
                    <a:pt x="9000383" y="1334113"/>
                  </a:lnTo>
                  <a:lnTo>
                    <a:pt x="9071811" y="1330370"/>
                  </a:lnTo>
                  <a:lnTo>
                    <a:pt x="9144000" y="1326514"/>
                  </a:lnTo>
                  <a:lnTo>
                    <a:pt x="9144000" y="0"/>
                  </a:lnTo>
                  <a:close/>
                </a:path>
              </a:pathLst>
            </a:custGeom>
            <a:ln w="19049">
              <a:solidFill>
                <a:srgbClr val="0A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402715"/>
            </a:xfrm>
            <a:custGeom>
              <a:avLst/>
              <a:gdLst/>
              <a:ahLst/>
              <a:cxnLst/>
              <a:rect l="l" t="t" r="r" b="b"/>
              <a:pathLst>
                <a:path w="9144000" h="1402715">
                  <a:moveTo>
                    <a:pt x="9144000" y="0"/>
                  </a:moveTo>
                  <a:lnTo>
                    <a:pt x="0" y="0"/>
                  </a:lnTo>
                  <a:lnTo>
                    <a:pt x="0" y="1139063"/>
                  </a:lnTo>
                  <a:lnTo>
                    <a:pt x="284228" y="1139635"/>
                  </a:lnTo>
                  <a:lnTo>
                    <a:pt x="556690" y="1141311"/>
                  </a:lnTo>
                  <a:lnTo>
                    <a:pt x="817905" y="1144025"/>
                  </a:lnTo>
                  <a:lnTo>
                    <a:pt x="1068392" y="1147716"/>
                  </a:lnTo>
                  <a:lnTo>
                    <a:pt x="1308673" y="1152320"/>
                  </a:lnTo>
                  <a:lnTo>
                    <a:pt x="1539267" y="1157773"/>
                  </a:lnTo>
                  <a:lnTo>
                    <a:pt x="1814680" y="1165687"/>
                  </a:lnTo>
                  <a:lnTo>
                    <a:pt x="2076786" y="1174706"/>
                  </a:lnTo>
                  <a:lnTo>
                    <a:pt x="2326601" y="1184705"/>
                  </a:lnTo>
                  <a:lnTo>
                    <a:pt x="2611584" y="1197823"/>
                  </a:lnTo>
                  <a:lnTo>
                    <a:pt x="2882086" y="1211961"/>
                  </a:lnTo>
                  <a:lnTo>
                    <a:pt x="3223262" y="1232028"/>
                  </a:lnTo>
                  <a:lnTo>
                    <a:pt x="3740144" y="1266385"/>
                  </a:lnTo>
                  <a:lnTo>
                    <a:pt x="4626433" y="1328904"/>
                  </a:lnTo>
                  <a:lnTo>
                    <a:pt x="4954568" y="1349788"/>
                  </a:lnTo>
                  <a:lnTo>
                    <a:pt x="5214259" y="1364327"/>
                  </a:lnTo>
                  <a:lnTo>
                    <a:pt x="5442292" y="1375319"/>
                  </a:lnTo>
                  <a:lnTo>
                    <a:pt x="5637497" y="1383278"/>
                  </a:lnTo>
                  <a:lnTo>
                    <a:pt x="5838491" y="1390014"/>
                  </a:lnTo>
                  <a:lnTo>
                    <a:pt x="6004139" y="1394439"/>
                  </a:lnTo>
                  <a:lnTo>
                    <a:pt x="6174662" y="1397939"/>
                  </a:lnTo>
                  <a:lnTo>
                    <a:pt x="6350581" y="1400449"/>
                  </a:lnTo>
                  <a:lnTo>
                    <a:pt x="6532416" y="1401907"/>
                  </a:lnTo>
                  <a:lnTo>
                    <a:pt x="6720688" y="1402250"/>
                  </a:lnTo>
                  <a:lnTo>
                    <a:pt x="6915915" y="1401414"/>
                  </a:lnTo>
                  <a:lnTo>
                    <a:pt x="7118619" y="1399335"/>
                  </a:lnTo>
                  <a:lnTo>
                    <a:pt x="7329320" y="1395950"/>
                  </a:lnTo>
                  <a:lnTo>
                    <a:pt x="7548537" y="1391196"/>
                  </a:lnTo>
                  <a:lnTo>
                    <a:pt x="7776790" y="1385010"/>
                  </a:lnTo>
                  <a:lnTo>
                    <a:pt x="8014601" y="1377327"/>
                  </a:lnTo>
                  <a:lnTo>
                    <a:pt x="8262488" y="1368086"/>
                  </a:lnTo>
                  <a:lnTo>
                    <a:pt x="8520972" y="1357221"/>
                  </a:lnTo>
                  <a:lnTo>
                    <a:pt x="8790573" y="1344670"/>
                  </a:lnTo>
                  <a:lnTo>
                    <a:pt x="9071811" y="1330370"/>
                  </a:lnTo>
                  <a:lnTo>
                    <a:pt x="9144000" y="132651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A52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9525" y="5910453"/>
            <a:ext cx="9163050" cy="948055"/>
            <a:chOff x="-9525" y="5910453"/>
            <a:chExt cx="9163050" cy="948055"/>
          </a:xfrm>
        </p:grpSpPr>
        <p:sp>
          <p:nvSpPr>
            <p:cNvPr id="6" name="object 6"/>
            <p:cNvSpPr/>
            <p:nvPr/>
          </p:nvSpPr>
          <p:spPr>
            <a:xfrm>
              <a:off x="0" y="5919978"/>
              <a:ext cx="9144000" cy="938530"/>
            </a:xfrm>
            <a:custGeom>
              <a:avLst/>
              <a:gdLst/>
              <a:ahLst/>
              <a:cxnLst/>
              <a:rect l="l" t="t" r="r" b="b"/>
              <a:pathLst>
                <a:path w="9144000" h="938529">
                  <a:moveTo>
                    <a:pt x="9027414" y="0"/>
                  </a:moveTo>
                  <a:lnTo>
                    <a:pt x="107471" y="0"/>
                  </a:lnTo>
                  <a:lnTo>
                    <a:pt x="61782" y="9224"/>
                  </a:lnTo>
                  <a:lnTo>
                    <a:pt x="24472" y="34378"/>
                  </a:lnTo>
                  <a:lnTo>
                    <a:pt x="0" y="70676"/>
                  </a:lnTo>
                  <a:lnTo>
                    <a:pt x="0" y="938020"/>
                  </a:lnTo>
                  <a:lnTo>
                    <a:pt x="9143999" y="938020"/>
                  </a:lnTo>
                  <a:lnTo>
                    <a:pt x="9143999" y="113600"/>
                  </a:lnTo>
                  <a:lnTo>
                    <a:pt x="9135534" y="71687"/>
                  </a:lnTo>
                  <a:lnTo>
                    <a:pt x="9110376" y="34378"/>
                  </a:lnTo>
                  <a:lnTo>
                    <a:pt x="9073074" y="9224"/>
                  </a:lnTo>
                  <a:lnTo>
                    <a:pt x="9027414" y="0"/>
                  </a:lnTo>
                  <a:close/>
                </a:path>
              </a:pathLst>
            </a:custGeom>
            <a:solidFill>
              <a:srgbClr val="0A52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919978"/>
              <a:ext cx="9144000" cy="113664"/>
            </a:xfrm>
            <a:custGeom>
              <a:avLst/>
              <a:gdLst/>
              <a:ahLst/>
              <a:cxnLst/>
              <a:rect l="l" t="t" r="r" b="b"/>
              <a:pathLst>
                <a:path w="9144000" h="113664">
                  <a:moveTo>
                    <a:pt x="107471" y="0"/>
                  </a:moveTo>
                  <a:lnTo>
                    <a:pt x="9027414" y="0"/>
                  </a:lnTo>
                  <a:lnTo>
                    <a:pt x="9073074" y="9224"/>
                  </a:lnTo>
                  <a:lnTo>
                    <a:pt x="9110376" y="34378"/>
                  </a:lnTo>
                  <a:lnTo>
                    <a:pt x="9135534" y="71687"/>
                  </a:lnTo>
                  <a:lnTo>
                    <a:pt x="9143999" y="113600"/>
                  </a:lnTo>
                </a:path>
                <a:path w="9144000" h="113664">
                  <a:moveTo>
                    <a:pt x="0" y="70676"/>
                  </a:moveTo>
                  <a:lnTo>
                    <a:pt x="24472" y="34378"/>
                  </a:lnTo>
                  <a:lnTo>
                    <a:pt x="61782" y="9224"/>
                  </a:lnTo>
                  <a:lnTo>
                    <a:pt x="107471" y="0"/>
                  </a:lnTo>
                </a:path>
              </a:pathLst>
            </a:custGeom>
            <a:ln w="19050">
              <a:solidFill>
                <a:srgbClr val="0A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0134" y="5993688"/>
            <a:ext cx="3349625" cy="74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MISSION</a:t>
            </a:r>
            <a:endParaRPr sz="1400">
              <a:latin typeface="Georgia"/>
              <a:cs typeface="Georgia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15"/>
              </a:spcBef>
            </a:pP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r>
              <a:rPr sz="11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nurturing</a:t>
            </a:r>
            <a:r>
              <a:rPr sz="11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ground</a:t>
            </a:r>
            <a:r>
              <a:rPr sz="11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an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individual’s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holistic</a:t>
            </a:r>
            <a:r>
              <a:rPr sz="11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development to</a:t>
            </a:r>
            <a:r>
              <a:rPr sz="11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make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effective</a:t>
            </a:r>
            <a:r>
              <a:rPr sz="11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contribution</a:t>
            </a:r>
            <a:r>
              <a:rPr sz="11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1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society</a:t>
            </a:r>
            <a:r>
              <a:rPr sz="11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11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dynamic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environment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2438" y="6032398"/>
            <a:ext cx="1425575" cy="40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VISION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Excellence</a:t>
            </a:r>
            <a:r>
              <a:rPr sz="11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11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Service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1536" y="5993688"/>
            <a:ext cx="2718435" cy="74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  <a:tabLst>
                <a:tab pos="676910" algn="l"/>
              </a:tabLst>
            </a:pPr>
            <a:r>
              <a:rPr sz="1400" b="1" spc="-20" dirty="0">
                <a:solidFill>
                  <a:srgbClr val="FFFFFF"/>
                </a:solidFill>
                <a:latin typeface="Georgia"/>
                <a:cs typeface="Georgia"/>
              </a:rPr>
              <a:t>CORE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	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VALUES</a:t>
            </a:r>
            <a:endParaRPr sz="1400">
              <a:latin typeface="Georgia"/>
              <a:cs typeface="Georgia"/>
            </a:endParaRPr>
          </a:p>
          <a:p>
            <a:pPr marL="314325" marR="308610" algn="ctr">
              <a:lnSpc>
                <a:spcPct val="100000"/>
              </a:lnSpc>
              <a:spcBef>
                <a:spcPts val="15"/>
              </a:spcBef>
            </a:pP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Faith</a:t>
            </a:r>
            <a:r>
              <a:rPr sz="11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God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|</a:t>
            </a:r>
            <a:r>
              <a:rPr sz="1100" spc="2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Moral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Uprightness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Love</a:t>
            </a:r>
            <a:r>
              <a:rPr sz="11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Fellow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Beings</a:t>
            </a:r>
            <a:endParaRPr sz="11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Social</a:t>
            </a:r>
            <a:r>
              <a:rPr sz="11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Responsibility</a:t>
            </a:r>
            <a:r>
              <a:rPr sz="11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|</a:t>
            </a:r>
            <a:r>
              <a:rPr sz="11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Pursuit</a:t>
            </a:r>
            <a:r>
              <a:rPr sz="11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1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Excellence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231647"/>
            <a:ext cx="2764536" cy="100279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75538" y="1400683"/>
            <a:ext cx="7790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75" dirty="0"/>
              <a:t>NATURAL</a:t>
            </a:r>
            <a:r>
              <a:rPr sz="3600" spc="-195" dirty="0"/>
              <a:t> </a:t>
            </a:r>
            <a:r>
              <a:rPr sz="3600" spc="-490" dirty="0"/>
              <a:t>LANGUAGE</a:t>
            </a:r>
            <a:r>
              <a:rPr sz="3600" spc="-175" dirty="0"/>
              <a:t> </a:t>
            </a:r>
            <a:r>
              <a:rPr sz="3600" spc="-434" dirty="0"/>
              <a:t>PROCESSING</a:t>
            </a:r>
            <a:r>
              <a:rPr sz="3600" spc="-135" dirty="0"/>
              <a:t> </a:t>
            </a:r>
            <a:r>
              <a:rPr sz="3600" spc="-375" dirty="0"/>
              <a:t>[NLP]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2622042" y="3046857"/>
            <a:ext cx="3900804" cy="2182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3945" marR="1077595" algn="ctr">
              <a:lnSpc>
                <a:spcPct val="100000"/>
              </a:lnSpc>
              <a:spcBef>
                <a:spcPts val="100"/>
              </a:spcBef>
            </a:pPr>
            <a:r>
              <a:rPr sz="3600" b="1" spc="-459" dirty="0">
                <a:solidFill>
                  <a:srgbClr val="001F5F"/>
                </a:solidFill>
                <a:latin typeface="Arial"/>
                <a:cs typeface="Arial"/>
              </a:rPr>
              <a:t>MCA</a:t>
            </a:r>
            <a:r>
              <a:rPr lang="en-US" sz="3600" b="1" spc="-459" dirty="0">
                <a:solidFill>
                  <a:srgbClr val="001F5F"/>
                </a:solidFill>
                <a:latin typeface="Arial"/>
                <a:cs typeface="Arial"/>
              </a:rPr>
              <a:t>473B</a:t>
            </a:r>
            <a:r>
              <a:rPr sz="3600" b="1" spc="-400" dirty="0">
                <a:solidFill>
                  <a:srgbClr val="001F5F"/>
                </a:solidFill>
                <a:latin typeface="Arial"/>
                <a:cs typeface="Arial"/>
              </a:rPr>
              <a:t>UNIT</a:t>
            </a:r>
            <a:r>
              <a:rPr sz="3600" b="1" spc="-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b="1" spc="-434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spc="-335" dirty="0">
                <a:solidFill>
                  <a:srgbClr val="001F5F"/>
                </a:solidFill>
                <a:latin typeface="Arial"/>
                <a:cs typeface="Arial"/>
              </a:rPr>
              <a:t>INSTRUCTOR:</a:t>
            </a:r>
            <a:r>
              <a:rPr sz="28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85" dirty="0">
                <a:solidFill>
                  <a:srgbClr val="001F5F"/>
                </a:solidFill>
                <a:latin typeface="Arial"/>
                <a:cs typeface="Arial"/>
              </a:rPr>
              <a:t>Dr</a:t>
            </a:r>
            <a:r>
              <a:rPr sz="28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lang="en-US" sz="2800" spc="-260" dirty="0">
                <a:solidFill>
                  <a:srgbClr val="001F5F"/>
                </a:solidFill>
                <a:latin typeface="Arial"/>
                <a:cs typeface="Arial"/>
              </a:rPr>
              <a:t>Rohini V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932" y="3201670"/>
            <a:ext cx="77228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Your</a:t>
            </a:r>
            <a:r>
              <a:rPr sz="36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dreams</a:t>
            </a:r>
            <a:r>
              <a:rPr sz="36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36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what</a:t>
            </a:r>
            <a:r>
              <a:rPr sz="36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define</a:t>
            </a:r>
            <a:r>
              <a:rPr sz="3600" spc="-20" dirty="0">
                <a:solidFill>
                  <a:srgbClr val="001F5F"/>
                </a:solidFill>
                <a:latin typeface="Arial"/>
                <a:cs typeface="Arial"/>
              </a:rPr>
              <a:t> your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individuality.</a:t>
            </a:r>
            <a:r>
              <a:rPr sz="36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They</a:t>
            </a:r>
            <a:r>
              <a:rPr sz="36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have</a:t>
            </a:r>
            <a:r>
              <a:rPr sz="36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36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power</a:t>
            </a:r>
            <a:r>
              <a:rPr sz="36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give</a:t>
            </a:r>
            <a:r>
              <a:rPr sz="36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you</a:t>
            </a:r>
            <a:r>
              <a:rPr sz="36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wings</a:t>
            </a:r>
            <a:r>
              <a:rPr sz="36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36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make</a:t>
            </a:r>
            <a:r>
              <a:rPr sz="36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you</a:t>
            </a:r>
            <a:r>
              <a:rPr sz="36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fly</a:t>
            </a:r>
            <a:r>
              <a:rPr sz="3600" spc="-10" dirty="0">
                <a:solidFill>
                  <a:srgbClr val="001F5F"/>
                </a:solidFill>
                <a:latin typeface="Arial"/>
                <a:cs typeface="Arial"/>
              </a:rPr>
              <a:t> high.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79" y="376427"/>
            <a:ext cx="4968240" cy="27934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07616"/>
            <a:ext cx="604774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85" dirty="0">
                <a:solidFill>
                  <a:srgbClr val="001F5F"/>
                </a:solidFill>
                <a:latin typeface="Arial"/>
                <a:cs typeface="Arial"/>
              </a:rPr>
              <a:t>Code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01F5F"/>
                </a:solidFill>
                <a:latin typeface="Arial"/>
                <a:cs typeface="Arial"/>
              </a:rPr>
              <a:t>Switching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Text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1F5F"/>
                </a:solidFill>
                <a:latin typeface="Arial"/>
                <a:cs typeface="Arial"/>
              </a:rPr>
              <a:t>Normalization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Font typeface="Wingdings"/>
              <a:buChar char=""/>
              <a:tabLst>
                <a:tab pos="381000" algn="l"/>
                <a:tab pos="381635" algn="l"/>
              </a:tabLst>
            </a:pPr>
            <a:r>
              <a:rPr sz="2400" spc="-275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Tokenization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Wingdings"/>
              <a:buChar char=""/>
            </a:pPr>
            <a:endParaRPr sz="25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Font typeface="Wingdings"/>
              <a:buChar char=""/>
              <a:tabLst>
                <a:tab pos="381000" algn="l"/>
                <a:tab pos="381635" algn="l"/>
              </a:tabLst>
            </a:pPr>
            <a:r>
              <a:rPr sz="2400" spc="-275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Normalization,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Lemmatization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70" dirty="0">
                <a:solidFill>
                  <a:srgbClr val="001F5F"/>
                </a:solidFill>
                <a:latin typeface="Arial"/>
                <a:cs typeface="Arial"/>
              </a:rPr>
              <a:t>Stemming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1F5F"/>
              </a:buClr>
              <a:buFont typeface="Wingdings"/>
              <a:buChar char=""/>
            </a:pPr>
            <a:endParaRPr sz="25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Font typeface="Wingdings"/>
              <a:buChar char=""/>
              <a:tabLst>
                <a:tab pos="381000" algn="l"/>
                <a:tab pos="381635" algn="l"/>
              </a:tabLst>
            </a:pPr>
            <a:r>
              <a:rPr sz="2400" spc="-235" dirty="0">
                <a:solidFill>
                  <a:srgbClr val="001F5F"/>
                </a:solidFill>
                <a:latin typeface="Arial"/>
                <a:cs typeface="Arial"/>
              </a:rPr>
              <a:t>Sentence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Segmentation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290" dirty="0">
                <a:latin typeface="Arial"/>
                <a:cs typeface="Arial"/>
              </a:rPr>
              <a:t>Corpora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144" y="1299972"/>
            <a:ext cx="6077711" cy="456285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644474"/>
            <a:ext cx="68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Hint: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6074258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dost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tha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ra-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hega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...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dont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wory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...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but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dherya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rakhe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957196"/>
            <a:ext cx="270256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Activity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Regular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Expressions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Text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1F5F"/>
                </a:solidFill>
                <a:latin typeface="Arial"/>
                <a:cs typeface="Arial"/>
              </a:rPr>
              <a:t>Normalization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Edit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Distance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942" y="778586"/>
            <a:ext cx="8102600" cy="5055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[“he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was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001F5F"/>
                </a:solidFill>
                <a:latin typeface="Arial"/>
                <a:cs typeface="Arial"/>
              </a:rPr>
              <a:t>will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remain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friend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...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don’t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worry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...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but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have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faith”]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"/>
              <a:buChar char="●"/>
            </a:pPr>
            <a:endParaRPr sz="2300">
              <a:latin typeface="Arial"/>
              <a:cs typeface="Arial"/>
            </a:endParaRPr>
          </a:p>
          <a:p>
            <a:pPr marL="381000" marR="508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text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our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algorithms</a:t>
            </a: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must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process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might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0" dirty="0">
                <a:solidFill>
                  <a:srgbClr val="001F5F"/>
                </a:solidFill>
                <a:latin typeface="Arial"/>
                <a:cs typeface="Arial"/>
              </a:rPr>
              <a:t>come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from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newswire,</a:t>
            </a:r>
            <a:r>
              <a:rPr sz="22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fiction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non-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fiction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books,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scientific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articles,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Wikipedia,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religious</a:t>
            </a:r>
            <a:r>
              <a:rPr sz="22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texts.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68300" marR="288925" indent="-368935" algn="r">
              <a:lnSpc>
                <a:spcPct val="100000"/>
              </a:lnSpc>
              <a:buChar char="●"/>
              <a:tabLst>
                <a:tab pos="368300" algn="l"/>
                <a:tab pos="368935" algn="l"/>
              </a:tabLst>
            </a:pP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might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0" dirty="0">
                <a:solidFill>
                  <a:srgbClr val="001F5F"/>
                </a:solidFill>
                <a:latin typeface="Arial"/>
                <a:cs typeface="Arial"/>
              </a:rPr>
              <a:t>come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from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spoken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genres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like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telephone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conversations,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001F5F"/>
                </a:solidFill>
                <a:latin typeface="Arial"/>
                <a:cs typeface="Arial"/>
              </a:rPr>
              <a:t>business</a:t>
            </a:r>
            <a:endParaRPr sz="2200">
              <a:latin typeface="Arial"/>
              <a:cs typeface="Arial"/>
            </a:endParaRPr>
          </a:p>
          <a:p>
            <a:pPr marR="248920" algn="r">
              <a:lnSpc>
                <a:spcPct val="100000"/>
              </a:lnSpc>
              <a:spcBef>
                <a:spcPts val="5"/>
              </a:spcBef>
            </a:pP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meetings,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medical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interviews,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transcripts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television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shows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movies.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381000" marR="83185" indent="-368935">
              <a:lnSpc>
                <a:spcPct val="100000"/>
              </a:lnSpc>
              <a:spcBef>
                <a:spcPts val="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Text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also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reflects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demographic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characteristics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writer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(or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001F5F"/>
                </a:solidFill>
                <a:latin typeface="Arial"/>
                <a:cs typeface="Arial"/>
              </a:rPr>
              <a:t>speaker):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their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age,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gender,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race,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socioeconomic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class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can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1F5F"/>
                </a:solidFill>
                <a:latin typeface="Arial"/>
                <a:cs typeface="Arial"/>
              </a:rPr>
              <a:t>all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influence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001F5F"/>
                </a:solidFill>
                <a:latin typeface="Arial"/>
                <a:cs typeface="Arial"/>
              </a:rPr>
              <a:t>linguistic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properties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text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processing.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finally,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time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matters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1F5F"/>
                </a:solidFill>
                <a:latin typeface="Arial"/>
                <a:cs typeface="Arial"/>
              </a:rPr>
              <a:t>too.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  <a:tab pos="1981200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ensure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models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fit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942" y="809066"/>
            <a:ext cx="82245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80" dirty="0">
                <a:solidFill>
                  <a:srgbClr val="001F5F"/>
                </a:solidFill>
                <a:latin typeface="Arial"/>
                <a:cs typeface="Arial"/>
              </a:rPr>
              <a:t>When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5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speak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about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number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words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language,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generally</a:t>
            </a:r>
            <a:endParaRPr sz="22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referring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types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" y="2942846"/>
            <a:ext cx="9080646" cy="18924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942" y="1546631"/>
            <a:ext cx="8054340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935">
              <a:lnSpc>
                <a:spcPct val="150000"/>
              </a:lnSpc>
              <a:spcBef>
                <a:spcPts val="100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larger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corpora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look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at,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more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types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find,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1F5F"/>
                </a:solidFill>
                <a:latin typeface="Arial"/>
                <a:cs typeface="Arial"/>
              </a:rPr>
              <a:t>fact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this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relationship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between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number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types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|V|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number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tokens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5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called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Herdan’s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5" dirty="0">
                <a:solidFill>
                  <a:srgbClr val="001F5F"/>
                </a:solidFill>
                <a:latin typeface="Arial"/>
                <a:cs typeface="Arial"/>
              </a:rPr>
              <a:t>Law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(Herdan,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1960)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Heaps’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0" dirty="0">
                <a:solidFill>
                  <a:srgbClr val="001F5F"/>
                </a:solidFill>
                <a:latin typeface="Arial"/>
                <a:cs typeface="Arial"/>
              </a:rPr>
              <a:t>Law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(Heaps,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1978)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6683" y="3925879"/>
            <a:ext cx="4141089" cy="12968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5926" y="3107563"/>
            <a:ext cx="4232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15" dirty="0"/>
              <a:t>TEXT</a:t>
            </a:r>
            <a:r>
              <a:rPr sz="3600" spc="-180" dirty="0"/>
              <a:t> </a:t>
            </a:r>
            <a:r>
              <a:rPr sz="3600" spc="-434" dirty="0"/>
              <a:t>NORMALIZATION</a:t>
            </a:r>
            <a:endParaRPr sz="3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641426"/>
            <a:ext cx="35991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Basic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Text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942" y="1538096"/>
            <a:ext cx="7325995" cy="22987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5"/>
              </a:spcBef>
              <a:buSzPct val="68750"/>
              <a:buChar char="●"/>
              <a:tabLst>
                <a:tab pos="381000" algn="l"/>
                <a:tab pos="381635" algn="l"/>
              </a:tabLst>
            </a:pPr>
            <a:r>
              <a:rPr sz="3200" spc="-295" dirty="0">
                <a:solidFill>
                  <a:srgbClr val="001F5F"/>
                </a:solidFill>
                <a:latin typeface="Arial"/>
                <a:cs typeface="Arial"/>
              </a:rPr>
              <a:t>Every</a:t>
            </a:r>
            <a:r>
              <a:rPr sz="3200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375" dirty="0">
                <a:solidFill>
                  <a:srgbClr val="001F5F"/>
                </a:solidFill>
                <a:latin typeface="Arial"/>
                <a:cs typeface="Arial"/>
              </a:rPr>
              <a:t>NLP</a:t>
            </a:r>
            <a:r>
              <a:rPr sz="3200" spc="-1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265" dirty="0">
                <a:solidFill>
                  <a:srgbClr val="001F5F"/>
                </a:solidFill>
                <a:latin typeface="Arial"/>
                <a:cs typeface="Arial"/>
              </a:rPr>
              <a:t>task</a:t>
            </a:r>
            <a:r>
              <a:rPr sz="3200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315" dirty="0">
                <a:solidFill>
                  <a:srgbClr val="001F5F"/>
                </a:solidFill>
                <a:latin typeface="Arial"/>
                <a:cs typeface="Arial"/>
              </a:rPr>
              <a:t>needs</a:t>
            </a:r>
            <a:r>
              <a:rPr sz="3200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25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3200" spc="-1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325" dirty="0">
                <a:solidFill>
                  <a:srgbClr val="001F5F"/>
                </a:solidFill>
                <a:latin typeface="Arial"/>
                <a:cs typeface="Arial"/>
              </a:rPr>
              <a:t>do</a:t>
            </a:r>
            <a:r>
              <a:rPr sz="3200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240" dirty="0">
                <a:solidFill>
                  <a:srgbClr val="001F5F"/>
                </a:solidFill>
                <a:latin typeface="Arial"/>
                <a:cs typeface="Arial"/>
              </a:rPr>
              <a:t>text</a:t>
            </a:r>
            <a:r>
              <a:rPr sz="3200" spc="-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270" dirty="0">
                <a:solidFill>
                  <a:srgbClr val="001F5F"/>
                </a:solidFill>
                <a:latin typeface="Arial"/>
                <a:cs typeface="Arial"/>
              </a:rPr>
              <a:t>normalization:</a:t>
            </a:r>
            <a:endParaRPr sz="3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1F5F"/>
              </a:buClr>
              <a:buFont typeface="Arial"/>
              <a:buChar char="●"/>
            </a:pPr>
            <a:endParaRPr sz="2750" dirty="0">
              <a:latin typeface="Arial"/>
              <a:cs typeface="Arial"/>
            </a:endParaRPr>
          </a:p>
          <a:p>
            <a:pPr marL="838200" lvl="1" indent="-457834">
              <a:lnSpc>
                <a:spcPct val="100000"/>
              </a:lnSpc>
              <a:spcBef>
                <a:spcPts val="5"/>
              </a:spcBef>
              <a:buSzPct val="64285"/>
              <a:buAutoNum type="arabicPeriod"/>
              <a:tabLst>
                <a:tab pos="838200" algn="l"/>
                <a:tab pos="838835" algn="l"/>
              </a:tabLst>
            </a:pPr>
            <a:r>
              <a:rPr sz="2800" spc="-260" dirty="0">
                <a:solidFill>
                  <a:srgbClr val="001F5F"/>
                </a:solidFill>
                <a:latin typeface="Arial"/>
                <a:cs typeface="Arial"/>
              </a:rPr>
              <a:t>Segmenting/tokenizing</a:t>
            </a:r>
            <a:r>
              <a:rPr sz="28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85" dirty="0">
                <a:solidFill>
                  <a:srgbClr val="001F5F"/>
                </a:solidFill>
                <a:latin typeface="Arial"/>
                <a:cs typeface="Arial"/>
              </a:rPr>
              <a:t>words</a:t>
            </a:r>
            <a:r>
              <a:rPr sz="2800" spc="-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1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800" spc="-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54" dirty="0">
                <a:solidFill>
                  <a:srgbClr val="001F5F"/>
                </a:solidFill>
                <a:latin typeface="Arial"/>
                <a:cs typeface="Arial"/>
              </a:rPr>
              <a:t>running</a:t>
            </a:r>
            <a:r>
              <a:rPr sz="28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Arial"/>
                <a:cs typeface="Arial"/>
              </a:rPr>
              <a:t>text</a:t>
            </a:r>
            <a:endParaRPr sz="2800" dirty="0">
              <a:latin typeface="Arial"/>
              <a:cs typeface="Arial"/>
            </a:endParaRPr>
          </a:p>
          <a:p>
            <a:pPr marL="838200" lvl="1" indent="-457834">
              <a:lnSpc>
                <a:spcPct val="100000"/>
              </a:lnSpc>
              <a:spcBef>
                <a:spcPts val="260"/>
              </a:spcBef>
              <a:buSzPct val="64285"/>
              <a:buAutoNum type="arabicPeriod"/>
              <a:tabLst>
                <a:tab pos="838200" algn="l"/>
                <a:tab pos="838835" algn="l"/>
              </a:tabLst>
            </a:pPr>
            <a:r>
              <a:rPr sz="2800" spc="-260" dirty="0">
                <a:solidFill>
                  <a:srgbClr val="001F5F"/>
                </a:solidFill>
                <a:latin typeface="Arial"/>
                <a:cs typeface="Arial"/>
              </a:rPr>
              <a:t>Normalizing</a:t>
            </a:r>
            <a:r>
              <a:rPr sz="28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90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8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65" dirty="0">
                <a:solidFill>
                  <a:srgbClr val="001F5F"/>
                </a:solidFill>
                <a:latin typeface="Arial"/>
                <a:cs typeface="Arial"/>
              </a:rPr>
              <a:t>formats</a:t>
            </a:r>
            <a:endParaRPr sz="2800" dirty="0">
              <a:latin typeface="Arial"/>
              <a:cs typeface="Arial"/>
            </a:endParaRPr>
          </a:p>
          <a:p>
            <a:pPr marL="838200" lvl="1" indent="-457834">
              <a:lnSpc>
                <a:spcPct val="100000"/>
              </a:lnSpc>
              <a:spcBef>
                <a:spcPts val="265"/>
              </a:spcBef>
              <a:buSzPct val="64285"/>
              <a:buAutoNum type="arabicPeriod"/>
              <a:tabLst>
                <a:tab pos="838200" algn="l"/>
                <a:tab pos="838835" algn="l"/>
              </a:tabLst>
            </a:pPr>
            <a:r>
              <a:rPr sz="2800" spc="-290" dirty="0">
                <a:solidFill>
                  <a:srgbClr val="001F5F"/>
                </a:solidFill>
                <a:latin typeface="Arial"/>
                <a:cs typeface="Arial"/>
              </a:rPr>
              <a:t>Segmenting</a:t>
            </a:r>
            <a:r>
              <a:rPr sz="28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70" dirty="0">
                <a:solidFill>
                  <a:srgbClr val="001F5F"/>
                </a:solidFill>
                <a:latin typeface="Arial"/>
                <a:cs typeface="Arial"/>
              </a:rPr>
              <a:t>sentences</a:t>
            </a:r>
            <a:r>
              <a:rPr sz="28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1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800" spc="-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54" dirty="0">
                <a:solidFill>
                  <a:srgbClr val="001F5F"/>
                </a:solidFill>
                <a:latin typeface="Arial"/>
                <a:cs typeface="Arial"/>
              </a:rPr>
              <a:t>running</a:t>
            </a:r>
            <a:r>
              <a:rPr sz="28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Arial"/>
                <a:cs typeface="Arial"/>
              </a:rPr>
              <a:t>text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5" dirty="0"/>
              <a:t>Tokenization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7581265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315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often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want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break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off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punctuation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as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separate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token;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445134" indent="-433070">
              <a:lnSpc>
                <a:spcPct val="100000"/>
              </a:lnSpc>
              <a:buChar char="●"/>
              <a:tabLst>
                <a:tab pos="445134" algn="l"/>
                <a:tab pos="445770" algn="l"/>
              </a:tabLst>
            </a:pP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commas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useful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piece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information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001F5F"/>
                </a:solidFill>
                <a:latin typeface="Arial"/>
                <a:cs typeface="Arial"/>
              </a:rPr>
              <a:t>parsers,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"/>
              <a:buChar char="●"/>
            </a:pPr>
            <a:endParaRPr sz="2300">
              <a:latin typeface="Arial"/>
              <a:cs typeface="Arial"/>
            </a:endParaRPr>
          </a:p>
          <a:p>
            <a:pPr marL="445134" indent="-433070">
              <a:lnSpc>
                <a:spcPct val="100000"/>
              </a:lnSpc>
              <a:buChar char="●"/>
              <a:tabLst>
                <a:tab pos="445134" algn="l"/>
                <a:tab pos="445770" algn="l"/>
              </a:tabLst>
            </a:pP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periods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help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indicate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sentence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boundaries.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But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we’ll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often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want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keep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punctuation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occurs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internally.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"/>
              <a:buChar char="●"/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1F5F"/>
              </a:buClr>
              <a:buFont typeface="Arial"/>
              <a:buChar char="●"/>
            </a:pPr>
            <a:endParaRPr sz="21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5"/>
              </a:spcBef>
              <a:buChar char="●"/>
              <a:tabLst>
                <a:tab pos="381000" algn="l"/>
                <a:tab pos="381635" algn="l"/>
                <a:tab pos="1905635" algn="l"/>
              </a:tabLst>
            </a:pPr>
            <a:r>
              <a:rPr sz="2200" spc="-145" dirty="0">
                <a:solidFill>
                  <a:srgbClr val="001F5F"/>
                </a:solidFill>
                <a:latin typeface="Arial"/>
                <a:cs typeface="Arial"/>
              </a:rPr>
              <a:t>Ph.D.,</a:t>
            </a:r>
            <a:r>
              <a:rPr sz="2200" spc="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1F5F"/>
                </a:solidFill>
                <a:latin typeface="Arial"/>
                <a:cs typeface="Arial"/>
              </a:rPr>
              <a:t>M.Phil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Dr.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Mr.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942" y="1594485"/>
            <a:ext cx="7871459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182245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Special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characters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numbers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2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be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kept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prices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($45.55)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dates (01/02/06);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445134" indent="-433070">
              <a:lnSpc>
                <a:spcPct val="100000"/>
              </a:lnSpc>
              <a:buChar char="●"/>
              <a:tabLst>
                <a:tab pos="445134" algn="l"/>
                <a:tab pos="445770" algn="l"/>
              </a:tabLst>
            </a:pPr>
            <a:r>
              <a:rPr sz="2200" spc="-270" dirty="0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sz="22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FF0000"/>
                </a:solidFill>
                <a:latin typeface="Arial"/>
                <a:cs typeface="Arial"/>
              </a:rPr>
              <a:t>don’t</a:t>
            </a:r>
            <a:r>
              <a:rPr sz="22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FF0000"/>
                </a:solidFill>
                <a:latin typeface="Arial"/>
                <a:cs typeface="Arial"/>
              </a:rPr>
              <a:t>want</a:t>
            </a:r>
            <a:r>
              <a:rPr sz="22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2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FF0000"/>
                </a:solidFill>
                <a:latin typeface="Arial"/>
                <a:cs typeface="Arial"/>
              </a:rPr>
              <a:t>segment</a:t>
            </a:r>
            <a:r>
              <a:rPr sz="22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sz="22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FF0000"/>
                </a:solidFill>
                <a:latin typeface="Arial"/>
                <a:cs typeface="Arial"/>
              </a:rPr>
              <a:t>price</a:t>
            </a:r>
            <a:r>
              <a:rPr sz="22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FF0000"/>
                </a:solidFill>
                <a:latin typeface="Arial"/>
                <a:cs typeface="Arial"/>
              </a:rPr>
              <a:t>into</a:t>
            </a:r>
            <a:r>
              <a:rPr sz="22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FF0000"/>
                </a:solidFill>
                <a:latin typeface="Arial"/>
                <a:cs typeface="Arial"/>
              </a:rPr>
              <a:t>separate</a:t>
            </a:r>
            <a:r>
              <a:rPr sz="22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FF0000"/>
                </a:solidFill>
                <a:latin typeface="Arial"/>
                <a:cs typeface="Arial"/>
              </a:rPr>
              <a:t>tokens</a:t>
            </a:r>
            <a:r>
              <a:rPr sz="22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2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FF0000"/>
                </a:solidFill>
                <a:latin typeface="Arial"/>
                <a:cs typeface="Arial"/>
              </a:rPr>
              <a:t>“45”</a:t>
            </a:r>
            <a:r>
              <a:rPr sz="22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2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FF0000"/>
                </a:solidFill>
                <a:latin typeface="Arial"/>
                <a:cs typeface="Arial"/>
              </a:rPr>
              <a:t>“55”.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300">
              <a:latin typeface="Arial"/>
              <a:cs typeface="Arial"/>
            </a:endParaRPr>
          </a:p>
          <a:p>
            <a:pPr marL="381000" marR="14097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There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5" dirty="0">
                <a:solidFill>
                  <a:srgbClr val="001F5F"/>
                </a:solidFill>
                <a:latin typeface="Arial"/>
                <a:cs typeface="Arial"/>
              </a:rPr>
              <a:t>URLs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(http://www.stanford.edu),</a:t>
            </a:r>
            <a:r>
              <a:rPr sz="22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Twitter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hashtags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(#nlproc),</a:t>
            </a: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or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email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addresses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(someone@cs.colorado.edu).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Word</a:t>
            </a:r>
            <a:r>
              <a:rPr spc="-130" dirty="0"/>
              <a:t> </a:t>
            </a:r>
            <a:r>
              <a:rPr spc="-290" dirty="0"/>
              <a:t>Tokenizer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8244205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8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tokenizer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can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also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be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used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expand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160" dirty="0">
                <a:solidFill>
                  <a:srgbClr val="001F5F"/>
                </a:solidFill>
                <a:latin typeface="Arial"/>
                <a:cs typeface="Arial"/>
              </a:rPr>
              <a:t>clitic</a:t>
            </a:r>
            <a:r>
              <a:rPr sz="2200" b="1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contractions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marked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by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apostrophes,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●"/>
            </a:pPr>
            <a:endParaRPr sz="21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8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FF0000"/>
                </a:solidFill>
                <a:latin typeface="Arial"/>
                <a:cs typeface="Arial"/>
              </a:rPr>
              <a:t>clitic</a:t>
            </a:r>
            <a:r>
              <a:rPr sz="22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2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FF0000"/>
                </a:solidFill>
                <a:latin typeface="Arial"/>
                <a:cs typeface="Arial"/>
              </a:rPr>
              <a:t>part</a:t>
            </a:r>
            <a:r>
              <a:rPr sz="22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2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FF0000"/>
                </a:solidFill>
                <a:latin typeface="Arial"/>
                <a:cs typeface="Arial"/>
              </a:rPr>
              <a:t>word</a:t>
            </a:r>
            <a:r>
              <a:rPr sz="22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sz="22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FF0000"/>
                </a:solidFill>
                <a:latin typeface="Arial"/>
                <a:cs typeface="Arial"/>
              </a:rPr>
              <a:t>can’t</a:t>
            </a:r>
            <a:r>
              <a:rPr sz="22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FF0000"/>
                </a:solidFill>
                <a:latin typeface="Arial"/>
                <a:cs typeface="Arial"/>
              </a:rPr>
              <a:t>stand</a:t>
            </a:r>
            <a:r>
              <a:rPr sz="22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2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FF0000"/>
                </a:solidFill>
                <a:latin typeface="Arial"/>
                <a:cs typeface="Arial"/>
              </a:rPr>
              <a:t>its</a:t>
            </a:r>
            <a:r>
              <a:rPr sz="22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FF0000"/>
                </a:solidFill>
                <a:latin typeface="Arial"/>
                <a:cs typeface="Arial"/>
              </a:rPr>
              <a:t>own,</a:t>
            </a:r>
            <a:r>
              <a:rPr sz="22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2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22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sz="22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occur</a:t>
            </a:r>
            <a:endParaRPr sz="22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</a:pPr>
            <a:r>
              <a:rPr sz="2200" spc="-254" dirty="0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sz="22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2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2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FF0000"/>
                </a:solidFill>
                <a:latin typeface="Arial"/>
                <a:cs typeface="Arial"/>
              </a:rPr>
              <a:t>attached</a:t>
            </a:r>
            <a:r>
              <a:rPr sz="22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2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FF0000"/>
                </a:solidFill>
                <a:latin typeface="Arial"/>
                <a:cs typeface="Arial"/>
              </a:rPr>
              <a:t>another</a:t>
            </a:r>
            <a:r>
              <a:rPr sz="22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word.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Converting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what're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two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tokens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what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are,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we're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1F5F"/>
                </a:solidFill>
                <a:latin typeface="Arial"/>
                <a:cs typeface="Arial"/>
              </a:rPr>
              <a:t>are.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Word</a:t>
            </a:r>
            <a:r>
              <a:rPr spc="-130" dirty="0"/>
              <a:t> </a:t>
            </a:r>
            <a:r>
              <a:rPr spc="-290" dirty="0"/>
              <a:t>Tokenizer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820293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194945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Depending</a:t>
            </a:r>
            <a:r>
              <a:rPr sz="22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on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application,</a:t>
            </a:r>
            <a:r>
              <a:rPr sz="22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tokenization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algorithms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5" dirty="0">
                <a:solidFill>
                  <a:srgbClr val="001F5F"/>
                </a:solidFill>
                <a:latin typeface="Arial"/>
                <a:cs typeface="Arial"/>
              </a:rPr>
              <a:t>may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also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tokenize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multiword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expressions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like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85" dirty="0">
                <a:solidFill>
                  <a:srgbClr val="001F5F"/>
                </a:solidFill>
                <a:latin typeface="Arial"/>
                <a:cs typeface="Arial"/>
              </a:rPr>
              <a:t>New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York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rock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001F5F"/>
                </a:solidFill>
                <a:latin typeface="Arial"/>
                <a:cs typeface="Arial"/>
              </a:rPr>
              <a:t>'n'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1F5F"/>
                </a:solidFill>
                <a:latin typeface="Arial"/>
                <a:cs typeface="Arial"/>
              </a:rPr>
              <a:t>roll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as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single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token,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which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requires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multiword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expression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dictionary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0" dirty="0">
                <a:solidFill>
                  <a:srgbClr val="001F5F"/>
                </a:solidFill>
                <a:latin typeface="Arial"/>
                <a:cs typeface="Arial"/>
              </a:rPr>
              <a:t>some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sort.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marR="508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Tokenization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thus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intimately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tied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up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0" dirty="0">
                <a:solidFill>
                  <a:srgbClr val="001F5F"/>
                </a:solidFill>
                <a:latin typeface="Arial"/>
                <a:cs typeface="Arial"/>
              </a:rPr>
              <a:t>named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entity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detection,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task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detecting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names,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dates,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organization.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1B5CB-1E41-8F16-037A-911F63EDAFFF}"/>
              </a:ext>
            </a:extLst>
          </p:cNvPr>
          <p:cNvSpPr txBox="1"/>
          <p:nvPr/>
        </p:nvSpPr>
        <p:spPr>
          <a:xfrm>
            <a:off x="478942" y="4800600"/>
            <a:ext cx="744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https://towardsdatascience.com/tokenization-for-natural-language-processing-a179a891bad4</a:t>
            </a:r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Word</a:t>
            </a:r>
            <a:r>
              <a:rPr spc="-130" dirty="0"/>
              <a:t> </a:t>
            </a:r>
            <a:r>
              <a:rPr spc="-290" dirty="0"/>
              <a:t>Tokenizer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8277225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5080" indent="-368935" algn="just">
              <a:lnSpc>
                <a:spcPct val="100000"/>
              </a:lnSpc>
              <a:spcBef>
                <a:spcPts val="95"/>
              </a:spcBef>
              <a:buChar char="●"/>
              <a:tabLst>
                <a:tab pos="381635" algn="l"/>
              </a:tabLst>
            </a:pPr>
            <a:r>
              <a:rPr sz="2200" spc="-370" dirty="0">
                <a:solidFill>
                  <a:srgbClr val="001F5F"/>
                </a:solidFill>
                <a:latin typeface="Arial"/>
                <a:cs typeface="Arial"/>
              </a:rPr>
              <a:t>One</a:t>
            </a:r>
            <a:r>
              <a:rPr sz="2200" spc="2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5" dirty="0">
                <a:solidFill>
                  <a:srgbClr val="001F5F"/>
                </a:solidFill>
                <a:latin typeface="Arial"/>
                <a:cs typeface="Arial"/>
              </a:rPr>
              <a:t>commonly</a:t>
            </a:r>
            <a:r>
              <a:rPr sz="2200" spc="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90" dirty="0">
                <a:solidFill>
                  <a:srgbClr val="001F5F"/>
                </a:solidFill>
                <a:latin typeface="Arial"/>
                <a:cs typeface="Arial"/>
              </a:rPr>
              <a:t>used</a:t>
            </a:r>
            <a:r>
              <a:rPr sz="2200" spc="1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tokenization</a:t>
            </a:r>
            <a:r>
              <a:rPr sz="2200" spc="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standard</a:t>
            </a:r>
            <a:r>
              <a:rPr sz="2200" spc="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95" dirty="0">
                <a:solidFill>
                  <a:srgbClr val="001F5F"/>
                </a:solidFill>
                <a:latin typeface="Arial"/>
                <a:cs typeface="Arial"/>
              </a:rPr>
              <a:t>known</a:t>
            </a:r>
            <a:r>
              <a:rPr sz="2200" spc="1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85" dirty="0">
                <a:solidFill>
                  <a:srgbClr val="001F5F"/>
                </a:solidFill>
                <a:latin typeface="Arial"/>
                <a:cs typeface="Arial"/>
              </a:rPr>
              <a:t>as</a:t>
            </a:r>
            <a:r>
              <a:rPr sz="2200" spc="2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10" dirty="0">
                <a:solidFill>
                  <a:srgbClr val="001F5F"/>
                </a:solidFill>
                <a:latin typeface="Arial"/>
                <a:cs typeface="Arial"/>
              </a:rPr>
              <a:t>Penn</a:t>
            </a:r>
            <a:r>
              <a:rPr sz="2200" spc="1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Treebank</a:t>
            </a:r>
            <a:r>
              <a:rPr sz="2200" spc="1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200" spc="-140" dirty="0">
                <a:solidFill>
                  <a:srgbClr val="001F5F"/>
                </a:solidFill>
                <a:latin typeface="Arial"/>
                <a:cs typeface="Arial"/>
              </a:rPr>
              <a:t>PennTreebank</a:t>
            </a:r>
            <a:r>
              <a:rPr sz="2200" spc="2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Tokenization</a:t>
            </a:r>
            <a:r>
              <a:rPr sz="2200" spc="2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standard,</a:t>
            </a:r>
            <a:r>
              <a:rPr sz="2200" spc="2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used</a:t>
            </a:r>
            <a:r>
              <a:rPr sz="2200" spc="2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200" spc="2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parsed</a:t>
            </a:r>
            <a:r>
              <a:rPr sz="2200" spc="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001F5F"/>
                </a:solidFill>
                <a:latin typeface="Arial"/>
                <a:cs typeface="Arial"/>
              </a:rPr>
              <a:t>corpora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(treebanks)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released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by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Linguistic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Consortium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(LDC).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"/>
              <a:buChar char="●"/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150">
              <a:latin typeface="Arial"/>
              <a:cs typeface="Arial"/>
            </a:endParaRPr>
          </a:p>
          <a:p>
            <a:pPr marL="381000" marR="7620" indent="-368935" algn="just">
              <a:lnSpc>
                <a:spcPct val="100000"/>
              </a:lnSpc>
              <a:buChar char="●"/>
              <a:tabLst>
                <a:tab pos="381635" algn="l"/>
              </a:tabLst>
            </a:pPr>
            <a:r>
              <a:rPr sz="2200" spc="-155" dirty="0">
                <a:solidFill>
                  <a:srgbClr val="001F5F"/>
                </a:solidFill>
                <a:latin typeface="Arial"/>
                <a:cs typeface="Arial"/>
              </a:rPr>
              <a:t>This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standard</a:t>
            </a:r>
            <a:r>
              <a:rPr sz="22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separates</a:t>
            </a:r>
            <a:r>
              <a:rPr sz="22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out</a:t>
            </a:r>
            <a:r>
              <a:rPr sz="2200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clitics</a:t>
            </a:r>
            <a:r>
              <a:rPr sz="22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(doesn’t</a:t>
            </a:r>
            <a:r>
              <a:rPr sz="22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becomes</a:t>
            </a:r>
            <a:r>
              <a:rPr sz="2200" spc="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does</a:t>
            </a:r>
            <a:r>
              <a:rPr sz="22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1F5F"/>
                </a:solidFill>
                <a:latin typeface="Arial"/>
                <a:cs typeface="Arial"/>
              </a:rPr>
              <a:t>plus</a:t>
            </a:r>
            <a:r>
              <a:rPr sz="2200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n’t),</a:t>
            </a:r>
            <a:r>
              <a:rPr sz="22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keeps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hyphenated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words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together,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separates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out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1F5F"/>
                </a:solidFill>
                <a:latin typeface="Arial"/>
                <a:cs typeface="Arial"/>
              </a:rPr>
              <a:t>all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punctuation.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List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different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tokenizers!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tokenizer</a:t>
            </a:r>
            <a:r>
              <a:rPr sz="22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TreebankWordTokenizer()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15" dirty="0"/>
              <a:t>ACTIVITY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7250430" cy="4049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User: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0" dirty="0">
                <a:solidFill>
                  <a:srgbClr val="001F5F"/>
                </a:solidFill>
                <a:latin typeface="Arial"/>
                <a:cs typeface="Arial"/>
              </a:rPr>
              <a:t>am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unhappy.</a:t>
            </a:r>
            <a:endParaRPr sz="22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ELIZA: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15" dirty="0">
                <a:solidFill>
                  <a:srgbClr val="001F5F"/>
                </a:solidFill>
                <a:latin typeface="Arial"/>
                <a:cs typeface="Arial"/>
              </a:rPr>
              <a:t>DO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5" dirty="0">
                <a:solidFill>
                  <a:srgbClr val="001F5F"/>
                </a:solidFill>
                <a:latin typeface="Arial"/>
                <a:cs typeface="Arial"/>
              </a:rPr>
              <a:t>YOU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THINK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90" dirty="0">
                <a:solidFill>
                  <a:srgbClr val="001F5F"/>
                </a:solidFill>
                <a:latin typeface="Arial"/>
                <a:cs typeface="Arial"/>
              </a:rPr>
              <a:t>COMING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95" dirty="0">
                <a:solidFill>
                  <a:srgbClr val="001F5F"/>
                </a:solidFill>
                <a:latin typeface="Arial"/>
                <a:cs typeface="Arial"/>
              </a:rPr>
              <a:t>HERE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WILL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80" dirty="0">
                <a:solidFill>
                  <a:srgbClr val="001F5F"/>
                </a:solidFill>
                <a:latin typeface="Arial"/>
                <a:cs typeface="Arial"/>
              </a:rPr>
              <a:t>HELP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5" dirty="0">
                <a:solidFill>
                  <a:srgbClr val="001F5F"/>
                </a:solidFill>
                <a:latin typeface="Arial"/>
                <a:cs typeface="Arial"/>
              </a:rPr>
              <a:t>YOU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95" dirty="0">
                <a:solidFill>
                  <a:srgbClr val="001F5F"/>
                </a:solidFill>
                <a:latin typeface="Arial"/>
                <a:cs typeface="Arial"/>
              </a:rPr>
              <a:t>NOT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9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10" dirty="0">
                <a:solidFill>
                  <a:srgbClr val="001F5F"/>
                </a:solidFill>
                <a:latin typeface="Arial"/>
                <a:cs typeface="Arial"/>
              </a:rPr>
              <a:t>BE </a:t>
            </a:r>
            <a:r>
              <a:rPr sz="2200" spc="-305" dirty="0">
                <a:solidFill>
                  <a:srgbClr val="001F5F"/>
                </a:solidFill>
                <a:latin typeface="Arial"/>
                <a:cs typeface="Arial"/>
              </a:rPr>
              <a:t>UNHAPPY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User: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need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0" dirty="0">
                <a:solidFill>
                  <a:srgbClr val="001F5F"/>
                </a:solidFill>
                <a:latin typeface="Arial"/>
                <a:cs typeface="Arial"/>
              </a:rPr>
              <a:t>some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help,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0" dirty="0">
                <a:solidFill>
                  <a:srgbClr val="001F5F"/>
                </a:solidFill>
                <a:latin typeface="Arial"/>
                <a:cs typeface="Arial"/>
              </a:rPr>
              <a:t>much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seems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certain.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ELIZA: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10" dirty="0">
                <a:solidFill>
                  <a:srgbClr val="001F5F"/>
                </a:solidFill>
                <a:latin typeface="Arial"/>
                <a:cs typeface="Arial"/>
              </a:rPr>
              <a:t>WHAT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15" dirty="0">
                <a:solidFill>
                  <a:srgbClr val="001F5F"/>
                </a:solidFill>
                <a:latin typeface="Arial"/>
                <a:cs typeface="Arial"/>
              </a:rPr>
              <a:t>WOULD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5" dirty="0">
                <a:solidFill>
                  <a:srgbClr val="001F5F"/>
                </a:solidFill>
                <a:latin typeface="Arial"/>
                <a:cs typeface="Arial"/>
              </a:rPr>
              <a:t>MEAN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95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10" dirty="0">
                <a:solidFill>
                  <a:srgbClr val="001F5F"/>
                </a:solidFill>
                <a:latin typeface="Arial"/>
                <a:cs typeface="Arial"/>
              </a:rPr>
              <a:t>YOU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IF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5" dirty="0">
                <a:solidFill>
                  <a:srgbClr val="001F5F"/>
                </a:solidFill>
                <a:latin typeface="Arial"/>
                <a:cs typeface="Arial"/>
              </a:rPr>
              <a:t>YOU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5" dirty="0">
                <a:solidFill>
                  <a:srgbClr val="001F5F"/>
                </a:solidFill>
                <a:latin typeface="Arial"/>
                <a:cs typeface="Arial"/>
              </a:rPr>
              <a:t>GOT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10" dirty="0">
                <a:solidFill>
                  <a:srgbClr val="001F5F"/>
                </a:solidFill>
                <a:latin typeface="Arial"/>
                <a:cs typeface="Arial"/>
              </a:rPr>
              <a:t>SOME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0" dirty="0">
                <a:solidFill>
                  <a:srgbClr val="001F5F"/>
                </a:solidFill>
                <a:latin typeface="Arial"/>
                <a:cs typeface="Arial"/>
              </a:rPr>
              <a:t>HELP</a:t>
            </a:r>
            <a:endParaRPr sz="2200" dirty="0">
              <a:latin typeface="Arial"/>
              <a:cs typeface="Arial"/>
            </a:endParaRPr>
          </a:p>
          <a:p>
            <a:pPr marL="12700" marR="1529715">
              <a:lnSpc>
                <a:spcPct val="100000"/>
              </a:lnSpc>
            </a:pP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User: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Perhaps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could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learn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get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along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80" dirty="0">
                <a:solidFill>
                  <a:srgbClr val="001F5F"/>
                </a:solidFill>
                <a:latin typeface="Arial"/>
                <a:cs typeface="Arial"/>
              </a:rPr>
              <a:t>my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1F5F"/>
                </a:solidFill>
                <a:latin typeface="Arial"/>
                <a:cs typeface="Arial"/>
              </a:rPr>
              <a:t>mother.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ELIZA: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TELL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15" dirty="0">
                <a:solidFill>
                  <a:srgbClr val="001F5F"/>
                </a:solidFill>
                <a:latin typeface="Arial"/>
                <a:cs typeface="Arial"/>
              </a:rPr>
              <a:t>ME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15" dirty="0">
                <a:solidFill>
                  <a:srgbClr val="001F5F"/>
                </a:solidFill>
                <a:latin typeface="Arial"/>
                <a:cs typeface="Arial"/>
              </a:rPr>
              <a:t>MORE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90" dirty="0">
                <a:solidFill>
                  <a:srgbClr val="001F5F"/>
                </a:solidFill>
                <a:latin typeface="Arial"/>
                <a:cs typeface="Arial"/>
              </a:rPr>
              <a:t>ABOUT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5" dirty="0">
                <a:solidFill>
                  <a:srgbClr val="001F5F"/>
                </a:solidFill>
                <a:latin typeface="Arial"/>
                <a:cs typeface="Arial"/>
              </a:rPr>
              <a:t>YOUR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5" dirty="0">
                <a:solidFill>
                  <a:srgbClr val="001F5F"/>
                </a:solidFill>
                <a:latin typeface="Arial"/>
                <a:cs typeface="Arial"/>
              </a:rPr>
              <a:t>FAMILY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User: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80" dirty="0">
                <a:solidFill>
                  <a:srgbClr val="001F5F"/>
                </a:solidFill>
                <a:latin typeface="Arial"/>
                <a:cs typeface="Arial"/>
              </a:rPr>
              <a:t>My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mother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takes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care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me.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ELIZA: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45" dirty="0">
                <a:solidFill>
                  <a:srgbClr val="001F5F"/>
                </a:solidFill>
                <a:latin typeface="Arial"/>
                <a:cs typeface="Arial"/>
              </a:rPr>
              <a:t>WHO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ELSE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5" dirty="0">
                <a:solidFill>
                  <a:srgbClr val="001F5F"/>
                </a:solidFill>
                <a:latin typeface="Arial"/>
                <a:cs typeface="Arial"/>
              </a:rPr>
              <a:t>YOU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FAMILY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5" dirty="0">
                <a:solidFill>
                  <a:srgbClr val="001F5F"/>
                </a:solidFill>
                <a:latin typeface="Arial"/>
                <a:cs typeface="Arial"/>
              </a:rPr>
              <a:t>TAKES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95" dirty="0">
                <a:solidFill>
                  <a:srgbClr val="001F5F"/>
                </a:solidFill>
                <a:latin typeface="Arial"/>
                <a:cs typeface="Arial"/>
              </a:rPr>
              <a:t>CARE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9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35" dirty="0">
                <a:solidFill>
                  <a:srgbClr val="001F5F"/>
                </a:solidFill>
                <a:latin typeface="Arial"/>
                <a:cs typeface="Arial"/>
              </a:rPr>
              <a:t>YOU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User: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80" dirty="0">
                <a:solidFill>
                  <a:srgbClr val="001F5F"/>
                </a:solidFill>
                <a:latin typeface="Arial"/>
                <a:cs typeface="Arial"/>
              </a:rPr>
              <a:t>My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father.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ELIZA: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5" dirty="0">
                <a:solidFill>
                  <a:srgbClr val="001F5F"/>
                </a:solidFill>
                <a:latin typeface="Arial"/>
                <a:cs typeface="Arial"/>
              </a:rPr>
              <a:t>YOUR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90" dirty="0">
                <a:solidFill>
                  <a:srgbClr val="001F5F"/>
                </a:solidFill>
                <a:latin typeface="Arial"/>
                <a:cs typeface="Arial"/>
              </a:rPr>
              <a:t>FATHER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User: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You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like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80" dirty="0">
                <a:solidFill>
                  <a:srgbClr val="001F5F"/>
                </a:solidFill>
                <a:latin typeface="Arial"/>
                <a:cs typeface="Arial"/>
              </a:rPr>
              <a:t>my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father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0" dirty="0">
                <a:solidFill>
                  <a:srgbClr val="001F5F"/>
                </a:solidFill>
                <a:latin typeface="Arial"/>
                <a:cs typeface="Arial"/>
              </a:rPr>
              <a:t>some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ways.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Weizenbaum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(1966)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Word</a:t>
            </a:r>
            <a:r>
              <a:rPr spc="-130" dirty="0"/>
              <a:t> </a:t>
            </a:r>
            <a:r>
              <a:rPr spc="-290" dirty="0"/>
              <a:t>Tokenizer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8276590" cy="304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5080" indent="-368935" algn="just">
              <a:lnSpc>
                <a:spcPct val="100000"/>
              </a:lnSpc>
              <a:spcBef>
                <a:spcPts val="95"/>
              </a:spcBef>
              <a:buChar char="●"/>
              <a:tabLst>
                <a:tab pos="381635" algn="l"/>
              </a:tabLst>
            </a:pP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standard</a:t>
            </a:r>
            <a:r>
              <a:rPr sz="2200" spc="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001F5F"/>
                </a:solidFill>
                <a:latin typeface="Arial"/>
                <a:cs typeface="Arial"/>
              </a:rPr>
              <a:t>method</a:t>
            </a:r>
            <a:r>
              <a:rPr sz="2200" spc="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200" spc="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001F5F"/>
                </a:solidFill>
                <a:latin typeface="Arial"/>
                <a:cs typeface="Arial"/>
              </a:rPr>
              <a:t>tokenization</a:t>
            </a:r>
            <a:r>
              <a:rPr sz="2200" spc="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therefore</a:t>
            </a:r>
            <a:r>
              <a:rPr sz="22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use</a:t>
            </a:r>
            <a:r>
              <a:rPr sz="2200" spc="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001F5F"/>
                </a:solidFill>
                <a:latin typeface="Arial"/>
                <a:cs typeface="Arial"/>
              </a:rPr>
              <a:t>deterministic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algorithms</a:t>
            </a:r>
            <a:r>
              <a:rPr sz="2200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based</a:t>
            </a:r>
            <a:r>
              <a:rPr sz="22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001F5F"/>
                </a:solidFill>
                <a:latin typeface="Arial"/>
                <a:cs typeface="Arial"/>
              </a:rPr>
              <a:t>on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001F5F"/>
                </a:solidFill>
                <a:latin typeface="Arial"/>
                <a:cs typeface="Arial"/>
              </a:rPr>
              <a:t>regular</a:t>
            </a:r>
            <a:r>
              <a:rPr sz="2200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expressions</a:t>
            </a:r>
            <a:r>
              <a:rPr sz="22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compiled</a:t>
            </a:r>
            <a:r>
              <a:rPr sz="2200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into</a:t>
            </a:r>
            <a:r>
              <a:rPr sz="2200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very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001F5F"/>
                </a:solidFill>
                <a:latin typeface="Arial"/>
                <a:cs typeface="Arial"/>
              </a:rPr>
              <a:t>efficient</a:t>
            </a:r>
            <a:r>
              <a:rPr sz="2200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finite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state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automata.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"/>
              <a:buChar char="●"/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150">
              <a:latin typeface="Arial"/>
              <a:cs typeface="Arial"/>
            </a:endParaRPr>
          </a:p>
          <a:p>
            <a:pPr marL="381000" marR="5080" indent="-368935" algn="just">
              <a:lnSpc>
                <a:spcPct val="100000"/>
              </a:lnSpc>
              <a:buChar char="●"/>
              <a:tabLst>
                <a:tab pos="381635" algn="l"/>
              </a:tabLst>
            </a:pP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Carefully</a:t>
            </a:r>
            <a:r>
              <a:rPr sz="22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designed</a:t>
            </a:r>
            <a:r>
              <a:rPr sz="2200" spc="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deterministic</a:t>
            </a:r>
            <a:r>
              <a:rPr sz="2200" spc="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algorithms</a:t>
            </a:r>
            <a:r>
              <a:rPr sz="2200" spc="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85" dirty="0">
                <a:solidFill>
                  <a:srgbClr val="001F5F"/>
                </a:solidFill>
                <a:latin typeface="Arial"/>
                <a:cs typeface="Arial"/>
              </a:rPr>
              <a:t>can</a:t>
            </a:r>
            <a:r>
              <a:rPr sz="2200" spc="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deal</a:t>
            </a:r>
            <a:r>
              <a:rPr sz="2200" spc="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sz="2200" spc="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FF0000"/>
                </a:solidFill>
                <a:latin typeface="Arial"/>
                <a:cs typeface="Arial"/>
              </a:rPr>
              <a:t>ambiguities</a:t>
            </a:r>
            <a:r>
              <a:rPr sz="2200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1F5F"/>
                </a:solidFill>
                <a:latin typeface="Arial"/>
                <a:cs typeface="Arial"/>
              </a:rPr>
              <a:t>that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arise,</a:t>
            </a:r>
            <a:r>
              <a:rPr sz="2200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such</a:t>
            </a:r>
            <a:r>
              <a:rPr sz="2200" spc="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as</a:t>
            </a:r>
            <a:r>
              <a:rPr sz="22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fact</a:t>
            </a:r>
            <a:r>
              <a:rPr sz="22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sz="2200" spc="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apostrophe</a:t>
            </a:r>
            <a:r>
              <a:rPr sz="22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needs</a:t>
            </a:r>
            <a:r>
              <a:rPr sz="2200" spc="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5" dirty="0">
                <a:solidFill>
                  <a:srgbClr val="001F5F"/>
                </a:solidFill>
                <a:latin typeface="Arial"/>
                <a:cs typeface="Arial"/>
              </a:rPr>
              <a:t>be</a:t>
            </a:r>
            <a:r>
              <a:rPr sz="2200" spc="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tokenized</a:t>
            </a:r>
            <a:r>
              <a:rPr sz="2200" spc="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differently </a:t>
            </a: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when</a:t>
            </a:r>
            <a:r>
              <a:rPr sz="2200" spc="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used</a:t>
            </a:r>
            <a:r>
              <a:rPr sz="22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1F5F"/>
                </a:solidFill>
                <a:latin typeface="Arial"/>
                <a:cs typeface="Arial"/>
              </a:rPr>
              <a:t>as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 a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genitive</a:t>
            </a:r>
            <a:r>
              <a:rPr sz="2200" spc="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marker</a:t>
            </a:r>
            <a:r>
              <a:rPr sz="2200" spc="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001F5F"/>
                </a:solidFill>
                <a:latin typeface="Arial"/>
                <a:cs typeface="Arial"/>
              </a:rPr>
              <a:t>(as</a:t>
            </a:r>
            <a:r>
              <a:rPr sz="2200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book’s</a:t>
            </a:r>
            <a:r>
              <a:rPr sz="22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cover),</a:t>
            </a:r>
            <a:r>
              <a:rPr sz="2200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quotative</a:t>
            </a:r>
            <a:r>
              <a:rPr sz="22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as</a:t>
            </a:r>
            <a:r>
              <a:rPr sz="2200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‘The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other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class’,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she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said,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1F5F"/>
                </a:solidFill>
                <a:latin typeface="Arial"/>
                <a:cs typeface="Arial"/>
              </a:rPr>
              <a:t>clitics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like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they’re.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Tokenization:</a:t>
            </a:r>
            <a:r>
              <a:rPr spc="-140" dirty="0"/>
              <a:t> </a:t>
            </a:r>
            <a:r>
              <a:rPr spc="-295" dirty="0"/>
              <a:t>language</a:t>
            </a:r>
            <a:r>
              <a:rPr spc="-120" dirty="0"/>
              <a:t> </a:t>
            </a:r>
            <a:r>
              <a:rPr spc="-290" dirty="0"/>
              <a:t>issues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7416165" cy="446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5080" indent="-368935" algn="just">
              <a:lnSpc>
                <a:spcPct val="100000"/>
              </a:lnSpc>
              <a:spcBef>
                <a:spcPts val="95"/>
              </a:spcBef>
              <a:buChar char="●"/>
              <a:tabLst>
                <a:tab pos="381635" algn="l"/>
              </a:tabLst>
            </a:pPr>
            <a:r>
              <a:rPr sz="2200" spc="-325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200" spc="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tokenization</a:t>
            </a:r>
            <a:r>
              <a:rPr sz="2200" spc="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10" dirty="0">
                <a:solidFill>
                  <a:srgbClr val="001F5F"/>
                </a:solidFill>
                <a:latin typeface="Arial"/>
                <a:cs typeface="Arial"/>
              </a:rPr>
              <a:t>more</a:t>
            </a:r>
            <a:r>
              <a:rPr sz="2200" spc="1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complex</a:t>
            </a:r>
            <a:r>
              <a:rPr sz="2200" spc="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1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languages</a:t>
            </a:r>
            <a:r>
              <a:rPr sz="2200" spc="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like</a:t>
            </a:r>
            <a:r>
              <a:rPr sz="2200" spc="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written</a:t>
            </a:r>
            <a:r>
              <a:rPr sz="2200" spc="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001F5F"/>
                </a:solidFill>
                <a:latin typeface="Arial"/>
                <a:cs typeface="Arial"/>
              </a:rPr>
              <a:t>Chinese,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Japanese,</a:t>
            </a:r>
            <a:r>
              <a:rPr sz="2200" spc="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3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Thai,</a:t>
            </a:r>
            <a:r>
              <a:rPr sz="2200" spc="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5" dirty="0">
                <a:solidFill>
                  <a:srgbClr val="001F5F"/>
                </a:solidFill>
                <a:latin typeface="Arial"/>
                <a:cs typeface="Arial"/>
              </a:rPr>
              <a:t>which</a:t>
            </a:r>
            <a:r>
              <a:rPr sz="2200" spc="1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440" dirty="0">
                <a:solidFill>
                  <a:srgbClr val="001F5F"/>
                </a:solidFill>
                <a:latin typeface="Arial"/>
                <a:cs typeface="Arial"/>
              </a:rPr>
              <a:t>do</a:t>
            </a:r>
            <a:r>
              <a:rPr sz="2200" spc="2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80" dirty="0">
                <a:solidFill>
                  <a:srgbClr val="001F5F"/>
                </a:solidFill>
                <a:latin typeface="Arial"/>
                <a:cs typeface="Arial"/>
              </a:rPr>
              <a:t>not</a:t>
            </a:r>
            <a:r>
              <a:rPr sz="2200" spc="1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20" dirty="0">
                <a:solidFill>
                  <a:srgbClr val="001F5F"/>
                </a:solidFill>
                <a:latin typeface="Arial"/>
                <a:cs typeface="Arial"/>
              </a:rPr>
              <a:t>use</a:t>
            </a:r>
            <a:r>
              <a:rPr sz="2200" spc="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spaces</a:t>
            </a:r>
            <a:r>
              <a:rPr sz="2200" spc="1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2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1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05" dirty="0">
                <a:solidFill>
                  <a:srgbClr val="001F5F"/>
                </a:solidFill>
                <a:latin typeface="Arial"/>
                <a:cs typeface="Arial"/>
              </a:rPr>
              <a:t>mark</a:t>
            </a:r>
            <a:r>
              <a:rPr sz="2200" spc="1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potential</a:t>
            </a:r>
            <a:r>
              <a:rPr sz="2200" spc="1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word- 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boundaries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75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Tokenization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Chinese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Font typeface="Wingdings"/>
              <a:buChar char=""/>
              <a:tabLst>
                <a:tab pos="381000" algn="l"/>
                <a:tab pos="381635" algn="l"/>
              </a:tabLst>
            </a:pP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Also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called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70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200" b="1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140" dirty="0">
                <a:solidFill>
                  <a:srgbClr val="001F5F"/>
                </a:solidFill>
                <a:latin typeface="Arial"/>
                <a:cs typeface="Arial"/>
              </a:rPr>
              <a:t>Segmentation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5"/>
              </a:spcBef>
              <a:buChar char="●"/>
              <a:tabLst>
                <a:tab pos="381000" algn="l"/>
                <a:tab pos="381635" algn="l"/>
                <a:tab pos="4913630" algn="l"/>
              </a:tabLst>
            </a:pP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Chinese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words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composed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characters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[hanzi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Chinese]</a:t>
            </a:r>
            <a:endParaRPr sz="22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30"/>
              </a:spcBef>
              <a:buChar char="○"/>
              <a:tabLst>
                <a:tab pos="838200" algn="l"/>
                <a:tab pos="838835" algn="l"/>
              </a:tabLst>
            </a:pPr>
            <a:r>
              <a:rPr sz="1800" spc="-165" dirty="0">
                <a:solidFill>
                  <a:srgbClr val="001F5F"/>
                </a:solidFill>
                <a:latin typeface="Arial"/>
                <a:cs typeface="Arial"/>
              </a:rPr>
              <a:t>Characters</a:t>
            </a:r>
            <a:r>
              <a:rPr sz="18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7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18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60" dirty="0">
                <a:solidFill>
                  <a:srgbClr val="001F5F"/>
                </a:solidFill>
                <a:latin typeface="Arial"/>
                <a:cs typeface="Arial"/>
              </a:rPr>
              <a:t>generally</a:t>
            </a:r>
            <a:r>
              <a:rPr sz="18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r>
              <a:rPr sz="18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001F5F"/>
                </a:solidFill>
                <a:latin typeface="Arial"/>
                <a:cs typeface="Arial"/>
              </a:rPr>
              <a:t>syllable</a:t>
            </a:r>
            <a:r>
              <a:rPr sz="18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18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r>
              <a:rPr sz="18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001F5F"/>
                </a:solidFill>
                <a:latin typeface="Arial"/>
                <a:cs typeface="Arial"/>
              </a:rPr>
              <a:t>morpheme.</a:t>
            </a:r>
            <a:endParaRPr sz="1800">
              <a:latin typeface="Arial"/>
              <a:cs typeface="Arial"/>
            </a:endParaRPr>
          </a:p>
          <a:p>
            <a:pPr marL="838200" lvl="1" indent="-343535">
              <a:lnSpc>
                <a:spcPts val="2145"/>
              </a:lnSpc>
              <a:spcBef>
                <a:spcPts val="600"/>
              </a:spcBef>
              <a:buChar char="○"/>
              <a:tabLst>
                <a:tab pos="838200" algn="l"/>
                <a:tab pos="838835" algn="l"/>
              </a:tabLst>
            </a:pPr>
            <a:r>
              <a:rPr sz="1800" spc="-190" dirty="0">
                <a:solidFill>
                  <a:srgbClr val="001F5F"/>
                </a:solidFill>
                <a:latin typeface="Arial"/>
                <a:cs typeface="Arial"/>
              </a:rPr>
              <a:t>Average</a:t>
            </a:r>
            <a:r>
              <a:rPr sz="18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95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18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18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65" dirty="0">
                <a:solidFill>
                  <a:srgbClr val="001F5F"/>
                </a:solidFill>
                <a:latin typeface="Arial"/>
                <a:cs typeface="Arial"/>
              </a:rPr>
              <a:t>2.4</a:t>
            </a:r>
            <a:r>
              <a:rPr sz="18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55" dirty="0">
                <a:solidFill>
                  <a:srgbClr val="001F5F"/>
                </a:solidFill>
                <a:latin typeface="Arial"/>
                <a:cs typeface="Arial"/>
              </a:rPr>
              <a:t>characters</a:t>
            </a:r>
            <a:r>
              <a:rPr sz="18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long.</a:t>
            </a:r>
            <a:endParaRPr sz="1800">
              <a:latin typeface="Arial"/>
              <a:cs typeface="Arial"/>
            </a:endParaRPr>
          </a:p>
          <a:p>
            <a:pPr marL="381000" indent="-368935">
              <a:lnSpc>
                <a:spcPts val="2625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Standard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baseline</a:t>
            </a:r>
            <a:r>
              <a:rPr sz="22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segmentation</a:t>
            </a:r>
            <a:r>
              <a:rPr sz="22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algorithm:</a:t>
            </a:r>
            <a:endParaRPr sz="22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25"/>
              </a:spcBef>
              <a:buChar char="○"/>
              <a:tabLst>
                <a:tab pos="838200" algn="l"/>
                <a:tab pos="838835" algn="l"/>
              </a:tabLst>
            </a:pPr>
            <a:r>
              <a:rPr sz="1800" spc="-215" dirty="0">
                <a:solidFill>
                  <a:srgbClr val="001F5F"/>
                </a:solidFill>
                <a:latin typeface="Arial"/>
                <a:cs typeface="Arial"/>
              </a:rPr>
              <a:t>Maximum</a:t>
            </a:r>
            <a:r>
              <a:rPr sz="18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001F5F"/>
                </a:solidFill>
                <a:latin typeface="Arial"/>
                <a:cs typeface="Arial"/>
              </a:rPr>
              <a:t>Matching</a:t>
            </a:r>
            <a:r>
              <a:rPr sz="1800" spc="2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60" dirty="0">
                <a:solidFill>
                  <a:srgbClr val="001F5F"/>
                </a:solidFill>
                <a:latin typeface="Arial"/>
                <a:cs typeface="Arial"/>
              </a:rPr>
              <a:t>(also</a:t>
            </a:r>
            <a:r>
              <a:rPr sz="18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60" dirty="0">
                <a:solidFill>
                  <a:srgbClr val="001F5F"/>
                </a:solidFill>
                <a:latin typeface="Arial"/>
                <a:cs typeface="Arial"/>
              </a:rPr>
              <a:t>called</a:t>
            </a:r>
            <a:r>
              <a:rPr sz="18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Greedy)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4" y="1036357"/>
            <a:ext cx="9017663" cy="33116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5" dirty="0"/>
              <a:t>Maximum</a:t>
            </a:r>
            <a:r>
              <a:rPr spc="-130" dirty="0"/>
              <a:t> </a:t>
            </a:r>
            <a:r>
              <a:rPr spc="-295" dirty="0"/>
              <a:t>Matching</a:t>
            </a:r>
            <a:r>
              <a:rPr spc="-130" dirty="0"/>
              <a:t> </a:t>
            </a:r>
            <a:r>
              <a:rPr spc="-340" dirty="0"/>
              <a:t>Word</a:t>
            </a:r>
            <a:r>
              <a:rPr spc="-130" dirty="0"/>
              <a:t> </a:t>
            </a:r>
            <a:r>
              <a:rPr spc="-295" dirty="0"/>
              <a:t>Segmentation</a:t>
            </a:r>
            <a:r>
              <a:rPr spc="-150" dirty="0"/>
              <a:t> </a:t>
            </a:r>
            <a:r>
              <a:rPr spc="-290" dirty="0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0550" y="1539621"/>
            <a:ext cx="8140700" cy="33178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540"/>
              </a:spcBef>
              <a:buSzPct val="91666"/>
              <a:buChar char="●"/>
              <a:tabLst>
                <a:tab pos="545465" algn="l"/>
                <a:tab pos="546100" algn="l"/>
              </a:tabLst>
            </a:pP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Given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wordlist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Chinese,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string.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91666"/>
              <a:buAutoNum type="arabicParenR"/>
              <a:tabLst>
                <a:tab pos="545465" algn="l"/>
                <a:tab pos="546100" algn="l"/>
              </a:tabLst>
            </a:pP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Start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pointer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at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beginning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91666"/>
              <a:buAutoNum type="arabicParenR"/>
              <a:tabLst>
                <a:tab pos="545465" algn="l"/>
                <a:tab pos="546100" algn="l"/>
              </a:tabLst>
            </a:pP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Find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longest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dictionary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35" dirty="0">
                <a:solidFill>
                  <a:srgbClr val="001F5F"/>
                </a:solidFill>
                <a:latin typeface="Arial"/>
                <a:cs typeface="Arial"/>
              </a:rPr>
              <a:t>matches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string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starting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1F5F"/>
                </a:solidFill>
                <a:latin typeface="Arial"/>
                <a:cs typeface="Arial"/>
              </a:rPr>
              <a:t>at</a:t>
            </a:r>
            <a:endParaRPr sz="24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1440"/>
              </a:spcBef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pointer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440"/>
              </a:spcBef>
              <a:buSzPct val="91666"/>
              <a:buAutoNum type="arabicParenR" startAt="3"/>
              <a:tabLst>
                <a:tab pos="545465" algn="l"/>
                <a:tab pos="546100" algn="l"/>
              </a:tabLst>
            </a:pPr>
            <a:r>
              <a:rPr sz="2400" spc="-280" dirty="0">
                <a:solidFill>
                  <a:srgbClr val="001F5F"/>
                </a:solidFill>
                <a:latin typeface="Arial"/>
                <a:cs typeface="Arial"/>
              </a:rPr>
              <a:t>Move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pointer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over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445"/>
              </a:spcBef>
              <a:buClr>
                <a:srgbClr val="000000"/>
              </a:buClr>
              <a:buSzPct val="91666"/>
              <a:buAutoNum type="arabicParenR" startAt="3"/>
              <a:tabLst>
                <a:tab pos="545465" algn="l"/>
                <a:tab pos="546100" algn="l"/>
              </a:tabLst>
            </a:pPr>
            <a:r>
              <a:rPr sz="2400" spc="-290" dirty="0">
                <a:solidFill>
                  <a:srgbClr val="001F5F"/>
                </a:solidFill>
                <a:latin typeface="Arial"/>
                <a:cs typeface="Arial"/>
              </a:rPr>
              <a:t>Go</a:t>
            </a:r>
            <a:r>
              <a:rPr sz="24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0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942" y="1591436"/>
            <a:ext cx="2534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Thetabledownthere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942" y="1988057"/>
            <a:ext cx="6885305" cy="1823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6565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theta</a:t>
            </a:r>
            <a:r>
              <a:rPr sz="20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bled</a:t>
            </a: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own</a:t>
            </a: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 there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Doesn’t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generally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work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English!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But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works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astonishingly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well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Chinese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2050" y="3504438"/>
            <a:ext cx="714502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001F5F"/>
                </a:solidFill>
                <a:latin typeface="MS Gothic"/>
                <a:cs typeface="MS Gothic"/>
              </a:rPr>
              <a:t>莎拉波娃</a:t>
            </a:r>
            <a:r>
              <a:rPr sz="2400" spc="-5" dirty="0">
                <a:solidFill>
                  <a:srgbClr val="001F5F"/>
                </a:solidFill>
                <a:latin typeface="Microsoft JhengHei"/>
                <a:cs typeface="Microsoft JhengHei"/>
              </a:rPr>
              <a:t>现在居住在美国东南部的佛罗里达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120265" algn="l"/>
                <a:tab pos="5467350" algn="l"/>
              </a:tabLst>
            </a:pPr>
            <a:r>
              <a:rPr sz="2400" dirty="0">
                <a:solidFill>
                  <a:srgbClr val="001F5F"/>
                </a:solidFill>
                <a:latin typeface="MS Gothic"/>
                <a:cs typeface="MS Gothic"/>
              </a:rPr>
              <a:t>莎拉波娃</a:t>
            </a:r>
            <a:r>
              <a:rPr sz="2400" spc="-95" dirty="0">
                <a:solidFill>
                  <a:srgbClr val="001F5F"/>
                </a:solidFill>
                <a:latin typeface="MS Gothic"/>
                <a:cs typeface="MS Gothic"/>
              </a:rPr>
              <a:t> </a:t>
            </a:r>
            <a:r>
              <a:rPr sz="2400" dirty="0">
                <a:solidFill>
                  <a:srgbClr val="001F5F"/>
                </a:solidFill>
                <a:latin typeface="Microsoft JhengHei"/>
                <a:cs typeface="Microsoft JhengHei"/>
              </a:rPr>
              <a:t>现</a:t>
            </a:r>
            <a:r>
              <a:rPr sz="2400" spc="-50" dirty="0">
                <a:solidFill>
                  <a:srgbClr val="001F5F"/>
                </a:solidFill>
                <a:latin typeface="Microsoft JhengHei"/>
                <a:cs typeface="Microsoft JhengHei"/>
              </a:rPr>
              <a:t>在</a:t>
            </a:r>
            <a:r>
              <a:rPr sz="2400" dirty="0">
                <a:solidFill>
                  <a:srgbClr val="001F5F"/>
                </a:solidFill>
                <a:latin typeface="Microsoft JhengHei"/>
                <a:cs typeface="Microsoft JhengHei"/>
              </a:rPr>
              <a:t>	</a:t>
            </a:r>
            <a:r>
              <a:rPr sz="2400" dirty="0">
                <a:solidFill>
                  <a:srgbClr val="001F5F"/>
                </a:solidFill>
                <a:latin typeface="MS Gothic"/>
                <a:cs typeface="MS Gothic"/>
              </a:rPr>
              <a:t>居住</a:t>
            </a:r>
            <a:r>
              <a:rPr sz="2400" spc="445" dirty="0">
                <a:solidFill>
                  <a:srgbClr val="001F5F"/>
                </a:solidFill>
                <a:latin typeface="MS Gothic"/>
                <a:cs typeface="MS Gothic"/>
              </a:rPr>
              <a:t> </a:t>
            </a:r>
            <a:r>
              <a:rPr sz="2400" dirty="0">
                <a:solidFill>
                  <a:srgbClr val="001F5F"/>
                </a:solidFill>
                <a:latin typeface="MS Gothic"/>
                <a:cs typeface="MS Gothic"/>
              </a:rPr>
              <a:t>在</a:t>
            </a:r>
            <a:r>
              <a:rPr sz="2400" spc="-100" dirty="0">
                <a:solidFill>
                  <a:srgbClr val="001F5F"/>
                </a:solidFill>
                <a:latin typeface="MS Gothic"/>
                <a:cs typeface="MS Gothic"/>
              </a:rPr>
              <a:t> </a:t>
            </a:r>
            <a:r>
              <a:rPr sz="2400" dirty="0">
                <a:solidFill>
                  <a:srgbClr val="001F5F"/>
                </a:solidFill>
                <a:latin typeface="MS Gothic"/>
                <a:cs typeface="MS Gothic"/>
              </a:rPr>
              <a:t>美国</a:t>
            </a:r>
            <a:r>
              <a:rPr sz="2400" spc="440" dirty="0">
                <a:solidFill>
                  <a:srgbClr val="001F5F"/>
                </a:solidFill>
                <a:latin typeface="MS Gothic"/>
                <a:cs typeface="MS Gothic"/>
              </a:rPr>
              <a:t> </a:t>
            </a:r>
            <a:r>
              <a:rPr sz="2400" dirty="0">
                <a:solidFill>
                  <a:srgbClr val="001F5F"/>
                </a:solidFill>
                <a:latin typeface="Microsoft JhengHei"/>
                <a:cs typeface="Microsoft JhengHei"/>
              </a:rPr>
              <a:t>东南</a:t>
            </a:r>
            <a:r>
              <a:rPr sz="2400" spc="-50" dirty="0">
                <a:solidFill>
                  <a:srgbClr val="001F5F"/>
                </a:solidFill>
                <a:latin typeface="Microsoft JhengHei"/>
                <a:cs typeface="Microsoft JhengHei"/>
              </a:rPr>
              <a:t>部</a:t>
            </a:r>
            <a:r>
              <a:rPr sz="2400" dirty="0">
                <a:solidFill>
                  <a:srgbClr val="001F5F"/>
                </a:solidFill>
                <a:latin typeface="Microsoft JhengHei"/>
                <a:cs typeface="Microsoft JhengHei"/>
              </a:rPr>
              <a:t>	</a:t>
            </a:r>
            <a:r>
              <a:rPr sz="2400" dirty="0">
                <a:solidFill>
                  <a:srgbClr val="001F5F"/>
                </a:solidFill>
                <a:latin typeface="MS Gothic"/>
                <a:cs typeface="MS Gothic"/>
              </a:rPr>
              <a:t>的</a:t>
            </a:r>
            <a:r>
              <a:rPr sz="2400" spc="-100" dirty="0">
                <a:solidFill>
                  <a:srgbClr val="001F5F"/>
                </a:solidFill>
                <a:latin typeface="MS Gothic"/>
                <a:cs typeface="MS Gothic"/>
              </a:rPr>
              <a:t> </a:t>
            </a:r>
            <a:r>
              <a:rPr sz="2400" dirty="0">
                <a:solidFill>
                  <a:srgbClr val="001F5F"/>
                </a:solidFill>
                <a:latin typeface="MS Gothic"/>
                <a:cs typeface="MS Gothic"/>
              </a:rPr>
              <a:t>佛</a:t>
            </a:r>
            <a:r>
              <a:rPr sz="2400" dirty="0">
                <a:solidFill>
                  <a:srgbClr val="001F5F"/>
                </a:solidFill>
                <a:latin typeface="Microsoft JhengHei"/>
                <a:cs typeface="Microsoft JhengHei"/>
              </a:rPr>
              <a:t>罗里</a:t>
            </a:r>
            <a:r>
              <a:rPr sz="2400" spc="-50" dirty="0">
                <a:solidFill>
                  <a:srgbClr val="001F5F"/>
                </a:solidFill>
                <a:latin typeface="Microsoft JhengHei"/>
                <a:cs typeface="Microsoft JhengHei"/>
              </a:rPr>
              <a:t>达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65217" y="384302"/>
            <a:ext cx="1793239" cy="1497965"/>
            <a:chOff x="4665217" y="384302"/>
            <a:chExt cx="1793239" cy="1497965"/>
          </a:xfrm>
        </p:grpSpPr>
        <p:sp>
          <p:nvSpPr>
            <p:cNvPr id="5" name="object 5"/>
            <p:cNvSpPr/>
            <p:nvPr/>
          </p:nvSpPr>
          <p:spPr>
            <a:xfrm>
              <a:off x="4677917" y="397002"/>
              <a:ext cx="1767839" cy="1472565"/>
            </a:xfrm>
            <a:custGeom>
              <a:avLst/>
              <a:gdLst/>
              <a:ahLst/>
              <a:cxnLst/>
              <a:rect l="l" t="t" r="r" b="b"/>
              <a:pathLst>
                <a:path w="1767839" h="1472564">
                  <a:moveTo>
                    <a:pt x="883920" y="0"/>
                  </a:moveTo>
                  <a:lnTo>
                    <a:pt x="831981" y="1249"/>
                  </a:lnTo>
                  <a:lnTo>
                    <a:pt x="780833" y="4952"/>
                  </a:lnTo>
                  <a:lnTo>
                    <a:pt x="730559" y="11039"/>
                  </a:lnTo>
                  <a:lnTo>
                    <a:pt x="681241" y="19440"/>
                  </a:lnTo>
                  <a:lnTo>
                    <a:pt x="632962" y="30088"/>
                  </a:lnTo>
                  <a:lnTo>
                    <a:pt x="585805" y="42913"/>
                  </a:lnTo>
                  <a:lnTo>
                    <a:pt x="539853" y="57846"/>
                  </a:lnTo>
                  <a:lnTo>
                    <a:pt x="495188" y="74818"/>
                  </a:lnTo>
                  <a:lnTo>
                    <a:pt x="451895" y="93759"/>
                  </a:lnTo>
                  <a:lnTo>
                    <a:pt x="410055" y="114601"/>
                  </a:lnTo>
                  <a:lnTo>
                    <a:pt x="369751" y="137276"/>
                  </a:lnTo>
                  <a:lnTo>
                    <a:pt x="331067" y="161712"/>
                  </a:lnTo>
                  <a:lnTo>
                    <a:pt x="294086" y="187843"/>
                  </a:lnTo>
                  <a:lnTo>
                    <a:pt x="258889" y="215598"/>
                  </a:lnTo>
                  <a:lnTo>
                    <a:pt x="225560" y="244909"/>
                  </a:lnTo>
                  <a:lnTo>
                    <a:pt x="194183" y="275706"/>
                  </a:lnTo>
                  <a:lnTo>
                    <a:pt x="164839" y="307920"/>
                  </a:lnTo>
                  <a:lnTo>
                    <a:pt x="137612" y="341484"/>
                  </a:lnTo>
                  <a:lnTo>
                    <a:pt x="112585" y="376326"/>
                  </a:lnTo>
                  <a:lnTo>
                    <a:pt x="89840" y="412379"/>
                  </a:lnTo>
                  <a:lnTo>
                    <a:pt x="69461" y="449574"/>
                  </a:lnTo>
                  <a:lnTo>
                    <a:pt x="51529" y="487840"/>
                  </a:lnTo>
                  <a:lnTo>
                    <a:pt x="36130" y="527110"/>
                  </a:lnTo>
                  <a:lnTo>
                    <a:pt x="23344" y="567314"/>
                  </a:lnTo>
                  <a:lnTo>
                    <a:pt x="13255" y="608383"/>
                  </a:lnTo>
                  <a:lnTo>
                    <a:pt x="5946" y="650249"/>
                  </a:lnTo>
                  <a:lnTo>
                    <a:pt x="1500" y="692841"/>
                  </a:lnTo>
                  <a:lnTo>
                    <a:pt x="0" y="736092"/>
                  </a:lnTo>
                  <a:lnTo>
                    <a:pt x="1500" y="779342"/>
                  </a:lnTo>
                  <a:lnTo>
                    <a:pt x="5946" y="821934"/>
                  </a:lnTo>
                  <a:lnTo>
                    <a:pt x="13255" y="863800"/>
                  </a:lnTo>
                  <a:lnTo>
                    <a:pt x="23344" y="904869"/>
                  </a:lnTo>
                  <a:lnTo>
                    <a:pt x="36130" y="945073"/>
                  </a:lnTo>
                  <a:lnTo>
                    <a:pt x="51529" y="984343"/>
                  </a:lnTo>
                  <a:lnTo>
                    <a:pt x="69461" y="1022609"/>
                  </a:lnTo>
                  <a:lnTo>
                    <a:pt x="89840" y="1059804"/>
                  </a:lnTo>
                  <a:lnTo>
                    <a:pt x="112585" y="1095857"/>
                  </a:lnTo>
                  <a:lnTo>
                    <a:pt x="137612" y="1130699"/>
                  </a:lnTo>
                  <a:lnTo>
                    <a:pt x="164839" y="1164263"/>
                  </a:lnTo>
                  <a:lnTo>
                    <a:pt x="194183" y="1196477"/>
                  </a:lnTo>
                  <a:lnTo>
                    <a:pt x="225560" y="1227274"/>
                  </a:lnTo>
                  <a:lnTo>
                    <a:pt x="258889" y="1256585"/>
                  </a:lnTo>
                  <a:lnTo>
                    <a:pt x="294086" y="1284340"/>
                  </a:lnTo>
                  <a:lnTo>
                    <a:pt x="331067" y="1310471"/>
                  </a:lnTo>
                  <a:lnTo>
                    <a:pt x="369751" y="1334907"/>
                  </a:lnTo>
                  <a:lnTo>
                    <a:pt x="410055" y="1357582"/>
                  </a:lnTo>
                  <a:lnTo>
                    <a:pt x="451895" y="1378424"/>
                  </a:lnTo>
                  <a:lnTo>
                    <a:pt x="495188" y="1397365"/>
                  </a:lnTo>
                  <a:lnTo>
                    <a:pt x="539853" y="1414337"/>
                  </a:lnTo>
                  <a:lnTo>
                    <a:pt x="585805" y="1429270"/>
                  </a:lnTo>
                  <a:lnTo>
                    <a:pt x="632962" y="1442095"/>
                  </a:lnTo>
                  <a:lnTo>
                    <a:pt x="681241" y="1452743"/>
                  </a:lnTo>
                  <a:lnTo>
                    <a:pt x="730559" y="1461144"/>
                  </a:lnTo>
                  <a:lnTo>
                    <a:pt x="780833" y="1467231"/>
                  </a:lnTo>
                  <a:lnTo>
                    <a:pt x="831981" y="1470934"/>
                  </a:lnTo>
                  <a:lnTo>
                    <a:pt x="883920" y="1472184"/>
                  </a:lnTo>
                  <a:lnTo>
                    <a:pt x="935858" y="1470934"/>
                  </a:lnTo>
                  <a:lnTo>
                    <a:pt x="987006" y="1467231"/>
                  </a:lnTo>
                  <a:lnTo>
                    <a:pt x="1037280" y="1461144"/>
                  </a:lnTo>
                  <a:lnTo>
                    <a:pt x="1086598" y="1452743"/>
                  </a:lnTo>
                  <a:lnTo>
                    <a:pt x="1134877" y="1442095"/>
                  </a:lnTo>
                  <a:lnTo>
                    <a:pt x="1182034" y="1429270"/>
                  </a:lnTo>
                  <a:lnTo>
                    <a:pt x="1227986" y="1414337"/>
                  </a:lnTo>
                  <a:lnTo>
                    <a:pt x="1272651" y="1397365"/>
                  </a:lnTo>
                  <a:lnTo>
                    <a:pt x="1315944" y="1378424"/>
                  </a:lnTo>
                  <a:lnTo>
                    <a:pt x="1357784" y="1357582"/>
                  </a:lnTo>
                  <a:lnTo>
                    <a:pt x="1398088" y="1334907"/>
                  </a:lnTo>
                  <a:lnTo>
                    <a:pt x="1436772" y="1310471"/>
                  </a:lnTo>
                  <a:lnTo>
                    <a:pt x="1473753" y="1284340"/>
                  </a:lnTo>
                  <a:lnTo>
                    <a:pt x="1508950" y="1256585"/>
                  </a:lnTo>
                  <a:lnTo>
                    <a:pt x="1542279" y="1227274"/>
                  </a:lnTo>
                  <a:lnTo>
                    <a:pt x="1573656" y="1196477"/>
                  </a:lnTo>
                  <a:lnTo>
                    <a:pt x="1603000" y="1164263"/>
                  </a:lnTo>
                  <a:lnTo>
                    <a:pt x="1630227" y="1130699"/>
                  </a:lnTo>
                  <a:lnTo>
                    <a:pt x="1655254" y="1095857"/>
                  </a:lnTo>
                  <a:lnTo>
                    <a:pt x="1677999" y="1059804"/>
                  </a:lnTo>
                  <a:lnTo>
                    <a:pt x="1698378" y="1022609"/>
                  </a:lnTo>
                  <a:lnTo>
                    <a:pt x="1716310" y="984343"/>
                  </a:lnTo>
                  <a:lnTo>
                    <a:pt x="1731709" y="945073"/>
                  </a:lnTo>
                  <a:lnTo>
                    <a:pt x="1744495" y="904869"/>
                  </a:lnTo>
                  <a:lnTo>
                    <a:pt x="1754584" y="863800"/>
                  </a:lnTo>
                  <a:lnTo>
                    <a:pt x="1761893" y="821934"/>
                  </a:lnTo>
                  <a:lnTo>
                    <a:pt x="1766339" y="779342"/>
                  </a:lnTo>
                  <a:lnTo>
                    <a:pt x="1767840" y="736092"/>
                  </a:lnTo>
                  <a:lnTo>
                    <a:pt x="1766339" y="692841"/>
                  </a:lnTo>
                  <a:lnTo>
                    <a:pt x="1761893" y="650249"/>
                  </a:lnTo>
                  <a:lnTo>
                    <a:pt x="1754584" y="608383"/>
                  </a:lnTo>
                  <a:lnTo>
                    <a:pt x="1744495" y="567314"/>
                  </a:lnTo>
                  <a:lnTo>
                    <a:pt x="1731709" y="527110"/>
                  </a:lnTo>
                  <a:lnTo>
                    <a:pt x="1716310" y="487840"/>
                  </a:lnTo>
                  <a:lnTo>
                    <a:pt x="1698378" y="449574"/>
                  </a:lnTo>
                  <a:lnTo>
                    <a:pt x="1677999" y="412379"/>
                  </a:lnTo>
                  <a:lnTo>
                    <a:pt x="1655254" y="376326"/>
                  </a:lnTo>
                  <a:lnTo>
                    <a:pt x="1630227" y="341484"/>
                  </a:lnTo>
                  <a:lnTo>
                    <a:pt x="1603000" y="307920"/>
                  </a:lnTo>
                  <a:lnTo>
                    <a:pt x="1573656" y="275706"/>
                  </a:lnTo>
                  <a:lnTo>
                    <a:pt x="1542279" y="244909"/>
                  </a:lnTo>
                  <a:lnTo>
                    <a:pt x="1508950" y="215598"/>
                  </a:lnTo>
                  <a:lnTo>
                    <a:pt x="1473753" y="187843"/>
                  </a:lnTo>
                  <a:lnTo>
                    <a:pt x="1436772" y="161712"/>
                  </a:lnTo>
                  <a:lnTo>
                    <a:pt x="1398088" y="137276"/>
                  </a:lnTo>
                  <a:lnTo>
                    <a:pt x="1357784" y="114601"/>
                  </a:lnTo>
                  <a:lnTo>
                    <a:pt x="1315944" y="93759"/>
                  </a:lnTo>
                  <a:lnTo>
                    <a:pt x="1272651" y="74818"/>
                  </a:lnTo>
                  <a:lnTo>
                    <a:pt x="1227986" y="57846"/>
                  </a:lnTo>
                  <a:lnTo>
                    <a:pt x="1182034" y="42913"/>
                  </a:lnTo>
                  <a:lnTo>
                    <a:pt x="1134877" y="30088"/>
                  </a:lnTo>
                  <a:lnTo>
                    <a:pt x="1086598" y="19440"/>
                  </a:lnTo>
                  <a:lnTo>
                    <a:pt x="1037280" y="11039"/>
                  </a:lnTo>
                  <a:lnTo>
                    <a:pt x="987006" y="4952"/>
                  </a:lnTo>
                  <a:lnTo>
                    <a:pt x="935858" y="1249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7917" y="397002"/>
              <a:ext cx="1767839" cy="1472565"/>
            </a:xfrm>
            <a:custGeom>
              <a:avLst/>
              <a:gdLst/>
              <a:ahLst/>
              <a:cxnLst/>
              <a:rect l="l" t="t" r="r" b="b"/>
              <a:pathLst>
                <a:path w="1767839" h="1472564">
                  <a:moveTo>
                    <a:pt x="0" y="736092"/>
                  </a:moveTo>
                  <a:lnTo>
                    <a:pt x="1500" y="692841"/>
                  </a:lnTo>
                  <a:lnTo>
                    <a:pt x="5946" y="650249"/>
                  </a:lnTo>
                  <a:lnTo>
                    <a:pt x="13255" y="608383"/>
                  </a:lnTo>
                  <a:lnTo>
                    <a:pt x="23344" y="567314"/>
                  </a:lnTo>
                  <a:lnTo>
                    <a:pt x="36130" y="527110"/>
                  </a:lnTo>
                  <a:lnTo>
                    <a:pt x="51529" y="487840"/>
                  </a:lnTo>
                  <a:lnTo>
                    <a:pt x="69461" y="449574"/>
                  </a:lnTo>
                  <a:lnTo>
                    <a:pt x="89840" y="412379"/>
                  </a:lnTo>
                  <a:lnTo>
                    <a:pt x="112585" y="376326"/>
                  </a:lnTo>
                  <a:lnTo>
                    <a:pt x="137612" y="341484"/>
                  </a:lnTo>
                  <a:lnTo>
                    <a:pt x="164839" y="307920"/>
                  </a:lnTo>
                  <a:lnTo>
                    <a:pt x="194183" y="275706"/>
                  </a:lnTo>
                  <a:lnTo>
                    <a:pt x="225560" y="244909"/>
                  </a:lnTo>
                  <a:lnTo>
                    <a:pt x="258889" y="215598"/>
                  </a:lnTo>
                  <a:lnTo>
                    <a:pt x="294086" y="187843"/>
                  </a:lnTo>
                  <a:lnTo>
                    <a:pt x="331067" y="161712"/>
                  </a:lnTo>
                  <a:lnTo>
                    <a:pt x="369751" y="137276"/>
                  </a:lnTo>
                  <a:lnTo>
                    <a:pt x="410055" y="114601"/>
                  </a:lnTo>
                  <a:lnTo>
                    <a:pt x="451895" y="93759"/>
                  </a:lnTo>
                  <a:lnTo>
                    <a:pt x="495188" y="74818"/>
                  </a:lnTo>
                  <a:lnTo>
                    <a:pt x="539853" y="57846"/>
                  </a:lnTo>
                  <a:lnTo>
                    <a:pt x="585805" y="42913"/>
                  </a:lnTo>
                  <a:lnTo>
                    <a:pt x="632962" y="30088"/>
                  </a:lnTo>
                  <a:lnTo>
                    <a:pt x="681241" y="19440"/>
                  </a:lnTo>
                  <a:lnTo>
                    <a:pt x="730559" y="11039"/>
                  </a:lnTo>
                  <a:lnTo>
                    <a:pt x="780833" y="4952"/>
                  </a:lnTo>
                  <a:lnTo>
                    <a:pt x="831981" y="1249"/>
                  </a:lnTo>
                  <a:lnTo>
                    <a:pt x="883920" y="0"/>
                  </a:lnTo>
                  <a:lnTo>
                    <a:pt x="935858" y="1249"/>
                  </a:lnTo>
                  <a:lnTo>
                    <a:pt x="987006" y="4952"/>
                  </a:lnTo>
                  <a:lnTo>
                    <a:pt x="1037280" y="11039"/>
                  </a:lnTo>
                  <a:lnTo>
                    <a:pt x="1086598" y="19440"/>
                  </a:lnTo>
                  <a:lnTo>
                    <a:pt x="1134877" y="30088"/>
                  </a:lnTo>
                  <a:lnTo>
                    <a:pt x="1182034" y="42913"/>
                  </a:lnTo>
                  <a:lnTo>
                    <a:pt x="1227986" y="57846"/>
                  </a:lnTo>
                  <a:lnTo>
                    <a:pt x="1272651" y="74818"/>
                  </a:lnTo>
                  <a:lnTo>
                    <a:pt x="1315944" y="93759"/>
                  </a:lnTo>
                  <a:lnTo>
                    <a:pt x="1357784" y="114601"/>
                  </a:lnTo>
                  <a:lnTo>
                    <a:pt x="1398088" y="137276"/>
                  </a:lnTo>
                  <a:lnTo>
                    <a:pt x="1436772" y="161712"/>
                  </a:lnTo>
                  <a:lnTo>
                    <a:pt x="1473753" y="187843"/>
                  </a:lnTo>
                  <a:lnTo>
                    <a:pt x="1508950" y="215598"/>
                  </a:lnTo>
                  <a:lnTo>
                    <a:pt x="1542279" y="244909"/>
                  </a:lnTo>
                  <a:lnTo>
                    <a:pt x="1573656" y="275706"/>
                  </a:lnTo>
                  <a:lnTo>
                    <a:pt x="1603000" y="307920"/>
                  </a:lnTo>
                  <a:lnTo>
                    <a:pt x="1630227" y="341484"/>
                  </a:lnTo>
                  <a:lnTo>
                    <a:pt x="1655254" y="376326"/>
                  </a:lnTo>
                  <a:lnTo>
                    <a:pt x="1677999" y="412379"/>
                  </a:lnTo>
                  <a:lnTo>
                    <a:pt x="1698378" y="449574"/>
                  </a:lnTo>
                  <a:lnTo>
                    <a:pt x="1716310" y="487840"/>
                  </a:lnTo>
                  <a:lnTo>
                    <a:pt x="1731709" y="527110"/>
                  </a:lnTo>
                  <a:lnTo>
                    <a:pt x="1744495" y="567314"/>
                  </a:lnTo>
                  <a:lnTo>
                    <a:pt x="1754584" y="608383"/>
                  </a:lnTo>
                  <a:lnTo>
                    <a:pt x="1761893" y="650249"/>
                  </a:lnTo>
                  <a:lnTo>
                    <a:pt x="1766339" y="692841"/>
                  </a:lnTo>
                  <a:lnTo>
                    <a:pt x="1767840" y="736092"/>
                  </a:lnTo>
                  <a:lnTo>
                    <a:pt x="1766339" y="779342"/>
                  </a:lnTo>
                  <a:lnTo>
                    <a:pt x="1761893" y="821934"/>
                  </a:lnTo>
                  <a:lnTo>
                    <a:pt x="1754584" y="863800"/>
                  </a:lnTo>
                  <a:lnTo>
                    <a:pt x="1744495" y="904869"/>
                  </a:lnTo>
                  <a:lnTo>
                    <a:pt x="1731709" y="945073"/>
                  </a:lnTo>
                  <a:lnTo>
                    <a:pt x="1716310" y="984343"/>
                  </a:lnTo>
                  <a:lnTo>
                    <a:pt x="1698378" y="1022609"/>
                  </a:lnTo>
                  <a:lnTo>
                    <a:pt x="1677999" y="1059804"/>
                  </a:lnTo>
                  <a:lnTo>
                    <a:pt x="1655254" y="1095857"/>
                  </a:lnTo>
                  <a:lnTo>
                    <a:pt x="1630227" y="1130699"/>
                  </a:lnTo>
                  <a:lnTo>
                    <a:pt x="1603000" y="1164263"/>
                  </a:lnTo>
                  <a:lnTo>
                    <a:pt x="1573656" y="1196477"/>
                  </a:lnTo>
                  <a:lnTo>
                    <a:pt x="1542279" y="1227274"/>
                  </a:lnTo>
                  <a:lnTo>
                    <a:pt x="1508950" y="1256585"/>
                  </a:lnTo>
                  <a:lnTo>
                    <a:pt x="1473753" y="1284340"/>
                  </a:lnTo>
                  <a:lnTo>
                    <a:pt x="1436772" y="1310471"/>
                  </a:lnTo>
                  <a:lnTo>
                    <a:pt x="1398088" y="1334907"/>
                  </a:lnTo>
                  <a:lnTo>
                    <a:pt x="1357784" y="1357582"/>
                  </a:lnTo>
                  <a:lnTo>
                    <a:pt x="1315944" y="1378424"/>
                  </a:lnTo>
                  <a:lnTo>
                    <a:pt x="1272651" y="1397365"/>
                  </a:lnTo>
                  <a:lnTo>
                    <a:pt x="1227986" y="1414337"/>
                  </a:lnTo>
                  <a:lnTo>
                    <a:pt x="1182034" y="1429270"/>
                  </a:lnTo>
                  <a:lnTo>
                    <a:pt x="1134877" y="1442095"/>
                  </a:lnTo>
                  <a:lnTo>
                    <a:pt x="1086598" y="1452743"/>
                  </a:lnTo>
                  <a:lnTo>
                    <a:pt x="1037280" y="1461144"/>
                  </a:lnTo>
                  <a:lnTo>
                    <a:pt x="987006" y="1467231"/>
                  </a:lnTo>
                  <a:lnTo>
                    <a:pt x="935858" y="1470934"/>
                  </a:lnTo>
                  <a:lnTo>
                    <a:pt x="883920" y="1472184"/>
                  </a:lnTo>
                  <a:lnTo>
                    <a:pt x="831981" y="1470934"/>
                  </a:lnTo>
                  <a:lnTo>
                    <a:pt x="780833" y="1467231"/>
                  </a:lnTo>
                  <a:lnTo>
                    <a:pt x="730559" y="1461144"/>
                  </a:lnTo>
                  <a:lnTo>
                    <a:pt x="681241" y="1452743"/>
                  </a:lnTo>
                  <a:lnTo>
                    <a:pt x="632962" y="1442095"/>
                  </a:lnTo>
                  <a:lnTo>
                    <a:pt x="585805" y="1429270"/>
                  </a:lnTo>
                  <a:lnTo>
                    <a:pt x="539853" y="1414337"/>
                  </a:lnTo>
                  <a:lnTo>
                    <a:pt x="495188" y="1397365"/>
                  </a:lnTo>
                  <a:lnTo>
                    <a:pt x="451895" y="1378424"/>
                  </a:lnTo>
                  <a:lnTo>
                    <a:pt x="410055" y="1357582"/>
                  </a:lnTo>
                  <a:lnTo>
                    <a:pt x="369751" y="1334907"/>
                  </a:lnTo>
                  <a:lnTo>
                    <a:pt x="331067" y="1310471"/>
                  </a:lnTo>
                  <a:lnTo>
                    <a:pt x="294086" y="1284340"/>
                  </a:lnTo>
                  <a:lnTo>
                    <a:pt x="258889" y="1256585"/>
                  </a:lnTo>
                  <a:lnTo>
                    <a:pt x="225560" y="1227274"/>
                  </a:lnTo>
                  <a:lnTo>
                    <a:pt x="194183" y="1196477"/>
                  </a:lnTo>
                  <a:lnTo>
                    <a:pt x="164839" y="1164263"/>
                  </a:lnTo>
                  <a:lnTo>
                    <a:pt x="137612" y="1130699"/>
                  </a:lnTo>
                  <a:lnTo>
                    <a:pt x="112585" y="1095857"/>
                  </a:lnTo>
                  <a:lnTo>
                    <a:pt x="89840" y="1059804"/>
                  </a:lnTo>
                  <a:lnTo>
                    <a:pt x="69461" y="1022609"/>
                  </a:lnTo>
                  <a:lnTo>
                    <a:pt x="51529" y="984343"/>
                  </a:lnTo>
                  <a:lnTo>
                    <a:pt x="36130" y="945073"/>
                  </a:lnTo>
                  <a:lnTo>
                    <a:pt x="23344" y="904869"/>
                  </a:lnTo>
                  <a:lnTo>
                    <a:pt x="13255" y="863800"/>
                  </a:lnTo>
                  <a:lnTo>
                    <a:pt x="5946" y="821934"/>
                  </a:lnTo>
                  <a:lnTo>
                    <a:pt x="1500" y="779342"/>
                  </a:lnTo>
                  <a:lnTo>
                    <a:pt x="0" y="736092"/>
                  </a:lnTo>
                  <a:close/>
                </a:path>
              </a:pathLst>
            </a:custGeom>
            <a:ln w="25400">
              <a:solidFill>
                <a:srgbClr val="BB7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37150" y="533145"/>
            <a:ext cx="84709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4925" algn="just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Where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0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words?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0883" y="659891"/>
            <a:ext cx="1163011" cy="27622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Translation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5823" y="1499996"/>
            <a:ext cx="7798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Shā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lā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bō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wá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xiànzài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jūzhù zài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měiguó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dōngnán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bù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fóluólǐdá.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942" y="1591436"/>
            <a:ext cx="7868284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Sharapova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80" dirty="0">
                <a:solidFill>
                  <a:srgbClr val="001F5F"/>
                </a:solidFill>
                <a:latin typeface="Arial"/>
                <a:cs typeface="Arial"/>
              </a:rPr>
              <a:t>now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lives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Florida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southeastern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United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States.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"/>
              <a:buChar char="●"/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1F5F"/>
              </a:buClr>
              <a:buFont typeface="Arial"/>
              <a:buChar char="●"/>
            </a:pPr>
            <a:endParaRPr sz="24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segmentation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Japanese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Thai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character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too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small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</a:pP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unit.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BC480-B87B-DCD6-52D9-4498AB95757E}"/>
              </a:ext>
            </a:extLst>
          </p:cNvPr>
          <p:cNvSpPr txBox="1"/>
          <p:nvPr/>
        </p:nvSpPr>
        <p:spPr>
          <a:xfrm>
            <a:off x="914400" y="48768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https://towardsdatascience.com/tokenization-for-natural-language-processing-a179a891bad4</a:t>
            </a:r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0" dirty="0"/>
              <a:t>Byte-</a:t>
            </a:r>
            <a:r>
              <a:rPr spc="-260" dirty="0"/>
              <a:t>Pair</a:t>
            </a:r>
            <a:r>
              <a:rPr spc="-114" dirty="0"/>
              <a:t> </a:t>
            </a:r>
            <a:r>
              <a:rPr spc="-305" dirty="0"/>
              <a:t>Encoding</a:t>
            </a:r>
            <a:r>
              <a:rPr spc="-120" dirty="0"/>
              <a:t> </a:t>
            </a:r>
            <a:r>
              <a:rPr spc="-240" dirty="0"/>
              <a:t>for</a:t>
            </a:r>
            <a:r>
              <a:rPr spc="-140" dirty="0"/>
              <a:t> </a:t>
            </a:r>
            <a:r>
              <a:rPr spc="-285" dirty="0"/>
              <a:t>Tokenization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1436"/>
            <a:ext cx="826325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91795" indent="-368935">
              <a:lnSpc>
                <a:spcPct val="100000"/>
              </a:lnSpc>
              <a:spcBef>
                <a:spcPts val="10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intuition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algorithm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iteratively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60" dirty="0">
                <a:solidFill>
                  <a:srgbClr val="001F5F"/>
                </a:solidFill>
                <a:latin typeface="Arial"/>
                <a:cs typeface="Arial"/>
              </a:rPr>
              <a:t>merge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frequent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pairs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characters.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algorithm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begins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set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35" dirty="0">
                <a:solidFill>
                  <a:srgbClr val="001F5F"/>
                </a:solidFill>
                <a:latin typeface="Arial"/>
                <a:cs typeface="Arial"/>
              </a:rPr>
              <a:t>symbols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equal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set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</a:pP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characters.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81000" marR="155575" indent="-368935">
              <a:lnSpc>
                <a:spcPct val="100000"/>
              </a:lnSpc>
              <a:buClr>
                <a:srgbClr val="001F5F"/>
              </a:buClr>
              <a:buSzPct val="91666"/>
              <a:buFont typeface="Arial"/>
              <a:buChar char="●"/>
              <a:tabLst>
                <a:tab pos="451484" algn="l"/>
                <a:tab pos="452120" algn="l"/>
                <a:tab pos="2999105" algn="l"/>
                <a:tab pos="3958590" algn="l"/>
              </a:tabLst>
            </a:pPr>
            <a:r>
              <a:rPr dirty="0"/>
              <a:t>	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Each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represented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as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sequence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characters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plus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special </a:t>
            </a: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end-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of-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symbol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400" spc="-290" dirty="0">
                <a:solidFill>
                  <a:srgbClr val="001F5F"/>
                </a:solidFill>
                <a:latin typeface="Arial"/>
                <a:cs typeface="Arial"/>
              </a:rPr>
              <a:t>AB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Arial"/>
                <a:cs typeface="Arial"/>
              </a:rPr>
              <a:t>	</a:t>
            </a:r>
            <a:r>
              <a:rPr sz="2400" spc="-5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marR="5080" indent="-368935">
              <a:lnSpc>
                <a:spcPct val="100000"/>
              </a:lnSpc>
              <a:buClr>
                <a:srgbClr val="001F5F"/>
              </a:buClr>
              <a:buSzPct val="91666"/>
              <a:buFont typeface="Arial"/>
              <a:buChar char="●"/>
              <a:tabLst>
                <a:tab pos="451484" algn="l"/>
                <a:tab pos="452120" algn="l"/>
              </a:tabLst>
            </a:pPr>
            <a:r>
              <a:rPr dirty="0"/>
              <a:t>	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At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each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step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algorithm,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95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count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60" dirty="0">
                <a:solidFill>
                  <a:srgbClr val="001F5F"/>
                </a:solidFill>
                <a:latin typeface="Arial"/>
                <a:cs typeface="Arial"/>
              </a:rPr>
              <a:t>number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symbol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pairs,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find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most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frequent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pair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(‘A’,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‘B’),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replace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80" dirty="0">
                <a:solidFill>
                  <a:srgbClr val="001F5F"/>
                </a:solidFill>
                <a:latin typeface="Arial"/>
                <a:cs typeface="Arial"/>
              </a:rPr>
              <a:t>new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70" dirty="0">
                <a:solidFill>
                  <a:srgbClr val="001F5F"/>
                </a:solidFill>
                <a:latin typeface="Arial"/>
                <a:cs typeface="Arial"/>
              </a:rPr>
              <a:t>merged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symbol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(‘AB’).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0" dirty="0"/>
              <a:t>Byte-</a:t>
            </a:r>
            <a:r>
              <a:rPr spc="-260" dirty="0"/>
              <a:t>Pair</a:t>
            </a:r>
            <a:r>
              <a:rPr spc="-114" dirty="0"/>
              <a:t> </a:t>
            </a:r>
            <a:r>
              <a:rPr spc="-305" dirty="0"/>
              <a:t>Encoding</a:t>
            </a:r>
            <a:r>
              <a:rPr spc="-120" dirty="0"/>
              <a:t> </a:t>
            </a:r>
            <a:r>
              <a:rPr spc="-240" dirty="0"/>
              <a:t>for</a:t>
            </a:r>
            <a:r>
              <a:rPr spc="-140" dirty="0"/>
              <a:t> </a:t>
            </a:r>
            <a:r>
              <a:rPr spc="-285" dirty="0"/>
              <a:t>Tokenization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1436"/>
            <a:ext cx="8274684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935" algn="just">
              <a:lnSpc>
                <a:spcPct val="100000"/>
              </a:lnSpc>
              <a:spcBef>
                <a:spcPts val="100"/>
              </a:spcBef>
              <a:buSzPct val="91666"/>
              <a:buChar char="●"/>
              <a:tabLst>
                <a:tab pos="381635" algn="l"/>
              </a:tabLst>
            </a:pPr>
            <a:r>
              <a:rPr sz="2400" spc="-325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400" spc="1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continue</a:t>
            </a:r>
            <a:r>
              <a:rPr sz="2400" spc="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count</a:t>
            </a:r>
            <a:r>
              <a:rPr sz="2400" spc="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merge,</a:t>
            </a:r>
            <a:r>
              <a:rPr sz="2400" spc="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creating</a:t>
            </a:r>
            <a:r>
              <a:rPr sz="2400" spc="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80" dirty="0">
                <a:solidFill>
                  <a:srgbClr val="001F5F"/>
                </a:solidFill>
                <a:latin typeface="Arial"/>
                <a:cs typeface="Arial"/>
              </a:rPr>
              <a:t>new</a:t>
            </a:r>
            <a:r>
              <a:rPr sz="2400" spc="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1F5F"/>
                </a:solidFill>
                <a:latin typeface="Arial"/>
                <a:cs typeface="Arial"/>
              </a:rPr>
              <a:t>longer</a:t>
            </a:r>
            <a:r>
              <a:rPr sz="2400" spc="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longer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character</a:t>
            </a:r>
            <a:r>
              <a:rPr sz="24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strings,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1F5F"/>
                </a:solidFill>
                <a:latin typeface="Arial"/>
                <a:cs typeface="Arial"/>
              </a:rPr>
              <a:t>until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we’ve</a:t>
            </a:r>
            <a:r>
              <a:rPr sz="24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done</a:t>
            </a:r>
            <a:r>
              <a:rPr sz="2400" spc="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merges;</a:t>
            </a:r>
            <a:r>
              <a:rPr sz="24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spc="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parameter</a:t>
            </a:r>
            <a:r>
              <a:rPr sz="24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400" spc="-105" dirty="0">
                <a:solidFill>
                  <a:srgbClr val="001F5F"/>
                </a:solidFill>
                <a:latin typeface="Arial"/>
                <a:cs typeface="Arial"/>
              </a:rPr>
              <a:t>algorithm.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marR="6350" indent="-368935" algn="just">
              <a:lnSpc>
                <a:spcPct val="100000"/>
              </a:lnSpc>
              <a:buSzPct val="91666"/>
              <a:buChar char="●"/>
              <a:tabLst>
                <a:tab pos="381635" algn="l"/>
              </a:tabLst>
            </a:pP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resulting</a:t>
            </a:r>
            <a:r>
              <a:rPr sz="2400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symbol</a:t>
            </a:r>
            <a:r>
              <a:rPr sz="24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1F5F"/>
                </a:solidFill>
                <a:latin typeface="Arial"/>
                <a:cs typeface="Arial"/>
              </a:rPr>
              <a:t>set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will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consist</a:t>
            </a:r>
            <a:r>
              <a:rPr sz="2400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original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1F5F"/>
                </a:solidFill>
                <a:latin typeface="Arial"/>
                <a:cs typeface="Arial"/>
              </a:rPr>
              <a:t>set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characters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plus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85" dirty="0">
                <a:solidFill>
                  <a:srgbClr val="001F5F"/>
                </a:solidFill>
                <a:latin typeface="Arial"/>
                <a:cs typeface="Arial"/>
              </a:rPr>
              <a:t>new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symbols.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7416" y="2167127"/>
            <a:ext cx="5643372" cy="30144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4943" y="838022"/>
            <a:ext cx="12255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6170" algn="l"/>
              </a:tabLst>
            </a:pPr>
            <a:r>
              <a:rPr sz="2500" spc="-10" dirty="0">
                <a:solidFill>
                  <a:srgbClr val="000000"/>
                </a:solidFill>
              </a:rPr>
              <a:t>ELIZA</a:t>
            </a:r>
            <a:r>
              <a:rPr sz="2500" dirty="0">
                <a:solidFill>
                  <a:srgbClr val="000000"/>
                </a:solidFill>
              </a:rPr>
              <a:t>	</a:t>
            </a:r>
            <a:r>
              <a:rPr sz="2500" spc="-50" dirty="0">
                <a:solidFill>
                  <a:srgbClr val="000000"/>
                </a:solidFill>
              </a:rPr>
              <a:t>!</a:t>
            </a:r>
            <a:endParaRPr sz="25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Word</a:t>
            </a:r>
            <a:r>
              <a:rPr spc="-114" dirty="0"/>
              <a:t> </a:t>
            </a:r>
            <a:r>
              <a:rPr spc="-265" dirty="0"/>
              <a:t>Normalization,</a:t>
            </a:r>
            <a:r>
              <a:rPr spc="-130" dirty="0"/>
              <a:t> </a:t>
            </a:r>
            <a:r>
              <a:rPr spc="-290" dirty="0"/>
              <a:t>Lemmatization</a:t>
            </a:r>
            <a:r>
              <a:rPr spc="-130" dirty="0"/>
              <a:t> </a:t>
            </a:r>
            <a:r>
              <a:rPr spc="-320" dirty="0"/>
              <a:t>and</a:t>
            </a:r>
            <a:r>
              <a:rPr spc="-110" dirty="0"/>
              <a:t> </a:t>
            </a:r>
            <a:r>
              <a:rPr spc="-335" dirty="0"/>
              <a:t>Stemming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1436"/>
            <a:ext cx="8277859" cy="420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935" algn="just">
              <a:lnSpc>
                <a:spcPct val="100000"/>
              </a:lnSpc>
              <a:spcBef>
                <a:spcPts val="100"/>
              </a:spcBef>
              <a:buSzPct val="91666"/>
              <a:buChar char="●"/>
              <a:tabLst>
                <a:tab pos="381635" algn="l"/>
              </a:tabLst>
            </a:pPr>
            <a:r>
              <a:rPr sz="2400" spc="-275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400" spc="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normalization</a:t>
            </a:r>
            <a:r>
              <a:rPr sz="24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1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task</a:t>
            </a:r>
            <a:r>
              <a:rPr sz="2400" spc="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putting</a:t>
            </a:r>
            <a:r>
              <a:rPr sz="2400" spc="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words/tokens</a:t>
            </a:r>
            <a:r>
              <a:rPr sz="2400" spc="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spc="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001F5F"/>
                </a:solidFill>
                <a:latin typeface="Arial"/>
                <a:cs typeface="Arial"/>
              </a:rPr>
              <a:t>standard format,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choosing</a:t>
            </a:r>
            <a:r>
              <a:rPr sz="24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spc="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001F5F"/>
                </a:solidFill>
                <a:latin typeface="Arial"/>
                <a:cs typeface="Arial"/>
              </a:rPr>
              <a:t>single</a:t>
            </a:r>
            <a:r>
              <a:rPr sz="2400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normal</a:t>
            </a:r>
            <a:r>
              <a:rPr sz="24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form</a:t>
            </a:r>
            <a:r>
              <a:rPr sz="24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4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words</a:t>
            </a:r>
            <a:r>
              <a:rPr sz="24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sz="24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multiple</a:t>
            </a:r>
            <a:r>
              <a:rPr sz="24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forms 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like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20" dirty="0">
                <a:solidFill>
                  <a:srgbClr val="FF0000"/>
                </a:solidFill>
                <a:latin typeface="Arial"/>
                <a:cs typeface="Arial"/>
              </a:rPr>
              <a:t>USA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60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20" dirty="0">
                <a:solidFill>
                  <a:srgbClr val="FF0000"/>
                </a:solidFill>
                <a:latin typeface="Arial"/>
                <a:cs typeface="Arial"/>
              </a:rPr>
              <a:t>US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uh-</a:t>
            </a:r>
            <a:r>
              <a:rPr sz="2400" spc="-260" dirty="0">
                <a:solidFill>
                  <a:srgbClr val="001F5F"/>
                </a:solidFill>
                <a:latin typeface="Arial"/>
                <a:cs typeface="Arial"/>
              </a:rPr>
              <a:t>huh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60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60" dirty="0">
                <a:solidFill>
                  <a:srgbClr val="001F5F"/>
                </a:solidFill>
                <a:latin typeface="Arial"/>
                <a:cs typeface="Arial"/>
              </a:rPr>
              <a:t>uhhuh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marR="8890" indent="-368935" algn="just">
              <a:lnSpc>
                <a:spcPct val="100000"/>
              </a:lnSpc>
              <a:buSzPct val="91666"/>
              <a:buChar char="●"/>
              <a:tabLst>
                <a:tab pos="381635" algn="l"/>
              </a:tabLst>
            </a:pP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This</a:t>
            </a:r>
            <a:r>
              <a:rPr sz="24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standardization</a:t>
            </a:r>
            <a:r>
              <a:rPr sz="24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30" dirty="0">
                <a:solidFill>
                  <a:srgbClr val="001F5F"/>
                </a:solidFill>
                <a:latin typeface="Arial"/>
                <a:cs typeface="Arial"/>
              </a:rPr>
              <a:t>may</a:t>
            </a:r>
            <a:r>
              <a:rPr sz="2400" spc="1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30" dirty="0">
                <a:solidFill>
                  <a:srgbClr val="001F5F"/>
                </a:solidFill>
                <a:latin typeface="Arial"/>
                <a:cs typeface="Arial"/>
              </a:rPr>
              <a:t>be</a:t>
            </a:r>
            <a:r>
              <a:rPr sz="2400" spc="1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valuable,</a:t>
            </a:r>
            <a:r>
              <a:rPr sz="2400" spc="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despite</a:t>
            </a:r>
            <a:r>
              <a:rPr sz="2400" spc="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spelling</a:t>
            </a:r>
            <a:r>
              <a:rPr sz="2400" spc="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information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lost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normalization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85" dirty="0">
                <a:solidFill>
                  <a:srgbClr val="001F5F"/>
                </a:solidFill>
                <a:latin typeface="Arial"/>
                <a:cs typeface="Arial"/>
              </a:rPr>
              <a:t>Need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“normalize”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terms</a:t>
            </a:r>
            <a:endParaRPr sz="2400">
              <a:latin typeface="Arial"/>
              <a:cs typeface="Arial"/>
            </a:endParaRPr>
          </a:p>
          <a:p>
            <a:pPr marL="838200" marR="90170" lvl="1" indent="-342900">
              <a:lnSpc>
                <a:spcPct val="100000"/>
              </a:lnSpc>
              <a:spcBef>
                <a:spcPts val="605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Information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Retrieval: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35" dirty="0">
                <a:solidFill>
                  <a:srgbClr val="001F5F"/>
                </a:solidFill>
                <a:latin typeface="Arial"/>
                <a:cs typeface="Arial"/>
              </a:rPr>
              <a:t>indexed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text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90" dirty="0">
                <a:solidFill>
                  <a:srgbClr val="001F5F"/>
                </a:solidFill>
                <a:latin typeface="Arial"/>
                <a:cs typeface="Arial"/>
              </a:rPr>
              <a:t>&amp;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35" dirty="0">
                <a:solidFill>
                  <a:srgbClr val="001F5F"/>
                </a:solidFill>
                <a:latin typeface="Arial"/>
                <a:cs typeface="Arial"/>
              </a:rPr>
              <a:t>query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terms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must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have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00" dirty="0">
                <a:solidFill>
                  <a:srgbClr val="001F5F"/>
                </a:solidFill>
                <a:latin typeface="Arial"/>
                <a:cs typeface="Arial"/>
              </a:rPr>
              <a:t>same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form.</a:t>
            </a:r>
            <a:endParaRPr sz="2400">
              <a:latin typeface="Arial"/>
              <a:cs typeface="Arial"/>
            </a:endParaRPr>
          </a:p>
          <a:p>
            <a:pPr marL="1295400" lvl="2" indent="-343535">
              <a:lnSpc>
                <a:spcPct val="100000"/>
              </a:lnSpc>
              <a:spcBef>
                <a:spcPts val="600"/>
              </a:spcBef>
              <a:buSzPct val="75000"/>
              <a:buChar char="■"/>
              <a:tabLst>
                <a:tab pos="1295400" algn="l"/>
                <a:tab pos="1296035" algn="l"/>
              </a:tabLst>
            </a:pPr>
            <a:r>
              <a:rPr sz="2400" spc="-325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want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match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i="1" spc="-220" dirty="0">
                <a:solidFill>
                  <a:srgbClr val="FF0000"/>
                </a:solidFill>
                <a:latin typeface="Arial"/>
                <a:cs typeface="Arial"/>
              </a:rPr>
              <a:t>U.S.A.</a:t>
            </a:r>
            <a:r>
              <a:rPr sz="2400" b="1" i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6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355" dirty="0">
                <a:solidFill>
                  <a:srgbClr val="FF0000"/>
                </a:solidFill>
                <a:latin typeface="Arial"/>
                <a:cs typeface="Arial"/>
              </a:rPr>
              <a:t>USA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050" y="1591437"/>
            <a:ext cx="220345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00"/>
              </a:spcBef>
              <a:buSzPct val="75000"/>
              <a:buChar char="○"/>
              <a:tabLst>
                <a:tab pos="354965" algn="l"/>
                <a:tab pos="355600" algn="l"/>
              </a:tabLst>
            </a:pP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Enter: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i="1" spc="-275" dirty="0">
                <a:solidFill>
                  <a:srgbClr val="001F5F"/>
                </a:solidFill>
                <a:latin typeface="Arial"/>
                <a:cs typeface="Arial"/>
              </a:rPr>
              <a:t>window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354965" algn="l"/>
                <a:tab pos="355600" algn="l"/>
              </a:tabLst>
            </a:pP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Enter: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i="1" spc="-275" dirty="0">
                <a:solidFill>
                  <a:srgbClr val="001F5F"/>
                </a:solidFill>
                <a:latin typeface="Arial"/>
                <a:cs typeface="Arial"/>
              </a:rPr>
              <a:t>windows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354965" algn="l"/>
                <a:tab pos="355600" algn="l"/>
              </a:tabLst>
            </a:pP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Enter: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i="1" spc="-285" dirty="0">
                <a:solidFill>
                  <a:srgbClr val="001F5F"/>
                </a:solidFill>
                <a:latin typeface="Arial"/>
                <a:cs typeface="Arial"/>
              </a:rPr>
              <a:t>Windows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8759" y="1591437"/>
            <a:ext cx="430530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Search: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i="1" spc="-245" dirty="0">
                <a:solidFill>
                  <a:srgbClr val="001F5F"/>
                </a:solidFill>
                <a:latin typeface="Arial"/>
                <a:cs typeface="Arial"/>
              </a:rPr>
              <a:t>window,</a:t>
            </a:r>
            <a:r>
              <a:rPr sz="2400" b="1" i="1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i="1" spc="-275" dirty="0">
                <a:solidFill>
                  <a:srgbClr val="001F5F"/>
                </a:solidFill>
                <a:latin typeface="Arial"/>
                <a:cs typeface="Arial"/>
              </a:rPr>
              <a:t>windows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Search: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i="1" spc="-254" dirty="0">
                <a:solidFill>
                  <a:srgbClr val="001F5F"/>
                </a:solidFill>
                <a:latin typeface="Arial"/>
                <a:cs typeface="Arial"/>
              </a:rPr>
              <a:t>Windows,</a:t>
            </a:r>
            <a:r>
              <a:rPr sz="2400" b="1" i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i="1" spc="-245" dirty="0">
                <a:solidFill>
                  <a:srgbClr val="001F5F"/>
                </a:solidFill>
                <a:latin typeface="Arial"/>
                <a:cs typeface="Arial"/>
              </a:rPr>
              <a:t>windows,</a:t>
            </a:r>
            <a:r>
              <a:rPr sz="2400" b="1" i="1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i="1" spc="-275" dirty="0">
                <a:solidFill>
                  <a:srgbClr val="001F5F"/>
                </a:solidFill>
                <a:latin typeface="Arial"/>
                <a:cs typeface="Arial"/>
              </a:rPr>
              <a:t>window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Search: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i="1" spc="-285" dirty="0">
                <a:solidFill>
                  <a:srgbClr val="001F5F"/>
                </a:solidFill>
                <a:latin typeface="Arial"/>
                <a:cs typeface="Arial"/>
              </a:rPr>
              <a:t>Windows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942" y="3283458"/>
            <a:ext cx="51428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Potentially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60" dirty="0">
                <a:solidFill>
                  <a:srgbClr val="001F5F"/>
                </a:solidFill>
                <a:latin typeface="Arial"/>
                <a:cs typeface="Arial"/>
              </a:rPr>
              <a:t>more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powerful,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but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less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1F5F"/>
                </a:solidFill>
                <a:latin typeface="Arial"/>
                <a:cs typeface="Arial"/>
              </a:rPr>
              <a:t>efficient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"/>
              <a:buChar char="●"/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1F5F"/>
              </a:buClr>
              <a:buFont typeface="Arial"/>
              <a:buChar char="●"/>
            </a:pPr>
            <a:endParaRPr sz="24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[Ww]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oodchucks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5" dirty="0"/>
              <a:t>Case</a:t>
            </a:r>
            <a:r>
              <a:rPr spc="-125" dirty="0"/>
              <a:t> </a:t>
            </a:r>
            <a:r>
              <a:rPr spc="-265" dirty="0"/>
              <a:t>folding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1436"/>
            <a:ext cx="8275955" cy="442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70" dirty="0">
                <a:solidFill>
                  <a:srgbClr val="001F5F"/>
                </a:solidFill>
                <a:latin typeface="Arial"/>
                <a:cs typeface="Arial"/>
              </a:rPr>
              <a:t>Case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folding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another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kind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normalization.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marR="5080" indent="-368935" algn="just">
              <a:lnSpc>
                <a:spcPct val="100000"/>
              </a:lnSpc>
              <a:buSzPct val="91666"/>
              <a:buChar char="●"/>
              <a:tabLst>
                <a:tab pos="381635" algn="l"/>
              </a:tabLst>
            </a:pPr>
            <a:r>
              <a:rPr sz="2400" spc="-125" dirty="0">
                <a:solidFill>
                  <a:srgbClr val="001F5F"/>
                </a:solidFill>
                <a:latin typeface="Arial"/>
                <a:cs typeface="Arial"/>
              </a:rPr>
              <a:t>Mapping</a:t>
            </a:r>
            <a:r>
              <a:rPr sz="2400" spc="1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1F5F"/>
                </a:solidFill>
                <a:latin typeface="Arial"/>
                <a:cs typeface="Arial"/>
              </a:rPr>
              <a:t>everything</a:t>
            </a:r>
            <a:r>
              <a:rPr sz="2400" spc="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lower</a:t>
            </a:r>
            <a:r>
              <a:rPr sz="2400" spc="1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case</a:t>
            </a:r>
            <a:r>
              <a:rPr sz="2400" spc="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75" dirty="0">
                <a:solidFill>
                  <a:srgbClr val="001F5F"/>
                </a:solidFill>
                <a:latin typeface="Arial"/>
                <a:cs typeface="Arial"/>
              </a:rPr>
              <a:t>means</a:t>
            </a:r>
            <a:r>
              <a:rPr sz="2400" spc="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sz="2400" spc="1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0000"/>
                </a:solidFill>
                <a:latin typeface="Arial"/>
                <a:cs typeface="Arial"/>
              </a:rPr>
              <a:t>Woodchuck</a:t>
            </a:r>
            <a:r>
              <a:rPr sz="2400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80" dirty="0">
                <a:solidFill>
                  <a:srgbClr val="001F5F"/>
                </a:solidFill>
                <a:latin typeface="Arial"/>
                <a:cs typeface="Arial"/>
              </a:rPr>
              <a:t>and </a:t>
            </a:r>
            <a:r>
              <a:rPr sz="2400" spc="-160" dirty="0">
                <a:solidFill>
                  <a:srgbClr val="FF0000"/>
                </a:solidFill>
                <a:latin typeface="Arial"/>
                <a:cs typeface="Arial"/>
              </a:rPr>
              <a:t>woodchuck</a:t>
            </a:r>
            <a:r>
              <a:rPr sz="24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4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1F5F"/>
                </a:solidFill>
                <a:latin typeface="Arial"/>
                <a:cs typeface="Arial"/>
              </a:rPr>
              <a:t>represented</a:t>
            </a:r>
            <a:r>
              <a:rPr sz="24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identically,</a:t>
            </a:r>
            <a:r>
              <a:rPr sz="24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which</a:t>
            </a:r>
            <a:r>
              <a:rPr sz="24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very</a:t>
            </a:r>
            <a:r>
              <a:rPr sz="24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helpful</a:t>
            </a:r>
            <a:r>
              <a:rPr sz="24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for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generalization</a:t>
            </a:r>
            <a:r>
              <a:rPr sz="24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80" dirty="0">
                <a:solidFill>
                  <a:srgbClr val="001F5F"/>
                </a:solidFill>
                <a:latin typeface="Arial"/>
                <a:cs typeface="Arial"/>
              </a:rPr>
              <a:t>many</a:t>
            </a:r>
            <a:r>
              <a:rPr sz="2400" spc="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tasks,</a:t>
            </a:r>
            <a:r>
              <a:rPr sz="24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such</a:t>
            </a:r>
            <a:r>
              <a:rPr sz="24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as</a:t>
            </a:r>
            <a:r>
              <a:rPr sz="24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information</a:t>
            </a:r>
            <a:r>
              <a:rPr sz="24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retrieval</a:t>
            </a:r>
            <a:r>
              <a:rPr sz="24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4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1F5F"/>
                </a:solidFill>
                <a:latin typeface="Arial"/>
                <a:cs typeface="Arial"/>
              </a:rPr>
              <a:t>speech 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recognition.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marR="5080" indent="-368935" algn="just">
              <a:lnSpc>
                <a:spcPct val="100000"/>
              </a:lnSpc>
              <a:buSzPct val="91666"/>
              <a:buChar char="●"/>
              <a:tabLst>
                <a:tab pos="381635" algn="l"/>
              </a:tabLst>
            </a:pP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400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sentiment</a:t>
            </a:r>
            <a:r>
              <a:rPr sz="2400" spc="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analysis</a:t>
            </a:r>
            <a:r>
              <a:rPr sz="2400" spc="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other</a:t>
            </a:r>
            <a:r>
              <a:rPr sz="24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1F5F"/>
                </a:solidFill>
                <a:latin typeface="Arial"/>
                <a:cs typeface="Arial"/>
              </a:rPr>
              <a:t>text</a:t>
            </a:r>
            <a:r>
              <a:rPr sz="24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classification</a:t>
            </a:r>
            <a:r>
              <a:rPr sz="2400" spc="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tasks,</a:t>
            </a:r>
            <a:r>
              <a:rPr sz="24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information </a:t>
            </a:r>
            <a:r>
              <a:rPr sz="2400" spc="-155" dirty="0">
                <a:solidFill>
                  <a:srgbClr val="001F5F"/>
                </a:solidFill>
                <a:latin typeface="Arial"/>
                <a:cs typeface="Arial"/>
              </a:rPr>
              <a:t>extraction,</a:t>
            </a:r>
            <a:r>
              <a:rPr sz="2400" spc="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machine</a:t>
            </a:r>
            <a:r>
              <a:rPr sz="2400" spc="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001F5F"/>
                </a:solidFill>
                <a:latin typeface="Arial"/>
                <a:cs typeface="Arial"/>
              </a:rPr>
              <a:t>translation,</a:t>
            </a:r>
            <a:r>
              <a:rPr sz="2400" spc="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by</a:t>
            </a:r>
            <a:r>
              <a:rPr sz="24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001F5F"/>
                </a:solidFill>
                <a:latin typeface="Arial"/>
                <a:cs typeface="Arial"/>
              </a:rPr>
              <a:t>contrast,</a:t>
            </a:r>
            <a:r>
              <a:rPr sz="2400" spc="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1F5F"/>
                </a:solidFill>
                <a:latin typeface="Arial"/>
                <a:cs typeface="Arial"/>
              </a:rPr>
              <a:t>case</a:t>
            </a:r>
            <a:r>
              <a:rPr sz="2400" spc="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1F5F"/>
                </a:solidFill>
                <a:latin typeface="Arial"/>
                <a:cs typeface="Arial"/>
              </a:rPr>
              <a:t>can</a:t>
            </a:r>
            <a:r>
              <a:rPr sz="2400" spc="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be</a:t>
            </a:r>
            <a:r>
              <a:rPr sz="2400" spc="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01F5F"/>
                </a:solidFill>
                <a:latin typeface="Arial"/>
                <a:cs typeface="Arial"/>
              </a:rPr>
              <a:t>quite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helpful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60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case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folding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generally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not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80" dirty="0">
                <a:solidFill>
                  <a:srgbClr val="001F5F"/>
                </a:solidFill>
                <a:latin typeface="Arial"/>
                <a:cs typeface="Arial"/>
              </a:rPr>
              <a:t>done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  <a:tab pos="1596390" algn="l"/>
              </a:tabLst>
            </a:pPr>
            <a:r>
              <a:rPr sz="2400" spc="-275" dirty="0">
                <a:solidFill>
                  <a:srgbClr val="001F5F"/>
                </a:solidFill>
                <a:latin typeface="Arial"/>
                <a:cs typeface="Arial"/>
              </a:rPr>
              <a:t>Reason?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400" spc="-320" dirty="0">
                <a:solidFill>
                  <a:srgbClr val="001F5F"/>
                </a:solidFill>
                <a:latin typeface="Arial"/>
                <a:cs typeface="Arial"/>
              </a:rPr>
              <a:t>US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Wingdings"/>
                <a:cs typeface="Wingdings"/>
              </a:rPr>
              <a:t>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us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141857"/>
            <a:ext cx="827024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Announcements-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marR="508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Review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previous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session-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{Code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Switching,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75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Tokenization,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Text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Normalization,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75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1F5F"/>
                </a:solidFill>
                <a:latin typeface="Arial"/>
                <a:cs typeface="Arial"/>
              </a:rPr>
              <a:t>Normalization}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Activity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75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Normalization,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Lemmatization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70" dirty="0">
                <a:solidFill>
                  <a:srgbClr val="001F5F"/>
                </a:solidFill>
                <a:latin typeface="Arial"/>
                <a:cs typeface="Arial"/>
              </a:rPr>
              <a:t>Stemming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Font typeface="Wingdings"/>
              <a:buChar char=""/>
              <a:tabLst>
                <a:tab pos="381000" algn="l"/>
                <a:tab pos="381635" algn="l"/>
              </a:tabLst>
            </a:pPr>
            <a:r>
              <a:rPr sz="2400" spc="-235" dirty="0">
                <a:solidFill>
                  <a:srgbClr val="001F5F"/>
                </a:solidFill>
                <a:latin typeface="Arial"/>
                <a:cs typeface="Arial"/>
              </a:rPr>
              <a:t>Sentence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Segmentation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Wingdings"/>
              <a:buChar char=""/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1F5F"/>
              </a:buClr>
              <a:buFont typeface="Wingdings"/>
              <a:buChar char=""/>
            </a:pPr>
            <a:endParaRPr sz="24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Font typeface="Wingdings"/>
              <a:buChar char=""/>
              <a:tabLst>
                <a:tab pos="381000" algn="l"/>
                <a:tab pos="381635" algn="l"/>
              </a:tabLst>
            </a:pP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Edit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Distance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01F5F"/>
                </a:solidFill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5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70999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  <a:tab pos="3720465" algn="l"/>
              </a:tabLst>
            </a:pPr>
            <a:r>
              <a:rPr sz="2200" spc="-295" dirty="0">
                <a:solidFill>
                  <a:srgbClr val="FF0000"/>
                </a:solidFill>
                <a:latin typeface="Arial"/>
                <a:cs typeface="Arial"/>
              </a:rPr>
              <a:t>US</a:t>
            </a:r>
            <a:r>
              <a:rPr sz="22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country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FF0000"/>
                </a:solidFill>
                <a:latin typeface="Arial"/>
                <a:cs typeface="Arial"/>
              </a:rPr>
              <a:t>us</a:t>
            </a:r>
            <a:r>
              <a:rPr sz="22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pronoun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can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outweigh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advantage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generalization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case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folding.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[Phonetics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]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[Optional]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942" y="2935986"/>
            <a:ext cx="30149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However</a:t>
            </a:r>
            <a:r>
              <a:rPr sz="22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NLP</a:t>
            </a:r>
            <a:r>
              <a:rPr sz="22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2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001F5F"/>
                </a:solidFill>
                <a:latin typeface="Arial"/>
                <a:cs typeface="Arial"/>
              </a:rPr>
              <a:t>want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0178" y="2935986"/>
            <a:ext cx="50450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65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2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also</a:t>
            </a:r>
            <a:r>
              <a:rPr sz="2200" spc="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want</a:t>
            </a:r>
            <a:r>
              <a:rPr sz="2200" spc="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two</a:t>
            </a:r>
            <a:r>
              <a:rPr sz="22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morphologically</a:t>
            </a:r>
            <a:r>
              <a:rPr sz="2200" spc="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different</a:t>
            </a:r>
            <a:r>
              <a:rPr sz="2200" spc="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forms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942" y="3271266"/>
            <a:ext cx="827722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95"/>
              </a:spcBef>
            </a:pP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behave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similarly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381000" marR="5080" indent="-368935" algn="just">
              <a:lnSpc>
                <a:spcPct val="100000"/>
              </a:lnSpc>
              <a:buChar char="●"/>
              <a:tabLst>
                <a:tab pos="381635" algn="l"/>
              </a:tabLst>
            </a:pP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This</a:t>
            </a:r>
            <a:r>
              <a:rPr sz="2200" spc="1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1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especially</a:t>
            </a:r>
            <a:r>
              <a:rPr sz="2200" spc="1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common</a:t>
            </a:r>
            <a:r>
              <a:rPr sz="2200" spc="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1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001F5F"/>
                </a:solidFill>
                <a:latin typeface="Arial"/>
                <a:cs typeface="Arial"/>
              </a:rPr>
              <a:t>morphologically</a:t>
            </a:r>
            <a:r>
              <a:rPr sz="2200" spc="1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complex</a:t>
            </a:r>
            <a:r>
              <a:rPr sz="2200" spc="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001F5F"/>
                </a:solidFill>
                <a:latin typeface="Arial"/>
                <a:cs typeface="Arial"/>
              </a:rPr>
              <a:t>languages</a:t>
            </a:r>
            <a:r>
              <a:rPr sz="2200" spc="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1F5F"/>
                </a:solidFill>
                <a:latin typeface="Arial"/>
                <a:cs typeface="Arial"/>
              </a:rPr>
              <a:t>like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Russian,</a:t>
            </a:r>
            <a:r>
              <a:rPr sz="22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where</a:t>
            </a:r>
            <a:r>
              <a:rPr sz="22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example</a:t>
            </a:r>
            <a:r>
              <a:rPr sz="22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2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0" dirty="0">
                <a:solidFill>
                  <a:srgbClr val="001F5F"/>
                </a:solidFill>
                <a:latin typeface="Arial"/>
                <a:cs typeface="Arial"/>
              </a:rPr>
              <a:t>Moscow</a:t>
            </a:r>
            <a:r>
              <a:rPr sz="2200" spc="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has</a:t>
            </a:r>
            <a:r>
              <a:rPr sz="22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001F5F"/>
                </a:solidFill>
                <a:latin typeface="Arial"/>
                <a:cs typeface="Arial"/>
              </a:rPr>
              <a:t>different</a:t>
            </a:r>
            <a:r>
              <a:rPr sz="22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endings</a:t>
            </a:r>
            <a:r>
              <a:rPr sz="22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phrases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Moscow,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Moscow,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Moscow,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so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Activity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953767"/>
            <a:ext cx="2836164" cy="295046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Lemmatization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22856"/>
            <a:ext cx="8141334" cy="40068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64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65" dirty="0">
                <a:solidFill>
                  <a:srgbClr val="001F5F"/>
                </a:solidFill>
                <a:latin typeface="Arial"/>
                <a:cs typeface="Arial"/>
              </a:rPr>
              <a:t>Reduce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inflections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variant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forms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base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540"/>
              </a:spcBef>
              <a:buSzPct val="75000"/>
              <a:buFont typeface="Arial"/>
              <a:buChar char="○"/>
              <a:tabLst>
                <a:tab pos="838200" algn="l"/>
                <a:tab pos="838835" algn="l"/>
              </a:tabLst>
            </a:pPr>
            <a:r>
              <a:rPr sz="2400" i="1" spc="-250" dirty="0">
                <a:solidFill>
                  <a:srgbClr val="001F5F"/>
                </a:solidFill>
                <a:latin typeface="Arial"/>
                <a:cs typeface="Arial"/>
              </a:rPr>
              <a:t>am,</a:t>
            </a:r>
            <a:r>
              <a:rPr sz="2400" i="1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i="1" spc="-195" dirty="0">
                <a:solidFill>
                  <a:srgbClr val="001F5F"/>
                </a:solidFill>
                <a:latin typeface="Arial"/>
                <a:cs typeface="Arial"/>
              </a:rPr>
              <a:t>are,</a:t>
            </a:r>
            <a:r>
              <a:rPr sz="2400" i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i="1" spc="-17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i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Symbol"/>
                <a:cs typeface="Symbol"/>
              </a:rPr>
              <a:t>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i="1" spc="-285" dirty="0">
                <a:solidFill>
                  <a:srgbClr val="001F5F"/>
                </a:solidFill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994"/>
              </a:spcBef>
              <a:buSzPct val="75000"/>
              <a:buFont typeface="Arial"/>
              <a:buChar char="○"/>
              <a:tabLst>
                <a:tab pos="838200" algn="l"/>
                <a:tab pos="838835" algn="l"/>
              </a:tabLst>
            </a:pPr>
            <a:r>
              <a:rPr sz="2400" i="1" spc="-190" dirty="0">
                <a:solidFill>
                  <a:srgbClr val="001F5F"/>
                </a:solidFill>
                <a:latin typeface="Arial"/>
                <a:cs typeface="Arial"/>
              </a:rPr>
              <a:t>car,</a:t>
            </a:r>
            <a:r>
              <a:rPr sz="2400" i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i="1" spc="-200" dirty="0">
                <a:solidFill>
                  <a:srgbClr val="001F5F"/>
                </a:solidFill>
                <a:latin typeface="Arial"/>
                <a:cs typeface="Arial"/>
              </a:rPr>
              <a:t>cars,</a:t>
            </a:r>
            <a:r>
              <a:rPr sz="2400" i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i="1" spc="-175" dirty="0">
                <a:solidFill>
                  <a:srgbClr val="001F5F"/>
                </a:solidFill>
                <a:latin typeface="Arial"/>
                <a:cs typeface="Arial"/>
              </a:rPr>
              <a:t>car's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,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i="1" spc="-185" dirty="0">
                <a:solidFill>
                  <a:srgbClr val="001F5F"/>
                </a:solidFill>
                <a:latin typeface="Arial"/>
                <a:cs typeface="Arial"/>
              </a:rPr>
              <a:t>cars'</a:t>
            </a:r>
            <a:r>
              <a:rPr sz="2400" i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Symbol"/>
                <a:cs typeface="Symbol"/>
              </a:rPr>
              <a:t></a:t>
            </a:r>
            <a:r>
              <a:rPr sz="24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001F5F"/>
                </a:solidFill>
                <a:latin typeface="Arial"/>
                <a:cs typeface="Arial"/>
              </a:rPr>
              <a:t>car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01F5F"/>
              </a:buClr>
              <a:buFont typeface="Arial"/>
              <a:buChar char="○"/>
            </a:pPr>
            <a:endParaRPr sz="2900">
              <a:latin typeface="Arial"/>
              <a:cs typeface="Arial"/>
            </a:endParaRPr>
          </a:p>
          <a:p>
            <a:pPr marL="381000" marR="23114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most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sophisticated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methods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lemmatization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involve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complete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morphological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parsing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word.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"/>
              <a:buChar char="●"/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1F5F"/>
              </a:buClr>
              <a:buFont typeface="Arial"/>
              <a:buChar char="●"/>
            </a:pPr>
            <a:endParaRPr sz="2400">
              <a:latin typeface="Arial"/>
              <a:cs typeface="Arial"/>
            </a:endParaRPr>
          </a:p>
          <a:p>
            <a:pPr marL="381000" marR="5080" indent="-368935">
              <a:lnSpc>
                <a:spcPct val="100000"/>
              </a:lnSpc>
              <a:spcBef>
                <a:spcPts val="5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Morphology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study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75" dirty="0">
                <a:solidFill>
                  <a:srgbClr val="001F5F"/>
                </a:solidFill>
                <a:latin typeface="Arial"/>
                <a:cs typeface="Arial"/>
              </a:rPr>
              <a:t>morpheme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75" dirty="0">
                <a:solidFill>
                  <a:srgbClr val="001F5F"/>
                </a:solidFill>
                <a:latin typeface="Arial"/>
                <a:cs typeface="Arial"/>
              </a:rPr>
              <a:t>way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words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built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up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from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smaller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meaning-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bearing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units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called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65" dirty="0">
                <a:solidFill>
                  <a:srgbClr val="001F5F"/>
                </a:solidFill>
                <a:latin typeface="Arial"/>
                <a:cs typeface="Arial"/>
              </a:rPr>
              <a:t>morphemes.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050" y="1667636"/>
            <a:ext cx="7305675" cy="340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SzPct val="75000"/>
              <a:buChar char="○"/>
              <a:tabLst>
                <a:tab pos="354965" algn="l"/>
                <a:tab pos="355600" algn="l"/>
              </a:tabLst>
            </a:pPr>
            <a:r>
              <a:rPr sz="2400" spc="-290" dirty="0">
                <a:solidFill>
                  <a:srgbClr val="001F5F"/>
                </a:solidFill>
                <a:latin typeface="Arial"/>
                <a:cs typeface="Arial"/>
              </a:rPr>
              <a:t>Two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broad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classes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70" dirty="0">
                <a:solidFill>
                  <a:srgbClr val="001F5F"/>
                </a:solidFill>
                <a:latin typeface="Arial"/>
                <a:cs typeface="Arial"/>
              </a:rPr>
              <a:t>morphemes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can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be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distinguished: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1F5F"/>
              </a:buClr>
              <a:buFont typeface="Arial"/>
              <a:buChar char="○"/>
            </a:pPr>
            <a:endParaRPr sz="35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buSzPct val="75000"/>
              <a:buChar char="○"/>
              <a:tabLst>
                <a:tab pos="354965" algn="l"/>
                <a:tab pos="355600" algn="l"/>
              </a:tabLst>
            </a:pPr>
            <a:r>
              <a:rPr sz="2400" spc="-280" dirty="0">
                <a:solidFill>
                  <a:srgbClr val="001F5F"/>
                </a:solidFill>
                <a:latin typeface="Arial"/>
                <a:cs typeface="Arial"/>
              </a:rPr>
              <a:t>Stems—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central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75" dirty="0">
                <a:solidFill>
                  <a:srgbClr val="001F5F"/>
                </a:solidFill>
                <a:latin typeface="Arial"/>
                <a:cs typeface="Arial"/>
              </a:rPr>
              <a:t>morpheme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word,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supplying</a:t>
            </a:r>
            <a:r>
              <a:rPr sz="24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001F5F"/>
                </a:solidFill>
                <a:latin typeface="Arial"/>
                <a:cs typeface="Arial"/>
              </a:rPr>
              <a:t>main </a:t>
            </a:r>
            <a:r>
              <a:rPr sz="2400" spc="-275" dirty="0">
                <a:solidFill>
                  <a:srgbClr val="001F5F"/>
                </a:solidFill>
                <a:latin typeface="Arial"/>
                <a:cs typeface="Arial"/>
              </a:rPr>
              <a:t>meaning—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8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"/>
              <a:buChar char="○"/>
            </a:pPr>
            <a:endParaRPr sz="35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SzPct val="75000"/>
              <a:buChar char="○"/>
              <a:tabLst>
                <a:tab pos="354965" algn="l"/>
                <a:tab pos="355600" algn="l"/>
              </a:tabLst>
            </a:pP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affixes—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adding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“additional”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meanings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various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kinds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"/>
              <a:buChar char="○"/>
            </a:pPr>
            <a:endParaRPr sz="35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SzPct val="75000"/>
              <a:buChar char="○"/>
              <a:tabLst>
                <a:tab pos="354965" algn="l"/>
                <a:tab pos="355600" algn="l"/>
                <a:tab pos="2299970" algn="l"/>
                <a:tab pos="2781300" algn="l"/>
              </a:tabLst>
            </a:pP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Example?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u="sng" dirty="0">
                <a:solidFill>
                  <a:srgbClr val="001F5F"/>
                </a:solidFill>
                <a:uFill>
                  <a:solidFill>
                    <a:srgbClr val="001E5E"/>
                  </a:solidFill>
                </a:uFill>
                <a:latin typeface="Arial"/>
                <a:cs typeface="Arial"/>
              </a:rPr>
              <a:t>	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cat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5" dirty="0"/>
              <a:t>Stemming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1436"/>
            <a:ext cx="6917690" cy="366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Lemmatization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algorithms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can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be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complex.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"/>
              <a:buChar char="●"/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1F5F"/>
              </a:buClr>
              <a:buFont typeface="Arial"/>
              <a:buChar char="●"/>
            </a:pPr>
            <a:endParaRPr sz="24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Stemming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1737995" lvl="1" indent="-369570">
              <a:lnSpc>
                <a:spcPct val="100000"/>
              </a:lnSpc>
              <a:buFont typeface="Wingdings"/>
              <a:buChar char=""/>
              <a:tabLst>
                <a:tab pos="1737995" algn="l"/>
                <a:tab pos="1738630" algn="l"/>
              </a:tabLst>
            </a:pP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Reduce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terms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their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stems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information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retrieval</a:t>
            </a:r>
            <a:endParaRPr sz="2200">
              <a:latin typeface="Arial"/>
              <a:cs typeface="Arial"/>
            </a:endParaRPr>
          </a:p>
          <a:p>
            <a:pPr marL="2391410" lvl="2" indent="-368935">
              <a:lnSpc>
                <a:spcPct val="100000"/>
              </a:lnSpc>
              <a:buFont typeface="Wingdings"/>
              <a:buChar char=""/>
              <a:tabLst>
                <a:tab pos="2391410" algn="l"/>
                <a:tab pos="2392045" algn="l"/>
              </a:tabLst>
            </a:pPr>
            <a:r>
              <a:rPr sz="2200" i="1" spc="-240" dirty="0">
                <a:solidFill>
                  <a:srgbClr val="001F5F"/>
                </a:solidFill>
                <a:latin typeface="Arial"/>
                <a:cs typeface="Arial"/>
              </a:rPr>
              <a:t>Stemming</a:t>
            </a:r>
            <a:r>
              <a:rPr sz="2200" i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crude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chopping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affixes</a:t>
            </a:r>
            <a:endParaRPr sz="2200">
              <a:latin typeface="Arial"/>
              <a:cs typeface="Arial"/>
            </a:endParaRPr>
          </a:p>
          <a:p>
            <a:pPr marL="3510279" lvl="3" indent="-343535">
              <a:lnSpc>
                <a:spcPct val="100000"/>
              </a:lnSpc>
              <a:spcBef>
                <a:spcPts val="600"/>
              </a:spcBef>
              <a:buSzPct val="81818"/>
              <a:buFont typeface="Wingdings"/>
              <a:buChar char=""/>
              <a:tabLst>
                <a:tab pos="3510279" algn="l"/>
                <a:tab pos="3510915" algn="l"/>
              </a:tabLst>
            </a:pP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language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dependent</a:t>
            </a:r>
            <a:endParaRPr sz="22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45"/>
              </a:spcBef>
              <a:buClr>
                <a:srgbClr val="001F5F"/>
              </a:buClr>
              <a:buFont typeface="Wingdings"/>
              <a:buChar char=""/>
            </a:pPr>
            <a:endParaRPr sz="24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Porter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stemmer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644474"/>
            <a:ext cx="4394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23540" algn="l"/>
                <a:tab pos="3604260" algn="l"/>
              </a:tabLst>
            </a:pPr>
            <a:r>
              <a:rPr spc="-320" dirty="0"/>
              <a:t>The</a:t>
            </a:r>
            <a:r>
              <a:rPr spc="-130" dirty="0"/>
              <a:t> </a:t>
            </a:r>
            <a:r>
              <a:rPr spc="-265" dirty="0"/>
              <a:t>Porter</a:t>
            </a:r>
            <a:r>
              <a:rPr spc="-135" dirty="0"/>
              <a:t> </a:t>
            </a:r>
            <a:r>
              <a:rPr spc="-330" dirty="0"/>
              <a:t>stemmer</a:t>
            </a:r>
            <a:r>
              <a:rPr dirty="0"/>
              <a:t>	</a:t>
            </a:r>
            <a:r>
              <a:rPr spc="-185" dirty="0"/>
              <a:t>-</a:t>
            </a:r>
            <a:r>
              <a:rPr spc="-135" dirty="0"/>
              <a:t> </a:t>
            </a:r>
            <a:r>
              <a:rPr spc="-25" dirty="0"/>
              <a:t>I/p</a:t>
            </a:r>
            <a:r>
              <a:rPr dirty="0"/>
              <a:t>	</a:t>
            </a:r>
            <a:r>
              <a:rPr spc="-385" dirty="0"/>
              <a:t>&amp;</a:t>
            </a:r>
            <a:r>
              <a:rPr spc="-140" dirty="0"/>
              <a:t> </a:t>
            </a:r>
            <a:r>
              <a:rPr spc="-325" dirty="0"/>
              <a:t>O/p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807720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This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was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not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5" dirty="0">
                <a:solidFill>
                  <a:srgbClr val="001F5F"/>
                </a:solidFill>
                <a:latin typeface="Arial"/>
                <a:cs typeface="Arial"/>
              </a:rPr>
              <a:t>map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found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Billy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Bones’s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chest,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but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an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accurate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copy,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complete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001F5F"/>
                </a:solidFill>
                <a:latin typeface="Arial"/>
                <a:cs typeface="Arial"/>
              </a:rPr>
              <a:t>all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things-</a:t>
            </a: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names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heights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soundings-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sz="22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single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exception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red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crosses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written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notes.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942" y="3941826"/>
            <a:ext cx="807847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5080" indent="-368935" algn="just">
              <a:lnSpc>
                <a:spcPct val="100000"/>
              </a:lnSpc>
              <a:spcBef>
                <a:spcPts val="95"/>
              </a:spcBef>
              <a:buChar char="●"/>
              <a:tabLst>
                <a:tab pos="381635" algn="l"/>
              </a:tabLst>
            </a:pP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Thi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wa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not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5" dirty="0">
                <a:solidFill>
                  <a:srgbClr val="001F5F"/>
                </a:solidFill>
                <a:latin typeface="Arial"/>
                <a:cs typeface="Arial"/>
              </a:rPr>
              <a:t>map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found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001F5F"/>
                </a:solidFill>
                <a:latin typeface="Arial"/>
                <a:cs typeface="Arial"/>
              </a:rPr>
              <a:t>Billi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Bone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chest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but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an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accur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copi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complet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001F5F"/>
                </a:solidFill>
                <a:latin typeface="Arial"/>
                <a:cs typeface="Arial"/>
              </a:rPr>
              <a:t>all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thing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name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height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sound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singl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except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red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cross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written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note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lr>
                <a:srgbClr val="000000"/>
              </a:buClr>
              <a:buChar char="●"/>
              <a:tabLst>
                <a:tab pos="381000" algn="l"/>
                <a:tab pos="381635" algn="l"/>
              </a:tabLst>
            </a:pPr>
            <a:r>
              <a:rPr sz="2200" u="sng" spc="-16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2"/>
              </a:rPr>
              <a:t>https://tartarus.org/martin/PorterStemmer/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5" dirty="0"/>
              <a:t>Regular</a:t>
            </a:r>
            <a:r>
              <a:rPr spc="-135" dirty="0"/>
              <a:t> </a:t>
            </a:r>
            <a:r>
              <a:rPr spc="-305" dirty="0"/>
              <a:t>Expressions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8139430" cy="3653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most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important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tool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describing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text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patterns: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regular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expression.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445134" indent="-433070">
              <a:lnSpc>
                <a:spcPct val="100000"/>
              </a:lnSpc>
              <a:buChar char="●"/>
              <a:tabLst>
                <a:tab pos="445134" algn="l"/>
                <a:tab pos="445770" algn="l"/>
              </a:tabLst>
            </a:pP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Regular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expressions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can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be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used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specify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strings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might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want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extract</a:t>
            </a:r>
            <a:endParaRPr sz="22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</a:pP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from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document,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from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transforming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001F5F"/>
                </a:solidFill>
                <a:latin typeface="Arial"/>
                <a:cs typeface="Arial"/>
              </a:rPr>
              <a:t>“I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need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X”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Eliza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(example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001F5F"/>
                </a:solidFill>
                <a:latin typeface="Arial"/>
                <a:cs typeface="Arial"/>
              </a:rPr>
              <a:t>–Activity),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381000" marR="182245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defining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strings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like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$199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$24.99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extracting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tables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prices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from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document.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Arial"/>
              <a:buChar char="●"/>
            </a:pPr>
            <a:endParaRPr sz="20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We’ll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then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turn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set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tasks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collectively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called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195" dirty="0">
                <a:solidFill>
                  <a:srgbClr val="001F5F"/>
                </a:solidFill>
                <a:latin typeface="Arial"/>
                <a:cs typeface="Arial"/>
              </a:rPr>
              <a:t>text</a:t>
            </a:r>
            <a:r>
              <a:rPr sz="22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95" dirty="0">
                <a:solidFill>
                  <a:srgbClr val="001F5F"/>
                </a:solidFill>
                <a:latin typeface="Arial"/>
                <a:cs typeface="Arial"/>
              </a:rPr>
              <a:t>normalization.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1F5F"/>
              </a:buClr>
              <a:buFont typeface="Arial"/>
              <a:buChar char="●"/>
            </a:pPr>
            <a:endParaRPr sz="20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Normalizing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text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means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converting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more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convenient,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standard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form.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5" dirty="0"/>
              <a:t>Stemmers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929764"/>
            <a:ext cx="826135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Stemmers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can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be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useful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marR="5080" indent="-368935">
              <a:lnSpc>
                <a:spcPct val="100000"/>
              </a:lnSpc>
              <a:buClr>
                <a:srgbClr val="001F5F"/>
              </a:buClr>
              <a:buFont typeface="Arial"/>
              <a:buChar char="●"/>
              <a:tabLst>
                <a:tab pos="445134" algn="l"/>
                <a:tab pos="445770" algn="l"/>
                <a:tab pos="1473200" algn="l"/>
              </a:tabLst>
            </a:pPr>
            <a:r>
              <a:rPr dirty="0"/>
              <a:t>	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However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they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do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tend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commit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errors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both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over-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under-</a:t>
            </a:r>
            <a:r>
              <a:rPr sz="2200" spc="-150" dirty="0">
                <a:solidFill>
                  <a:srgbClr val="001F5F"/>
                </a:solidFill>
                <a:latin typeface="Arial"/>
                <a:cs typeface="Arial"/>
              </a:rPr>
              <a:t>generalizing,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as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shown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1F5F"/>
                </a:solidFill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942" y="3941826"/>
            <a:ext cx="27933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Font typeface="Arial"/>
              <a:buChar char="●"/>
              <a:tabLst>
                <a:tab pos="381000" algn="l"/>
                <a:tab pos="381635" algn="l"/>
              </a:tabLst>
            </a:pPr>
            <a:r>
              <a:rPr sz="2200" b="1" spc="-220" dirty="0">
                <a:solidFill>
                  <a:srgbClr val="001F5F"/>
                </a:solidFill>
                <a:latin typeface="Arial"/>
                <a:cs typeface="Arial"/>
              </a:rPr>
              <a:t>Errors</a:t>
            </a:r>
            <a:r>
              <a:rPr sz="22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04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65" dirty="0">
                <a:solidFill>
                  <a:srgbClr val="001F5F"/>
                </a:solidFill>
                <a:latin typeface="Arial"/>
                <a:cs typeface="Arial"/>
              </a:rPr>
              <a:t>Commission</a:t>
            </a:r>
            <a:endParaRPr sz="22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2200" spc="-200" dirty="0">
                <a:latin typeface="Arial"/>
                <a:cs typeface="Arial"/>
              </a:rPr>
              <a:t>organization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organ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4159" y="3941826"/>
            <a:ext cx="23526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20" dirty="0">
                <a:solidFill>
                  <a:srgbClr val="001F5F"/>
                </a:solidFill>
                <a:latin typeface="Arial"/>
                <a:cs typeface="Arial"/>
              </a:rPr>
              <a:t>Errors</a:t>
            </a:r>
            <a:r>
              <a:rPr sz="22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04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110" dirty="0">
                <a:solidFill>
                  <a:srgbClr val="001F5F"/>
                </a:solidFill>
                <a:latin typeface="Arial"/>
                <a:cs typeface="Arial"/>
              </a:rPr>
              <a:t>Omission</a:t>
            </a:r>
            <a:endParaRPr sz="22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</a:pPr>
            <a:r>
              <a:rPr sz="2200" spc="-229" dirty="0">
                <a:latin typeface="Arial"/>
                <a:cs typeface="Arial"/>
              </a:rPr>
              <a:t>European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200" dirty="0">
                <a:latin typeface="Arial"/>
                <a:cs typeface="Arial"/>
              </a:rPr>
              <a:t>Europe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942" y="4947920"/>
            <a:ext cx="35153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4500">
              <a:lnSpc>
                <a:spcPct val="100000"/>
              </a:lnSpc>
              <a:spcBef>
                <a:spcPts val="95"/>
              </a:spcBef>
            </a:pPr>
            <a:r>
              <a:rPr sz="2200" spc="-210" dirty="0">
                <a:solidFill>
                  <a:srgbClr val="00AF50"/>
                </a:solidFill>
                <a:latin typeface="Arial"/>
                <a:cs typeface="Arial"/>
              </a:rPr>
              <a:t>doing</a:t>
            </a:r>
            <a:r>
              <a:rPr sz="2200" spc="-9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AF50"/>
                </a:solidFill>
                <a:latin typeface="Arial"/>
                <a:cs typeface="Arial"/>
              </a:rPr>
              <a:t>doe</a:t>
            </a:r>
            <a:r>
              <a:rPr sz="2200" spc="-9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AF50"/>
                </a:solidFill>
                <a:latin typeface="Arial"/>
                <a:cs typeface="Arial"/>
              </a:rPr>
              <a:t>,</a:t>
            </a:r>
            <a:r>
              <a:rPr sz="2200" spc="-10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AF50"/>
                </a:solidFill>
                <a:latin typeface="Arial"/>
                <a:cs typeface="Arial"/>
              </a:rPr>
              <a:t>analysis</a:t>
            </a:r>
            <a:r>
              <a:rPr sz="2200" spc="-9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AF50"/>
                </a:solidFill>
                <a:latin typeface="Arial"/>
                <a:cs typeface="Arial"/>
              </a:rPr>
              <a:t>analyses, </a:t>
            </a:r>
            <a:r>
              <a:rPr sz="2200" spc="-204" dirty="0">
                <a:solidFill>
                  <a:srgbClr val="FF0000"/>
                </a:solidFill>
                <a:latin typeface="Arial"/>
                <a:cs typeface="Arial"/>
              </a:rPr>
              <a:t>numerical</a:t>
            </a:r>
            <a:r>
              <a:rPr sz="22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FF0000"/>
                </a:solidFill>
                <a:latin typeface="Arial"/>
                <a:cs typeface="Arial"/>
              </a:rPr>
              <a:t>numerous</a:t>
            </a:r>
            <a:r>
              <a:rPr sz="22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Sentence</a:t>
            </a:r>
            <a:r>
              <a:rPr spc="-125" dirty="0"/>
              <a:t> </a:t>
            </a:r>
            <a:r>
              <a:rPr spc="-305" dirty="0"/>
              <a:t>Segmentation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367790"/>
            <a:ext cx="7926705" cy="494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!,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relatively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65" dirty="0">
                <a:solidFill>
                  <a:srgbClr val="001F5F"/>
                </a:solidFill>
                <a:latin typeface="Arial"/>
                <a:cs typeface="Arial"/>
              </a:rPr>
              <a:t>unambiguous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Period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1F5F"/>
                </a:solidFill>
                <a:latin typeface="Arial"/>
                <a:cs typeface="Arial"/>
              </a:rPr>
              <a:t>“.”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quite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ambiguous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35" dirty="0">
                <a:solidFill>
                  <a:srgbClr val="001F5F"/>
                </a:solidFill>
                <a:latin typeface="Arial"/>
                <a:cs typeface="Arial"/>
              </a:rPr>
              <a:t>Sentence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boundary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Abbreviations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like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Inc.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Dr.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5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70" dirty="0">
                <a:solidFill>
                  <a:srgbClr val="001F5F"/>
                </a:solidFill>
                <a:latin typeface="Arial"/>
                <a:cs typeface="Arial"/>
              </a:rPr>
              <a:t>Numbers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like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60" dirty="0">
                <a:solidFill>
                  <a:srgbClr val="001F5F"/>
                </a:solidFill>
                <a:latin typeface="Arial"/>
                <a:cs typeface="Arial"/>
              </a:rPr>
              <a:t>.02%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4.3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01F5F"/>
              </a:buClr>
              <a:buFont typeface="Arial"/>
              <a:buChar char="○"/>
            </a:pPr>
            <a:endParaRPr sz="30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5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Build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binary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classifier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Looks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at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“.”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Decides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EndOfSentence/NotEndOfSentence</a:t>
            </a:r>
            <a:endParaRPr sz="2400">
              <a:latin typeface="Arial"/>
              <a:cs typeface="Arial"/>
            </a:endParaRPr>
          </a:p>
          <a:p>
            <a:pPr marL="838200" marR="5080" lvl="1" indent="-342900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Classifiers: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hand-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written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rules,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regular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expressions,</a:t>
            </a:r>
            <a:r>
              <a:rPr sz="24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machine- 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5" dirty="0"/>
              <a:t>Determining</a:t>
            </a:r>
            <a:r>
              <a:rPr spc="-125" dirty="0"/>
              <a:t> </a:t>
            </a:r>
            <a:r>
              <a:rPr spc="-170" dirty="0"/>
              <a:t>if</a:t>
            </a:r>
            <a:r>
              <a:rPr spc="-125" dirty="0"/>
              <a:t> </a:t>
            </a:r>
            <a:r>
              <a:rPr spc="-300" dirty="0"/>
              <a:t>a</a:t>
            </a:r>
            <a:r>
              <a:rPr spc="-120" dirty="0"/>
              <a:t> </a:t>
            </a:r>
            <a:r>
              <a:rPr spc="-320" dirty="0"/>
              <a:t>word</a:t>
            </a:r>
            <a:r>
              <a:rPr spc="-145" dirty="0"/>
              <a:t> </a:t>
            </a:r>
            <a:r>
              <a:rPr spc="-229" dirty="0"/>
              <a:t>is</a:t>
            </a:r>
            <a:r>
              <a:rPr spc="-125" dirty="0"/>
              <a:t> </a:t>
            </a:r>
            <a:r>
              <a:rPr spc="-280" dirty="0"/>
              <a:t>end-</a:t>
            </a:r>
            <a:r>
              <a:rPr spc="-235" dirty="0"/>
              <a:t>of-</a:t>
            </a:r>
            <a:r>
              <a:rPr spc="-280" dirty="0"/>
              <a:t>sentence:</a:t>
            </a:r>
            <a:r>
              <a:rPr spc="-160" dirty="0"/>
              <a:t> </a:t>
            </a:r>
            <a:r>
              <a:rPr spc="-300" dirty="0"/>
              <a:t>a</a:t>
            </a:r>
            <a:r>
              <a:rPr spc="-120" dirty="0"/>
              <a:t> </a:t>
            </a:r>
            <a:r>
              <a:rPr spc="-280" dirty="0"/>
              <a:t>Decision</a:t>
            </a:r>
            <a:r>
              <a:rPr spc="-120" dirty="0"/>
              <a:t> </a:t>
            </a:r>
            <a:r>
              <a:rPr spc="-305" dirty="0"/>
              <a:t>Tree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4543" y="1397508"/>
            <a:ext cx="5825854" cy="4782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90" dirty="0"/>
              <a:t>Implementing</a:t>
            </a:r>
            <a:r>
              <a:rPr spc="-125" dirty="0"/>
              <a:t> </a:t>
            </a:r>
            <a:r>
              <a:rPr spc="-285" dirty="0"/>
              <a:t>Decision</a:t>
            </a:r>
            <a:r>
              <a:rPr spc="-114" dirty="0"/>
              <a:t> </a:t>
            </a:r>
            <a:r>
              <a:rPr spc="-300" dirty="0"/>
              <a:t>Trees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39621"/>
            <a:ext cx="7675245" cy="40951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54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9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decision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tree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just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an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1F5F"/>
                </a:solidFill>
                <a:latin typeface="Arial"/>
                <a:cs typeface="Arial"/>
              </a:rPr>
              <a:t>if-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then-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else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144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interesting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research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choosing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144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Setting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up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structure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often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too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hard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do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35" dirty="0">
                <a:solidFill>
                  <a:srgbClr val="001F5F"/>
                </a:solidFill>
                <a:latin typeface="Arial"/>
                <a:cs typeface="Arial"/>
              </a:rPr>
              <a:t>by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hand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2039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Hand-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building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only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possible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very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simple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features,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domains</a:t>
            </a:r>
            <a:endParaRPr sz="2400">
              <a:latin typeface="Arial"/>
              <a:cs typeface="Arial"/>
            </a:endParaRPr>
          </a:p>
          <a:p>
            <a:pPr marL="1295400" lvl="2" indent="-343535">
              <a:lnSpc>
                <a:spcPct val="100000"/>
              </a:lnSpc>
              <a:spcBef>
                <a:spcPts val="2039"/>
              </a:spcBef>
              <a:buSzPct val="75000"/>
              <a:buChar char="■"/>
              <a:tabLst>
                <a:tab pos="1295400" algn="l"/>
                <a:tab pos="1296035" algn="l"/>
              </a:tabLst>
            </a:pP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numeric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features,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1F5F"/>
                </a:solidFill>
                <a:latin typeface="Arial"/>
                <a:cs typeface="Arial"/>
              </a:rPr>
              <a:t>it’s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too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35" dirty="0">
                <a:solidFill>
                  <a:srgbClr val="001F5F"/>
                </a:solidFill>
                <a:latin typeface="Arial"/>
                <a:cs typeface="Arial"/>
              </a:rPr>
              <a:t>hard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pick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each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threshold</a:t>
            </a:r>
            <a:endParaRPr sz="2400">
              <a:latin typeface="Arial"/>
              <a:cs typeface="Arial"/>
            </a:endParaRPr>
          </a:p>
          <a:p>
            <a:pPr marL="838200" marR="41275" lvl="1" indent="-342900">
              <a:lnSpc>
                <a:spcPct val="150000"/>
              </a:lnSpc>
              <a:spcBef>
                <a:spcPts val="605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Instead,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structure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usually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learned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by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machine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learning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from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05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training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corpus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95550" y="3107563"/>
            <a:ext cx="4152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/>
              <a:t>Minimum</a:t>
            </a:r>
            <a:r>
              <a:rPr sz="3600" spc="-145" dirty="0"/>
              <a:t> </a:t>
            </a:r>
            <a:r>
              <a:rPr sz="3600" spc="-310" dirty="0"/>
              <a:t>Edit</a:t>
            </a:r>
            <a:r>
              <a:rPr sz="3600" spc="-155" dirty="0"/>
              <a:t> </a:t>
            </a:r>
            <a:r>
              <a:rPr sz="3600" spc="-350" dirty="0"/>
              <a:t>Distance</a:t>
            </a:r>
            <a:endParaRPr sz="36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5" dirty="0"/>
              <a:t>Minimum</a:t>
            </a:r>
            <a:r>
              <a:rPr spc="-135" dirty="0"/>
              <a:t> </a:t>
            </a:r>
            <a:r>
              <a:rPr spc="-254" dirty="0"/>
              <a:t>Edit</a:t>
            </a:r>
            <a:r>
              <a:rPr spc="-135" dirty="0"/>
              <a:t> </a:t>
            </a:r>
            <a:r>
              <a:rPr spc="-290" dirty="0"/>
              <a:t>Distance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1436"/>
            <a:ext cx="7752715" cy="2296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10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80" dirty="0">
                <a:solidFill>
                  <a:srgbClr val="001F5F"/>
                </a:solidFill>
                <a:latin typeface="Arial"/>
                <a:cs typeface="Arial"/>
              </a:rPr>
              <a:t>Much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natural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language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processing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concerned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measuring </a:t>
            </a:r>
            <a:r>
              <a:rPr sz="2400" spc="-280" dirty="0">
                <a:solidFill>
                  <a:srgbClr val="001F5F"/>
                </a:solidFill>
                <a:latin typeface="Arial"/>
                <a:cs typeface="Arial"/>
              </a:rPr>
              <a:t>how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similar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two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strings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are.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"/>
              <a:buChar char="●"/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1F5F"/>
              </a:buClr>
              <a:buFont typeface="Arial"/>
              <a:buChar char="●"/>
            </a:pPr>
            <a:endParaRPr sz="24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Spell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correction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user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typed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“graffe”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5" dirty="0"/>
              <a:t>How</a:t>
            </a:r>
            <a:r>
              <a:rPr spc="-125" dirty="0"/>
              <a:t> </a:t>
            </a:r>
            <a:r>
              <a:rPr spc="-254" dirty="0"/>
              <a:t>similar</a:t>
            </a:r>
            <a:r>
              <a:rPr spc="-120" dirty="0"/>
              <a:t> </a:t>
            </a:r>
            <a:r>
              <a:rPr spc="-270" dirty="0"/>
              <a:t>are</a:t>
            </a:r>
            <a:r>
              <a:rPr spc="-125" dirty="0"/>
              <a:t> </a:t>
            </a:r>
            <a:r>
              <a:rPr spc="-305" dirty="0"/>
              <a:t>two</a:t>
            </a:r>
            <a:r>
              <a:rPr spc="-135" dirty="0"/>
              <a:t> </a:t>
            </a:r>
            <a:r>
              <a:rPr spc="-275" dirty="0"/>
              <a:t>strings?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667636"/>
            <a:ext cx="7133590" cy="296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Which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closest?</a:t>
            </a:r>
            <a:endParaRPr sz="2400">
              <a:latin typeface="Arial"/>
              <a:cs typeface="Arial"/>
            </a:endParaRPr>
          </a:p>
          <a:p>
            <a:pPr marL="1295400" indent="-343535">
              <a:lnSpc>
                <a:spcPct val="100000"/>
              </a:lnSpc>
              <a:spcBef>
                <a:spcPts val="120"/>
              </a:spcBef>
              <a:buSzPct val="75000"/>
              <a:buChar char="■"/>
              <a:tabLst>
                <a:tab pos="1295400" algn="l"/>
                <a:tab pos="1296035" algn="l"/>
              </a:tabLst>
            </a:pP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graf</a:t>
            </a:r>
            <a:endParaRPr sz="2400">
              <a:latin typeface="Arial"/>
              <a:cs typeface="Arial"/>
            </a:endParaRPr>
          </a:p>
          <a:p>
            <a:pPr marL="1295400" indent="-343535">
              <a:lnSpc>
                <a:spcPct val="100000"/>
              </a:lnSpc>
              <a:spcBef>
                <a:spcPts val="25"/>
              </a:spcBef>
              <a:buSzPct val="75000"/>
              <a:buChar char="■"/>
              <a:tabLst>
                <a:tab pos="1295400" algn="l"/>
                <a:tab pos="1296035" algn="l"/>
              </a:tabLst>
            </a:pP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graft</a:t>
            </a:r>
            <a:endParaRPr sz="2400">
              <a:latin typeface="Arial"/>
              <a:cs typeface="Arial"/>
            </a:endParaRPr>
          </a:p>
          <a:p>
            <a:pPr marL="1295400" indent="-343535">
              <a:lnSpc>
                <a:spcPct val="100000"/>
              </a:lnSpc>
              <a:spcBef>
                <a:spcPts val="20"/>
              </a:spcBef>
              <a:buSzPct val="75000"/>
              <a:buChar char="■"/>
              <a:tabLst>
                <a:tab pos="1295400" algn="l"/>
                <a:tab pos="1296035" algn="l"/>
              </a:tabLst>
            </a:pP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grail</a:t>
            </a:r>
            <a:endParaRPr sz="2400">
              <a:latin typeface="Arial"/>
              <a:cs typeface="Arial"/>
            </a:endParaRPr>
          </a:p>
          <a:p>
            <a:pPr marL="1295400" indent="-343535">
              <a:lnSpc>
                <a:spcPct val="100000"/>
              </a:lnSpc>
              <a:spcBef>
                <a:spcPts val="30"/>
              </a:spcBef>
              <a:buSzPct val="75000"/>
              <a:buChar char="■"/>
              <a:tabLst>
                <a:tab pos="1295400" algn="l"/>
                <a:tab pos="1296035" algn="l"/>
              </a:tabLst>
            </a:pP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giraffe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"/>
              <a:cs typeface="Arial"/>
            </a:endParaRPr>
          </a:p>
          <a:p>
            <a:pPr marL="381000" marR="5080" indent="-368935">
              <a:lnSpc>
                <a:spcPct val="100000"/>
              </a:lnSpc>
              <a:spcBef>
                <a:spcPts val="5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Also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Machine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Translation,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Information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Extraction,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Speech </a:t>
            </a: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Recognition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942" y="1591436"/>
            <a:ext cx="765365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100"/>
              </a:spcBef>
              <a:buClr>
                <a:srgbClr val="001F5F"/>
              </a:buClr>
              <a:buSzPct val="91666"/>
              <a:buFont typeface="Arial"/>
              <a:buChar char="●"/>
              <a:tabLst>
                <a:tab pos="451484" algn="l"/>
                <a:tab pos="452120" algn="l"/>
              </a:tabLst>
            </a:pPr>
            <a:r>
              <a:rPr dirty="0"/>
              <a:t>	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Another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example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70" dirty="0">
                <a:solidFill>
                  <a:srgbClr val="001F5F"/>
                </a:solidFill>
                <a:latin typeface="Arial"/>
                <a:cs typeface="Arial"/>
              </a:rPr>
              <a:t>comes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from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coreference,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task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deciding </a:t>
            </a: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whether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two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strings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such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as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following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refer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80" dirty="0">
                <a:solidFill>
                  <a:srgbClr val="001F5F"/>
                </a:solidFill>
                <a:latin typeface="Arial"/>
                <a:cs typeface="Arial"/>
              </a:rPr>
              <a:t>same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entity: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"/>
              <a:buChar char="●"/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1F5F"/>
              </a:buClr>
              <a:buFont typeface="Arial"/>
              <a:buChar char="●"/>
            </a:pPr>
            <a:endParaRPr sz="24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Stanford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President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John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65" dirty="0">
                <a:solidFill>
                  <a:srgbClr val="001F5F"/>
                </a:solidFill>
                <a:latin typeface="Arial"/>
                <a:cs typeface="Arial"/>
              </a:rPr>
              <a:t>Hennessy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Stanford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FF0000"/>
                </a:solidFill>
                <a:latin typeface="Arial"/>
                <a:cs typeface="Arial"/>
              </a:rPr>
              <a:t>University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President</a:t>
            </a:r>
            <a:r>
              <a:rPr sz="24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John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65" dirty="0">
                <a:solidFill>
                  <a:srgbClr val="001F5F"/>
                </a:solidFill>
                <a:latin typeface="Arial"/>
                <a:cs typeface="Arial"/>
              </a:rPr>
              <a:t>Hennessy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644474"/>
            <a:ext cx="3165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3144" algn="l"/>
              </a:tabLst>
            </a:pPr>
            <a:r>
              <a:rPr spc="-275" dirty="0"/>
              <a:t>Visual</a:t>
            </a:r>
            <a:r>
              <a:rPr dirty="0"/>
              <a:t>	</a:t>
            </a:r>
            <a:r>
              <a:rPr spc="-290" dirty="0"/>
              <a:t>Representation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332" y="1591436"/>
            <a:ext cx="5309870" cy="109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35" dirty="0">
                <a:solidFill>
                  <a:srgbClr val="001F5F"/>
                </a:solidFill>
                <a:latin typeface="Arial"/>
                <a:cs typeface="Arial"/>
              </a:rPr>
              <a:t>Alignment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:Two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strings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their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001F5F"/>
                </a:solidFill>
                <a:latin typeface="Arial"/>
                <a:cs typeface="Arial"/>
              </a:rPr>
              <a:t>alignment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8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series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symbols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expressing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an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15" dirty="0">
                <a:solidFill>
                  <a:srgbClr val="001F5F"/>
                </a:solidFill>
                <a:latin typeface="Arial"/>
                <a:cs typeface="Arial"/>
              </a:rPr>
              <a:t>operation</a:t>
            </a:r>
            <a:r>
              <a:rPr sz="2200" b="1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1F5F"/>
                </a:solidFill>
                <a:latin typeface="Arial"/>
                <a:cs typeface="Arial"/>
              </a:rPr>
              <a:t>list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272" y="3078479"/>
            <a:ext cx="5059680" cy="183489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5" dirty="0"/>
              <a:t>Levenshtein</a:t>
            </a:r>
            <a:r>
              <a:rPr spc="-135" dirty="0"/>
              <a:t> </a:t>
            </a:r>
            <a:r>
              <a:rPr spc="-280" dirty="0"/>
              <a:t>Distance</a:t>
            </a:r>
            <a:r>
              <a:rPr spc="-125" dirty="0"/>
              <a:t> </a:t>
            </a:r>
            <a:r>
              <a:rPr spc="-300" dirty="0"/>
              <a:t>–</a:t>
            </a:r>
            <a:r>
              <a:rPr spc="-140" dirty="0"/>
              <a:t> </a:t>
            </a:r>
            <a:r>
              <a:rPr spc="-300" dirty="0"/>
              <a:t>2</a:t>
            </a:r>
            <a:r>
              <a:rPr spc="-130" dirty="0"/>
              <a:t> </a:t>
            </a:r>
            <a:r>
              <a:rPr spc="-305" dirty="0"/>
              <a:t>concepts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4441951"/>
            <a:ext cx="5363845" cy="1717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70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If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each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operation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has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cost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05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2210435" lvl="1" indent="-343535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2210435" algn="l"/>
                <a:tab pos="2211070" algn="l"/>
              </a:tabLst>
            </a:pP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Distance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between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these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305" dirty="0">
                <a:solidFill>
                  <a:srgbClr val="001F5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If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substitutions</a:t>
            </a:r>
            <a:r>
              <a:rPr sz="24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cost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sz="2400" b="1" spc="-150" dirty="0">
                <a:solidFill>
                  <a:srgbClr val="001F5F"/>
                </a:solidFill>
                <a:latin typeface="Arial"/>
                <a:cs typeface="Arial"/>
              </a:rPr>
              <a:t>Levenshtein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210435" lvl="1" indent="-343535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2210435" algn="l"/>
                <a:tab pos="2211070" algn="l"/>
              </a:tabLst>
            </a:pP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Distance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between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them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001F5F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966354"/>
            <a:ext cx="7543800" cy="176546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Text</a:t>
            </a:r>
            <a:r>
              <a:rPr spc="-135" dirty="0"/>
              <a:t> </a:t>
            </a:r>
            <a:r>
              <a:rPr spc="-285" dirty="0"/>
              <a:t>Normalization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2265044"/>
            <a:ext cx="18789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Lemmatization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942" y="1594485"/>
            <a:ext cx="574040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  <a:tab pos="1867535" algn="l"/>
                <a:tab pos="4420235" algn="l"/>
              </a:tabLst>
            </a:pP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Tokenization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200" spc="-14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2200" spc="-285" dirty="0">
                <a:solidFill>
                  <a:srgbClr val="001F5F"/>
                </a:solidFill>
                <a:latin typeface="Arial"/>
                <a:cs typeface="Arial"/>
              </a:rPr>
              <a:t>New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001F5F"/>
                </a:solidFill>
                <a:latin typeface="Arial"/>
                <a:cs typeface="Arial"/>
              </a:rPr>
              <a:t>York-</a:t>
            </a:r>
            <a:r>
              <a:rPr sz="2200" spc="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rock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1F5F"/>
                </a:solidFill>
                <a:latin typeface="Arial"/>
                <a:cs typeface="Arial"/>
              </a:rPr>
              <a:t>‘n’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1F5F"/>
                </a:solidFill>
                <a:latin typeface="Arial"/>
                <a:cs typeface="Arial"/>
              </a:rPr>
              <a:t>roll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200" spc="-14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Tweets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#nlp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2120900">
              <a:lnSpc>
                <a:spcPct val="100000"/>
              </a:lnSpc>
            </a:pP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sing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–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sang-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sung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1F5F"/>
                </a:solidFill>
                <a:latin typeface="Arial"/>
                <a:cs typeface="Arial"/>
              </a:rPr>
              <a:t>sings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942" y="2935986"/>
            <a:ext cx="279209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Stemming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Sentence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segmentation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  <a:tab pos="1893570" algn="l"/>
              </a:tabLst>
            </a:pP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Edit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distance-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metric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8879" y="2756916"/>
            <a:ext cx="2865120" cy="27462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942" y="1591436"/>
            <a:ext cx="8275955" cy="414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6985" indent="-368935" algn="just">
              <a:lnSpc>
                <a:spcPct val="100000"/>
              </a:lnSpc>
              <a:spcBef>
                <a:spcPts val="100"/>
              </a:spcBef>
              <a:buSzPct val="91666"/>
              <a:buChar char="●"/>
              <a:tabLst>
                <a:tab pos="381635" algn="l"/>
              </a:tabLst>
            </a:pP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Levenshtein</a:t>
            </a:r>
            <a:r>
              <a:rPr sz="24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distance</a:t>
            </a:r>
            <a:r>
              <a:rPr sz="2400" spc="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between</a:t>
            </a:r>
            <a:r>
              <a:rPr sz="24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two</a:t>
            </a:r>
            <a:r>
              <a:rPr sz="24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sequences</a:t>
            </a:r>
            <a:r>
              <a:rPr sz="2400" spc="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1F5F"/>
                </a:solidFill>
                <a:latin typeface="Arial"/>
                <a:cs typeface="Arial"/>
              </a:rPr>
              <a:t>simplest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weighting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factor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which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each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three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operations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has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cost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Levenshtein</a:t>
            </a:r>
            <a:r>
              <a:rPr sz="2200" spc="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also</a:t>
            </a:r>
            <a:r>
              <a:rPr sz="22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proposed</a:t>
            </a:r>
            <a:r>
              <a:rPr sz="22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an</a:t>
            </a:r>
            <a:r>
              <a:rPr sz="22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alternative</a:t>
            </a:r>
            <a:r>
              <a:rPr sz="22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version</a:t>
            </a:r>
            <a:r>
              <a:rPr sz="2200" spc="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his</a:t>
            </a:r>
            <a:r>
              <a:rPr sz="2200" spc="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metric</a:t>
            </a:r>
            <a:r>
              <a:rPr sz="2200" spc="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which</a:t>
            </a:r>
            <a:r>
              <a:rPr sz="22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001F5F"/>
                </a:solidFill>
                <a:latin typeface="Arial"/>
                <a:cs typeface="Arial"/>
              </a:rPr>
              <a:t>each</a:t>
            </a:r>
            <a:endParaRPr sz="22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</a:pP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insertion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deletion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has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cost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b="1" spc="-204" dirty="0">
                <a:solidFill>
                  <a:srgbClr val="001F5F"/>
                </a:solidFill>
                <a:latin typeface="Arial"/>
                <a:cs typeface="Arial"/>
              </a:rPr>
              <a:t>substitutions</a:t>
            </a:r>
            <a:r>
              <a:rPr sz="2200" b="1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not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1F5F"/>
                </a:solidFill>
                <a:latin typeface="Arial"/>
                <a:cs typeface="Arial"/>
              </a:rPr>
              <a:t>allowed.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381000" marR="5080" indent="-368935" algn="just">
              <a:lnSpc>
                <a:spcPct val="100000"/>
              </a:lnSpc>
              <a:buChar char="●"/>
              <a:tabLst>
                <a:tab pos="381635" algn="l"/>
              </a:tabLst>
            </a:pP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This</a:t>
            </a:r>
            <a:r>
              <a:rPr sz="22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equivalent</a:t>
            </a:r>
            <a:r>
              <a:rPr sz="22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allowing</a:t>
            </a:r>
            <a:r>
              <a:rPr sz="2200" spc="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substitution,</a:t>
            </a:r>
            <a:r>
              <a:rPr sz="22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but</a:t>
            </a:r>
            <a:r>
              <a:rPr sz="22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giving</a:t>
            </a:r>
            <a:r>
              <a:rPr sz="22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each</a:t>
            </a:r>
            <a:r>
              <a:rPr sz="22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substitution</a:t>
            </a:r>
            <a:r>
              <a:rPr sz="22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cost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u="sng" spc="1370" dirty="0">
                <a:solidFill>
                  <a:srgbClr val="001F5F"/>
                </a:solidFill>
                <a:uFill>
                  <a:solidFill>
                    <a:srgbClr val="001E5E"/>
                  </a:solidFill>
                </a:u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2_</a:t>
            </a:r>
            <a:r>
              <a:rPr sz="2200" spc="6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since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any</a:t>
            </a:r>
            <a:r>
              <a:rPr sz="2200" spc="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substitution</a:t>
            </a:r>
            <a:r>
              <a:rPr sz="2200" spc="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can</a:t>
            </a:r>
            <a:r>
              <a:rPr sz="2200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be</a:t>
            </a:r>
            <a:r>
              <a:rPr sz="2200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represented</a:t>
            </a:r>
            <a:r>
              <a:rPr sz="2200" spc="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by</a:t>
            </a:r>
            <a:r>
              <a:rPr sz="2200" spc="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one</a:t>
            </a:r>
            <a:r>
              <a:rPr sz="2200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insertion</a:t>
            </a:r>
            <a:r>
              <a:rPr sz="2200" spc="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one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deletion).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marR="6350" indent="-368935" algn="just">
              <a:lnSpc>
                <a:spcPct val="100000"/>
              </a:lnSpc>
              <a:buClr>
                <a:srgbClr val="001F5F"/>
              </a:buClr>
              <a:buFont typeface="Arial"/>
              <a:buChar char="●"/>
              <a:tabLst>
                <a:tab pos="445770" algn="l"/>
              </a:tabLst>
            </a:pPr>
            <a:r>
              <a:rPr dirty="0"/>
              <a:t>	</a:t>
            </a:r>
            <a:r>
              <a:rPr sz="2200" spc="-265" dirty="0">
                <a:solidFill>
                  <a:srgbClr val="001F5F"/>
                </a:solidFill>
                <a:latin typeface="Arial"/>
                <a:cs typeface="Arial"/>
              </a:rPr>
              <a:t>Using</a:t>
            </a:r>
            <a:r>
              <a:rPr sz="2200" spc="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this</a:t>
            </a:r>
            <a:r>
              <a:rPr sz="2200" spc="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version,</a:t>
            </a:r>
            <a:r>
              <a:rPr sz="2200" spc="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Levenshtein</a:t>
            </a:r>
            <a:r>
              <a:rPr sz="2200" spc="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distance</a:t>
            </a:r>
            <a:r>
              <a:rPr sz="2200" spc="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60" dirty="0">
                <a:solidFill>
                  <a:srgbClr val="001F5F"/>
                </a:solidFill>
                <a:latin typeface="Arial"/>
                <a:cs typeface="Arial"/>
              </a:rPr>
              <a:t>between</a:t>
            </a:r>
            <a:r>
              <a:rPr sz="2200" spc="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intention</a:t>
            </a:r>
            <a:r>
              <a:rPr sz="2200" spc="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30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001F5F"/>
                </a:solidFill>
                <a:latin typeface="Arial"/>
                <a:cs typeface="Arial"/>
              </a:rPr>
              <a:t>execution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_8</a:t>
            </a:r>
            <a:r>
              <a:rPr sz="2200" u="sng" spc="894" dirty="0">
                <a:solidFill>
                  <a:srgbClr val="001F5F"/>
                </a:solidFill>
                <a:uFill>
                  <a:solidFill>
                    <a:srgbClr val="001E5E"/>
                  </a:solidFill>
                </a:u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4191" y="3107563"/>
            <a:ext cx="6793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85" dirty="0"/>
              <a:t>The</a:t>
            </a:r>
            <a:r>
              <a:rPr sz="3600" spc="-170" dirty="0"/>
              <a:t> </a:t>
            </a:r>
            <a:r>
              <a:rPr sz="3600" spc="-409" dirty="0"/>
              <a:t>Minimum</a:t>
            </a:r>
            <a:r>
              <a:rPr sz="3600" spc="-155" dirty="0"/>
              <a:t> </a:t>
            </a:r>
            <a:r>
              <a:rPr sz="3600" spc="-310" dirty="0"/>
              <a:t>Edit</a:t>
            </a:r>
            <a:r>
              <a:rPr sz="3600" spc="-150" dirty="0"/>
              <a:t> </a:t>
            </a:r>
            <a:r>
              <a:rPr sz="3600" spc="-360" dirty="0"/>
              <a:t>Distance</a:t>
            </a:r>
            <a:r>
              <a:rPr sz="3600" spc="-190" dirty="0"/>
              <a:t> </a:t>
            </a:r>
            <a:r>
              <a:rPr sz="3600" spc="-360" dirty="0"/>
              <a:t>Algorithm</a:t>
            </a:r>
            <a:endParaRPr sz="36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411225"/>
            <a:ext cx="4814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5" dirty="0"/>
              <a:t>How</a:t>
            </a:r>
            <a:r>
              <a:rPr spc="-135" dirty="0"/>
              <a:t> </a:t>
            </a:r>
            <a:r>
              <a:rPr spc="-254" dirty="0"/>
              <a:t>to</a:t>
            </a:r>
            <a:r>
              <a:rPr spc="-130" dirty="0"/>
              <a:t> </a:t>
            </a:r>
            <a:r>
              <a:rPr spc="-250" dirty="0"/>
              <a:t>find</a:t>
            </a:r>
            <a:r>
              <a:rPr spc="-135" dirty="0"/>
              <a:t> </a:t>
            </a:r>
            <a:r>
              <a:rPr spc="-270" dirty="0"/>
              <a:t>the</a:t>
            </a:r>
            <a:r>
              <a:rPr spc="-140" dirty="0"/>
              <a:t> </a:t>
            </a:r>
            <a:r>
              <a:rPr spc="-310" dirty="0"/>
              <a:t>Min</a:t>
            </a:r>
            <a:r>
              <a:rPr spc="-120" dirty="0"/>
              <a:t> </a:t>
            </a:r>
            <a:r>
              <a:rPr spc="-254" dirty="0"/>
              <a:t>Edit</a:t>
            </a:r>
            <a:r>
              <a:rPr spc="-130" dirty="0"/>
              <a:t> </a:t>
            </a:r>
            <a:r>
              <a:rPr spc="-295" dirty="0"/>
              <a:t>Distance?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052829"/>
            <a:ext cx="7778115" cy="252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10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35" dirty="0">
                <a:solidFill>
                  <a:srgbClr val="001F5F"/>
                </a:solidFill>
                <a:latin typeface="Arial"/>
                <a:cs typeface="Arial"/>
              </a:rPr>
              <a:t>Searching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path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(sequence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edits)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from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start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string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final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string: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○"/>
              <a:tabLst>
                <a:tab pos="838200" algn="l"/>
                <a:tab pos="838835" algn="l"/>
              </a:tabLst>
            </a:pPr>
            <a:r>
              <a:rPr sz="2400" b="1" spc="-170" dirty="0">
                <a:solidFill>
                  <a:srgbClr val="001F5F"/>
                </a:solidFill>
                <a:latin typeface="Arial"/>
                <a:cs typeface="Arial"/>
              </a:rPr>
              <a:t>Initial</a:t>
            </a:r>
            <a:r>
              <a:rPr sz="24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001F5F"/>
                </a:solidFill>
                <a:latin typeface="Arial"/>
                <a:cs typeface="Arial"/>
              </a:rPr>
              <a:t>state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: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we’re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transforming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○"/>
              <a:tabLst>
                <a:tab pos="838200" algn="l"/>
                <a:tab pos="838835" algn="l"/>
              </a:tabLst>
            </a:pPr>
            <a:r>
              <a:rPr sz="2400" b="1" spc="-220" dirty="0">
                <a:solidFill>
                  <a:srgbClr val="001F5F"/>
                </a:solidFill>
                <a:latin typeface="Arial"/>
                <a:cs typeface="Arial"/>
              </a:rPr>
              <a:t>Operators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: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insert,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delete,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substitute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○"/>
              <a:tabLst>
                <a:tab pos="838200" algn="l"/>
                <a:tab pos="838835" algn="l"/>
                <a:tab pos="2256790" algn="l"/>
              </a:tabLst>
            </a:pPr>
            <a:r>
              <a:rPr sz="2400" b="1" spc="-250" dirty="0">
                <a:solidFill>
                  <a:srgbClr val="001F5F"/>
                </a:solidFill>
                <a:latin typeface="Arial"/>
                <a:cs typeface="Arial"/>
              </a:rPr>
              <a:t>Goal</a:t>
            </a:r>
            <a:r>
              <a:rPr sz="24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state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: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word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we’re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trying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get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○"/>
              <a:tabLst>
                <a:tab pos="838200" algn="l"/>
                <a:tab pos="838835" algn="l"/>
              </a:tabLst>
            </a:pPr>
            <a:r>
              <a:rPr sz="2400" b="1" spc="-245" dirty="0">
                <a:solidFill>
                  <a:srgbClr val="001F5F"/>
                </a:solidFill>
                <a:latin typeface="Arial"/>
                <a:cs typeface="Arial"/>
              </a:rPr>
              <a:t>Path</a:t>
            </a:r>
            <a:r>
              <a:rPr sz="24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20" dirty="0">
                <a:solidFill>
                  <a:srgbClr val="001F5F"/>
                </a:solidFill>
                <a:latin typeface="Arial"/>
                <a:cs typeface="Arial"/>
              </a:rPr>
              <a:t>cost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: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what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95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want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minimize: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60" dirty="0">
                <a:solidFill>
                  <a:srgbClr val="001F5F"/>
                </a:solidFill>
                <a:latin typeface="Arial"/>
                <a:cs typeface="Arial"/>
              </a:rPr>
              <a:t>number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edits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1624" y="3959469"/>
            <a:ext cx="5457751" cy="20702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5" dirty="0"/>
              <a:t>Minimum</a:t>
            </a:r>
            <a:r>
              <a:rPr spc="-135" dirty="0"/>
              <a:t> </a:t>
            </a:r>
            <a:r>
              <a:rPr spc="-254" dirty="0"/>
              <a:t>Edit</a:t>
            </a:r>
            <a:r>
              <a:rPr spc="-135" dirty="0"/>
              <a:t> </a:t>
            </a:r>
            <a:r>
              <a:rPr spc="-300" dirty="0"/>
              <a:t>as</a:t>
            </a:r>
            <a:r>
              <a:rPr spc="-135" dirty="0"/>
              <a:t> </a:t>
            </a:r>
            <a:r>
              <a:rPr spc="-310" dirty="0"/>
              <a:t>Search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15237"/>
            <a:ext cx="7660640" cy="4089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70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But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space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all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edit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sequences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huge!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325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can’t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afford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navigate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naïvely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Lots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distinct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paths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wind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up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at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80" dirty="0">
                <a:solidFill>
                  <a:srgbClr val="001F5F"/>
                </a:solidFill>
                <a:latin typeface="Arial"/>
                <a:cs typeface="Arial"/>
              </a:rPr>
              <a:t>same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state.</a:t>
            </a:r>
            <a:endParaRPr sz="2400">
              <a:latin typeface="Arial"/>
              <a:cs typeface="Arial"/>
            </a:endParaRPr>
          </a:p>
          <a:p>
            <a:pPr marL="1295400" lvl="2" indent="-343535">
              <a:lnSpc>
                <a:spcPct val="100000"/>
              </a:lnSpc>
              <a:spcBef>
                <a:spcPts val="600"/>
              </a:spcBef>
              <a:buSzPct val="75000"/>
              <a:buChar char="■"/>
              <a:tabLst>
                <a:tab pos="1295400" algn="l"/>
                <a:tab pos="1296035" algn="l"/>
              </a:tabLst>
            </a:pPr>
            <a:r>
              <a:rPr sz="2400" spc="-325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don’t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have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keep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track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001F5F"/>
                </a:solidFill>
                <a:latin typeface="Arial"/>
                <a:cs typeface="Arial"/>
              </a:rPr>
              <a:t>all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75" dirty="0">
                <a:solidFill>
                  <a:srgbClr val="001F5F"/>
                </a:solidFill>
                <a:latin typeface="Arial"/>
                <a:cs typeface="Arial"/>
              </a:rPr>
              <a:t>them</a:t>
            </a:r>
            <a:endParaRPr sz="2400">
              <a:latin typeface="Arial"/>
              <a:cs typeface="Arial"/>
            </a:endParaRPr>
          </a:p>
          <a:p>
            <a:pPr marL="1295400" lvl="2" indent="-343535">
              <a:lnSpc>
                <a:spcPct val="100000"/>
              </a:lnSpc>
              <a:spcBef>
                <a:spcPts val="600"/>
              </a:spcBef>
              <a:buSzPct val="75000"/>
              <a:buChar char="■"/>
              <a:tabLst>
                <a:tab pos="1295400" algn="l"/>
                <a:tab pos="1296035" algn="l"/>
              </a:tabLst>
            </a:pP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Just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FF0000"/>
                </a:solidFill>
                <a:latin typeface="Arial"/>
                <a:cs typeface="Arial"/>
              </a:rPr>
              <a:t>shortest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FF0000"/>
                </a:solidFill>
                <a:latin typeface="Arial"/>
                <a:cs typeface="Arial"/>
              </a:rPr>
              <a:t>path</a:t>
            </a:r>
            <a:r>
              <a:rPr sz="24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each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those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revisited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states.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001F5F"/>
              </a:buClr>
              <a:buFont typeface="Arial"/>
              <a:buChar char="■"/>
            </a:pPr>
            <a:endParaRPr sz="30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325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can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do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this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by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using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54" dirty="0">
                <a:solidFill>
                  <a:srgbClr val="001F5F"/>
                </a:solidFill>
                <a:latin typeface="Arial"/>
                <a:cs typeface="Arial"/>
              </a:rPr>
              <a:t>dynamic</a:t>
            </a:r>
            <a:r>
              <a:rPr sz="24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40" dirty="0">
                <a:solidFill>
                  <a:srgbClr val="001F5F"/>
                </a:solidFill>
                <a:latin typeface="Arial"/>
                <a:cs typeface="Arial"/>
              </a:rPr>
              <a:t>programming,(Bellman</a:t>
            </a:r>
            <a:r>
              <a:rPr sz="2400" b="1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001F5F"/>
                </a:solidFill>
                <a:latin typeface="Arial"/>
                <a:cs typeface="Arial"/>
              </a:rPr>
              <a:t>1957)</a:t>
            </a:r>
            <a:endParaRPr sz="24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1035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Solving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problems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by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combining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solutions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subproblems.</a:t>
            </a:r>
            <a:endParaRPr sz="24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1440"/>
              </a:spcBef>
              <a:buSzPct val="91666"/>
              <a:buChar char="●"/>
              <a:tabLst>
                <a:tab pos="381000" algn="l"/>
                <a:tab pos="381635" algn="l"/>
                <a:tab pos="2873375" algn="l"/>
                <a:tab pos="3305810" algn="l"/>
              </a:tabLst>
            </a:pP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Examples/Algorithms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400" b="1" spc="-254" dirty="0">
                <a:solidFill>
                  <a:srgbClr val="001F5F"/>
                </a:solidFill>
                <a:latin typeface="Arial"/>
                <a:cs typeface="Arial"/>
              </a:rPr>
              <a:t>dynamic</a:t>
            </a:r>
            <a:r>
              <a:rPr sz="24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60" dirty="0">
                <a:solidFill>
                  <a:srgbClr val="001F5F"/>
                </a:solidFill>
                <a:latin typeface="Arial"/>
                <a:cs typeface="Arial"/>
              </a:rPr>
              <a:t>programming</a:t>
            </a:r>
            <a:r>
              <a:rPr sz="2400" b="1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400" b="1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Arial"/>
                <a:cs typeface="Arial"/>
              </a:rPr>
              <a:t>NLP.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Activity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8241665" cy="304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Consider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shortest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path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transformed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words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represents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minimum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edit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distance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between</a:t>
            </a:r>
            <a:r>
              <a:rPr sz="22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strings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intention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1F5F"/>
                </a:solidFill>
                <a:latin typeface="Arial"/>
                <a:cs typeface="Arial"/>
              </a:rPr>
              <a:t>execution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i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marL="445134" indent="-433070">
              <a:lnSpc>
                <a:spcPct val="100000"/>
              </a:lnSpc>
              <a:spcBef>
                <a:spcPts val="5"/>
              </a:spcBef>
              <a:buChar char="●"/>
              <a:tabLst>
                <a:tab pos="445134" algn="l"/>
                <a:tab pos="445770" algn="l"/>
              </a:tabLst>
            </a:pP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i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95" dirty="0"/>
              <a:t>Path</a:t>
            </a:r>
            <a:r>
              <a:rPr spc="-110" dirty="0"/>
              <a:t> </a:t>
            </a:r>
            <a:r>
              <a:rPr spc="-300" dirty="0"/>
              <a:t>from</a:t>
            </a:r>
            <a:r>
              <a:rPr spc="-135" dirty="0"/>
              <a:t> </a:t>
            </a:r>
            <a:r>
              <a:rPr spc="-254" dirty="0"/>
              <a:t>Intention</a:t>
            </a:r>
            <a:r>
              <a:rPr spc="-135" dirty="0"/>
              <a:t> </a:t>
            </a:r>
            <a:r>
              <a:rPr spc="-254" dirty="0"/>
              <a:t>to</a:t>
            </a:r>
            <a:r>
              <a:rPr spc="-120" dirty="0"/>
              <a:t> </a:t>
            </a:r>
            <a:r>
              <a:rPr spc="-295" dirty="0"/>
              <a:t>Execution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970" y="2625851"/>
            <a:ext cx="6876274" cy="25755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0" dirty="0"/>
              <a:t>Defining</a:t>
            </a:r>
            <a:r>
              <a:rPr spc="-125" dirty="0"/>
              <a:t> </a:t>
            </a:r>
            <a:r>
              <a:rPr spc="-310" dirty="0"/>
              <a:t>Min</a:t>
            </a:r>
            <a:r>
              <a:rPr spc="-125" dirty="0"/>
              <a:t> </a:t>
            </a:r>
            <a:r>
              <a:rPr spc="-254" dirty="0"/>
              <a:t>Edit</a:t>
            </a:r>
            <a:r>
              <a:rPr spc="-114" dirty="0"/>
              <a:t> </a:t>
            </a:r>
            <a:r>
              <a:rPr spc="-290" dirty="0"/>
              <a:t>Distance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15237"/>
            <a:ext cx="7750175" cy="41255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70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two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strings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90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length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i="1" spc="-305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90" dirty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length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i="1" spc="-430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1F5F"/>
              </a:buClr>
              <a:buFont typeface="Arial"/>
              <a:buChar char="○"/>
            </a:pPr>
            <a:endParaRPr sz="26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205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325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define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D(</a:t>
            </a:r>
            <a:r>
              <a:rPr sz="2400" i="1" spc="-10" dirty="0">
                <a:solidFill>
                  <a:srgbClr val="001F5F"/>
                </a:solidFill>
                <a:latin typeface="Arial"/>
                <a:cs typeface="Arial"/>
              </a:rPr>
              <a:t>i,j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edit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distance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between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X[1..</a:t>
            </a:r>
            <a:r>
              <a:rPr sz="2400" i="1" spc="-16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]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Y[1..</a:t>
            </a:r>
            <a:r>
              <a:rPr sz="2400" i="1" spc="-10" dirty="0">
                <a:solidFill>
                  <a:srgbClr val="001F5F"/>
                </a:solidFill>
                <a:latin typeface="Arial"/>
                <a:cs typeface="Arial"/>
              </a:rPr>
              <a:t>j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1295400" lvl="2" indent="-343535">
              <a:lnSpc>
                <a:spcPct val="100000"/>
              </a:lnSpc>
              <a:spcBef>
                <a:spcPts val="600"/>
              </a:spcBef>
              <a:buSzPct val="75000"/>
              <a:buChar char="■"/>
              <a:tabLst>
                <a:tab pos="1295400" algn="l"/>
                <a:tab pos="1296035" algn="l"/>
              </a:tabLst>
            </a:pPr>
            <a:r>
              <a:rPr sz="2400" spc="-145" dirty="0">
                <a:solidFill>
                  <a:srgbClr val="001F5F"/>
                </a:solidFill>
                <a:latin typeface="Arial"/>
                <a:cs typeface="Arial"/>
              </a:rPr>
              <a:t>i.e.,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1F5F"/>
                </a:solidFill>
                <a:latin typeface="Arial"/>
                <a:cs typeface="Arial"/>
              </a:rPr>
              <a:t>first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i="1" spc="-100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400" i="1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characters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90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24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1F5F"/>
                </a:solidFill>
                <a:latin typeface="Arial"/>
                <a:cs typeface="Arial"/>
              </a:rPr>
              <a:t>first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i="1" spc="-100" dirty="0">
                <a:solidFill>
                  <a:srgbClr val="001F5F"/>
                </a:solidFill>
                <a:latin typeface="Arial"/>
                <a:cs typeface="Arial"/>
              </a:rPr>
              <a:t>j</a:t>
            </a:r>
            <a:r>
              <a:rPr sz="2400" i="1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characters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50" dirty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001F5F"/>
              </a:buClr>
              <a:buFont typeface="Arial"/>
              <a:buChar char="■"/>
            </a:pPr>
            <a:endParaRPr sz="355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edit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distance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between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90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sz="24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90" dirty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thus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D(</a:t>
            </a:r>
            <a:r>
              <a:rPr sz="2400" i="1" spc="-30" dirty="0">
                <a:solidFill>
                  <a:srgbClr val="001F5F"/>
                </a:solidFill>
                <a:latin typeface="Arial"/>
                <a:cs typeface="Arial"/>
              </a:rPr>
              <a:t>n,m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Dynamic</a:t>
            </a:r>
            <a:r>
              <a:rPr spc="-125" dirty="0"/>
              <a:t> </a:t>
            </a:r>
            <a:r>
              <a:rPr spc="-320" dirty="0"/>
              <a:t>Programming</a:t>
            </a:r>
            <a:r>
              <a:rPr spc="-120" dirty="0"/>
              <a:t> </a:t>
            </a:r>
            <a:r>
              <a:rPr spc="-245" dirty="0"/>
              <a:t>for</a:t>
            </a:r>
            <a:r>
              <a:rPr spc="-135" dirty="0"/>
              <a:t> </a:t>
            </a:r>
            <a:r>
              <a:rPr spc="-335" dirty="0"/>
              <a:t>Minimum</a:t>
            </a:r>
            <a:r>
              <a:rPr spc="-120" dirty="0"/>
              <a:t> </a:t>
            </a:r>
            <a:r>
              <a:rPr spc="-254" dirty="0"/>
              <a:t>Edit</a:t>
            </a:r>
            <a:r>
              <a:rPr spc="-120" dirty="0"/>
              <a:t> </a:t>
            </a:r>
            <a:r>
              <a:rPr spc="-290" dirty="0"/>
              <a:t>Distance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1436"/>
            <a:ext cx="7982584" cy="353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0"/>
              </a:spcBef>
              <a:buSzPct val="91666"/>
              <a:buFont typeface="Arial"/>
              <a:buChar char="●"/>
              <a:tabLst>
                <a:tab pos="381000" algn="l"/>
                <a:tab pos="381635" algn="l"/>
              </a:tabLst>
            </a:pPr>
            <a:r>
              <a:rPr sz="2400" b="1" spc="-275" dirty="0">
                <a:solidFill>
                  <a:srgbClr val="001F5F"/>
                </a:solidFill>
                <a:latin typeface="Arial"/>
                <a:cs typeface="Arial"/>
              </a:rPr>
              <a:t>Dynamic</a:t>
            </a:r>
            <a:r>
              <a:rPr sz="2400" b="1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45" dirty="0">
                <a:solidFill>
                  <a:srgbClr val="001F5F"/>
                </a:solidFill>
                <a:latin typeface="Arial"/>
                <a:cs typeface="Arial"/>
              </a:rPr>
              <a:t>programming</a:t>
            </a: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: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9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tabular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35" dirty="0">
                <a:solidFill>
                  <a:srgbClr val="001F5F"/>
                </a:solidFill>
                <a:latin typeface="Arial"/>
                <a:cs typeface="Arial"/>
              </a:rPr>
              <a:t>computation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D(</a:t>
            </a:r>
            <a:r>
              <a:rPr sz="2400" i="1" spc="-10" dirty="0">
                <a:solidFill>
                  <a:srgbClr val="001F5F"/>
                </a:solidFill>
                <a:latin typeface="Arial"/>
                <a:cs typeface="Arial"/>
              </a:rPr>
              <a:t>n,m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Solving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problems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by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combining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solutions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subproblems.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●"/>
            </a:pPr>
            <a:endParaRPr sz="25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Bottom-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up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Arial"/>
              <a:buChar char="●"/>
            </a:pPr>
            <a:endParaRPr sz="245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78571"/>
              <a:buChar char="●"/>
              <a:tabLst>
                <a:tab pos="381000" algn="l"/>
                <a:tab pos="381635" algn="l"/>
              </a:tabLst>
            </a:pPr>
            <a:r>
              <a:rPr sz="2800" spc="-400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8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95" dirty="0">
                <a:solidFill>
                  <a:srgbClr val="001F5F"/>
                </a:solidFill>
                <a:latin typeface="Arial"/>
                <a:cs typeface="Arial"/>
              </a:rPr>
              <a:t>compute</a:t>
            </a:r>
            <a:r>
              <a:rPr sz="28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195" dirty="0">
                <a:solidFill>
                  <a:srgbClr val="001F5F"/>
                </a:solidFill>
                <a:latin typeface="Arial"/>
                <a:cs typeface="Arial"/>
              </a:rPr>
              <a:t>D(i,j)</a:t>
            </a:r>
            <a:r>
              <a:rPr sz="28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15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8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254" dirty="0">
                <a:solidFill>
                  <a:srgbClr val="001F5F"/>
                </a:solidFill>
                <a:latin typeface="Arial"/>
                <a:cs typeface="Arial"/>
              </a:rPr>
              <a:t>small</a:t>
            </a:r>
            <a:r>
              <a:rPr sz="28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i="1" spc="-25" dirty="0">
                <a:solidFill>
                  <a:srgbClr val="001F5F"/>
                </a:solidFill>
                <a:latin typeface="Arial"/>
                <a:cs typeface="Arial"/>
              </a:rPr>
              <a:t>i,j</a:t>
            </a:r>
            <a:endParaRPr sz="2800">
              <a:latin typeface="Arial"/>
              <a:cs typeface="Arial"/>
            </a:endParaRPr>
          </a:p>
          <a:p>
            <a:pPr marL="838200" marR="5080" lvl="1" indent="-342900">
              <a:lnSpc>
                <a:spcPct val="100000"/>
              </a:lnSpc>
              <a:spcBef>
                <a:spcPts val="630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6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compute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larger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001F5F"/>
                </a:solidFill>
                <a:latin typeface="Arial"/>
                <a:cs typeface="Arial"/>
              </a:rPr>
              <a:t>D(i,j)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based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on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previously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computed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1F5F"/>
                </a:solidFill>
                <a:latin typeface="Arial"/>
                <a:cs typeface="Arial"/>
              </a:rPr>
              <a:t>smaller 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838200" algn="l"/>
                <a:tab pos="838835" algn="l"/>
                <a:tab pos="4961255" algn="l"/>
              </a:tabLst>
            </a:pPr>
            <a:r>
              <a:rPr sz="2400" spc="-145" dirty="0">
                <a:solidFill>
                  <a:srgbClr val="001F5F"/>
                </a:solidFill>
                <a:latin typeface="Arial"/>
                <a:cs typeface="Arial"/>
              </a:rPr>
              <a:t>i.e.,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compute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001F5F"/>
                </a:solidFill>
                <a:latin typeface="Arial"/>
                <a:cs typeface="Arial"/>
              </a:rPr>
              <a:t>D(</a:t>
            </a:r>
            <a:r>
              <a:rPr sz="2400" i="1" spc="-160" dirty="0">
                <a:solidFill>
                  <a:srgbClr val="001F5F"/>
                </a:solidFill>
                <a:latin typeface="Arial"/>
                <a:cs typeface="Arial"/>
              </a:rPr>
              <a:t>i,j</a:t>
            </a:r>
            <a:r>
              <a:rPr sz="2400" spc="-160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r>
              <a:rPr sz="24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all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i="1" spc="-110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400" i="1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(0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i="1" spc="-110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400" i="1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24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n)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400" spc="-260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i="1" spc="-110" dirty="0">
                <a:solidFill>
                  <a:srgbClr val="001F5F"/>
                </a:solidFill>
                <a:latin typeface="Arial"/>
                <a:cs typeface="Arial"/>
              </a:rPr>
              <a:t>j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(0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 j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90" dirty="0">
                <a:solidFill>
                  <a:srgbClr val="001F5F"/>
                </a:solidFill>
                <a:latin typeface="Arial"/>
                <a:cs typeface="Arial"/>
              </a:rPr>
              <a:t>m)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942" y="1594485"/>
            <a:ext cx="79997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value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D[i;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001F5F"/>
                </a:solidFill>
                <a:latin typeface="Arial"/>
                <a:cs typeface="Arial"/>
              </a:rPr>
              <a:t>j]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computed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by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taking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minimum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three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001F5F"/>
                </a:solidFill>
                <a:latin typeface="Arial"/>
                <a:cs typeface="Arial"/>
              </a:rPr>
              <a:t>possible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paths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through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matrix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which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arrive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669" y="3351730"/>
            <a:ext cx="8185003" cy="122153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8646" y="147065"/>
            <a:ext cx="1684020" cy="42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942" y="890778"/>
            <a:ext cx="814006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125" dirty="0">
                <a:solidFill>
                  <a:srgbClr val="001F5F"/>
                </a:solidFill>
                <a:latin typeface="Arial"/>
                <a:cs typeface="Arial"/>
              </a:rPr>
              <a:t>If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70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4" dirty="0">
                <a:solidFill>
                  <a:srgbClr val="001F5F"/>
                </a:solidFill>
                <a:latin typeface="Arial"/>
                <a:cs typeface="Arial"/>
              </a:rPr>
              <a:t>assume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version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Levenshtein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distance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1F5F"/>
                </a:solidFill>
                <a:latin typeface="Arial"/>
                <a:cs typeface="Arial"/>
              </a:rPr>
              <a:t>which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insertions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1F5F"/>
                </a:solidFill>
                <a:latin typeface="Arial"/>
                <a:cs typeface="Arial"/>
              </a:rPr>
              <a:t>and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deletions</a:t>
            </a:r>
            <a:r>
              <a:rPr sz="22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each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35" dirty="0">
                <a:solidFill>
                  <a:srgbClr val="001F5F"/>
                </a:solidFill>
                <a:latin typeface="Arial"/>
                <a:cs typeface="Arial"/>
              </a:rPr>
              <a:t>have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cost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(ins-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cost()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del-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cost()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1),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001F5F"/>
                </a:solidFill>
                <a:latin typeface="Arial"/>
                <a:cs typeface="Arial"/>
              </a:rPr>
              <a:t>substitutions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have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cost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(except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substitution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identical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letters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have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zero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cost),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computation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01F5F"/>
                </a:solidFill>
                <a:latin typeface="Arial"/>
                <a:cs typeface="Arial"/>
              </a:rPr>
              <a:t>D[i;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j]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becomes: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220" y="3587485"/>
            <a:ext cx="7170276" cy="13978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5" dirty="0"/>
              <a:t>Regular</a:t>
            </a:r>
            <a:r>
              <a:rPr spc="-135" dirty="0"/>
              <a:t> </a:t>
            </a:r>
            <a:r>
              <a:rPr spc="-305" dirty="0"/>
              <a:t>Expressions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8011159" cy="24384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  <a:tab pos="2579370" algn="l"/>
              </a:tabLst>
            </a:pP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Regular</a:t>
            </a:r>
            <a:r>
              <a:rPr sz="22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Expression-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regex,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001F5F"/>
                </a:solidFill>
                <a:latin typeface="Arial"/>
                <a:cs typeface="Arial"/>
              </a:rPr>
              <a:t>regexp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320" dirty="0">
                <a:solidFill>
                  <a:srgbClr val="001F5F"/>
                </a:solidFill>
                <a:latin typeface="Arial"/>
                <a:cs typeface="Arial"/>
              </a:rPr>
              <a:t>RE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 dirty="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</a:tabLst>
            </a:pPr>
            <a:r>
              <a:rPr sz="2200" spc="-28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formal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language</a:t>
            </a:r>
            <a:r>
              <a:rPr sz="22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specifying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text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Arial"/>
                <a:cs typeface="Arial"/>
              </a:rPr>
              <a:t>strings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1F5F"/>
              </a:buClr>
              <a:buFont typeface="Arial"/>
              <a:buChar char="●"/>
            </a:pPr>
            <a:endParaRPr sz="2300" dirty="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Char char="●"/>
              <a:tabLst>
                <a:tab pos="381000" algn="l"/>
                <a:tab pos="381635" algn="l"/>
                <a:tab pos="2590165" algn="l"/>
              </a:tabLst>
            </a:pPr>
            <a:r>
              <a:rPr sz="2200" spc="-220" dirty="0">
                <a:solidFill>
                  <a:srgbClr val="001F5F"/>
                </a:solidFill>
                <a:latin typeface="Arial"/>
                <a:cs typeface="Arial"/>
              </a:rPr>
              <a:t>Regular</a:t>
            </a:r>
            <a:r>
              <a:rPr sz="22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expressions</a:t>
            </a: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lang="en-US" sz="22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10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01F5F"/>
                </a:solidFill>
                <a:latin typeface="Arial"/>
                <a:cs typeface="Arial"/>
              </a:rPr>
              <a:t>case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sensitive.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"/>
              <a:buChar char="●"/>
            </a:pPr>
            <a:endParaRPr sz="2250" dirty="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5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5" dirty="0">
                <a:solidFill>
                  <a:srgbClr val="001F5F"/>
                </a:solidFill>
                <a:latin typeface="Arial"/>
                <a:cs typeface="Arial"/>
              </a:rPr>
              <a:t>simplest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kind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regular</a:t>
            </a:r>
            <a:r>
              <a:rPr sz="22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expression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sequence</a:t>
            </a:r>
            <a:r>
              <a:rPr sz="22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4" dirty="0">
                <a:solidFill>
                  <a:srgbClr val="001F5F"/>
                </a:solidFill>
                <a:latin typeface="Arial"/>
                <a:cs typeface="Arial"/>
              </a:rPr>
              <a:t>simple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001F5F"/>
                </a:solidFill>
                <a:latin typeface="Arial"/>
                <a:cs typeface="Arial"/>
              </a:rPr>
              <a:t>characters.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0" dirty="0"/>
              <a:t>Defining</a:t>
            </a:r>
            <a:r>
              <a:rPr spc="-130" dirty="0"/>
              <a:t> </a:t>
            </a:r>
            <a:r>
              <a:rPr spc="-310" dirty="0"/>
              <a:t>Min</a:t>
            </a:r>
            <a:r>
              <a:rPr spc="-125" dirty="0"/>
              <a:t> </a:t>
            </a:r>
            <a:r>
              <a:rPr spc="-254" dirty="0"/>
              <a:t>Edit</a:t>
            </a:r>
            <a:r>
              <a:rPr spc="-114" dirty="0"/>
              <a:t> </a:t>
            </a:r>
            <a:r>
              <a:rPr spc="-280" dirty="0"/>
              <a:t>Distance</a:t>
            </a:r>
            <a:r>
              <a:rPr spc="-125" dirty="0"/>
              <a:t> </a:t>
            </a:r>
            <a:r>
              <a:rPr spc="-280" dirty="0"/>
              <a:t>(Levenshtein)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1571244"/>
            <a:ext cx="7900415" cy="370027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The</a:t>
            </a:r>
            <a:r>
              <a:rPr spc="-125" dirty="0"/>
              <a:t> </a:t>
            </a:r>
            <a:r>
              <a:rPr spc="-335" dirty="0"/>
              <a:t>Minimum</a:t>
            </a:r>
            <a:r>
              <a:rPr spc="-145" dirty="0"/>
              <a:t> </a:t>
            </a:r>
            <a:r>
              <a:rPr spc="-254" dirty="0"/>
              <a:t>Edit</a:t>
            </a:r>
            <a:r>
              <a:rPr spc="-125" dirty="0"/>
              <a:t> </a:t>
            </a:r>
            <a:r>
              <a:rPr spc="-280" dirty="0"/>
              <a:t>Distance</a:t>
            </a:r>
            <a:r>
              <a:rPr spc="-125" dirty="0"/>
              <a:t> </a:t>
            </a:r>
            <a:r>
              <a:rPr spc="-290" dirty="0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94485"/>
            <a:ext cx="6235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000" algn="l"/>
                <a:tab pos="381635" algn="l"/>
              </a:tabLst>
            </a:pPr>
            <a:r>
              <a:rPr sz="2200" spc="-285" dirty="0">
                <a:solidFill>
                  <a:srgbClr val="001F5F"/>
                </a:solidFill>
                <a:latin typeface="Arial"/>
                <a:cs typeface="Arial"/>
              </a:rPr>
              <a:t>How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2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1F5F"/>
                </a:solidFill>
                <a:latin typeface="Arial"/>
                <a:cs typeface="Arial"/>
              </a:rPr>
              <a:t>find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5" dirty="0">
                <a:solidFill>
                  <a:srgbClr val="001F5F"/>
                </a:solidFill>
                <a:latin typeface="Arial"/>
                <a:cs typeface="Arial"/>
              </a:rPr>
              <a:t>Minimum</a:t>
            </a:r>
            <a:r>
              <a:rPr sz="2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90" dirty="0">
                <a:solidFill>
                  <a:srgbClr val="001F5F"/>
                </a:solidFill>
                <a:latin typeface="Arial"/>
                <a:cs typeface="Arial"/>
              </a:rPr>
              <a:t>Edit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Distance,</a:t>
            </a:r>
            <a:r>
              <a:rPr sz="22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001F5F"/>
                </a:solidFill>
                <a:latin typeface="Arial"/>
                <a:cs typeface="Arial"/>
              </a:rPr>
              <a:t>Explain</a:t>
            </a:r>
            <a:r>
              <a:rPr sz="22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22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1F5F"/>
                </a:solidFill>
                <a:latin typeface="Arial"/>
                <a:cs typeface="Arial"/>
              </a:rPr>
              <a:t>4</a:t>
            </a:r>
            <a:r>
              <a:rPr sz="2200" spc="-100" dirty="0">
                <a:solidFill>
                  <a:srgbClr val="001F5F"/>
                </a:solidFill>
                <a:latin typeface="Arial"/>
                <a:cs typeface="Arial"/>
              </a:rPr>
              <a:t> steps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The</a:t>
            </a:r>
            <a:r>
              <a:rPr spc="-130" dirty="0"/>
              <a:t> </a:t>
            </a:r>
            <a:r>
              <a:rPr spc="-254" dirty="0"/>
              <a:t>Edit</a:t>
            </a:r>
            <a:r>
              <a:rPr spc="-125" dirty="0"/>
              <a:t> </a:t>
            </a:r>
            <a:r>
              <a:rPr spc="-280" dirty="0"/>
              <a:t>Distance</a:t>
            </a:r>
            <a:r>
              <a:rPr spc="-130" dirty="0"/>
              <a:t> </a:t>
            </a:r>
            <a:r>
              <a:rPr spc="-290" dirty="0"/>
              <a:t>Table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226" y="1795351"/>
            <a:ext cx="7885013" cy="387657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The</a:t>
            </a:r>
            <a:r>
              <a:rPr spc="-130" dirty="0"/>
              <a:t> </a:t>
            </a:r>
            <a:r>
              <a:rPr spc="-254" dirty="0"/>
              <a:t>Edit</a:t>
            </a:r>
            <a:r>
              <a:rPr spc="-125" dirty="0"/>
              <a:t> </a:t>
            </a:r>
            <a:r>
              <a:rPr spc="-280" dirty="0"/>
              <a:t>Distance</a:t>
            </a:r>
            <a:r>
              <a:rPr spc="-130" dirty="0"/>
              <a:t> </a:t>
            </a:r>
            <a:r>
              <a:rPr spc="-290" dirty="0"/>
              <a:t>Table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38842" y="1536914"/>
            <a:ext cx="7782559" cy="4176395"/>
            <a:chOff x="738842" y="1536914"/>
            <a:chExt cx="7782559" cy="41763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842" y="1536914"/>
              <a:ext cx="7781941" cy="41759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0299" y="2360675"/>
              <a:ext cx="4431792" cy="25542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95601" y="2355850"/>
              <a:ext cx="4441825" cy="2564130"/>
            </a:xfrm>
            <a:custGeom>
              <a:avLst/>
              <a:gdLst/>
              <a:ahLst/>
              <a:cxnLst/>
              <a:rect l="l" t="t" r="r" b="b"/>
              <a:pathLst>
                <a:path w="4441825" h="2564129">
                  <a:moveTo>
                    <a:pt x="0" y="2563749"/>
                  </a:moveTo>
                  <a:lnTo>
                    <a:pt x="4441316" y="2563749"/>
                  </a:lnTo>
                  <a:lnTo>
                    <a:pt x="4441316" y="0"/>
                  </a:lnTo>
                  <a:lnTo>
                    <a:pt x="0" y="0"/>
                  </a:lnTo>
                  <a:lnTo>
                    <a:pt x="0" y="2563749"/>
                  </a:lnTo>
                  <a:close/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The</a:t>
            </a:r>
            <a:r>
              <a:rPr spc="-125" dirty="0"/>
              <a:t> </a:t>
            </a:r>
            <a:r>
              <a:rPr spc="-254" dirty="0"/>
              <a:t>Edit</a:t>
            </a:r>
            <a:r>
              <a:rPr spc="-120" dirty="0"/>
              <a:t> </a:t>
            </a:r>
            <a:r>
              <a:rPr spc="-280" dirty="0"/>
              <a:t>Distance</a:t>
            </a:r>
            <a:r>
              <a:rPr spc="-130" dirty="0"/>
              <a:t> </a:t>
            </a:r>
            <a:r>
              <a:rPr spc="-280" dirty="0"/>
              <a:t>Table</a:t>
            </a:r>
            <a:r>
              <a:rPr spc="-125" dirty="0"/>
              <a:t> </a:t>
            </a:r>
            <a:r>
              <a:rPr spc="-254" dirty="0"/>
              <a:t>–for</a:t>
            </a:r>
            <a:r>
              <a:rPr spc="-125" dirty="0"/>
              <a:t> </a:t>
            </a:r>
            <a:r>
              <a:rPr spc="-315" dirty="0"/>
              <a:t>Asynchronous</a:t>
            </a:r>
            <a:r>
              <a:rPr spc="-120" dirty="0"/>
              <a:t> </a:t>
            </a:r>
            <a:r>
              <a:rPr spc="-375" dirty="0"/>
              <a:t>mode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39" y="1746504"/>
            <a:ext cx="6967727" cy="331012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Calibri"/>
                <a:cs typeface="Calibri"/>
              </a:rPr>
              <a:t>Backtrace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for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Computing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Alignments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942" y="1515237"/>
            <a:ext cx="8004175" cy="3180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700"/>
              </a:spcBef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Edit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distance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isn’t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sufficient</a:t>
            </a:r>
            <a:endParaRPr sz="2400">
              <a:latin typeface="Arial"/>
              <a:cs typeface="Arial"/>
            </a:endParaRPr>
          </a:p>
          <a:p>
            <a:pPr marL="838200" marR="5080" lvl="1" indent="-342900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325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1F5F"/>
                </a:solidFill>
                <a:latin typeface="Arial"/>
                <a:cs typeface="Arial"/>
              </a:rPr>
              <a:t>often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60" dirty="0">
                <a:solidFill>
                  <a:srgbClr val="001F5F"/>
                </a:solidFill>
                <a:latin typeface="Arial"/>
                <a:cs typeface="Arial"/>
              </a:rPr>
              <a:t>need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001F5F"/>
                </a:solidFill>
                <a:latin typeface="Arial"/>
                <a:cs typeface="Arial"/>
              </a:rPr>
              <a:t>align</a:t>
            </a:r>
            <a:r>
              <a:rPr sz="2400" b="1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each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character</a:t>
            </a:r>
            <a:r>
              <a:rPr sz="2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two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strings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001F5F"/>
                </a:solidFill>
                <a:latin typeface="Arial"/>
                <a:cs typeface="Arial"/>
              </a:rPr>
              <a:t>each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other</a:t>
            </a:r>
            <a:endParaRPr sz="24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325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do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this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35" dirty="0">
                <a:solidFill>
                  <a:srgbClr val="001F5F"/>
                </a:solidFill>
                <a:latin typeface="Arial"/>
                <a:cs typeface="Arial"/>
              </a:rPr>
              <a:t>by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keeping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“backtrace”</a:t>
            </a:r>
            <a:endParaRPr sz="24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Every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time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95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enter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cell,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60" dirty="0">
                <a:solidFill>
                  <a:srgbClr val="001F5F"/>
                </a:solidFill>
                <a:latin typeface="Arial"/>
                <a:cs typeface="Arial"/>
              </a:rPr>
              <a:t>remember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where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95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80" dirty="0">
                <a:solidFill>
                  <a:srgbClr val="001F5F"/>
                </a:solidFill>
                <a:latin typeface="Arial"/>
                <a:cs typeface="Arial"/>
              </a:rPr>
              <a:t>came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buSzPct val="91666"/>
              <a:buChar char="●"/>
              <a:tabLst>
                <a:tab pos="381000" algn="l"/>
                <a:tab pos="381635" algn="l"/>
              </a:tabLst>
            </a:pPr>
            <a:r>
              <a:rPr sz="2400" spc="-300" dirty="0">
                <a:solidFill>
                  <a:srgbClr val="001F5F"/>
                </a:solidFill>
                <a:latin typeface="Arial"/>
                <a:cs typeface="Arial"/>
              </a:rPr>
              <a:t>When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95" dirty="0">
                <a:solidFill>
                  <a:srgbClr val="001F5F"/>
                </a:solidFill>
                <a:latin typeface="Arial"/>
                <a:cs typeface="Arial"/>
              </a:rPr>
              <a:t>we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35" dirty="0">
                <a:solidFill>
                  <a:srgbClr val="001F5F"/>
                </a:solidFill>
                <a:latin typeface="Arial"/>
                <a:cs typeface="Arial"/>
              </a:rPr>
              <a:t>reach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end,</a:t>
            </a:r>
            <a:endParaRPr sz="2400">
              <a:latin typeface="Arial"/>
              <a:cs typeface="Arial"/>
            </a:endParaRPr>
          </a:p>
          <a:p>
            <a:pPr marL="838200" marR="288925" lvl="1" indent="-342900">
              <a:lnSpc>
                <a:spcPct val="100000"/>
              </a:lnSpc>
              <a:spcBef>
                <a:spcPts val="600"/>
              </a:spcBef>
              <a:buSzPct val="75000"/>
              <a:buChar char="○"/>
              <a:tabLst>
                <a:tab pos="838200" algn="l"/>
                <a:tab pos="838835" algn="l"/>
              </a:tabLst>
            </a:pP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Trace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Arial"/>
                <a:cs typeface="Arial"/>
              </a:rPr>
              <a:t>back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1F5F"/>
                </a:solidFill>
                <a:latin typeface="Arial"/>
                <a:cs typeface="Arial"/>
              </a:rPr>
              <a:t>path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001F5F"/>
                </a:solidFill>
                <a:latin typeface="Arial"/>
                <a:cs typeface="Arial"/>
              </a:rPr>
              <a:t>from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upper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right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corner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35" dirty="0">
                <a:solidFill>
                  <a:srgbClr val="001F5F"/>
                </a:solidFill>
                <a:latin typeface="Arial"/>
                <a:cs typeface="Arial"/>
              </a:rPr>
              <a:t>read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off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the 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alignment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0" dirty="0"/>
              <a:t>MinEdit</a:t>
            </a:r>
            <a:r>
              <a:rPr spc="-105" dirty="0"/>
              <a:t> </a:t>
            </a:r>
            <a:r>
              <a:rPr spc="-270" dirty="0"/>
              <a:t>with</a:t>
            </a:r>
            <a:r>
              <a:rPr spc="-125" dirty="0"/>
              <a:t> </a:t>
            </a:r>
            <a:r>
              <a:rPr spc="-295" dirty="0"/>
              <a:t>Backtrace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443" y="2323445"/>
            <a:ext cx="8185891" cy="323276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10" dirty="0"/>
              <a:t>Adding</a:t>
            </a:r>
            <a:r>
              <a:rPr spc="-140" dirty="0"/>
              <a:t> </a:t>
            </a:r>
            <a:r>
              <a:rPr spc="-285" dirty="0"/>
              <a:t>Backtrace</a:t>
            </a:r>
            <a:r>
              <a:rPr spc="-110" dirty="0"/>
              <a:t> </a:t>
            </a:r>
            <a:r>
              <a:rPr spc="-254" dirty="0"/>
              <a:t>to</a:t>
            </a:r>
            <a:r>
              <a:rPr spc="-125" dirty="0"/>
              <a:t> </a:t>
            </a:r>
            <a:r>
              <a:rPr spc="-340" dirty="0"/>
              <a:t>Minimum</a:t>
            </a:r>
            <a:r>
              <a:rPr spc="-125" dirty="0"/>
              <a:t> </a:t>
            </a:r>
            <a:r>
              <a:rPr spc="-254" dirty="0"/>
              <a:t>Edit</a:t>
            </a:r>
            <a:r>
              <a:rPr spc="-114" dirty="0"/>
              <a:t> </a:t>
            </a:r>
            <a:r>
              <a:rPr spc="-290" dirty="0"/>
              <a:t>Distance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1140" y="1209294"/>
            <a:ext cx="301625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Base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2051685" algn="l"/>
              </a:tabLst>
            </a:pP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D(i,0)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D(0,j)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Recurrence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Relation</a:t>
            </a:r>
            <a:r>
              <a:rPr sz="2400" i="1" spc="-80" dirty="0">
                <a:solidFill>
                  <a:srgbClr val="001F5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7839" y="1209294"/>
            <a:ext cx="2736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Termination:</a:t>
            </a:r>
            <a:endParaRPr sz="2400">
              <a:latin typeface="Arial"/>
              <a:cs typeface="Arial"/>
            </a:endParaRPr>
          </a:p>
          <a:p>
            <a:pPr marL="667385">
              <a:lnSpc>
                <a:spcPct val="100000"/>
              </a:lnSpc>
            </a:pPr>
            <a:r>
              <a:rPr sz="2400" spc="-245" dirty="0">
                <a:solidFill>
                  <a:srgbClr val="001F5F"/>
                </a:solidFill>
                <a:latin typeface="Arial"/>
                <a:cs typeface="Arial"/>
              </a:rPr>
              <a:t>D(N,M)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distance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3038347"/>
            <a:ext cx="3990340" cy="3354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  <a:tabLst>
                <a:tab pos="1141730" algn="l"/>
              </a:tabLst>
            </a:pP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each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90" dirty="0">
                <a:solidFill>
                  <a:srgbClr val="001F5F"/>
                </a:solidFill>
                <a:latin typeface="Arial"/>
                <a:cs typeface="Arial"/>
              </a:rPr>
              <a:t>1…M</a:t>
            </a:r>
            <a:endParaRPr sz="2400">
              <a:latin typeface="Arial"/>
              <a:cs typeface="Arial"/>
            </a:endParaRPr>
          </a:p>
          <a:p>
            <a:pPr marL="615950">
              <a:lnSpc>
                <a:spcPts val="2640"/>
              </a:lnSpc>
              <a:tabLst>
                <a:tab pos="1744345" algn="l"/>
              </a:tabLst>
            </a:pPr>
            <a:r>
              <a:rPr sz="2400" spc="-225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4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each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j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75" dirty="0">
                <a:solidFill>
                  <a:srgbClr val="001F5F"/>
                </a:solidFill>
                <a:latin typeface="Arial"/>
                <a:cs typeface="Arial"/>
              </a:rPr>
              <a:t>1…N</a:t>
            </a:r>
            <a:endParaRPr sz="2400">
              <a:latin typeface="Arial"/>
              <a:cs typeface="Arial"/>
            </a:endParaRPr>
          </a:p>
          <a:p>
            <a:pPr marL="1091565">
              <a:lnSpc>
                <a:spcPct val="100000"/>
              </a:lnSpc>
              <a:spcBef>
                <a:spcPts val="500"/>
              </a:spcBef>
            </a:pP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D(i-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1,j)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+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05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640715">
              <a:lnSpc>
                <a:spcPct val="100000"/>
              </a:lnSpc>
              <a:spcBef>
                <a:spcPts val="265"/>
              </a:spcBef>
              <a:tabLst>
                <a:tab pos="1926589" algn="l"/>
              </a:tabLst>
            </a:pP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D(i,j)=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min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400" spc="-160" dirty="0">
                <a:solidFill>
                  <a:srgbClr val="001F5F"/>
                </a:solidFill>
                <a:latin typeface="Arial"/>
                <a:cs typeface="Arial"/>
              </a:rPr>
              <a:t>D(i,j-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1)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+</a:t>
            </a:r>
            <a:r>
              <a:rPr sz="24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091565">
              <a:lnSpc>
                <a:spcPct val="100000"/>
              </a:lnSpc>
              <a:spcBef>
                <a:spcPts val="5"/>
              </a:spcBef>
              <a:tabLst>
                <a:tab pos="2419350" algn="l"/>
              </a:tabLst>
            </a:pPr>
            <a:r>
              <a:rPr sz="2400" spc="-190" dirty="0">
                <a:solidFill>
                  <a:srgbClr val="001F5F"/>
                </a:solidFill>
                <a:latin typeface="Arial"/>
                <a:cs typeface="Arial"/>
              </a:rPr>
              <a:t>D(i-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1,j-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1)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05" dirty="0">
                <a:solidFill>
                  <a:srgbClr val="001F5F"/>
                </a:solidFill>
                <a:latin typeface="Arial"/>
                <a:cs typeface="Arial"/>
              </a:rPr>
              <a:t>+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2;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1F5F"/>
                </a:solidFill>
                <a:latin typeface="Arial"/>
                <a:cs typeface="Arial"/>
              </a:rPr>
              <a:t>if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X(i)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≠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Y(j)</a:t>
            </a:r>
            <a:endParaRPr sz="2400">
              <a:latin typeface="Arial"/>
              <a:cs typeface="Arial"/>
            </a:endParaRPr>
          </a:p>
          <a:p>
            <a:pPr marL="2070100">
              <a:lnSpc>
                <a:spcPct val="100000"/>
              </a:lnSpc>
            </a:pP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0;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1F5F"/>
                </a:solidFill>
                <a:latin typeface="Arial"/>
                <a:cs typeface="Arial"/>
              </a:rPr>
              <a:t>if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X(i)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Y(j)</a:t>
            </a:r>
            <a:endParaRPr sz="2400">
              <a:latin typeface="Arial"/>
              <a:cs typeface="Arial"/>
            </a:endParaRPr>
          </a:p>
          <a:p>
            <a:pPr marL="1021715">
              <a:lnSpc>
                <a:spcPct val="100000"/>
              </a:lnSpc>
            </a:pPr>
            <a:r>
              <a:rPr sz="2400" spc="-290" dirty="0">
                <a:solidFill>
                  <a:srgbClr val="001F5F"/>
                </a:solidFill>
                <a:latin typeface="Arial"/>
                <a:cs typeface="Arial"/>
              </a:rPr>
              <a:t>LEFT</a:t>
            </a:r>
            <a:endParaRPr sz="24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tabLst>
                <a:tab pos="1108075" algn="l"/>
              </a:tabLst>
            </a:pP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ptr(i,j)=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400" spc="-365" dirty="0">
                <a:solidFill>
                  <a:srgbClr val="001F5F"/>
                </a:solidFill>
                <a:latin typeface="Arial"/>
                <a:cs typeface="Arial"/>
              </a:rPr>
              <a:t>DOWN</a:t>
            </a:r>
            <a:endParaRPr sz="2400">
              <a:latin typeface="Arial"/>
              <a:cs typeface="Arial"/>
            </a:endParaRPr>
          </a:p>
          <a:p>
            <a:pPr marL="1021715">
              <a:lnSpc>
                <a:spcPct val="100000"/>
              </a:lnSpc>
            </a:pPr>
            <a:r>
              <a:rPr sz="2400" spc="-285" dirty="0">
                <a:solidFill>
                  <a:srgbClr val="001F5F"/>
                </a:solidFill>
                <a:latin typeface="Arial"/>
                <a:cs typeface="Arial"/>
              </a:rPr>
              <a:t>DIAG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470" y="147065"/>
            <a:ext cx="690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/>
              <a:t>Excellence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8646" y="361950"/>
            <a:ext cx="1684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 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644474"/>
            <a:ext cx="5669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06165" algn="l"/>
              </a:tabLst>
            </a:pPr>
            <a:r>
              <a:rPr spc="-290" dirty="0"/>
              <a:t>Complexity</a:t>
            </a:r>
            <a:r>
              <a:rPr spc="-120" dirty="0"/>
              <a:t> </a:t>
            </a:r>
            <a:r>
              <a:rPr spc="-310" dirty="0"/>
              <a:t>–Time/Space</a:t>
            </a:r>
            <a:r>
              <a:rPr dirty="0"/>
              <a:t>	</a:t>
            </a:r>
            <a:r>
              <a:rPr spc="-285" dirty="0"/>
              <a:t>O(m,n)</a:t>
            </a:r>
            <a:r>
              <a:rPr spc="-155" dirty="0"/>
              <a:t> </a:t>
            </a:r>
            <a:r>
              <a:rPr spc="-325" dirty="0"/>
              <a:t>O(m+n)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5008</Words>
  <Application>Microsoft Office PowerPoint</Application>
  <PresentationFormat>On-screen Show (4:3)</PresentationFormat>
  <Paragraphs>883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8" baseType="lpstr">
      <vt:lpstr>Microsoft JhengHei</vt:lpstr>
      <vt:lpstr>MS Gothic</vt:lpstr>
      <vt:lpstr>Arial</vt:lpstr>
      <vt:lpstr>Calibri</vt:lpstr>
      <vt:lpstr>Courier New</vt:lpstr>
      <vt:lpstr>Georgia</vt:lpstr>
      <vt:lpstr>Symbol</vt:lpstr>
      <vt:lpstr>Times New Roman</vt:lpstr>
      <vt:lpstr>Wingdings</vt:lpstr>
      <vt:lpstr>Office Theme</vt:lpstr>
      <vt:lpstr>NATURAL LANGUAGE PROCESSING [NLP]</vt:lpstr>
      <vt:lpstr>PowerPoint Presentation</vt:lpstr>
      <vt:lpstr>UNIT2 -Syllabus</vt:lpstr>
      <vt:lpstr>Outline</vt:lpstr>
      <vt:lpstr>ACTIVITY</vt:lpstr>
      <vt:lpstr>ELIZA !</vt:lpstr>
      <vt:lpstr>Regular Expressions</vt:lpstr>
      <vt:lpstr>Text Normalization</vt:lpstr>
      <vt:lpstr>Regular Expressions</vt:lpstr>
      <vt:lpstr>Regular Expressions</vt:lpstr>
      <vt:lpstr>Letters inside square brackets []</vt:lpstr>
      <vt:lpstr>Ranges [A-Z]</vt:lpstr>
      <vt:lpstr>Exercise- RE Match Example Patterns Matched</vt:lpstr>
      <vt:lpstr>The caret ^ -Negation in Disjunction</vt:lpstr>
      <vt:lpstr>PowerPoint Presentation</vt:lpstr>
      <vt:lpstr>Regular Expressions: More Disjunction</vt:lpstr>
      <vt:lpstr>PowerPoint Presentation</vt:lpstr>
      <vt:lpstr>Regular Expressions: ? * + .</vt:lpstr>
      <vt:lpstr>PowerPoint Presentation</vt:lpstr>
      <vt:lpstr>OUTLINE</vt:lpstr>
      <vt:lpstr>Find me all instances of the word “the” in a text.</vt:lpstr>
      <vt:lpstr>PowerPoint Presentation</vt:lpstr>
      <vt:lpstr>PowerPoint Presentation</vt:lpstr>
      <vt:lpstr>Errors</vt:lpstr>
      <vt:lpstr>PowerPoint Presentation</vt:lpstr>
      <vt:lpstr>More Operators</vt:lpstr>
      <vt:lpstr>Substitution, Capture Groups, and ELIZA</vt:lpstr>
      <vt:lpstr>Interpret the pattern</vt:lpstr>
      <vt:lpstr>PowerPoint Presentation</vt:lpstr>
      <vt:lpstr>PowerPoint Presentation</vt:lpstr>
      <vt:lpstr>Words</vt:lpstr>
      <vt:lpstr>PowerPoint Presentation</vt:lpstr>
      <vt:lpstr>Switchboard</vt:lpstr>
      <vt:lpstr>Few more:</vt:lpstr>
      <vt:lpstr>NATURAL LANGUAGE PROCESSING [NLP]</vt:lpstr>
      <vt:lpstr>PowerPoint Presentation</vt:lpstr>
      <vt:lpstr>OUTLINE</vt:lpstr>
      <vt:lpstr>Corpora</vt:lpstr>
      <vt:lpstr>Hint:</vt:lpstr>
      <vt:lpstr>PowerPoint Presentation</vt:lpstr>
      <vt:lpstr>PowerPoint Presentation</vt:lpstr>
      <vt:lpstr>PowerPoint Presentation</vt:lpstr>
      <vt:lpstr>TEXT NORMALIZATION</vt:lpstr>
      <vt:lpstr>Basic Text Processing</vt:lpstr>
      <vt:lpstr>Tokenization</vt:lpstr>
      <vt:lpstr>PowerPoint Presentation</vt:lpstr>
      <vt:lpstr>Word Tokenizer</vt:lpstr>
      <vt:lpstr>Word Tokenizer</vt:lpstr>
      <vt:lpstr>Word Tokenizer</vt:lpstr>
      <vt:lpstr>Word Tokenizer</vt:lpstr>
      <vt:lpstr>Tokenization: language issues</vt:lpstr>
      <vt:lpstr>PowerPoint Presentation</vt:lpstr>
      <vt:lpstr>Maximum Matching Word Segmentation Algorithm</vt:lpstr>
      <vt:lpstr>PowerPoint Presentation</vt:lpstr>
      <vt:lpstr>PowerPoint Presentation</vt:lpstr>
      <vt:lpstr>Translation</vt:lpstr>
      <vt:lpstr>PowerPoint Presentation</vt:lpstr>
      <vt:lpstr>Byte-Pair Encoding for Tokenization</vt:lpstr>
      <vt:lpstr>Byte-Pair Encoding for Tokenization</vt:lpstr>
      <vt:lpstr>Word Normalization, Lemmatization and Stemming</vt:lpstr>
      <vt:lpstr>PowerPoint Presentation</vt:lpstr>
      <vt:lpstr>Case folding</vt:lpstr>
      <vt:lpstr>OUTLINE</vt:lpstr>
      <vt:lpstr>Example</vt:lpstr>
      <vt:lpstr>Activity</vt:lpstr>
      <vt:lpstr>Lemmatization</vt:lpstr>
      <vt:lpstr>PowerPoint Presentation</vt:lpstr>
      <vt:lpstr>Stemming</vt:lpstr>
      <vt:lpstr>The Porter stemmer - I/p &amp; O/p</vt:lpstr>
      <vt:lpstr>Stemmers</vt:lpstr>
      <vt:lpstr>Sentence Segmentation</vt:lpstr>
      <vt:lpstr>Determining if a word is end-of-sentence: a Decision Tree</vt:lpstr>
      <vt:lpstr>Implementing Decision Trees</vt:lpstr>
      <vt:lpstr>Minimum Edit Distance</vt:lpstr>
      <vt:lpstr>Minimum Edit Distance</vt:lpstr>
      <vt:lpstr>How similar are two strings?</vt:lpstr>
      <vt:lpstr>PowerPoint Presentation</vt:lpstr>
      <vt:lpstr>Visual Representation</vt:lpstr>
      <vt:lpstr>Levenshtein Distance – 2 concepts</vt:lpstr>
      <vt:lpstr>PowerPoint Presentation</vt:lpstr>
      <vt:lpstr>The Minimum Edit Distance Algorithm</vt:lpstr>
      <vt:lpstr>How to find the Min Edit Distance?</vt:lpstr>
      <vt:lpstr>Minimum Edit as Search</vt:lpstr>
      <vt:lpstr>Activity</vt:lpstr>
      <vt:lpstr>Path from Intention to Execution</vt:lpstr>
      <vt:lpstr>Defining Min Edit Distance</vt:lpstr>
      <vt:lpstr>Dynamic Programming for Minimum Edit Distance</vt:lpstr>
      <vt:lpstr>PowerPoint Presentation</vt:lpstr>
      <vt:lpstr>PowerPoint Presentation</vt:lpstr>
      <vt:lpstr>Defining Min Edit Distance (Levenshtein)</vt:lpstr>
      <vt:lpstr>The Minimum Edit Distance Algorithm</vt:lpstr>
      <vt:lpstr>The Edit Distance Table</vt:lpstr>
      <vt:lpstr>The Edit Distance Table</vt:lpstr>
      <vt:lpstr>The Edit Distance Table –for Asynchronous mode</vt:lpstr>
      <vt:lpstr>Backtrace for Computing Alignments</vt:lpstr>
      <vt:lpstr>MinEdit with Backtrace</vt:lpstr>
      <vt:lpstr>Adding Backtrace to Minimum Edit Distance</vt:lpstr>
      <vt:lpstr>Complexity –Time/Space O(m,n) O(m+n)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Sreeja</dc:creator>
  <cp:lastModifiedBy>rohini.venkat@outlook.com</cp:lastModifiedBy>
  <cp:revision>6</cp:revision>
  <dcterms:created xsi:type="dcterms:W3CDTF">2022-07-17T06:46:33Z</dcterms:created>
  <dcterms:modified xsi:type="dcterms:W3CDTF">2022-07-25T05:23:36Z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2022-07-17T00:00:00Z</vt:filetime>
  </property>
  <property fmtid="{D5CDD505-2E9C-101B-9397-08002B2CF9AE}" pid="5" name="Producer">
    <vt:lpwstr>Microsoft® PowerPoint® 2019</vt:lpwstr>
  </property>
</Properties>
</file>