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35"/>
  </p:notesMasterIdLst>
  <p:sldIdLst>
    <p:sldId id="256" r:id="rId5"/>
    <p:sldId id="257" r:id="rId6"/>
    <p:sldId id="275" r:id="rId7"/>
    <p:sldId id="278" r:id="rId8"/>
    <p:sldId id="279" r:id="rId9"/>
    <p:sldId id="280" r:id="rId10"/>
    <p:sldId id="281" r:id="rId11"/>
    <p:sldId id="276" r:id="rId12"/>
    <p:sldId id="284" r:id="rId13"/>
    <p:sldId id="285" r:id="rId14"/>
    <p:sldId id="286" r:id="rId15"/>
    <p:sldId id="287" r:id="rId16"/>
    <p:sldId id="282" r:id="rId17"/>
    <p:sldId id="277" r:id="rId18"/>
    <p:sldId id="288" r:id="rId19"/>
    <p:sldId id="274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B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123" y="77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402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2923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2453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1969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258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8764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1660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4767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49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2905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9897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20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1571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2415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13646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11472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096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74798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5918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2110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6358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3005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1675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0613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9418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32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312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58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_Course Name">
  <p:cSld name="Front Cover_Course Nam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ko-KR" sz="831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31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spcFirstLastPara="1" wrap="square" lIns="0" tIns="34975" rIns="0" bIns="349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967" algn="l" rtl="0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24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042" algn="l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6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46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976506" y="2240542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49" name="Google Shape;49;p10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sp>
        <p:nvSpPr>
          <p:cNvPr id="50" name="Google Shape;50;p10"/>
          <p:cNvSpPr/>
          <p:nvPr/>
        </p:nvSpPr>
        <p:spPr>
          <a:xfrm>
            <a:off x="1054243" y="2890841"/>
            <a:ext cx="88700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 </a:t>
            </a:r>
            <a:r>
              <a:rPr lang="ko-KR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미니프로젝트</a:t>
            </a:r>
            <a:r>
              <a:rPr lang="en-US" altLang="ko-KR" sz="4000" dirty="0">
                <a:solidFill>
                  <a:schemeClr val="dk1"/>
                </a:solidFill>
              </a:rPr>
              <a:t>_</a:t>
            </a:r>
            <a:r>
              <a:rPr lang="ko-KR" altLang="en-US" sz="4000" dirty="0">
                <a:solidFill>
                  <a:schemeClr val="dk1"/>
                </a:solidFill>
              </a:rPr>
              <a:t>조별 발표 템플릿</a:t>
            </a:r>
            <a:endParaRPr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10"/>
          <p:cNvCxnSpPr/>
          <p:nvPr/>
        </p:nvCxnSpPr>
        <p:spPr>
          <a:xfrm>
            <a:off x="976506" y="2849436"/>
            <a:ext cx="0" cy="76840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2" name="Google Shape;52;p10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D0979E-E38B-4919-8A06-F0048AA550BC}"/>
              </a:ext>
            </a:extLst>
          </p:cNvPr>
          <p:cNvSpPr/>
          <p:nvPr/>
        </p:nvSpPr>
        <p:spPr>
          <a:xfrm>
            <a:off x="5861902" y="4200516"/>
            <a:ext cx="3657600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AI </a:t>
            </a:r>
            <a:r>
              <a:rPr lang="en-US" altLang="ko-KR" sz="1600" b="1" dirty="0" smtClean="0"/>
              <a:t>02</a:t>
            </a:r>
            <a:r>
              <a:rPr lang="ko-KR" altLang="en-US" sz="1600" b="1" dirty="0" smtClean="0"/>
              <a:t>반 </a:t>
            </a:r>
            <a:r>
              <a:rPr lang="en-US" altLang="ko-KR" sz="1600" b="1" dirty="0" smtClean="0"/>
              <a:t>08</a:t>
            </a:r>
            <a:r>
              <a:rPr lang="ko-KR" altLang="en-US" sz="1600" b="1" dirty="0" smtClean="0"/>
              <a:t>조</a:t>
            </a:r>
            <a:endParaRPr lang="ko-KR" altLang="en-US" sz="1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n-ea"/>
                <a:ea typeface="+mn-ea"/>
              </a:rPr>
              <a:t>이변량</a:t>
            </a:r>
            <a:r>
              <a:rPr lang="ko-KR" altLang="en-US" dirty="0">
                <a:latin typeface="+mn-ea"/>
                <a:ea typeface="+mn-ea"/>
              </a:rPr>
              <a:t> 분석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79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altLang="en-US" dirty="0" smtClean="0">
                <a:latin typeface="+mn-ea"/>
                <a:ea typeface="+mn-ea"/>
              </a:rPr>
              <a:t>시간대</a:t>
            </a:r>
            <a:endParaRPr lang="en-US" altLang="ko-KR" dirty="0">
              <a:latin typeface="+mn-ea"/>
              <a:ea typeface="+mn-ea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+mn-ea"/>
              <a:ea typeface="+mn-ea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+mn-ea"/>
              <a:ea typeface="+mn-ea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+mn-ea"/>
              <a:ea typeface="+mn-ea"/>
            </a:endParaRPr>
          </a:p>
          <a:p>
            <a:pPr marL="2521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04" y="2237397"/>
            <a:ext cx="8286750" cy="2790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650" y="5028222"/>
            <a:ext cx="59531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9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n-ea"/>
                <a:ea typeface="+mn-ea"/>
              </a:rPr>
              <a:t>이변량</a:t>
            </a:r>
            <a:r>
              <a:rPr lang="ko-KR" altLang="en-US" dirty="0">
                <a:latin typeface="+mn-ea"/>
                <a:ea typeface="+mn-ea"/>
              </a:rPr>
              <a:t> 분석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45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altLang="en-US" dirty="0" smtClean="0">
                <a:latin typeface="+mn-ea"/>
                <a:ea typeface="+mn-ea"/>
              </a:rPr>
              <a:t>미세 먼지</a:t>
            </a:r>
            <a:endParaRPr lang="en-US" altLang="ko-KR" dirty="0">
              <a:latin typeface="+mn-ea"/>
              <a:ea typeface="+mn-ea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+mn-ea"/>
              <a:ea typeface="+mn-ea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+mn-ea"/>
              <a:ea typeface="+mn-ea"/>
            </a:endParaRPr>
          </a:p>
          <a:p>
            <a:pPr marL="2521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48729"/>
          <a:stretch/>
        </p:blipFill>
        <p:spPr>
          <a:xfrm>
            <a:off x="1239986" y="2259106"/>
            <a:ext cx="7393026" cy="25341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821" y="4970928"/>
            <a:ext cx="65532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21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n-ea"/>
                <a:ea typeface="+mn-ea"/>
              </a:rPr>
              <a:t>이변량</a:t>
            </a:r>
            <a:r>
              <a:rPr lang="ko-KR" altLang="en-US" dirty="0">
                <a:latin typeface="+mn-ea"/>
                <a:ea typeface="+mn-ea"/>
              </a:rPr>
              <a:t> 분석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79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altLang="en-US" dirty="0" smtClean="0">
                <a:latin typeface="+mn-ea"/>
                <a:ea typeface="+mn-ea"/>
              </a:rPr>
              <a:t>풍속</a:t>
            </a:r>
            <a:endParaRPr lang="en-US" altLang="ko-KR" dirty="0">
              <a:latin typeface="+mn-ea"/>
              <a:ea typeface="+mn-ea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+mn-ea"/>
              <a:ea typeface="+mn-ea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+mn-ea"/>
              <a:ea typeface="+mn-ea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+mn-ea"/>
              <a:ea typeface="+mn-ea"/>
            </a:endParaRPr>
          </a:p>
          <a:p>
            <a:pPr marL="2521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656" y="1963270"/>
            <a:ext cx="5818691" cy="35872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72" y="5550552"/>
            <a:ext cx="63531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38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n-ea"/>
                <a:ea typeface="+mn-ea"/>
              </a:rPr>
              <a:t>이변량</a:t>
            </a:r>
            <a:r>
              <a:rPr lang="ko-KR" altLang="en-US" dirty="0">
                <a:latin typeface="+mn-ea"/>
                <a:ea typeface="+mn-ea"/>
              </a:rPr>
              <a:t> 분석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79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521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29518" lvl="1" indent="-17741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altLang="ko-KR" dirty="0">
                <a:latin typeface="+mn-ea"/>
                <a:ea typeface="+mn-ea"/>
              </a:rPr>
              <a:t>Y</a:t>
            </a:r>
            <a:r>
              <a:rPr lang="ko-KR" altLang="en-US" dirty="0">
                <a:latin typeface="+mn-ea"/>
                <a:ea typeface="+mn-ea"/>
              </a:rPr>
              <a:t>와의 관계를 </a:t>
            </a:r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ko-KR" altLang="en-US" dirty="0">
                <a:latin typeface="+mn-ea"/>
                <a:ea typeface="+mn-ea"/>
              </a:rPr>
              <a:t>가지 그룹으로 정리해봅시다</a:t>
            </a:r>
            <a:r>
              <a:rPr lang="en-US" altLang="ko-KR" dirty="0">
                <a:latin typeface="+mn-ea"/>
                <a:ea typeface="+mn-ea"/>
              </a:rPr>
              <a:t>.</a:t>
            </a:r>
            <a:r>
              <a:rPr lang="ko-KR" altLang="en-US" dirty="0">
                <a:latin typeface="+mn-ea"/>
                <a:ea typeface="+mn-ea"/>
              </a:rPr>
              <a:t> </a:t>
            </a:r>
            <a:endParaRPr lang="en-US" altLang="ko-KR" dirty="0">
              <a:latin typeface="+mn-ea"/>
              <a:ea typeface="+mn-ea"/>
            </a:endParaRPr>
          </a:p>
          <a:p>
            <a:pPr marL="652158" lvl="1" indent="-28575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dirty="0">
                <a:latin typeface="+mn-ea"/>
                <a:ea typeface="+mn-ea"/>
              </a:rPr>
              <a:t>강한 관계의 </a:t>
            </a:r>
            <a:r>
              <a:rPr lang="en-US" altLang="ko-KR" dirty="0" smtClean="0">
                <a:latin typeface="+mn-ea"/>
                <a:ea typeface="+mn-ea"/>
              </a:rPr>
              <a:t>x : </a:t>
            </a:r>
            <a:r>
              <a:rPr lang="ko-KR" altLang="en-US" dirty="0" smtClean="0">
                <a:latin typeface="+mn-ea"/>
                <a:ea typeface="+mn-ea"/>
              </a:rPr>
              <a:t>강수 여부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시간대</a:t>
            </a:r>
            <a:endParaRPr lang="en-US" altLang="ko-KR" dirty="0">
              <a:latin typeface="+mn-ea"/>
              <a:ea typeface="+mn-ea"/>
            </a:endParaRPr>
          </a:p>
          <a:p>
            <a:pPr marL="652158" lvl="1" indent="-28575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dirty="0">
                <a:latin typeface="+mn-ea"/>
                <a:ea typeface="+mn-ea"/>
              </a:rPr>
              <a:t>중간 관계의 </a:t>
            </a:r>
            <a:r>
              <a:rPr lang="en-US" altLang="ko-KR" dirty="0" smtClean="0">
                <a:latin typeface="+mn-ea"/>
                <a:ea typeface="+mn-ea"/>
              </a:rPr>
              <a:t>x : </a:t>
            </a:r>
            <a:r>
              <a:rPr lang="ko-KR" altLang="en-US" dirty="0" smtClean="0">
                <a:latin typeface="+mn-ea"/>
                <a:ea typeface="+mn-ea"/>
              </a:rPr>
              <a:t>온도 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풍속 </a:t>
            </a:r>
            <a:r>
              <a:rPr lang="en-US" altLang="ko-KR" dirty="0" smtClean="0">
                <a:latin typeface="+mn-ea"/>
                <a:ea typeface="+mn-ea"/>
              </a:rPr>
              <a:t>,</a:t>
            </a:r>
            <a:r>
              <a:rPr lang="ko-KR" altLang="en-US" dirty="0" smtClean="0">
                <a:latin typeface="+mn-ea"/>
                <a:ea typeface="+mn-ea"/>
              </a:rPr>
              <a:t>습도 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오존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시정</a:t>
            </a:r>
            <a:endParaRPr lang="en-US" altLang="ko-KR" dirty="0">
              <a:latin typeface="+mn-ea"/>
              <a:ea typeface="+mn-ea"/>
            </a:endParaRPr>
          </a:p>
          <a:p>
            <a:pPr marL="652158" lvl="1" indent="-28575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dirty="0">
                <a:latin typeface="+mn-ea"/>
                <a:ea typeface="+mn-ea"/>
              </a:rPr>
              <a:t>약한 관계의 </a:t>
            </a:r>
            <a:r>
              <a:rPr lang="en-US" altLang="ko-KR" dirty="0" smtClean="0">
                <a:latin typeface="+mn-ea"/>
                <a:ea typeface="+mn-ea"/>
              </a:rPr>
              <a:t>x : </a:t>
            </a:r>
            <a:r>
              <a:rPr lang="ko-KR" altLang="en-US" dirty="0" smtClean="0">
                <a:latin typeface="+mn-ea"/>
                <a:ea typeface="+mn-ea"/>
              </a:rPr>
              <a:t>미세먼지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err="1" smtClean="0">
                <a:latin typeface="+mn-ea"/>
                <a:ea typeface="+mn-ea"/>
              </a:rPr>
              <a:t>초미세먼지</a:t>
            </a:r>
            <a:endParaRPr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410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+mn-ea"/>
                <a:ea typeface="+mn-ea"/>
              </a:rPr>
              <a:t>가설 검증 과정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altLang="en-US" dirty="0" smtClean="0">
                <a:latin typeface="+mn-ea"/>
                <a:ea typeface="+mn-ea"/>
              </a:rPr>
              <a:t>가설 검증 내용을 기재해주세요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" name="Google Shape;184;p26">
            <a:extLst>
              <a:ext uri="{FF2B5EF4-FFF2-40B4-BE49-F238E27FC236}">
                <a16:creationId xmlns:a16="http://schemas.microsoft.com/office/drawing/2014/main" id="{BFBC118A-AA32-4C87-84D6-39FA421905C1}"/>
              </a:ext>
            </a:extLst>
          </p:cNvPr>
          <p:cNvSpPr txBox="1">
            <a:spLocks/>
          </p:cNvSpPr>
          <p:nvPr/>
        </p:nvSpPr>
        <p:spPr>
          <a:xfrm>
            <a:off x="449612" y="1771865"/>
            <a:ext cx="8740142" cy="352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37858" lvl="1" indent="-285750">
              <a:lnSpc>
                <a:spcPct val="100000"/>
              </a:lnSpc>
              <a:buFontTx/>
              <a:buChar char="-"/>
            </a:pPr>
            <a:r>
              <a:rPr lang="ko-KR" altLang="en-US" dirty="0" smtClean="0">
                <a:latin typeface="+mn-ea"/>
                <a:ea typeface="+mn-ea"/>
              </a:rPr>
              <a:t>비가 </a:t>
            </a:r>
            <a:r>
              <a:rPr lang="ko-KR" altLang="en-US" dirty="0" err="1">
                <a:latin typeface="+mn-ea"/>
                <a:ea typeface="+mn-ea"/>
              </a:rPr>
              <a:t>안내릴</a:t>
            </a:r>
            <a:r>
              <a:rPr lang="ko-KR" altLang="en-US" dirty="0">
                <a:latin typeface="+mn-ea"/>
                <a:ea typeface="+mn-ea"/>
              </a:rPr>
              <a:t> 경우 온도가 적당한 경우 습도가 적을 수록 풍속이 약할 수록 </a:t>
            </a:r>
            <a:r>
              <a:rPr lang="ko-KR" altLang="en-US" dirty="0" err="1">
                <a:latin typeface="+mn-ea"/>
                <a:ea typeface="+mn-ea"/>
              </a:rPr>
              <a:t>대여량이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많아진다</a:t>
            </a:r>
            <a:endParaRPr lang="en-US" altLang="ko-KR" dirty="0" smtClean="0">
              <a:latin typeface="+mn-ea"/>
              <a:ea typeface="+mn-ea"/>
            </a:endParaRPr>
          </a:p>
          <a:p>
            <a:pPr marL="537858" lvl="1" indent="-285750">
              <a:lnSpc>
                <a:spcPct val="100000"/>
              </a:lnSpc>
              <a:buFontTx/>
              <a:buChar char="-"/>
            </a:pPr>
            <a:endParaRPr lang="ko-KR" altLang="en-US" dirty="0">
              <a:latin typeface="+mn-ea"/>
              <a:ea typeface="+mn-ea"/>
            </a:endParaRPr>
          </a:p>
          <a:p>
            <a:pPr marL="537858" lvl="1" indent="-285750">
              <a:lnSpc>
                <a:spcPct val="100000"/>
              </a:lnSpc>
              <a:buFontTx/>
              <a:buChar char="-"/>
            </a:pPr>
            <a:r>
              <a:rPr lang="ko-KR" altLang="en-US" dirty="0" smtClean="0">
                <a:latin typeface="+mn-ea"/>
                <a:ea typeface="+mn-ea"/>
              </a:rPr>
              <a:t>또한 </a:t>
            </a:r>
            <a:r>
              <a:rPr lang="ko-KR" altLang="en-US" dirty="0">
                <a:latin typeface="+mn-ea"/>
                <a:ea typeface="+mn-ea"/>
              </a:rPr>
              <a:t>시간대가 출근 또는 오후일 수록 </a:t>
            </a:r>
            <a:r>
              <a:rPr lang="ko-KR" altLang="en-US" dirty="0" err="1">
                <a:latin typeface="+mn-ea"/>
                <a:ea typeface="+mn-ea"/>
              </a:rPr>
              <a:t>대여량이</a:t>
            </a:r>
            <a:r>
              <a:rPr lang="ko-KR" altLang="en-US" dirty="0">
                <a:latin typeface="+mn-ea"/>
                <a:ea typeface="+mn-ea"/>
              </a:rPr>
              <a:t> 많아 졌으며 시정 거리도 멀리 보일 수록 많아졌고 오존 농도는 </a:t>
            </a:r>
            <a:r>
              <a:rPr lang="ko-KR" altLang="en-US" dirty="0" err="1">
                <a:latin typeface="+mn-ea"/>
                <a:ea typeface="+mn-ea"/>
              </a:rPr>
              <a:t>좋을때가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0.0~0.03 </a:t>
            </a:r>
            <a:r>
              <a:rPr lang="ko-KR" altLang="en-US" dirty="0">
                <a:latin typeface="+mn-ea"/>
                <a:ea typeface="+mn-ea"/>
              </a:rPr>
              <a:t>보통이 </a:t>
            </a:r>
            <a:r>
              <a:rPr lang="en-US" altLang="ko-KR" dirty="0">
                <a:latin typeface="+mn-ea"/>
                <a:ea typeface="+mn-ea"/>
              </a:rPr>
              <a:t>0.03~0.09</a:t>
            </a:r>
            <a:r>
              <a:rPr lang="ko-KR" altLang="en-US" dirty="0">
                <a:latin typeface="+mn-ea"/>
                <a:ea typeface="+mn-ea"/>
              </a:rPr>
              <a:t>라 이정도에서는 많이 빌리는 것을 보인다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marL="537858" lvl="1" indent="-285750">
              <a:lnSpc>
                <a:spcPct val="100000"/>
              </a:lnSpc>
              <a:buFontTx/>
              <a:buChar char="-"/>
            </a:pPr>
            <a:endParaRPr lang="en-US" altLang="ko-KR" dirty="0">
              <a:latin typeface="+mn-ea"/>
              <a:ea typeface="+mn-ea"/>
            </a:endParaRPr>
          </a:p>
          <a:p>
            <a:pPr marL="537858" lvl="1" indent="-285750">
              <a:lnSpc>
                <a:spcPct val="100000"/>
              </a:lnSpc>
              <a:buFontTx/>
              <a:buChar char="-"/>
            </a:pPr>
            <a:r>
              <a:rPr lang="ko-KR" altLang="en-US" dirty="0" smtClean="0">
                <a:latin typeface="+mn-ea"/>
                <a:ea typeface="+mn-ea"/>
              </a:rPr>
              <a:t>원래 </a:t>
            </a:r>
            <a:r>
              <a:rPr lang="ko-KR" altLang="en-US" dirty="0">
                <a:latin typeface="+mn-ea"/>
                <a:ea typeface="+mn-ea"/>
              </a:rPr>
              <a:t>미세먼지 초미세먼지가 많은 연관이 있다고 생각했는데 그래프에서는 적을 수록 많이 빌리지만 </a:t>
            </a:r>
            <a:r>
              <a:rPr lang="en-US" altLang="ko-KR" dirty="0">
                <a:latin typeface="+mn-ea"/>
                <a:ea typeface="+mn-ea"/>
              </a:rPr>
              <a:t>p-value</a:t>
            </a:r>
            <a:r>
              <a:rPr lang="ko-KR" altLang="en-US" dirty="0">
                <a:latin typeface="+mn-ea"/>
                <a:ea typeface="+mn-ea"/>
              </a:rPr>
              <a:t>값으로 보아 그렇게 큰 연관성은 없는 것 같다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marL="537858" lvl="1" indent="-285750">
              <a:lnSpc>
                <a:spcPct val="100000"/>
              </a:lnSpc>
              <a:buFontTx/>
              <a:buChar char="-"/>
            </a:pPr>
            <a:endParaRPr lang="en-US" altLang="ko-KR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4805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+mn-ea"/>
                <a:ea typeface="+mn-ea"/>
              </a:rPr>
              <a:t>가설 검증 과정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" name="Google Shape;184;p26">
            <a:extLst>
              <a:ext uri="{FF2B5EF4-FFF2-40B4-BE49-F238E27FC236}">
                <a16:creationId xmlns:a16="http://schemas.microsoft.com/office/drawing/2014/main" id="{BFBC118A-AA32-4C87-84D6-39FA421905C1}"/>
              </a:ext>
            </a:extLst>
          </p:cNvPr>
          <p:cNvSpPr txBox="1">
            <a:spLocks/>
          </p:cNvSpPr>
          <p:nvPr/>
        </p:nvSpPr>
        <p:spPr>
          <a:xfrm>
            <a:off x="432620" y="1385003"/>
            <a:ext cx="8740142" cy="305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2108" lvl="1" indent="0">
              <a:lnSpc>
                <a:spcPct val="10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사람들이 </a:t>
            </a:r>
            <a:r>
              <a:rPr lang="ko-KR" altLang="en-US" dirty="0"/>
              <a:t>오존을 체크하며 자전거를 탄다는 것에 궁금하고</a:t>
            </a:r>
            <a:r>
              <a:rPr lang="en-US" altLang="ko-KR" dirty="0"/>
              <a:t> </a:t>
            </a:r>
            <a:r>
              <a:rPr lang="ko-KR" altLang="en-US" dirty="0"/>
              <a:t>오존 또한 </a:t>
            </a:r>
            <a:r>
              <a:rPr lang="ko-KR" altLang="en-US" dirty="0" err="1"/>
              <a:t>따릉이</a:t>
            </a:r>
            <a:r>
              <a:rPr lang="ko-KR" altLang="en-US" dirty="0"/>
              <a:t> </a:t>
            </a:r>
            <a:r>
              <a:rPr lang="ko-KR" altLang="en-US" dirty="0" err="1"/>
              <a:t>대여량과</a:t>
            </a:r>
            <a:r>
              <a:rPr lang="ko-KR" altLang="en-US" dirty="0"/>
              <a:t> 중간 정도의 연관성을 띄어 </a:t>
            </a:r>
            <a:r>
              <a:rPr lang="ko-KR" altLang="en-US" dirty="0" err="1"/>
              <a:t>오존수치가</a:t>
            </a:r>
            <a:r>
              <a:rPr lang="ko-KR" altLang="en-US" dirty="0"/>
              <a:t> 어떻게 정해지는지 조사 했으며 오존은 온도가 높을수록</a:t>
            </a:r>
            <a:r>
              <a:rPr lang="en-US" altLang="ko-KR" dirty="0"/>
              <a:t>, </a:t>
            </a:r>
            <a:r>
              <a:rPr lang="ko-KR" altLang="en-US" dirty="0"/>
              <a:t>풍속이 높을수록</a:t>
            </a:r>
            <a:r>
              <a:rPr lang="en-US" altLang="ko-KR" dirty="0"/>
              <a:t>, </a:t>
            </a:r>
            <a:r>
              <a:rPr lang="ko-KR" altLang="en-US" dirty="0"/>
              <a:t>습도가 낮을 수록 수치가 높게 나온다는 것을 알 수 있었습니다</a:t>
            </a:r>
            <a:r>
              <a:rPr lang="en-US" altLang="ko-KR" dirty="0"/>
              <a:t>.</a:t>
            </a:r>
            <a:r>
              <a:rPr lang="ko-KR" altLang="en-US" dirty="0"/>
              <a:t> 특히 온도가 높은 상관계수가 나오고</a:t>
            </a:r>
            <a:r>
              <a:rPr lang="en-US" altLang="ko-KR" dirty="0"/>
              <a:t>, </a:t>
            </a:r>
            <a:r>
              <a:rPr lang="ko-KR" altLang="en-US" dirty="0"/>
              <a:t>풍속과 습도가 중간 상관계수가 </a:t>
            </a:r>
            <a:r>
              <a:rPr lang="ko-KR" altLang="en-US" dirty="0" smtClean="0"/>
              <a:t>나왔습니다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252108" lvl="1" indent="0">
              <a:lnSpc>
                <a:spcPct val="100000"/>
              </a:lnSpc>
              <a:buNone/>
            </a:pPr>
            <a:endParaRPr lang="en-US" altLang="ko-KR" dirty="0"/>
          </a:p>
          <a:p>
            <a:pPr marL="252108" lvl="1" indent="0">
              <a:lnSpc>
                <a:spcPct val="10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요일별로</a:t>
            </a:r>
            <a:r>
              <a:rPr lang="ko-KR" altLang="en-US" dirty="0" smtClean="0"/>
              <a:t> </a:t>
            </a:r>
            <a:r>
              <a:rPr lang="ko-KR" altLang="en-US" dirty="0" err="1"/>
              <a:t>대여량을</a:t>
            </a:r>
            <a:r>
              <a:rPr lang="ko-KR" altLang="en-US" dirty="0"/>
              <a:t> 조사했을 때는 수</a:t>
            </a:r>
            <a:r>
              <a:rPr lang="en-US" altLang="ko-KR" dirty="0"/>
              <a:t>,</a:t>
            </a:r>
            <a:r>
              <a:rPr lang="ko-KR" altLang="en-US" dirty="0"/>
              <a:t>목</a:t>
            </a:r>
            <a:r>
              <a:rPr lang="en-US" altLang="ko-KR" dirty="0"/>
              <a:t>,</a:t>
            </a:r>
            <a:r>
              <a:rPr lang="ko-KR" altLang="en-US" dirty="0"/>
              <a:t>금요일에 </a:t>
            </a:r>
            <a:r>
              <a:rPr lang="ko-KR" altLang="en-US" dirty="0" err="1"/>
              <a:t>대여량이</a:t>
            </a:r>
            <a:r>
              <a:rPr lang="ko-KR" altLang="en-US" dirty="0"/>
              <a:t> 다른 요일보다 </a:t>
            </a:r>
            <a:r>
              <a:rPr lang="ko-KR" altLang="en-US" dirty="0" smtClean="0"/>
              <a:t>높았으며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월별로 </a:t>
            </a:r>
            <a:r>
              <a:rPr lang="ko-KR" altLang="en-US" dirty="0"/>
              <a:t>분석했을 때는 </a:t>
            </a:r>
            <a:r>
              <a:rPr lang="en-US" altLang="ko-KR" dirty="0"/>
              <a:t>9</a:t>
            </a:r>
            <a:r>
              <a:rPr lang="ko-KR" altLang="en-US" dirty="0"/>
              <a:t>월이 </a:t>
            </a:r>
            <a:r>
              <a:rPr lang="ko-KR" altLang="en-US" dirty="0" err="1"/>
              <a:t>대여량이</a:t>
            </a:r>
            <a:r>
              <a:rPr lang="ko-KR" altLang="en-US" dirty="0"/>
              <a:t> 가장 높았습니다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월별 온도는 </a:t>
            </a:r>
            <a:r>
              <a:rPr lang="en-US" altLang="ko-KR" dirty="0"/>
              <a:t>7</a:t>
            </a:r>
            <a:r>
              <a:rPr lang="ko-KR" altLang="en-US" dirty="0"/>
              <a:t>월이 가장 높고 </a:t>
            </a:r>
            <a:r>
              <a:rPr lang="en-US" altLang="ko-KR" dirty="0"/>
              <a:t>11</a:t>
            </a:r>
            <a:r>
              <a:rPr lang="ko-KR" altLang="en-US" dirty="0"/>
              <a:t>월이 가장 낮았지만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이러한 </a:t>
            </a:r>
            <a:r>
              <a:rPr lang="ko-KR" altLang="en-US" dirty="0"/>
              <a:t>요인이 월별 </a:t>
            </a:r>
            <a:r>
              <a:rPr lang="ko-KR" altLang="en-US" dirty="0" err="1"/>
              <a:t>대여량에</a:t>
            </a:r>
            <a:r>
              <a:rPr lang="ko-KR" altLang="en-US" dirty="0"/>
              <a:t> 영향이 미미하게 보여 다른 외부적 요인이 있다고 생각됩니다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8083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+mj-ea"/>
                <a:ea typeface="+mj-ea"/>
              </a:rPr>
              <a:t>결 론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C6DCAB-BEBB-49E0-ABF8-AD20419CF8A2}"/>
              </a:ext>
            </a:extLst>
          </p:cNvPr>
          <p:cNvSpPr/>
          <p:nvPr/>
        </p:nvSpPr>
        <p:spPr>
          <a:xfrm>
            <a:off x="432620" y="1354137"/>
            <a:ext cx="8792344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9518" lvl="1" indent="-177410">
              <a:spcBef>
                <a:spcPts val="500"/>
              </a:spcBef>
              <a:buClr>
                <a:schemeClr val="dk1"/>
              </a:buClr>
              <a:buSzPts val="1800"/>
              <a:buChar char="▪"/>
            </a:pP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어떤 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insight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을 </a:t>
            </a:r>
            <a:r>
              <a:rPr lang="ko-KR" altLang="en-US" sz="1800" dirty="0" err="1">
                <a:solidFill>
                  <a:schemeClr val="dk1"/>
                </a:solidFill>
                <a:latin typeface="+mn-ea"/>
                <a:ea typeface="+mn-ea"/>
              </a:rPr>
              <a:t>얻었나요</a:t>
            </a: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?</a:t>
            </a:r>
          </a:p>
          <a:p>
            <a:pPr marL="537858" lvl="1" indent="-285750">
              <a:spcBef>
                <a:spcPts val="500"/>
              </a:spcBef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sz="1800" dirty="0" smtClean="0">
                <a:solidFill>
                  <a:schemeClr val="dk1"/>
                </a:solidFill>
                <a:latin typeface="+mn-ea"/>
                <a:ea typeface="+mn-ea"/>
              </a:rPr>
              <a:t>강한 관계</a:t>
            </a: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: </a:t>
            </a:r>
            <a:r>
              <a:rPr lang="ko-KR" altLang="en-US" sz="1800" dirty="0" err="1" smtClean="0">
                <a:solidFill>
                  <a:schemeClr val="dk1"/>
                </a:solidFill>
                <a:latin typeface="+mn-ea"/>
                <a:ea typeface="+mn-ea"/>
              </a:rPr>
              <a:t>강수여부</a:t>
            </a: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solidFill>
                  <a:schemeClr val="dk1"/>
                </a:solidFill>
                <a:latin typeface="+mn-ea"/>
                <a:ea typeface="+mn-ea"/>
              </a:rPr>
              <a:t>시간대</a:t>
            </a: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 </a:t>
            </a:r>
          </a:p>
          <a:p>
            <a:pPr marL="537858" lvl="1" indent="-285750">
              <a:spcBef>
                <a:spcPts val="500"/>
              </a:spcBef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sz="1800" dirty="0" smtClean="0">
                <a:solidFill>
                  <a:schemeClr val="dk1"/>
                </a:solidFill>
                <a:latin typeface="+mn-ea"/>
                <a:ea typeface="+mn-ea"/>
              </a:rPr>
              <a:t>약한 관계</a:t>
            </a: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: </a:t>
            </a:r>
            <a:r>
              <a:rPr lang="ko-KR" altLang="en-US" sz="1800" dirty="0" smtClean="0">
                <a:solidFill>
                  <a:schemeClr val="dk1"/>
                </a:solidFill>
                <a:latin typeface="+mn-ea"/>
                <a:ea typeface="+mn-ea"/>
              </a:rPr>
              <a:t>오존</a:t>
            </a: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solidFill>
                  <a:schemeClr val="dk1"/>
                </a:solidFill>
                <a:latin typeface="+mn-ea"/>
                <a:ea typeface="+mn-ea"/>
              </a:rPr>
              <a:t>온도</a:t>
            </a: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solidFill>
                  <a:schemeClr val="dk1"/>
                </a:solidFill>
                <a:latin typeface="+mn-ea"/>
                <a:ea typeface="+mn-ea"/>
              </a:rPr>
              <a:t>풍속</a:t>
            </a: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solidFill>
                  <a:schemeClr val="dk1"/>
                </a:solidFill>
                <a:latin typeface="+mn-ea"/>
                <a:ea typeface="+mn-ea"/>
              </a:rPr>
              <a:t>습도</a:t>
            </a: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solidFill>
                  <a:schemeClr val="dk1"/>
                </a:solidFill>
                <a:latin typeface="+mn-ea"/>
                <a:ea typeface="+mn-ea"/>
              </a:rPr>
              <a:t>시정</a:t>
            </a:r>
            <a:endParaRPr lang="en-US" altLang="ko-KR" sz="1800" dirty="0" smtClean="0">
              <a:solidFill>
                <a:schemeClr val="dk1"/>
              </a:solidFill>
              <a:latin typeface="+mn-ea"/>
              <a:ea typeface="+mn-ea"/>
            </a:endParaRPr>
          </a:p>
          <a:p>
            <a:pPr marL="537858" lvl="1" indent="-285750">
              <a:spcBef>
                <a:spcPts val="500"/>
              </a:spcBef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sz="1800" dirty="0" smtClean="0">
                <a:solidFill>
                  <a:schemeClr val="dk1"/>
                </a:solidFill>
                <a:latin typeface="+mn-ea"/>
                <a:ea typeface="+mn-ea"/>
              </a:rPr>
              <a:t>관계 없음</a:t>
            </a: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: </a:t>
            </a:r>
            <a:r>
              <a:rPr lang="ko-KR" altLang="en-US" sz="1800" dirty="0" smtClean="0">
                <a:solidFill>
                  <a:schemeClr val="dk1"/>
                </a:solidFill>
                <a:latin typeface="+mn-ea"/>
                <a:ea typeface="+mn-ea"/>
              </a:rPr>
              <a:t>미세먼지</a:t>
            </a: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 err="1" smtClean="0">
                <a:solidFill>
                  <a:schemeClr val="dk1"/>
                </a:solidFill>
                <a:latin typeface="+mn-ea"/>
                <a:ea typeface="+mn-ea"/>
              </a:rPr>
              <a:t>초미세먼지</a:t>
            </a:r>
            <a:endParaRPr lang="en-US" altLang="ko-KR" sz="1800" dirty="0" smtClean="0">
              <a:solidFill>
                <a:schemeClr val="dk1"/>
              </a:solidFill>
              <a:latin typeface="+mn-ea"/>
              <a:ea typeface="+mn-ea"/>
            </a:endParaRPr>
          </a:p>
          <a:p>
            <a:pPr marL="537858" lvl="1" indent="-285750">
              <a:spcBef>
                <a:spcPts val="500"/>
              </a:spcBef>
              <a:buClr>
                <a:schemeClr val="dk1"/>
              </a:buClr>
              <a:buSzPts val="1800"/>
              <a:buFontTx/>
              <a:buChar char="-"/>
            </a:pPr>
            <a:endParaRPr lang="en-US" altLang="ko-KR" sz="18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537858" lvl="1" indent="-285750">
              <a:spcBef>
                <a:spcPts val="500"/>
              </a:spcBef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sz="1800" dirty="0" smtClean="0">
                <a:solidFill>
                  <a:schemeClr val="dk1"/>
                </a:solidFill>
                <a:latin typeface="+mn-ea"/>
                <a:ea typeface="+mn-ea"/>
              </a:rPr>
              <a:t>오존 수치는 온도가 높고</a:t>
            </a: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solidFill>
                  <a:schemeClr val="dk1"/>
                </a:solidFill>
                <a:latin typeface="+mn-ea"/>
                <a:ea typeface="+mn-ea"/>
              </a:rPr>
              <a:t>풍속이 </a:t>
            </a:r>
            <a:r>
              <a:rPr lang="ko-KR" altLang="en-US" sz="1800" dirty="0" err="1" smtClean="0">
                <a:solidFill>
                  <a:schemeClr val="dk1"/>
                </a:solidFill>
                <a:latin typeface="+mn-ea"/>
                <a:ea typeface="+mn-ea"/>
              </a:rPr>
              <a:t>쎄고</a:t>
            </a: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solidFill>
                  <a:schemeClr val="dk1"/>
                </a:solidFill>
                <a:latin typeface="+mn-ea"/>
                <a:ea typeface="+mn-ea"/>
              </a:rPr>
              <a:t>습도가 낮을 수록 높아졌다</a:t>
            </a: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.</a:t>
            </a:r>
          </a:p>
          <a:p>
            <a:pPr marL="252108" lvl="1">
              <a:spcBef>
                <a:spcPts val="500"/>
              </a:spcBef>
              <a:buClr>
                <a:schemeClr val="dk1"/>
              </a:buClr>
              <a:buSzPts val="18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   </a:t>
            </a:r>
            <a:r>
              <a:rPr lang="ko-KR" altLang="en-US" sz="1800" dirty="0" smtClean="0">
                <a:solidFill>
                  <a:schemeClr val="dk1"/>
                </a:solidFill>
                <a:latin typeface="+mn-ea"/>
                <a:ea typeface="+mn-ea"/>
              </a:rPr>
              <a:t>오존은 온도와 강한 관계를 갖고</a:t>
            </a: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solidFill>
                  <a:schemeClr val="dk1"/>
                </a:solidFill>
                <a:latin typeface="+mn-ea"/>
                <a:ea typeface="+mn-ea"/>
              </a:rPr>
              <a:t>풍속과 습도는 약한 관계를 가졌다</a:t>
            </a: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.</a:t>
            </a:r>
          </a:p>
          <a:p>
            <a:pPr marL="252108" lvl="1">
              <a:spcBef>
                <a:spcPts val="500"/>
              </a:spcBef>
              <a:buClr>
                <a:schemeClr val="dk1"/>
              </a:buClr>
              <a:buSzPts val="1800"/>
            </a:pPr>
            <a:endParaRPr lang="en-US" altLang="ko-KR" sz="18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537858" lvl="1" indent="-285750">
              <a:spcBef>
                <a:spcPts val="500"/>
              </a:spcBef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sz="1800" dirty="0" smtClean="0">
                <a:solidFill>
                  <a:schemeClr val="dk1"/>
                </a:solidFill>
                <a:latin typeface="+mn-ea"/>
                <a:ea typeface="+mn-ea"/>
              </a:rPr>
              <a:t>온도가 </a:t>
            </a:r>
            <a:r>
              <a:rPr lang="ko-KR" altLang="en-US" sz="1800" dirty="0" err="1" smtClean="0">
                <a:solidFill>
                  <a:schemeClr val="dk1"/>
                </a:solidFill>
                <a:latin typeface="+mn-ea"/>
                <a:ea typeface="+mn-ea"/>
              </a:rPr>
              <a:t>약한관계를</a:t>
            </a:r>
            <a:r>
              <a:rPr lang="ko-KR" altLang="en-US" sz="1800" dirty="0" smtClean="0">
                <a:solidFill>
                  <a:schemeClr val="dk1"/>
                </a:solidFill>
                <a:latin typeface="+mn-ea"/>
                <a:ea typeface="+mn-ea"/>
              </a:rPr>
              <a:t> 가지지만 월별 평균 온도와 월별 평균 </a:t>
            </a:r>
            <a:r>
              <a:rPr lang="ko-KR" altLang="en-US" sz="1800" dirty="0" err="1" smtClean="0">
                <a:solidFill>
                  <a:schemeClr val="dk1"/>
                </a:solidFill>
                <a:latin typeface="+mn-ea"/>
                <a:ea typeface="+mn-ea"/>
              </a:rPr>
              <a:t>대여량을</a:t>
            </a:r>
            <a:r>
              <a:rPr lang="ko-KR" altLang="en-US" sz="1800" dirty="0" smtClean="0">
                <a:solidFill>
                  <a:schemeClr val="dk1"/>
                </a:solidFill>
                <a:latin typeface="+mn-ea"/>
                <a:ea typeface="+mn-ea"/>
              </a:rPr>
              <a:t> 비교할 시 뚜렷한 관계가 나오지 않아</a:t>
            </a: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solidFill>
                  <a:schemeClr val="dk1"/>
                </a:solidFill>
                <a:latin typeface="+mn-ea"/>
                <a:ea typeface="+mn-ea"/>
              </a:rPr>
              <a:t>외부요인이 들어간다고 판단된다</a:t>
            </a:r>
            <a:r>
              <a:rPr lang="en-US" altLang="ko-KR" sz="1800" dirty="0" smtClean="0">
                <a:solidFill>
                  <a:schemeClr val="dk1"/>
                </a:solidFill>
                <a:latin typeface="+mn-ea"/>
                <a:ea typeface="+mn-ea"/>
              </a:rPr>
              <a:t>.</a:t>
            </a:r>
          </a:p>
          <a:p>
            <a:pPr marL="252108" lvl="1">
              <a:spcBef>
                <a:spcPts val="500"/>
              </a:spcBef>
              <a:buClr>
                <a:schemeClr val="dk1"/>
              </a:buClr>
              <a:buSzPts val="1800"/>
            </a:pPr>
            <a:endParaRPr lang="en-US" altLang="ko-KR" sz="18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252108" lvl="1">
              <a:spcBef>
                <a:spcPts val="500"/>
              </a:spcBef>
              <a:buClr>
                <a:schemeClr val="dk1"/>
              </a:buClr>
              <a:buSzPts val="1800"/>
            </a:pPr>
            <a:endParaRPr lang="en-US" altLang="ko-KR" sz="1800" dirty="0" smtClean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4771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smtClean="0">
                <a:latin typeface="+mj-ea"/>
                <a:ea typeface="+mj-ea"/>
              </a:rPr>
              <a:t>심층분석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432620" y="2069480"/>
            <a:ext cx="8306934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가설 </a:t>
            </a:r>
            <a:r>
              <a:rPr lang="en-US" altLang="ko-KR" dirty="0">
                <a:latin typeface="+mj-ea"/>
                <a:ea typeface="+mj-ea"/>
              </a:rPr>
              <a:t>1 </a:t>
            </a:r>
            <a:r>
              <a:rPr lang="en-US" altLang="ko-KR" dirty="0" smtClean="0">
                <a:latin typeface="+mj-ea"/>
                <a:ea typeface="+mj-ea"/>
              </a:rPr>
              <a:t>:  </a:t>
            </a:r>
            <a:r>
              <a:rPr lang="ko-KR" altLang="en-US" dirty="0" smtClean="0">
                <a:latin typeface="+mj-ea"/>
                <a:ea typeface="+mj-ea"/>
              </a:rPr>
              <a:t>미세먼지가 좋을 때와 그렇지 않을 </a:t>
            </a:r>
            <a:r>
              <a:rPr lang="ko-KR" altLang="en-US" dirty="0" smtClean="0">
                <a:latin typeface="+mj-ea"/>
                <a:ea typeface="+mj-ea"/>
              </a:rPr>
              <a:t>때 </a:t>
            </a:r>
            <a:r>
              <a:rPr lang="ko-KR" altLang="en-US" dirty="0" err="1" smtClean="0">
                <a:latin typeface="+mj-ea"/>
                <a:ea typeface="+mj-ea"/>
              </a:rPr>
              <a:t>따릉이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대여량의</a:t>
            </a:r>
            <a:r>
              <a:rPr lang="ko-KR" altLang="en-US" dirty="0" smtClean="0">
                <a:latin typeface="+mj-ea"/>
                <a:ea typeface="+mj-ea"/>
              </a:rPr>
              <a:t> 차이가 없을 것이다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dirty="0" smtClean="0">
                <a:latin typeface="+mj-ea"/>
              </a:rPr>
              <a:t>	  </a:t>
            </a:r>
            <a:r>
              <a:rPr lang="ko-KR" altLang="en-US" dirty="0" smtClean="0">
                <a:latin typeface="+mj-ea"/>
              </a:rPr>
              <a:t>미세먼지가 </a:t>
            </a:r>
            <a:r>
              <a:rPr lang="ko-KR" altLang="en-US" dirty="0">
                <a:latin typeface="+mj-ea"/>
              </a:rPr>
              <a:t>좋을 때와 그렇지 않을 때 </a:t>
            </a:r>
            <a:r>
              <a:rPr lang="ko-KR" altLang="en-US" dirty="0" err="1">
                <a:latin typeface="+mj-ea"/>
              </a:rPr>
              <a:t>따릉이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대여량의</a:t>
            </a:r>
            <a:r>
              <a:rPr lang="ko-KR" altLang="en-US" dirty="0">
                <a:latin typeface="+mj-ea"/>
              </a:rPr>
              <a:t> 차이가 </a:t>
            </a:r>
            <a:r>
              <a:rPr lang="ko-KR" altLang="en-US" dirty="0" smtClean="0">
                <a:latin typeface="+mj-ea"/>
              </a:rPr>
              <a:t>있을 </a:t>
            </a:r>
            <a:r>
              <a:rPr lang="ko-KR" altLang="en-US" dirty="0">
                <a:latin typeface="+mj-ea"/>
              </a:rPr>
              <a:t>것이다</a:t>
            </a:r>
            <a:r>
              <a:rPr lang="en-US" altLang="ko-KR" dirty="0">
                <a:latin typeface="+mj-ea"/>
              </a:rPr>
              <a:t>.</a:t>
            </a:r>
            <a:endParaRPr lang="ko-KR" altLang="en-US" dirty="0">
              <a:latin typeface="+mj-ea"/>
            </a:endParaRPr>
          </a:p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432620" y="2969119"/>
            <a:ext cx="8245388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가설 </a:t>
            </a:r>
            <a:r>
              <a:rPr lang="en-US" altLang="ko-KR" dirty="0">
                <a:latin typeface="+mj-ea"/>
                <a:ea typeface="+mj-ea"/>
              </a:rPr>
              <a:t>2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초</a:t>
            </a:r>
            <a:r>
              <a:rPr lang="ko-KR" altLang="en-US" dirty="0" smtClean="0">
                <a:latin typeface="+mj-ea"/>
              </a:rPr>
              <a:t>미세먼지가 </a:t>
            </a:r>
            <a:r>
              <a:rPr lang="ko-KR" altLang="en-US" dirty="0">
                <a:latin typeface="+mj-ea"/>
              </a:rPr>
              <a:t>좋을 때와 그렇지 않을 때 </a:t>
            </a:r>
            <a:r>
              <a:rPr lang="ko-KR" altLang="en-US" dirty="0" err="1">
                <a:latin typeface="+mj-ea"/>
              </a:rPr>
              <a:t>따릉이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대여량의</a:t>
            </a:r>
            <a:r>
              <a:rPr lang="ko-KR" altLang="en-US" dirty="0">
                <a:latin typeface="+mj-ea"/>
              </a:rPr>
              <a:t> 차이가 없을 것이다</a:t>
            </a:r>
            <a:r>
              <a:rPr lang="en-US" altLang="ko-KR" dirty="0">
                <a:latin typeface="+mj-ea"/>
              </a:rPr>
              <a:t>.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dirty="0">
                <a:latin typeface="+mj-ea"/>
              </a:rPr>
              <a:t>	 </a:t>
            </a:r>
            <a:r>
              <a:rPr lang="ko-KR" altLang="en-US" dirty="0" smtClean="0">
                <a:latin typeface="+mj-ea"/>
              </a:rPr>
              <a:t>초미세먼지가 </a:t>
            </a:r>
            <a:r>
              <a:rPr lang="ko-KR" altLang="en-US" dirty="0">
                <a:latin typeface="+mj-ea"/>
              </a:rPr>
              <a:t>좋을 때와 그렇지 않을 때 </a:t>
            </a:r>
            <a:r>
              <a:rPr lang="ko-KR" altLang="en-US" dirty="0" err="1">
                <a:latin typeface="+mj-ea"/>
              </a:rPr>
              <a:t>따릉이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대여량의</a:t>
            </a:r>
            <a:r>
              <a:rPr lang="ko-KR" altLang="en-US" dirty="0">
                <a:latin typeface="+mj-ea"/>
              </a:rPr>
              <a:t> 차이가 있을 것이다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32620" y="1277570"/>
            <a:ext cx="44794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>
                <a:latin typeface="+mj-ea"/>
                <a:ea typeface="+mj-ea"/>
              </a:rPr>
              <a:t>조에서 설정한 가설을 최소 </a:t>
            </a:r>
            <a:r>
              <a:rPr lang="en-US" altLang="ko-KR" dirty="0" smtClean="0">
                <a:latin typeface="+mj-ea"/>
                <a:ea typeface="+mj-ea"/>
              </a:rPr>
              <a:t>5</a:t>
            </a:r>
            <a:r>
              <a:rPr lang="ko-KR" altLang="en-US" dirty="0" smtClean="0">
                <a:latin typeface="+mj-ea"/>
                <a:ea typeface="+mj-ea"/>
              </a:rPr>
              <a:t>개 </a:t>
            </a:r>
            <a:r>
              <a:rPr lang="ko-KR" altLang="en-US" dirty="0">
                <a:latin typeface="+mj-ea"/>
                <a:ea typeface="+mj-ea"/>
              </a:rPr>
              <a:t>이상 작성해주세요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6052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5036195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j-ea"/>
                <a:ea typeface="+mj-ea"/>
              </a:rPr>
              <a:t>단변량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분석</a:t>
            </a:r>
            <a:r>
              <a:rPr lang="en-US" altLang="ko-KR" dirty="0" smtClean="0">
                <a:latin typeface="+mj-ea"/>
                <a:ea typeface="+mj-ea"/>
              </a:rPr>
              <a:t>(PM10)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08" y="1339362"/>
            <a:ext cx="7669823" cy="494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75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smtClean="0">
                <a:latin typeface="+mn-ea"/>
                <a:ea typeface="+mn-ea"/>
              </a:rPr>
              <a:t>분석 목표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71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altLang="en-US" dirty="0" smtClean="0">
                <a:latin typeface="+mn-ea"/>
                <a:ea typeface="+mn-ea"/>
              </a:rPr>
              <a:t>미세먼지가 좋을 때</a:t>
            </a:r>
            <a:r>
              <a:rPr lang="en-US" altLang="ko-KR" dirty="0" smtClean="0">
                <a:latin typeface="+mn-ea"/>
                <a:ea typeface="+mn-ea"/>
              </a:rPr>
              <a:t>(80</a:t>
            </a:r>
            <a:r>
              <a:rPr lang="ko-KR" altLang="en-US" dirty="0" smtClean="0">
                <a:latin typeface="+mn-ea"/>
                <a:ea typeface="+mn-ea"/>
              </a:rPr>
              <a:t>이하</a:t>
            </a:r>
            <a:r>
              <a:rPr lang="en-US" altLang="ko-KR" dirty="0" smtClean="0">
                <a:latin typeface="+mn-ea"/>
                <a:ea typeface="+mn-ea"/>
              </a:rPr>
              <a:t>) </a:t>
            </a:r>
            <a:r>
              <a:rPr lang="ko-KR" altLang="en-US" dirty="0" smtClean="0">
                <a:latin typeface="+mn-ea"/>
                <a:ea typeface="+mn-ea"/>
              </a:rPr>
              <a:t>그렇지 않을 때</a:t>
            </a:r>
            <a:r>
              <a:rPr lang="en-US" altLang="ko-KR" dirty="0" smtClean="0">
                <a:latin typeface="+mn-ea"/>
                <a:ea typeface="+mn-ea"/>
              </a:rPr>
              <a:t>(80</a:t>
            </a:r>
            <a:r>
              <a:rPr lang="ko-KR" altLang="en-US" dirty="0" smtClean="0">
                <a:latin typeface="+mn-ea"/>
                <a:ea typeface="+mn-ea"/>
              </a:rPr>
              <a:t>초과</a:t>
            </a:r>
            <a:r>
              <a:rPr lang="en-US" altLang="ko-KR" dirty="0" smtClean="0">
                <a:latin typeface="+mn-ea"/>
                <a:ea typeface="+mn-ea"/>
              </a:rPr>
              <a:t>) </a:t>
            </a:r>
            <a:r>
              <a:rPr lang="ko-KR" altLang="en-US" dirty="0" smtClean="0">
                <a:latin typeface="+mn-ea"/>
                <a:ea typeface="+mn-ea"/>
              </a:rPr>
              <a:t>두 집단간의 </a:t>
            </a:r>
            <a:r>
              <a:rPr lang="ko-KR" altLang="en-US" dirty="0" err="1" smtClean="0">
                <a:latin typeface="+mn-ea"/>
                <a:ea typeface="+mn-ea"/>
              </a:rPr>
              <a:t>따릉이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대여량</a:t>
            </a:r>
            <a:r>
              <a:rPr lang="ko-KR" altLang="en-US" dirty="0" smtClean="0">
                <a:latin typeface="+mn-ea"/>
                <a:ea typeface="+mn-ea"/>
              </a:rPr>
              <a:t> 차이가 있는지</a:t>
            </a:r>
            <a:r>
              <a:rPr lang="en-US" altLang="ko-KR" dirty="0" smtClean="0">
                <a:latin typeface="+mn-ea"/>
                <a:ea typeface="+mn-ea"/>
              </a:rPr>
              <a:t>…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Google Shape;184;p26">
            <a:extLst>
              <a:ext uri="{FF2B5EF4-FFF2-40B4-BE49-F238E27FC236}">
                <a16:creationId xmlns:a16="http://schemas.microsoft.com/office/drawing/2014/main" id="{DFE455FC-B65D-4610-A9E7-84FFF8F5E7BD}"/>
              </a:ext>
            </a:extLst>
          </p:cNvPr>
          <p:cNvSpPr txBox="1">
            <a:spLocks/>
          </p:cNvSpPr>
          <p:nvPr/>
        </p:nvSpPr>
        <p:spPr>
          <a:xfrm>
            <a:off x="449612" y="2631756"/>
            <a:ext cx="8740142" cy="71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29518" lvl="1" indent="-177410"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초미세먼지가 </a:t>
            </a:r>
            <a:r>
              <a:rPr lang="ko-KR" altLang="en-US" dirty="0">
                <a:latin typeface="+mn-ea"/>
              </a:rPr>
              <a:t>좋을 때</a:t>
            </a:r>
            <a:r>
              <a:rPr lang="en-US" altLang="ko-KR" dirty="0" smtClean="0">
                <a:latin typeface="+mn-ea"/>
              </a:rPr>
              <a:t>(35</a:t>
            </a:r>
            <a:r>
              <a:rPr lang="ko-KR" altLang="en-US" dirty="0" smtClean="0">
                <a:latin typeface="+mn-ea"/>
              </a:rPr>
              <a:t>이하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그렇지 않을 때</a:t>
            </a:r>
            <a:r>
              <a:rPr lang="en-US" altLang="ko-KR" dirty="0" smtClean="0">
                <a:latin typeface="+mn-ea"/>
              </a:rPr>
              <a:t>(35</a:t>
            </a:r>
            <a:r>
              <a:rPr lang="ko-KR" altLang="en-US" dirty="0" smtClean="0">
                <a:latin typeface="+mn-ea"/>
              </a:rPr>
              <a:t>초과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두 집단간의 </a:t>
            </a:r>
            <a:r>
              <a:rPr lang="ko-KR" altLang="en-US" dirty="0" err="1">
                <a:latin typeface="+mn-ea"/>
              </a:rPr>
              <a:t>따릉이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대여량</a:t>
            </a:r>
            <a:r>
              <a:rPr lang="ko-KR" altLang="en-US" dirty="0">
                <a:latin typeface="+mn-ea"/>
              </a:rPr>
              <a:t> 차이가 있는지</a:t>
            </a:r>
            <a:r>
              <a:rPr lang="en-US" altLang="ko-KR" dirty="0">
                <a:latin typeface="+mn-ea"/>
              </a:rPr>
              <a:t>…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324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+mj-ea"/>
                <a:ea typeface="+mj-ea"/>
              </a:rPr>
              <a:t>가설 수립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432620" y="2069480"/>
            <a:ext cx="8859298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가설 </a:t>
            </a:r>
            <a:r>
              <a:rPr lang="en-US" altLang="ko-KR" dirty="0">
                <a:latin typeface="+mj-ea"/>
                <a:ea typeface="+mj-ea"/>
              </a:rPr>
              <a:t>1 </a:t>
            </a:r>
            <a:r>
              <a:rPr lang="en-US" altLang="ko-KR" dirty="0" smtClean="0">
                <a:latin typeface="+mj-ea"/>
                <a:ea typeface="+mj-ea"/>
              </a:rPr>
              <a:t>:  </a:t>
            </a:r>
            <a:r>
              <a:rPr lang="ko-KR" altLang="en-US" dirty="0" err="1" smtClean="0">
                <a:latin typeface="+mj-ea"/>
                <a:ea typeface="+mj-ea"/>
              </a:rPr>
              <a:t>귀무가설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강우 여부와 </a:t>
            </a:r>
            <a:r>
              <a:rPr lang="ko-KR" altLang="en-US" dirty="0" err="1">
                <a:latin typeface="+mj-ea"/>
                <a:ea typeface="+mj-ea"/>
              </a:rPr>
              <a:t>따릉이간에는</a:t>
            </a:r>
            <a:r>
              <a:rPr lang="ko-KR" altLang="en-US" dirty="0">
                <a:latin typeface="+mj-ea"/>
                <a:ea typeface="+mj-ea"/>
              </a:rPr>
              <a:t> 연관성이 없다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dirty="0" smtClean="0">
              <a:latin typeface="+mj-ea"/>
              <a:ea typeface="+mj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             </a:t>
            </a:r>
            <a:r>
              <a:rPr lang="ko-KR" altLang="en-US" dirty="0" err="1" smtClean="0">
                <a:latin typeface="+mj-ea"/>
                <a:ea typeface="+mj-ea"/>
              </a:rPr>
              <a:t>대립가설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강우 여부와 </a:t>
            </a:r>
            <a:r>
              <a:rPr lang="ko-KR" altLang="en-US" dirty="0" err="1">
                <a:latin typeface="+mj-ea"/>
                <a:ea typeface="+mj-ea"/>
              </a:rPr>
              <a:t>따릉이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대여량</a:t>
            </a:r>
            <a:r>
              <a:rPr lang="ko-KR" altLang="en-US" dirty="0">
                <a:latin typeface="+mj-ea"/>
                <a:ea typeface="+mj-ea"/>
              </a:rPr>
              <a:t> 간에는 연관성이 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432620" y="2969118"/>
            <a:ext cx="7501145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가설 </a:t>
            </a:r>
            <a:r>
              <a:rPr lang="en-US" altLang="ko-KR" dirty="0">
                <a:latin typeface="+mj-ea"/>
                <a:ea typeface="+mj-ea"/>
              </a:rPr>
              <a:t>2 </a:t>
            </a:r>
            <a:r>
              <a:rPr lang="en-US" altLang="ko-KR" dirty="0" smtClean="0">
                <a:latin typeface="+mj-ea"/>
                <a:ea typeface="+mj-ea"/>
              </a:rPr>
              <a:t>:  </a:t>
            </a:r>
            <a:r>
              <a:rPr lang="ko-KR" altLang="en-US" dirty="0" err="1" smtClean="0">
                <a:latin typeface="+mj-ea"/>
              </a:rPr>
              <a:t>귀무가설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 smtClean="0">
                <a:latin typeface="+mj-ea"/>
              </a:rPr>
              <a:t>온도와 </a:t>
            </a:r>
            <a:r>
              <a:rPr lang="ko-KR" altLang="en-US" dirty="0" err="1">
                <a:latin typeface="+mj-ea"/>
              </a:rPr>
              <a:t>따릉이간에는</a:t>
            </a:r>
            <a:r>
              <a:rPr lang="ko-KR" altLang="en-US" dirty="0">
                <a:latin typeface="+mj-ea"/>
              </a:rPr>
              <a:t> 연관성이 없다</a:t>
            </a:r>
            <a:r>
              <a:rPr lang="en-US" altLang="ko-KR" dirty="0">
                <a:latin typeface="+mj-ea"/>
              </a:rPr>
              <a:t>.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dirty="0">
              <a:latin typeface="+mj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dirty="0">
                <a:latin typeface="+mj-ea"/>
              </a:rPr>
              <a:t>              </a:t>
            </a:r>
            <a:r>
              <a:rPr lang="en-US" altLang="ko-KR" dirty="0" smtClean="0">
                <a:latin typeface="+mj-ea"/>
              </a:rPr>
              <a:t>  </a:t>
            </a:r>
            <a:r>
              <a:rPr lang="ko-KR" altLang="en-US" dirty="0" err="1" smtClean="0">
                <a:latin typeface="+mj-ea"/>
              </a:rPr>
              <a:t>대립가설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 smtClean="0">
                <a:latin typeface="+mj-ea"/>
              </a:rPr>
              <a:t>온도와 </a:t>
            </a:r>
            <a:r>
              <a:rPr lang="ko-KR" altLang="en-US" dirty="0" err="1">
                <a:latin typeface="+mj-ea"/>
              </a:rPr>
              <a:t>따릉이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대여량</a:t>
            </a:r>
            <a:r>
              <a:rPr lang="ko-KR" altLang="en-US" dirty="0">
                <a:latin typeface="+mj-ea"/>
              </a:rPr>
              <a:t> 간에는 연관성이 있다</a:t>
            </a:r>
            <a:r>
              <a:rPr lang="en-US" altLang="ko-KR" dirty="0">
                <a:latin typeface="+mj-ea"/>
              </a:rPr>
              <a:t>. </a:t>
            </a:r>
            <a:endParaRPr lang="ko-KR" altLang="en-US" dirty="0">
              <a:latin typeface="+mj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432620" y="3868758"/>
            <a:ext cx="898032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가설 </a:t>
            </a:r>
            <a:r>
              <a:rPr lang="en-US" altLang="ko-KR" dirty="0">
                <a:latin typeface="+mj-ea"/>
                <a:ea typeface="+mj-ea"/>
              </a:rPr>
              <a:t>3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err="1" smtClean="0">
                <a:latin typeface="+mj-ea"/>
              </a:rPr>
              <a:t>귀무가설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 smtClean="0">
                <a:latin typeface="+mj-ea"/>
              </a:rPr>
              <a:t>시간대와 </a:t>
            </a:r>
            <a:r>
              <a:rPr lang="ko-KR" altLang="en-US" dirty="0" err="1">
                <a:latin typeface="+mj-ea"/>
              </a:rPr>
              <a:t>따릉이간에는</a:t>
            </a:r>
            <a:r>
              <a:rPr lang="ko-KR" altLang="en-US" dirty="0">
                <a:latin typeface="+mj-ea"/>
              </a:rPr>
              <a:t> 연관성이 없다</a:t>
            </a:r>
            <a:r>
              <a:rPr lang="en-US" altLang="ko-KR" dirty="0">
                <a:latin typeface="+mj-ea"/>
              </a:rPr>
              <a:t>.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dirty="0">
              <a:latin typeface="+mj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dirty="0">
                <a:latin typeface="+mj-ea"/>
              </a:rPr>
              <a:t>                </a:t>
            </a:r>
            <a:r>
              <a:rPr lang="ko-KR" altLang="en-US" dirty="0" err="1">
                <a:latin typeface="+mj-ea"/>
              </a:rPr>
              <a:t>대립가설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:</a:t>
            </a:r>
            <a:r>
              <a:rPr lang="ko-KR" altLang="en-US" dirty="0" smtClean="0">
                <a:latin typeface="+mj-ea"/>
              </a:rPr>
              <a:t>시간대와 </a:t>
            </a:r>
            <a:r>
              <a:rPr lang="ko-KR" altLang="en-US" dirty="0" err="1">
                <a:latin typeface="+mj-ea"/>
              </a:rPr>
              <a:t>따릉이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대여량</a:t>
            </a:r>
            <a:r>
              <a:rPr lang="ko-KR" altLang="en-US" dirty="0">
                <a:latin typeface="+mj-ea"/>
              </a:rPr>
              <a:t> 간에는 연관성이 있다</a:t>
            </a:r>
            <a:r>
              <a:rPr lang="en-US" altLang="ko-KR" dirty="0">
                <a:latin typeface="+mj-ea"/>
              </a:rPr>
              <a:t>. </a:t>
            </a:r>
            <a:endParaRPr lang="ko-KR" altLang="en-US" dirty="0">
              <a:latin typeface="+mj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ko-KR" altLang="en-US" dirty="0">
              <a:latin typeface="+mj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32620" y="1277570"/>
            <a:ext cx="44794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>
                <a:latin typeface="+mj-ea"/>
                <a:ea typeface="+mj-ea"/>
              </a:rPr>
              <a:t>조에서 설정한 가설을 최소 </a:t>
            </a:r>
            <a:r>
              <a:rPr lang="en-US" altLang="ko-KR" dirty="0" smtClean="0">
                <a:latin typeface="+mj-ea"/>
                <a:ea typeface="+mj-ea"/>
              </a:rPr>
              <a:t>5</a:t>
            </a:r>
            <a:r>
              <a:rPr lang="ko-KR" altLang="en-US" dirty="0" smtClean="0">
                <a:latin typeface="+mj-ea"/>
                <a:ea typeface="+mj-ea"/>
              </a:rPr>
              <a:t>개 </a:t>
            </a:r>
            <a:r>
              <a:rPr lang="ko-KR" altLang="en-US" dirty="0">
                <a:latin typeface="+mj-ea"/>
                <a:ea typeface="+mj-ea"/>
              </a:rPr>
              <a:t>이상 작성해주세요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432620" y="4768396"/>
            <a:ext cx="7501145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가설 </a:t>
            </a:r>
            <a:r>
              <a:rPr lang="en-US" altLang="ko-KR" dirty="0" smtClean="0">
                <a:latin typeface="+mj-ea"/>
                <a:ea typeface="+mj-ea"/>
              </a:rPr>
              <a:t>4 : </a:t>
            </a:r>
            <a:r>
              <a:rPr lang="ko-KR" altLang="en-US" dirty="0" err="1">
                <a:latin typeface="+mj-ea"/>
              </a:rPr>
              <a:t>귀무가설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 smtClean="0">
                <a:latin typeface="+mj-ea"/>
              </a:rPr>
              <a:t>미세먼지와 </a:t>
            </a:r>
            <a:r>
              <a:rPr lang="ko-KR" altLang="en-US" dirty="0" err="1">
                <a:latin typeface="+mj-ea"/>
              </a:rPr>
              <a:t>따릉이간에는</a:t>
            </a:r>
            <a:r>
              <a:rPr lang="ko-KR" altLang="en-US" dirty="0">
                <a:latin typeface="+mj-ea"/>
              </a:rPr>
              <a:t> 연관성이 없다</a:t>
            </a:r>
            <a:r>
              <a:rPr lang="en-US" altLang="ko-KR" dirty="0">
                <a:latin typeface="+mj-ea"/>
              </a:rPr>
              <a:t>.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dirty="0">
              <a:latin typeface="+mj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dirty="0">
                <a:latin typeface="+mj-ea"/>
              </a:rPr>
              <a:t>                </a:t>
            </a:r>
            <a:r>
              <a:rPr lang="ko-KR" altLang="en-US" dirty="0" err="1">
                <a:latin typeface="+mj-ea"/>
              </a:rPr>
              <a:t>대립가설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:</a:t>
            </a:r>
            <a:r>
              <a:rPr lang="ko-KR" altLang="en-US" dirty="0" smtClean="0">
                <a:latin typeface="+mj-ea"/>
              </a:rPr>
              <a:t>미세먼지와 </a:t>
            </a:r>
            <a:r>
              <a:rPr lang="ko-KR" altLang="en-US" dirty="0" err="1">
                <a:latin typeface="+mj-ea"/>
              </a:rPr>
              <a:t>따릉이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대여량</a:t>
            </a:r>
            <a:r>
              <a:rPr lang="ko-KR" altLang="en-US" dirty="0">
                <a:latin typeface="+mj-ea"/>
              </a:rPr>
              <a:t> 간에는 연관성이 있다</a:t>
            </a:r>
            <a:r>
              <a:rPr lang="en-US" altLang="ko-KR" dirty="0">
                <a:latin typeface="+mj-ea"/>
              </a:rPr>
              <a:t>. </a:t>
            </a:r>
            <a:endParaRPr lang="ko-KR" altLang="en-US" dirty="0">
              <a:latin typeface="+mj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432620" y="5652162"/>
            <a:ext cx="708428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+mj-ea"/>
                <a:ea typeface="+mj-ea"/>
              </a:rPr>
              <a:t>가설 </a:t>
            </a:r>
            <a:r>
              <a:rPr lang="en-US" altLang="ko-KR" dirty="0" smtClean="0">
                <a:latin typeface="+mj-ea"/>
                <a:ea typeface="+mj-ea"/>
              </a:rPr>
              <a:t>5 : </a:t>
            </a:r>
            <a:r>
              <a:rPr lang="ko-KR" altLang="en-US" dirty="0" err="1" smtClean="0">
                <a:latin typeface="+mj-ea"/>
              </a:rPr>
              <a:t>귀무가설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 smtClean="0">
                <a:latin typeface="+mj-ea"/>
              </a:rPr>
              <a:t>풍속과 </a:t>
            </a:r>
            <a:r>
              <a:rPr lang="ko-KR" altLang="en-US" dirty="0" err="1">
                <a:latin typeface="+mj-ea"/>
              </a:rPr>
              <a:t>따릉이간에는</a:t>
            </a:r>
            <a:r>
              <a:rPr lang="ko-KR" altLang="en-US" dirty="0">
                <a:latin typeface="+mj-ea"/>
              </a:rPr>
              <a:t> 연관성이 없다</a:t>
            </a:r>
            <a:r>
              <a:rPr lang="en-US" altLang="ko-KR" dirty="0">
                <a:latin typeface="+mj-ea"/>
              </a:rPr>
              <a:t>.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dirty="0">
              <a:latin typeface="+mj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dirty="0">
                <a:latin typeface="+mj-ea"/>
              </a:rPr>
              <a:t>                </a:t>
            </a:r>
            <a:r>
              <a:rPr lang="ko-KR" altLang="en-US" dirty="0" err="1">
                <a:latin typeface="+mj-ea"/>
              </a:rPr>
              <a:t>대립가설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:</a:t>
            </a:r>
            <a:r>
              <a:rPr lang="ko-KR" altLang="en-US" dirty="0" smtClean="0">
                <a:latin typeface="+mj-ea"/>
              </a:rPr>
              <a:t>풍속과 </a:t>
            </a:r>
            <a:r>
              <a:rPr lang="ko-KR" altLang="en-US" dirty="0" err="1">
                <a:latin typeface="+mj-ea"/>
              </a:rPr>
              <a:t>따릉이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대여량</a:t>
            </a:r>
            <a:r>
              <a:rPr lang="ko-KR" altLang="en-US" dirty="0">
                <a:latin typeface="+mj-ea"/>
              </a:rPr>
              <a:t> 간에는 연관성이 있다</a:t>
            </a:r>
            <a:r>
              <a:rPr lang="en-US" altLang="ko-KR" dirty="0">
                <a:latin typeface="+mj-ea"/>
              </a:rPr>
              <a:t>. </a:t>
            </a:r>
            <a:endParaRPr lang="ko-KR" altLang="en-US" dirty="0">
              <a:latin typeface="+mj-ea"/>
            </a:endParaRPr>
          </a:p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5080157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n-ea"/>
                <a:ea typeface="+mn-ea"/>
              </a:rPr>
              <a:t>이변량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분석</a:t>
            </a:r>
            <a:r>
              <a:rPr lang="en-US" altLang="ko-KR" dirty="0" smtClean="0">
                <a:latin typeface="+mn-ea"/>
                <a:ea typeface="+mn-ea"/>
              </a:rPr>
              <a:t>(PM10_safe)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189" y="1435230"/>
            <a:ext cx="4373235" cy="29007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7" y="4669972"/>
            <a:ext cx="7983742" cy="140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54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5080157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n-ea"/>
                <a:ea typeface="+mn-ea"/>
              </a:rPr>
              <a:t>이변량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분석</a:t>
            </a:r>
            <a:r>
              <a:rPr lang="en-US" altLang="ko-KR" dirty="0" smtClean="0">
                <a:latin typeface="+mn-ea"/>
                <a:ea typeface="+mn-ea"/>
              </a:rPr>
              <a:t>(PM10_</a:t>
            </a:r>
            <a:r>
              <a:rPr lang="en-US" altLang="ko-KR" dirty="0" smtClean="0">
                <a:latin typeface="+mn-ea"/>
                <a:ea typeface="+mn-ea"/>
              </a:rPr>
              <a:t>un</a:t>
            </a:r>
            <a:r>
              <a:rPr lang="en-US" altLang="ko-KR" dirty="0" smtClean="0">
                <a:latin typeface="+mn-ea"/>
                <a:ea typeface="+mn-ea"/>
              </a:rPr>
              <a:t>safe)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124" y="1345202"/>
            <a:ext cx="4344851" cy="29263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20" y="4515540"/>
            <a:ext cx="8413473" cy="149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86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+mn-ea"/>
                <a:ea typeface="+mn-ea"/>
              </a:rPr>
              <a:t>가설 검증 과정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71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altLang="en-US" dirty="0" smtClean="0">
                <a:latin typeface="+mn-ea"/>
                <a:ea typeface="+mn-ea"/>
              </a:rPr>
              <a:t>두 모집단의 평균이 같다는 </a:t>
            </a:r>
            <a:r>
              <a:rPr lang="ko-KR" altLang="en-US" dirty="0" err="1" smtClean="0">
                <a:latin typeface="+mn-ea"/>
                <a:ea typeface="+mn-ea"/>
              </a:rPr>
              <a:t>귀무가설을</a:t>
            </a:r>
            <a:r>
              <a:rPr lang="ko-KR" altLang="en-US" dirty="0" smtClean="0">
                <a:latin typeface="+mn-ea"/>
                <a:ea typeface="+mn-ea"/>
              </a:rPr>
              <a:t> 검증하기 위해서 </a:t>
            </a:r>
            <a:r>
              <a:rPr lang="en-US" altLang="ko-KR" dirty="0" smtClean="0">
                <a:latin typeface="+mn-ea"/>
                <a:ea typeface="+mn-ea"/>
              </a:rPr>
              <a:t>two-sample </a:t>
            </a:r>
            <a:r>
              <a:rPr lang="en-US" altLang="ko-KR" dirty="0" err="1" smtClean="0">
                <a:latin typeface="+mn-ea"/>
                <a:ea typeface="+mn-ea"/>
              </a:rPr>
              <a:t>t_test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사용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09" y="2560280"/>
            <a:ext cx="7769400" cy="117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39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+mn-ea"/>
                <a:ea typeface="+mn-ea"/>
              </a:rPr>
              <a:t>가설 검증 과정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20" y="1809744"/>
            <a:ext cx="9275293" cy="354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11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5036195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j-ea"/>
                <a:ea typeface="+mj-ea"/>
              </a:rPr>
              <a:t>단변량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분석</a:t>
            </a:r>
            <a:r>
              <a:rPr lang="en-US" altLang="ko-KR" dirty="0" smtClean="0">
                <a:latin typeface="+mj-ea"/>
                <a:ea typeface="+mj-ea"/>
              </a:rPr>
              <a:t>(PM2.5)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062" y="1374531"/>
            <a:ext cx="5914788" cy="471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09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5080157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n-ea"/>
                <a:ea typeface="+mn-ea"/>
              </a:rPr>
              <a:t>이변량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분석</a:t>
            </a:r>
            <a:r>
              <a:rPr lang="en-US" altLang="ko-KR" dirty="0" smtClean="0">
                <a:latin typeface="+mn-ea"/>
                <a:ea typeface="+mn-ea"/>
              </a:rPr>
              <a:t>(PM2.5_safe)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582" y="1473213"/>
            <a:ext cx="3762375" cy="2495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84" y="4340760"/>
            <a:ext cx="8046125" cy="153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15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5080157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n-ea"/>
                <a:ea typeface="+mn-ea"/>
              </a:rPr>
              <a:t>이변량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분석</a:t>
            </a:r>
            <a:r>
              <a:rPr lang="en-US" altLang="ko-KR" dirty="0" smtClean="0">
                <a:latin typeface="+mn-ea"/>
                <a:ea typeface="+mn-ea"/>
              </a:rPr>
              <a:t>(PM2.5_</a:t>
            </a:r>
            <a:r>
              <a:rPr lang="en-US" altLang="ko-KR" dirty="0" smtClean="0">
                <a:latin typeface="+mn-ea"/>
                <a:ea typeface="+mn-ea"/>
              </a:rPr>
              <a:t>un</a:t>
            </a:r>
            <a:r>
              <a:rPr lang="en-US" altLang="ko-KR" dirty="0" smtClean="0">
                <a:latin typeface="+mn-ea"/>
                <a:ea typeface="+mn-ea"/>
              </a:rPr>
              <a:t>safe)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352" y="1636476"/>
            <a:ext cx="4740107" cy="31925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00" y="4897136"/>
            <a:ext cx="8645185" cy="144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2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+mn-ea"/>
                <a:ea typeface="+mn-ea"/>
              </a:rPr>
              <a:t>가설 검증 과정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71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altLang="en-US" dirty="0" smtClean="0">
                <a:latin typeface="+mn-ea"/>
                <a:ea typeface="+mn-ea"/>
              </a:rPr>
              <a:t>두 모집단의 평균이 같다는 </a:t>
            </a:r>
            <a:r>
              <a:rPr lang="ko-KR" altLang="en-US" dirty="0" err="1" smtClean="0">
                <a:latin typeface="+mn-ea"/>
                <a:ea typeface="+mn-ea"/>
              </a:rPr>
              <a:t>귀무가설을</a:t>
            </a:r>
            <a:r>
              <a:rPr lang="ko-KR" altLang="en-US" dirty="0" smtClean="0">
                <a:latin typeface="+mn-ea"/>
                <a:ea typeface="+mn-ea"/>
              </a:rPr>
              <a:t> 검증하기 위해서 </a:t>
            </a:r>
            <a:r>
              <a:rPr lang="en-US" altLang="ko-KR" dirty="0" smtClean="0">
                <a:latin typeface="+mn-ea"/>
                <a:ea typeface="+mn-ea"/>
              </a:rPr>
              <a:t>two-sample </a:t>
            </a:r>
            <a:r>
              <a:rPr lang="en-US" altLang="ko-KR" dirty="0" err="1" smtClean="0">
                <a:latin typeface="+mn-ea"/>
                <a:ea typeface="+mn-ea"/>
              </a:rPr>
              <a:t>t_test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사용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09" y="2560280"/>
            <a:ext cx="7769400" cy="117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29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+mn-ea"/>
                <a:ea typeface="+mn-ea"/>
              </a:rPr>
              <a:t>가설 검증 과정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20" y="1969010"/>
            <a:ext cx="9261970" cy="34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92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smtClean="0">
                <a:latin typeface="+mn-ea"/>
                <a:ea typeface="+mn-ea"/>
              </a:rPr>
              <a:t>개선점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71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altLang="en-US" dirty="0" smtClean="0">
                <a:latin typeface="+mn-ea"/>
                <a:ea typeface="+mn-ea"/>
              </a:rPr>
              <a:t>정규성을 만족시키지 않았기 때문에 </a:t>
            </a:r>
            <a:r>
              <a:rPr lang="en-US" altLang="ko-KR" dirty="0" smtClean="0">
                <a:latin typeface="+mn-ea"/>
                <a:ea typeface="+mn-ea"/>
              </a:rPr>
              <a:t>t-test </a:t>
            </a:r>
            <a:r>
              <a:rPr lang="ko-KR" altLang="en-US" dirty="0" smtClean="0">
                <a:latin typeface="+mn-ea"/>
                <a:ea typeface="+mn-ea"/>
              </a:rPr>
              <a:t>검정통계량의 유의성에 조금은 의심이 간다</a:t>
            </a:r>
            <a:r>
              <a:rPr lang="en-US" altLang="ko-KR" dirty="0" smtClean="0">
                <a:latin typeface="+mn-ea"/>
                <a:ea typeface="+mn-ea"/>
              </a:rPr>
              <a:t>…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/>
          </p:cNvSpPr>
          <p:nvPr/>
        </p:nvSpPr>
        <p:spPr>
          <a:xfrm>
            <a:off x="449612" y="2286101"/>
            <a:ext cx="87401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29518" lvl="1" indent="-177410">
              <a:lnSpc>
                <a:spcPct val="100000"/>
              </a:lnSpc>
            </a:pPr>
            <a:r>
              <a:rPr lang="ko-KR" altLang="en-US" dirty="0" smtClean="0">
                <a:latin typeface="+mn-ea"/>
                <a:ea typeface="+mn-ea"/>
              </a:rPr>
              <a:t>따라서 차후 연구에는 </a:t>
            </a:r>
            <a:r>
              <a:rPr lang="en-US" altLang="ko-KR" dirty="0" smtClean="0">
                <a:latin typeface="+mn-ea"/>
                <a:ea typeface="+mn-ea"/>
              </a:rPr>
              <a:t>Wilcoxon’s Rank-Sum Test</a:t>
            </a:r>
            <a:r>
              <a:rPr lang="ko-KR" altLang="en-US" dirty="0" smtClean="0">
                <a:latin typeface="+mn-ea"/>
                <a:ea typeface="+mn-ea"/>
              </a:rPr>
              <a:t>를 사용할 예정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/>
          </p:cNvSpPr>
          <p:nvPr/>
        </p:nvSpPr>
        <p:spPr>
          <a:xfrm>
            <a:off x="449612" y="3158347"/>
            <a:ext cx="8740142" cy="71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29518" lvl="1" indent="-177410">
              <a:lnSpc>
                <a:spcPct val="100000"/>
              </a:lnSpc>
            </a:pPr>
            <a:r>
              <a:rPr lang="en-US" altLang="ko-KR" dirty="0" smtClean="0">
                <a:latin typeface="+mn-ea"/>
                <a:ea typeface="+mn-ea"/>
              </a:rPr>
              <a:t>Wilcoxon’s Rank-Sum Test</a:t>
            </a:r>
            <a:r>
              <a:rPr lang="ko-KR" altLang="en-US" dirty="0" smtClean="0">
                <a:latin typeface="+mn-ea"/>
                <a:ea typeface="+mn-ea"/>
              </a:rPr>
              <a:t>에서는 두 그룹의 개수가 같아야 하므로 서로 개수가 다른 두 집단에서 동일한 개수를 </a:t>
            </a:r>
            <a:r>
              <a:rPr lang="ko-KR" altLang="en-US" dirty="0" err="1" smtClean="0">
                <a:latin typeface="+mn-ea"/>
                <a:ea typeface="+mn-ea"/>
              </a:rPr>
              <a:t>랜덤하게</a:t>
            </a:r>
            <a:r>
              <a:rPr lang="ko-KR" altLang="en-US" dirty="0" smtClean="0">
                <a:latin typeface="+mn-ea"/>
                <a:ea typeface="+mn-ea"/>
              </a:rPr>
              <a:t> 뽑아내어 사용해야 할 것이다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119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j-ea"/>
                <a:ea typeface="+mj-ea"/>
              </a:rPr>
              <a:t>단변량</a:t>
            </a:r>
            <a:r>
              <a:rPr lang="ko-KR" altLang="en-US" dirty="0">
                <a:latin typeface="+mj-ea"/>
                <a:ea typeface="+mj-ea"/>
              </a:rPr>
              <a:t> 분석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1172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 smtClean="0">
                <a:latin typeface="+mj-ea"/>
                <a:ea typeface="+mj-ea"/>
              </a:rPr>
              <a:t>강우 여부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83" y="1844657"/>
            <a:ext cx="5095948" cy="360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52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38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j-ea"/>
                <a:ea typeface="+mj-ea"/>
              </a:rPr>
              <a:t>단변량</a:t>
            </a:r>
            <a:r>
              <a:rPr lang="ko-KR" altLang="en-US" dirty="0">
                <a:latin typeface="+mj-ea"/>
                <a:ea typeface="+mj-ea"/>
              </a:rPr>
              <a:t> 분석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7508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 smtClean="0">
                <a:latin typeface="+mj-ea"/>
                <a:ea typeface="+mj-ea"/>
              </a:rPr>
              <a:t>온도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83" y="1844657"/>
            <a:ext cx="5095948" cy="3605068"/>
          </a:xfrm>
          <a:prstGeom prst="rect">
            <a:avLst/>
          </a:prstGeom>
        </p:spPr>
      </p:pic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992" y="1634334"/>
            <a:ext cx="5022015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6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j-ea"/>
                <a:ea typeface="+mj-ea"/>
              </a:rPr>
              <a:t>단변량</a:t>
            </a:r>
            <a:r>
              <a:rPr lang="ko-KR" altLang="en-US" dirty="0">
                <a:latin typeface="+mj-ea"/>
                <a:ea typeface="+mj-ea"/>
              </a:rPr>
              <a:t> 분석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365" y="1585347"/>
            <a:ext cx="4145744" cy="44801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9303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 smtClean="0">
                <a:latin typeface="+mj-ea"/>
                <a:ea typeface="+mj-ea"/>
              </a:rPr>
              <a:t>시간대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911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j-ea"/>
                <a:ea typeface="+mj-ea"/>
              </a:rPr>
              <a:t>단변량</a:t>
            </a:r>
            <a:r>
              <a:rPr lang="ko-KR" altLang="en-US" dirty="0">
                <a:latin typeface="+mj-ea"/>
                <a:ea typeface="+mj-ea"/>
              </a:rPr>
              <a:t> 분석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110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 smtClean="0">
                <a:latin typeface="+mj-ea"/>
                <a:ea typeface="+mj-ea"/>
              </a:rPr>
              <a:t>미세먼지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778" y="1585347"/>
            <a:ext cx="4762913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5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j-ea"/>
                <a:ea typeface="+mj-ea"/>
              </a:rPr>
              <a:t>단변량</a:t>
            </a:r>
            <a:r>
              <a:rPr lang="ko-KR" altLang="en-US" dirty="0">
                <a:latin typeface="+mj-ea"/>
                <a:ea typeface="+mj-ea"/>
              </a:rPr>
              <a:t> 분석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7508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 smtClean="0">
                <a:latin typeface="+mj-ea"/>
                <a:ea typeface="+mj-ea"/>
              </a:rPr>
              <a:t>풍속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922" y="1585347"/>
            <a:ext cx="4793395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6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n-ea"/>
                <a:ea typeface="+mn-ea"/>
              </a:rPr>
              <a:t>이변량</a:t>
            </a:r>
            <a:r>
              <a:rPr lang="ko-KR" altLang="en-US" dirty="0">
                <a:latin typeface="+mn-ea"/>
                <a:ea typeface="+mn-ea"/>
              </a:rPr>
              <a:t> 분석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79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altLang="en-US" dirty="0" smtClean="0">
                <a:latin typeface="+mn-ea"/>
                <a:ea typeface="+mn-ea"/>
              </a:rPr>
              <a:t>강우 여부</a:t>
            </a:r>
            <a:endParaRPr lang="en-US" altLang="ko-KR" dirty="0">
              <a:latin typeface="+mn-ea"/>
              <a:ea typeface="+mn-ea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+mn-ea"/>
              <a:ea typeface="+mn-ea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+mn-ea"/>
              <a:ea typeface="+mn-ea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+mn-ea"/>
              <a:ea typeface="+mn-ea"/>
            </a:endParaRPr>
          </a:p>
          <a:p>
            <a:pPr marL="2521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169" y="1700620"/>
            <a:ext cx="4401027" cy="424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3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+mn-ea"/>
                <a:ea typeface="+mn-ea"/>
              </a:rPr>
              <a:t>이변량</a:t>
            </a:r>
            <a:r>
              <a:rPr lang="ko-KR" altLang="en-US" dirty="0">
                <a:latin typeface="+mn-ea"/>
                <a:ea typeface="+mn-ea"/>
              </a:rPr>
              <a:t> 분석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79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ko-KR" altLang="en-US" dirty="0" smtClean="0">
                <a:latin typeface="+mn-ea"/>
                <a:ea typeface="+mn-ea"/>
              </a:rPr>
              <a:t>온도</a:t>
            </a:r>
            <a:endParaRPr lang="en-US" altLang="ko-KR" dirty="0">
              <a:latin typeface="+mn-ea"/>
              <a:ea typeface="+mn-ea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+mn-ea"/>
              <a:ea typeface="+mn-ea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+mn-ea"/>
              <a:ea typeface="+mn-ea"/>
            </a:endParaRPr>
          </a:p>
          <a:p>
            <a:pPr marL="429518" lvl="1" indent="-1774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en-US" altLang="ko-KR" dirty="0">
              <a:latin typeface="+mn-ea"/>
              <a:ea typeface="+mn-ea"/>
            </a:endParaRPr>
          </a:p>
          <a:p>
            <a:pPr marL="2521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194" y="1338453"/>
            <a:ext cx="4268978" cy="28720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19" y="5231994"/>
            <a:ext cx="7392100" cy="4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3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1BEB70B0D20F4468117A1D78AC8B2A5" ma:contentTypeVersion="0" ma:contentTypeDescription="새 문서를 만듭니다." ma:contentTypeScope="" ma:versionID="143f0cdb422f98e4cedeba764156458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1f14782a8a49e570469903e633dbbb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DA52DA-B02C-491D-978E-F096BE010D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403B71-C672-4018-ADCE-3D4DACF82418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857a468-9f2d-455b-8425-136ceb0ac253"/>
  </ds:schemaRefs>
</ds:datastoreItem>
</file>

<file path=customXml/itemProps3.xml><?xml version="1.0" encoding="utf-8"?>
<ds:datastoreItem xmlns:ds="http://schemas.openxmlformats.org/officeDocument/2006/customXml" ds:itemID="{59E50007-A1E9-401C-80EB-BF18747CE96D}"/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670</Words>
  <Application>Microsoft Office PowerPoint</Application>
  <PresentationFormat>A4 용지(210x297mm)</PresentationFormat>
  <Paragraphs>102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Noto Sans Symbols</vt:lpstr>
      <vt:lpstr>맑은 고딕</vt:lpstr>
      <vt:lpstr>맑은 고딕</vt:lpstr>
      <vt:lpstr>Arial</vt:lpstr>
      <vt:lpstr>Calibri</vt:lpstr>
      <vt:lpstr>Office 테마</vt:lpstr>
      <vt:lpstr>PowerPoint 프레젠테이션</vt:lpstr>
      <vt:lpstr>가설 수립</vt:lpstr>
      <vt:lpstr>단변량 분석</vt:lpstr>
      <vt:lpstr>단변량 분석</vt:lpstr>
      <vt:lpstr>단변량 분석</vt:lpstr>
      <vt:lpstr>단변량 분석</vt:lpstr>
      <vt:lpstr>단변량 분석</vt:lpstr>
      <vt:lpstr>이변량 분석</vt:lpstr>
      <vt:lpstr>이변량 분석</vt:lpstr>
      <vt:lpstr>이변량 분석</vt:lpstr>
      <vt:lpstr>이변량 분석</vt:lpstr>
      <vt:lpstr>이변량 분석</vt:lpstr>
      <vt:lpstr>이변량 분석</vt:lpstr>
      <vt:lpstr>가설 검증 과정</vt:lpstr>
      <vt:lpstr>가설 검증 과정</vt:lpstr>
      <vt:lpstr>결 론</vt:lpstr>
      <vt:lpstr>심층분석</vt:lpstr>
      <vt:lpstr>단변량 분석(PM10)</vt:lpstr>
      <vt:lpstr>분석 목표</vt:lpstr>
      <vt:lpstr>이변량 분석(PM10_safe)</vt:lpstr>
      <vt:lpstr>이변량 분석(PM10_unsafe)</vt:lpstr>
      <vt:lpstr>가설 검증 과정</vt:lpstr>
      <vt:lpstr>가설 검증 과정</vt:lpstr>
      <vt:lpstr>단변량 분석(PM2.5)</vt:lpstr>
      <vt:lpstr>이변량 분석(PM2.5_safe)</vt:lpstr>
      <vt:lpstr>이변량 분석(PM2.5_unsafe)</vt:lpstr>
      <vt:lpstr>가설 검증 과정</vt:lpstr>
      <vt:lpstr>가설 검증 과정</vt:lpstr>
      <vt:lpstr>개선점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36</cp:revision>
  <dcterms:modified xsi:type="dcterms:W3CDTF">2023-02-15T07:24:36Z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0x010100A1BEB70B0D20F4468117A1D78AC8B2A5</vt:lpwstr>
  </property>
</Properties>
</file>