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4" r:id="rId10"/>
  </p:sldIdLst>
  <p:sldSz cx="9906000" cy="6858000" type="A4"/>
  <p:notesSz cx="6858000" cy="9144000"/>
  <p:embeddedFontLst>
    <p:embeddedFont>
      <p:font typeface="나눔스퀘어_ac Bold" panose="020B0600000101010101" pitchFamily="50" charset="-127"/>
      <p:bold r:id="rId12"/>
    </p:embeddedFont>
    <p:embeddedFont>
      <p:font typeface="Malgun Gothic" panose="020B0503020000020004" pitchFamily="50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algun Gothic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S85TQWTpa1ZUm9e2k/sA4yMk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505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bdbc39b23_3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22bdbc39b23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460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sz="1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  <a:defRPr sz="162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  <a:defRPr sz="146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12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2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2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400" b="0" i="0" u="none" strike="noStrike" cap="none">
              <a:solidFill>
                <a:srgbClr val="59BD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3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59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3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4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55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903341" cy="6858000"/>
          </a:xfrm>
          <a:custGeom>
            <a:avLst/>
            <a:gdLst/>
            <a:ahLst/>
            <a:cxnLst/>
            <a:rect l="l" t="t" r="r" b="b"/>
            <a:pathLst>
              <a:path w="6477000" h="2619375" extrusionOk="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528943" y="2371623"/>
            <a:ext cx="3601277" cy="1724205"/>
          </a:xfrm>
          <a:prstGeom prst="round1Rect">
            <a:avLst>
              <a:gd name="adj" fmla="val 16667"/>
            </a:avLst>
          </a:prstGeom>
          <a:solidFill>
            <a:srgbClr val="A5DD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948759" y="1007405"/>
            <a:ext cx="3519739" cy="5207659"/>
          </a:xfrm>
          <a:custGeom>
            <a:avLst/>
            <a:gdLst/>
            <a:ahLst/>
            <a:cxnLst/>
            <a:rect l="l" t="t" r="r" b="b"/>
            <a:pathLst>
              <a:path w="1724025" h="2550795" extrusionOk="0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427078" y="635929"/>
            <a:ext cx="1840499" cy="525024"/>
          </a:xfrm>
          <a:custGeom>
            <a:avLst/>
            <a:gdLst/>
            <a:ahLst/>
            <a:cxnLst/>
            <a:rect l="l" t="t" r="r" b="b"/>
            <a:pathLst>
              <a:path w="1202054" h="342900" extrusionOk="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575542" y="635929"/>
            <a:ext cx="1542984" cy="438492"/>
          </a:xfrm>
          <a:custGeom>
            <a:avLst/>
            <a:gdLst/>
            <a:ahLst/>
            <a:cxnLst/>
            <a:rect l="l" t="t" r="r" b="b"/>
            <a:pathLst>
              <a:path w="1007745" h="286384" extrusionOk="0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30738" y="80382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4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71796" y="1713866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74175" y="1848628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13686" y="467035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269632" y="5839857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878909" y="3749403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209349" y="2345720"/>
            <a:ext cx="102088" cy="59308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27540" y="6203975"/>
            <a:ext cx="156535" cy="3889"/>
          </a:xfrm>
          <a:custGeom>
            <a:avLst/>
            <a:gdLst/>
            <a:ahLst/>
            <a:cxnLst/>
            <a:rect l="l" t="t" r="r" b="b"/>
            <a:pathLst>
              <a:path w="102235" h="2539" extrusionOk="0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56028" y="648096"/>
            <a:ext cx="1295056" cy="1076298"/>
          </a:xfrm>
          <a:custGeom>
            <a:avLst/>
            <a:gdLst/>
            <a:ahLst/>
            <a:cxnLst/>
            <a:rect l="l" t="t" r="r" b="b"/>
            <a:pathLst>
              <a:path w="845819" h="702944" extrusionOk="0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" y="683809"/>
            <a:ext cx="3425292" cy="1954254"/>
          </a:xfrm>
          <a:custGeom>
            <a:avLst/>
            <a:gdLst/>
            <a:ahLst/>
            <a:cxnLst/>
            <a:rect l="l" t="t" r="r" b="b"/>
            <a:pathLst>
              <a:path w="2237105" h="1276350" extrusionOk="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0" y="2046010"/>
            <a:ext cx="953793" cy="299457"/>
          </a:xfrm>
          <a:custGeom>
            <a:avLst/>
            <a:gdLst/>
            <a:ahLst/>
            <a:cxnLst/>
            <a:rect l="l" t="t" r="r" b="b"/>
            <a:pathLst>
              <a:path w="622935" h="195580" extrusionOk="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47732" y="2633110"/>
            <a:ext cx="3079165" cy="3575020"/>
          </a:xfrm>
          <a:custGeom>
            <a:avLst/>
            <a:gdLst/>
            <a:ahLst/>
            <a:cxnLst/>
            <a:rect l="l" t="t" r="r" b="b"/>
            <a:pathLst>
              <a:path w="2011045" h="2334895" extrusionOk="0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5007" y="4751573"/>
            <a:ext cx="932403" cy="1456454"/>
          </a:xfrm>
          <a:custGeom>
            <a:avLst/>
            <a:gdLst/>
            <a:ahLst/>
            <a:cxnLst/>
            <a:rect l="l" t="t" r="r" b="b"/>
            <a:pathLst>
              <a:path w="608965" h="951229" extrusionOk="0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13685" y="2584253"/>
            <a:ext cx="2122844" cy="938602"/>
          </a:xfrm>
          <a:custGeom>
            <a:avLst/>
            <a:gdLst/>
            <a:ahLst/>
            <a:cxnLst/>
            <a:rect l="l" t="t" r="r" b="b"/>
            <a:pathLst>
              <a:path w="957580" h="394969" extrusionOk="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2053" y="833163"/>
            <a:ext cx="1375756" cy="368489"/>
          </a:xfrm>
          <a:custGeom>
            <a:avLst/>
            <a:gdLst/>
            <a:ahLst/>
            <a:cxnLst/>
            <a:rect l="l" t="t" r="r" b="b"/>
            <a:pathLst>
              <a:path w="898525" h="240665" extrusionOk="0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67" name="Google Shape;67;p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 extrusionOk="0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w="12675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3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 extrusionOk="0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w="12675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3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 extrusionOk="0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w="12675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3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 extrusionOk="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 extrusionOk="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w="12700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3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 extrusionOk="0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3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1062153" y="4893443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 extrusionOk="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94420" y="5079963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 extrusionOk="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193531" y="4967987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 extrusionOk="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025798" y="5154511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 extrusionOk="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324910" y="5042538"/>
            <a:ext cx="338347" cy="206121"/>
          </a:xfrm>
          <a:custGeom>
            <a:avLst/>
            <a:gdLst/>
            <a:ahLst/>
            <a:cxnLst/>
            <a:rect l="l" t="t" r="r" b="b"/>
            <a:pathLst>
              <a:path w="220980" h="134619" extrusionOk="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353953" y="5339972"/>
            <a:ext cx="834204" cy="507522"/>
          </a:xfrm>
          <a:custGeom>
            <a:avLst/>
            <a:gdLst/>
            <a:ahLst/>
            <a:cxnLst/>
            <a:rect l="l" t="t" r="r" b="b"/>
            <a:pathLst>
              <a:path w="544830" h="331470" extrusionOk="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157176" y="5229059"/>
            <a:ext cx="208065" cy="120561"/>
          </a:xfrm>
          <a:custGeom>
            <a:avLst/>
            <a:gdLst/>
            <a:ahLst/>
            <a:cxnLst/>
            <a:rect l="l" t="t" r="r" b="b"/>
            <a:pathLst>
              <a:path w="135890" h="78739" extrusionOk="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75489" y="1877969"/>
            <a:ext cx="886706" cy="97226"/>
          </a:xfrm>
          <a:custGeom>
            <a:avLst/>
            <a:gdLst/>
            <a:ahLst/>
            <a:cxnLst/>
            <a:rect l="l" t="t" r="r" b="b"/>
            <a:pathLst>
              <a:path w="579119" h="63500" extrusionOk="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07342" y="5458934"/>
            <a:ext cx="694198" cy="740867"/>
          </a:xfrm>
          <a:custGeom>
            <a:avLst/>
            <a:gdLst/>
            <a:ahLst/>
            <a:cxnLst/>
            <a:rect l="l" t="t" r="r" b="b"/>
            <a:pathLst>
              <a:path w="453389" h="483870" extrusionOk="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272389" y="3800185"/>
            <a:ext cx="4623400" cy="1586685"/>
          </a:xfrm>
          <a:custGeom>
            <a:avLst/>
            <a:gdLst/>
            <a:ahLst/>
            <a:cxnLst/>
            <a:rect l="l" t="t" r="r" b="b"/>
            <a:pathLst>
              <a:path w="2080260" h="554989" extrusionOk="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5002" y="4571122"/>
            <a:ext cx="615444" cy="165285"/>
          </a:xfrm>
          <a:custGeom>
            <a:avLst/>
            <a:gdLst/>
            <a:ahLst/>
            <a:cxnLst/>
            <a:rect l="l" t="t" r="r" b="b"/>
            <a:pathLst>
              <a:path w="401955" h="107950" extrusionOk="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65009" y="1603229"/>
            <a:ext cx="4667434" cy="527880"/>
          </a:xfrm>
          <a:custGeom>
            <a:avLst/>
            <a:gdLst/>
            <a:ahLst/>
            <a:cxnLst/>
            <a:rect l="l" t="t" r="r" b="b"/>
            <a:pathLst>
              <a:path w="3621404" h="409575" extrusionOk="0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 extrusionOk="0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38652" y="1235874"/>
            <a:ext cx="197238" cy="139949"/>
          </a:xfrm>
          <a:custGeom>
            <a:avLst/>
            <a:gdLst/>
            <a:ahLst/>
            <a:cxnLst/>
            <a:rect l="l" t="t" r="r" b="b"/>
            <a:pathLst>
              <a:path w="153034" h="108584" extrusionOk="0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91630" y="4386963"/>
            <a:ext cx="172686" cy="176778"/>
          </a:xfrm>
          <a:custGeom>
            <a:avLst/>
            <a:gdLst/>
            <a:ahLst/>
            <a:cxnLst/>
            <a:rect l="l" t="t" r="r" b="b"/>
            <a:pathLst>
              <a:path w="133984" h="137160" extrusionOk="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64855" y="4504337"/>
            <a:ext cx="1636835" cy="831513"/>
          </a:xfrm>
          <a:custGeom>
            <a:avLst/>
            <a:gdLst/>
            <a:ahLst/>
            <a:cxnLst/>
            <a:rect l="l" t="t" r="r" b="b"/>
            <a:pathLst>
              <a:path w="1270000" h="645160" extrusionOk="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 extrusionOk="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388425" y="1805538"/>
            <a:ext cx="175960" cy="144860"/>
          </a:xfrm>
          <a:custGeom>
            <a:avLst/>
            <a:gdLst/>
            <a:ahLst/>
            <a:cxnLst/>
            <a:rect l="l" t="t" r="r" b="b"/>
            <a:pathLst>
              <a:path w="136525" h="112394" extrusionOk="0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90759" y="954412"/>
            <a:ext cx="197238" cy="140768"/>
          </a:xfrm>
          <a:custGeom>
            <a:avLst/>
            <a:gdLst/>
            <a:ahLst/>
            <a:cxnLst/>
            <a:rect l="l" t="t" r="r" b="b"/>
            <a:pathLst>
              <a:path w="153035" h="109219" extrusionOk="0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2665" y="1432771"/>
            <a:ext cx="192329" cy="164502"/>
          </a:xfrm>
          <a:custGeom>
            <a:avLst/>
            <a:gdLst/>
            <a:ahLst/>
            <a:cxnLst/>
            <a:rect l="l" t="t" r="r" b="b"/>
            <a:pathLst>
              <a:path w="149225" h="127635" extrusionOk="0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822433" y="913081"/>
            <a:ext cx="98210" cy="82661"/>
          </a:xfrm>
          <a:custGeom>
            <a:avLst/>
            <a:gdLst/>
            <a:ahLst/>
            <a:cxnLst/>
            <a:rect l="l" t="t" r="r" b="b"/>
            <a:pathLst>
              <a:path w="76200" h="64134" extrusionOk="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2058" y="3182410"/>
            <a:ext cx="3422530" cy="31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471067" y="2325284"/>
            <a:ext cx="3601277" cy="1724205"/>
          </a:xfrm>
          <a:prstGeom prst="round1Rect">
            <a:avLst>
              <a:gd name="adj" fmla="val 16667"/>
            </a:avLst>
          </a:prstGeom>
          <a:solidFill>
            <a:srgbClr val="37B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3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63257" y="2674739"/>
            <a:ext cx="32331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 smtClean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미니</a:t>
            </a:r>
            <a:r>
              <a:rPr lang="en-US" altLang="ko-KR" sz="3200" b="0" i="0" u="none" strike="noStrike" cap="none" dirty="0" smtClean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ko-KR" sz="3200" b="0" i="0" u="none" strike="noStrike" cap="none" dirty="0" smtClean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프로젝트 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4차</a:t>
            </a:r>
            <a:endParaRPr sz="3200" b="0" i="0" u="none" strike="noStrike" cap="none" dirty="0">
              <a:solidFill>
                <a:schemeClr val="l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 dirty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조별 </a:t>
            </a:r>
            <a:r>
              <a:rPr lang="ko-KR" sz="3200" b="0" i="0" u="none" strike="noStrike" cap="none" dirty="0" smtClean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발</a:t>
            </a:r>
            <a:r>
              <a:rPr lang="ko-KR" altLang="en-US" sz="3200" b="0" i="0" u="none" strike="noStrike" cap="none" dirty="0" smtClean="0">
                <a:solidFill>
                  <a:schemeClr val="l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표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26252" y="817669"/>
            <a:ext cx="1210199" cy="2775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w="19050" cap="flat" cmpd="sng">
            <a:solidFill>
              <a:srgbClr val="37B2A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02반 06조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문제 정의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38657" y="1653844"/>
            <a:ext cx="631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 b="0" i="0" u="none" strike="noStrike" cap="none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38657" y="4692676"/>
            <a:ext cx="631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 b="0" i="0" u="none" strike="noStrike" cap="none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endParaRPr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38657" y="3173260"/>
            <a:ext cx="631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9" marR="0" lvl="0" indent="-25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 b="0" i="0" u="none" strike="noStrike" cap="none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endParaRPr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86858" y="1632285"/>
            <a:ext cx="8211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 내용 (text) 과 문의 유형 (label) 을 분석한다</a:t>
            </a:r>
            <a:endParaRPr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20865" y="3100642"/>
            <a:ext cx="8343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20737" y="3145556"/>
            <a:ext cx="8076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문의 내용 분류 모델의 성능을 평가한다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854511" y="4683428"/>
            <a:ext cx="876054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 유형 (</a:t>
            </a:r>
            <a:r>
              <a:rPr 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label</a:t>
            </a:r>
            <a:r>
              <a:rPr 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의 정보 없이 문의 내용 (</a:t>
            </a:r>
            <a:r>
              <a:rPr 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</a:t>
            </a:r>
            <a:r>
              <a:rPr 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</a:t>
            </a:r>
            <a:r>
              <a:rPr 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문의 유형을 분류할 수 있다.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32620" y="1277570"/>
            <a:ext cx="39712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</a:t>
            </a:r>
            <a:r>
              <a:rPr 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파라미터</a:t>
            </a:r>
            <a:r>
              <a:rPr 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설정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641" y="1651380"/>
            <a:ext cx="2472410" cy="191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062" y="1651380"/>
            <a:ext cx="2403300" cy="1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80728" y="2453381"/>
            <a:ext cx="230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MAX_LEN = </a:t>
            </a:r>
            <a:r>
              <a:rPr lang="en-US" altLang="ko-KR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500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71" y="3955123"/>
            <a:ext cx="2532191" cy="19015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027" y="3659616"/>
            <a:ext cx="3935064" cy="2658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739981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1) </a:t>
            </a:r>
            <a:r>
              <a:rPr 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전처리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-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특수문자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+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조사 등 태그 제거 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11315" y="1406883"/>
            <a:ext cx="20553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en-US" altLang="ko-KR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특수문자 </a:t>
            </a: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제거</a:t>
            </a:r>
            <a:endParaRPr sz="18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pic>
        <p:nvPicPr>
          <p:cNvPr id="123" name="Google Shape;123;p4" descr="이미지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667" y="1464915"/>
            <a:ext cx="3342136" cy="84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 descr="이미지"/>
          <p:cNvPicPr preferRelativeResize="0"/>
          <p:nvPr/>
        </p:nvPicPr>
        <p:blipFill rotWithShape="1">
          <a:blip r:embed="rId4">
            <a:alphaModFix/>
          </a:blip>
          <a:srcRect r="18683" b="29266"/>
          <a:stretch/>
        </p:blipFill>
        <p:spPr>
          <a:xfrm>
            <a:off x="1042222" y="3282552"/>
            <a:ext cx="7695380" cy="257694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811315" y="2749635"/>
            <a:ext cx="54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en-US" altLang="ko-KR" sz="1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sz="1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조사 </a:t>
            </a:r>
            <a:r>
              <a:rPr 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관계 적어 보이는 품사 태그 제거</a:t>
            </a:r>
            <a:endParaRPr sz="1800" b="0" i="0" u="none" strike="noStrike" cap="none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940471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1)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머신러닝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모델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5" y="2012011"/>
            <a:ext cx="9453426" cy="1414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412" y="4283524"/>
            <a:ext cx="1497880" cy="65760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724073" y="4522001"/>
            <a:ext cx="461818" cy="19777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62534"/>
          <a:stretch/>
        </p:blipFill>
        <p:spPr>
          <a:xfrm>
            <a:off x="873679" y="4076942"/>
            <a:ext cx="5206133" cy="10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1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2bdbc39b23_3_3"/>
          <p:cNvPicPr preferRelativeResize="0"/>
          <p:nvPr/>
        </p:nvPicPr>
        <p:blipFill rotWithShape="1">
          <a:blip r:embed="rId3">
            <a:alphaModFix/>
          </a:blip>
          <a:srcRect l="-1" r="5317"/>
          <a:stretch/>
        </p:blipFill>
        <p:spPr>
          <a:xfrm>
            <a:off x="281207" y="1274061"/>
            <a:ext cx="5445338" cy="13362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7;p5"/>
          <p:cNvSpPr txBox="1">
            <a:spLocks/>
          </p:cNvSpPr>
          <p:nvPr/>
        </p:nvSpPr>
        <p:spPr>
          <a:xfrm>
            <a:off x="432620" y="510866"/>
            <a:ext cx="879450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2)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특수문자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+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ngram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+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tfidf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+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로지스틱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0" name="Google Shape;139;p5"/>
          <p:cNvPicPr preferRelativeResize="0"/>
          <p:nvPr/>
        </p:nvPicPr>
        <p:blipFill rotWithShape="1">
          <a:blip r:embed="rId4">
            <a:alphaModFix/>
          </a:blip>
          <a:srcRect r="5976"/>
          <a:stretch/>
        </p:blipFill>
        <p:spPr>
          <a:xfrm>
            <a:off x="281207" y="2708981"/>
            <a:ext cx="5445339" cy="2795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29745" y="2966989"/>
            <a:ext cx="375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 1</a:t>
            </a:r>
            <a:r>
              <a:rPr lang="ko-KR" altLang="en-US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같은 </a:t>
            </a:r>
            <a:r>
              <a:rPr lang="ko-KR" altLang="en-US" sz="1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로지스틱</a:t>
            </a:r>
            <a:r>
              <a:rPr lang="ko-KR" altLang="en-US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모델이지만</a:t>
            </a:r>
            <a:endParaRPr lang="en-US" altLang="ko-KR" sz="1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</a:t>
            </a:r>
            <a:r>
              <a:rPr lang="ko-KR" altLang="en-US" sz="1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전처리를</a:t>
            </a:r>
            <a:r>
              <a:rPr lang="ko-KR" altLang="en-US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통해 최적의 결과 도출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308" y="4927797"/>
            <a:ext cx="1764146" cy="11025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6411525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3) </a:t>
            </a:r>
            <a:r>
              <a:rPr 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Pre-trained</a:t>
            </a:r>
            <a:r>
              <a:rPr 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 사용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200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7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koBERT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75" y="1883241"/>
            <a:ext cx="8514475" cy="23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6162" t="31095" r="13805" b="26202"/>
          <a:stretch/>
        </p:blipFill>
        <p:spPr>
          <a:xfrm>
            <a:off x="7679229" y="4435774"/>
            <a:ext cx="1510583" cy="697192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6973455" y="4694962"/>
            <a:ext cx="600363" cy="20031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결 론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32619" y="1354137"/>
            <a:ext cx="6527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marR="0" lvl="1" indent="-1774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ko-KR" sz="1800" b="0" i="0" u="none" strike="noStrike" cap="none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데이터 전처리, 모델별 성능 분석 및 최적 모델 선정</a:t>
            </a:r>
            <a:endParaRPr sz="1800" b="0" i="0" u="none" strike="noStrike" cap="none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68350" y="1976375"/>
            <a:ext cx="2508300" cy="5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Sample 1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3613125" y="1976375"/>
            <a:ext cx="2508300" cy="5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Sample 2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6657900" y="1976375"/>
            <a:ext cx="2508300" cy="5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Sample 3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68350" y="2741049"/>
            <a:ext cx="2508300" cy="5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 1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3574650" y="2793377"/>
            <a:ext cx="2508300" cy="5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 2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6657900" y="2793377"/>
            <a:ext cx="2508300" cy="59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 3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568350" y="3610375"/>
            <a:ext cx="85977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Ensemble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654150" y="4268357"/>
            <a:ext cx="8597700" cy="5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00" y="5084632"/>
            <a:ext cx="9601199" cy="512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159</Words>
  <Application>Microsoft Office PowerPoint</Application>
  <PresentationFormat>A4 용지(210x297mm)</PresentationFormat>
  <Paragraphs>35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Noto Sans Symbols</vt:lpstr>
      <vt:lpstr>나눔스퀘어_ac Bold</vt:lpstr>
      <vt:lpstr>Malgun Gothic</vt:lpstr>
      <vt:lpstr>Calibri</vt:lpstr>
      <vt:lpstr>Malgun Gothic</vt:lpstr>
      <vt:lpstr>Arial</vt:lpstr>
      <vt:lpstr>Symbol</vt:lpstr>
      <vt:lpstr>Office 테마</vt:lpstr>
      <vt:lpstr>PowerPoint 프레젠테이션</vt:lpstr>
      <vt:lpstr>문제 정의</vt:lpstr>
      <vt:lpstr>데이터 분석</vt:lpstr>
      <vt:lpstr>Case 1) 전처리 - 특수문자 + 조사 등 태그 제거 </vt:lpstr>
      <vt:lpstr>Case 1) 머신러닝 - 로지스틱 모델</vt:lpstr>
      <vt:lpstr>PowerPoint 프레젠테이션</vt:lpstr>
      <vt:lpstr>Case 3) Pre-trained 모델 사용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modified xsi:type="dcterms:W3CDTF">2023-04-07T06:54:37Z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