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59" r:id="rId4"/>
    <p:sldId id="265" r:id="rId5"/>
    <p:sldId id="268" r:id="rId6"/>
    <p:sldId id="258" r:id="rId7"/>
    <p:sldId id="263" r:id="rId8"/>
    <p:sldId id="266" r:id="rId9"/>
    <p:sldId id="26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C6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8" autoAdjust="0"/>
    <p:restoredTop sz="71274" autoAdjust="0"/>
  </p:normalViewPr>
  <p:slideViewPr>
    <p:cSldViewPr snapToGrid="0">
      <p:cViewPr varScale="1">
        <p:scale>
          <a:sx n="47" d="100"/>
          <a:sy n="47" d="100"/>
        </p:scale>
        <p:origin x="14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pP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오픈베타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평균 및 최대값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평균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타석</c:v>
                </c:pt>
                <c:pt idx="1">
                  <c:v>안타</c:v>
                </c:pt>
                <c:pt idx="2">
                  <c:v>홈런</c:v>
                </c:pt>
                <c:pt idx="3">
                  <c:v>볼넷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1.85</c:v>
                </c:pt>
                <c:pt idx="2">
                  <c:v>0.15</c:v>
                </c:pt>
                <c:pt idx="3">
                  <c:v>0.14000000000000001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FE-46AE-B4CD-046B54D18B0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최대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타석</c:v>
                </c:pt>
                <c:pt idx="1">
                  <c:v>안타</c:v>
                </c:pt>
                <c:pt idx="2">
                  <c:v>홈런</c:v>
                </c:pt>
                <c:pt idx="3">
                  <c:v>볼넷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16</c:v>
                </c:pt>
                <c:pt idx="1">
                  <c:v>15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FE-46AE-B4CD-046B54D18B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62760448"/>
        <c:axId val="562756608"/>
      </c:barChart>
      <c:catAx>
        <c:axId val="5627604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2756608"/>
        <c:crosses val="autoZero"/>
        <c:auto val="1"/>
        <c:lblAlgn val="ctr"/>
        <c:lblOffset val="100"/>
        <c:noMultiLvlLbl val="0"/>
      </c:catAx>
      <c:valAx>
        <c:axId val="5627566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2760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pPr>
            <a:endParaRPr lang="ko-KR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pPr>
            <a:endParaRPr lang="ko-KR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출시 이후 평균 및 최대값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평균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타석</c:v>
                </c:pt>
                <c:pt idx="1">
                  <c:v>안타</c:v>
                </c:pt>
                <c:pt idx="2">
                  <c:v>홈런</c:v>
                </c:pt>
                <c:pt idx="3">
                  <c:v>볼넷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1.44</c:v>
                </c:pt>
                <c:pt idx="2">
                  <c:v>0.1</c:v>
                </c:pt>
                <c:pt idx="3">
                  <c:v>0.32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FE-46AE-B4CD-046B54D18B0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최대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타석</c:v>
                </c:pt>
                <c:pt idx="1">
                  <c:v>안타</c:v>
                </c:pt>
                <c:pt idx="2">
                  <c:v>홈런</c:v>
                </c:pt>
                <c:pt idx="3">
                  <c:v>볼넷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19</c:v>
                </c:pt>
                <c:pt idx="1">
                  <c:v>17</c:v>
                </c:pt>
                <c:pt idx="2">
                  <c:v>2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FE-46AE-B4CD-046B54D18B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62760448"/>
        <c:axId val="562756608"/>
      </c:barChart>
      <c:catAx>
        <c:axId val="5627604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2756608"/>
        <c:crosses val="autoZero"/>
        <c:auto val="1"/>
        <c:lblAlgn val="ctr"/>
        <c:lblOffset val="100"/>
        <c:noMultiLvlLbl val="0"/>
      </c:catAx>
      <c:valAx>
        <c:axId val="5627566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2760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pPr>
            <a:endParaRPr lang="ko-KR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pPr>
            <a:endParaRPr lang="ko-KR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5117402007195604E-2"/>
          <c:y val="6.6197227437233441E-2"/>
          <c:w val="0.93281796376948811"/>
          <c:h val="0.841648115032298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가입인원</c:v>
                </c:pt>
              </c:strCache>
            </c:strRef>
          </c:tx>
          <c:spPr>
            <a:solidFill>
              <a:srgbClr val="51515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Sheet1!$A$2:$A$7</c:f>
              <c:numCache>
                <c:formatCode>mm"월"\ dd"일"</c:formatCode>
                <c:ptCount val="6"/>
                <c:pt idx="0">
                  <c:v>45428</c:v>
                </c:pt>
                <c:pt idx="1">
                  <c:v>45429</c:v>
                </c:pt>
                <c:pt idx="2">
                  <c:v>45430</c:v>
                </c:pt>
                <c:pt idx="3">
                  <c:v>45431</c:v>
                </c:pt>
                <c:pt idx="4">
                  <c:v>45434</c:v>
                </c:pt>
                <c:pt idx="5">
                  <c:v>45439</c:v>
                </c:pt>
              </c:numCache>
            </c:numRef>
          </c:cat>
          <c:val>
            <c:numRef>
              <c:f>Sheet1!$B$2:$B$7</c:f>
              <c:numCache>
                <c:formatCode>General"명"</c:formatCode>
                <c:ptCount val="6"/>
                <c:pt idx="0">
                  <c:v>26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11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07-4D46-B681-1F882D3DD1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플레이인원</c:v>
                </c:pt>
              </c:strCache>
            </c:strRef>
          </c:tx>
          <c:spPr>
            <a:solidFill>
              <a:srgbClr val="47BA47"/>
            </a:solidFill>
            <a:ln>
              <a:noFill/>
            </a:ln>
            <a:effectLst>
              <a:outerShdw blurRad="292100" dist="76200" dir="13500000" sx="101000" sy="101000" algn="br" rotWithShape="0">
                <a:prstClr val="black">
                  <a:alpha val="19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rgbClr val="47BA47"/>
              </a:solidFill>
              <a:ln>
                <a:noFill/>
              </a:ln>
              <a:effectLst>
                <a:outerShdw blurRad="292100" dist="76200" dir="13500000" sx="101000" sy="101000" algn="br" rotWithShape="0">
                  <a:prstClr val="black">
                    <a:alpha val="19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E23-4962-8A04-D9285984E151}"/>
              </c:ext>
            </c:extLst>
          </c:dPt>
          <c:dPt>
            <c:idx val="1"/>
            <c:invertIfNegative val="0"/>
            <c:bubble3D val="0"/>
            <c:spPr>
              <a:solidFill>
                <a:srgbClr val="CECE00"/>
              </a:solidFill>
              <a:ln>
                <a:noFill/>
              </a:ln>
              <a:effectLst>
                <a:outerShdw blurRad="292100" dist="76200" dir="13500000" sx="101000" sy="101000" algn="br" rotWithShape="0">
                  <a:prstClr val="black">
                    <a:alpha val="19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0-6607-4D46-B681-1F882D3DD1E0}"/>
              </c:ext>
            </c:extLst>
          </c:dPt>
          <c:dPt>
            <c:idx val="2"/>
            <c:invertIfNegative val="0"/>
            <c:bubble3D val="0"/>
            <c:spPr>
              <a:solidFill>
                <a:srgbClr val="FFAA00"/>
              </a:solidFill>
              <a:ln>
                <a:noFill/>
              </a:ln>
              <a:effectLst>
                <a:outerShdw blurRad="292100" dist="76200" dir="13500000" sx="101000" sy="101000" algn="br" rotWithShape="0">
                  <a:prstClr val="black">
                    <a:alpha val="19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E-6607-4D46-B681-1F882D3DD1E0}"/>
              </c:ext>
            </c:extLst>
          </c:dPt>
          <c:dPt>
            <c:idx val="3"/>
            <c:invertIfNegative val="0"/>
            <c:bubble3D val="0"/>
            <c:spPr>
              <a:solidFill>
                <a:srgbClr val="ED5132"/>
              </a:solidFill>
              <a:ln>
                <a:noFill/>
              </a:ln>
              <a:effectLst>
                <a:outerShdw blurRad="292100" dist="76200" dir="13500000" sx="101000" sy="101000" algn="br" rotWithShape="0">
                  <a:prstClr val="black">
                    <a:alpha val="19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6607-4D46-B681-1F882D3DD1E0}"/>
              </c:ext>
            </c:extLst>
          </c:dPt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6607-4D46-B681-1F882D3DD1E0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6607-4D46-B681-1F882D3DD1E0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6607-4D46-B681-1F882D3DD1E0}"/>
                </c:ext>
              </c:extLst>
            </c:dLbl>
            <c:dLbl>
              <c:idx val="4"/>
              <c:layout>
                <c:manualLayout>
                  <c:x val="-1.0904498062519695E-2"/>
                  <c:y val="-1.168947149092080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6607-4D46-B681-1F882D3DD1E0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6607-4D46-B681-1F882D3DD1E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mm"월"\ dd"일"</c:formatCode>
                <c:ptCount val="6"/>
                <c:pt idx="0">
                  <c:v>45428</c:v>
                </c:pt>
                <c:pt idx="1">
                  <c:v>45429</c:v>
                </c:pt>
                <c:pt idx="2">
                  <c:v>45430</c:v>
                </c:pt>
                <c:pt idx="3">
                  <c:v>45431</c:v>
                </c:pt>
                <c:pt idx="4">
                  <c:v>45434</c:v>
                </c:pt>
                <c:pt idx="5">
                  <c:v>45439</c:v>
                </c:pt>
              </c:numCache>
            </c:numRef>
          </c:cat>
          <c:val>
            <c:numRef>
              <c:f>Sheet1!$C$2:$C$7</c:f>
              <c:numCache>
                <c:formatCode>General"명"</c:formatCode>
                <c:ptCount val="6"/>
                <c:pt idx="0">
                  <c:v>26</c:v>
                </c:pt>
                <c:pt idx="1">
                  <c:v>2</c:v>
                </c:pt>
                <c:pt idx="2">
                  <c:v>2</c:v>
                </c:pt>
                <c:pt idx="3">
                  <c:v>1</c:v>
                </c:pt>
                <c:pt idx="4">
                  <c:v>11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607-4D46-B681-1F882D3DD1E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5"/>
        <c:overlap val="27"/>
        <c:axId val="463935152"/>
        <c:axId val="463935544"/>
      </c:barChart>
      <c:dateAx>
        <c:axId val="463935152"/>
        <c:scaling>
          <c:orientation val="minMax"/>
        </c:scaling>
        <c:delete val="0"/>
        <c:axPos val="b"/>
        <c:numFmt formatCode="mm&quot;월&quot;\ dd&quot;일&quot;" sourceLinked="1"/>
        <c:majorTickMark val="out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63935544"/>
        <c:crosses val="autoZero"/>
        <c:auto val="1"/>
        <c:lblOffset val="100"/>
        <c:baseTimeUnit val="days"/>
      </c:dateAx>
      <c:valAx>
        <c:axId val="463935544"/>
        <c:scaling>
          <c:orientation val="minMax"/>
        </c:scaling>
        <c:delete val="0"/>
        <c:axPos val="l"/>
        <c:numFmt formatCode="General&quot;명&quot;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63935152"/>
        <c:crosses val="autoZero"/>
        <c:crossBetween val="between"/>
        <c:minorUnit val="1"/>
      </c:valAx>
      <c:spPr>
        <a:noFill/>
        <a:ln w="25400">
          <a:noFill/>
        </a:ln>
        <a:effectLst/>
      </c:spPr>
    </c:plotArea>
    <c:legend>
      <c:legendPos val="r"/>
      <c:layout>
        <c:manualLayout>
          <c:xMode val="edge"/>
          <c:yMode val="edge"/>
          <c:x val="0.82596778851341335"/>
          <c:y val="4.8687569190511037E-2"/>
          <c:w val="0.16857996245532661"/>
          <c:h val="0.1428089846014223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출시 이후 평균 및 최대값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평균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타석</c:v>
                </c:pt>
                <c:pt idx="1">
                  <c:v>안타</c:v>
                </c:pt>
                <c:pt idx="2">
                  <c:v>홈런</c:v>
                </c:pt>
                <c:pt idx="3">
                  <c:v>볼넷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1.44</c:v>
                </c:pt>
                <c:pt idx="2">
                  <c:v>0.1</c:v>
                </c:pt>
                <c:pt idx="3">
                  <c:v>0.32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A6-459B-9421-066FE5762AC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최대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타석</c:v>
                </c:pt>
                <c:pt idx="1">
                  <c:v>안타</c:v>
                </c:pt>
                <c:pt idx="2">
                  <c:v>홈런</c:v>
                </c:pt>
                <c:pt idx="3">
                  <c:v>볼넷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19</c:v>
                </c:pt>
                <c:pt idx="1">
                  <c:v>17</c:v>
                </c:pt>
                <c:pt idx="2">
                  <c:v>2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A6-459B-9421-066FE5762A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62760448"/>
        <c:axId val="562756608"/>
      </c:barChart>
      <c:catAx>
        <c:axId val="5627604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2756608"/>
        <c:crosses val="autoZero"/>
        <c:auto val="1"/>
        <c:lblAlgn val="ctr"/>
        <c:lblOffset val="100"/>
        <c:noMultiLvlLbl val="0"/>
      </c:catAx>
      <c:valAx>
        <c:axId val="5627566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2760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pPr>
            <a:endParaRPr lang="ko-KR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pPr>
            <a:endParaRPr lang="ko-KR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E63DA0-728D-4D62-B28F-A64051CA0105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1B0089-5AC8-4683-AC1D-9E7EC89CA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393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B0089-5AC8-4683-AC1D-9E7EC89CA50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06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발표할 주력 내용 </a:t>
            </a:r>
            <a:r>
              <a:rPr lang="en-US" altLang="ko-KR" dirty="0"/>
              <a:t>3</a:t>
            </a:r>
            <a:r>
              <a:rPr lang="ko-KR" altLang="en-US" dirty="0"/>
              <a:t>가지 알려드리겠습니다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번 앞으로 업데이트 할 사항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번 저희 게임 내 지표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번 유저 데이터 지표를 보며 분석하겠습니다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B0089-5AC8-4683-AC1D-9E7EC89CA50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989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다음 </a:t>
            </a:r>
            <a:r>
              <a:rPr lang="en-US" altLang="ko-KR" dirty="0"/>
              <a:t>2.0</a:t>
            </a:r>
            <a:r>
              <a:rPr lang="ko-KR" altLang="en-US" dirty="0"/>
              <a:t>버전 업데이트 사항을 알려드리겠습니다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첫번째로 저희 게임은 타격 </a:t>
            </a:r>
            <a:r>
              <a:rPr lang="en-US" altLang="ko-KR" dirty="0"/>
              <a:t>, </a:t>
            </a:r>
            <a:r>
              <a:rPr lang="ko-KR" altLang="en-US" dirty="0"/>
              <a:t>홈런 </a:t>
            </a:r>
            <a:r>
              <a:rPr lang="en-US" altLang="ko-KR" dirty="0"/>
              <a:t>, </a:t>
            </a:r>
            <a:r>
              <a:rPr lang="ko-KR" altLang="en-US" dirty="0"/>
              <a:t>배경음만 존재했지만 아웃과 볼넷 사운드를 추가하였습니다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추가적인 사항은 게임 내 지표를 통해 알려드리겠습니다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B0089-5AC8-4683-AC1D-9E7EC89CA50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498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다음으론 이벤트 당첨자 발표입니다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위에 표기된 점수로 </a:t>
            </a:r>
            <a:r>
              <a:rPr lang="en-US" altLang="ko-KR" dirty="0"/>
              <a:t>3</a:t>
            </a:r>
            <a:r>
              <a:rPr lang="ko-KR" altLang="en-US" dirty="0"/>
              <a:t>분이 이벤트에 당첨되었습니다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당첨자는 </a:t>
            </a:r>
            <a:r>
              <a:rPr lang="ko-KR" altLang="en-US" dirty="0" err="1"/>
              <a:t>발표후</a:t>
            </a:r>
            <a:r>
              <a:rPr lang="ko-KR" altLang="en-US" dirty="0"/>
              <a:t> 오시면 상품 수령 해드리겠습니다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B0089-5AC8-4683-AC1D-9E7EC89CA50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240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</a:t>
            </a:r>
            <a:r>
              <a:rPr lang="ko-KR" altLang="en-US" dirty="0" err="1"/>
              <a:t>저희게임은</a:t>
            </a:r>
            <a:r>
              <a:rPr lang="ko-KR" altLang="en-US" dirty="0"/>
              <a:t> 출시된 타 게임에 비해 </a:t>
            </a:r>
            <a:r>
              <a:rPr lang="ko-KR" altLang="en-US" dirty="0" err="1"/>
              <a:t>가장많은</a:t>
            </a:r>
            <a:r>
              <a:rPr lang="ko-KR" altLang="en-US" dirty="0"/>
              <a:t> 조회수 및 댓글을 기록하였으며 이는 플레이 데이터를 쌓는데 큰 도움이 되었습니다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베타버전 대비 사용자는 </a:t>
            </a:r>
            <a:r>
              <a:rPr lang="en-US" altLang="ko-KR" dirty="0"/>
              <a:t>12</a:t>
            </a:r>
            <a:r>
              <a:rPr lang="ko-KR" altLang="en-US" dirty="0"/>
              <a:t>명에 그쳤지만 오픈 이후 총 사용자는 </a:t>
            </a:r>
            <a:r>
              <a:rPr lang="en-US" altLang="ko-KR" dirty="0"/>
              <a:t>40</a:t>
            </a:r>
            <a:r>
              <a:rPr lang="ko-KR" altLang="en-US" dirty="0"/>
              <a:t>명이 넘어가는 수치가 나왔습니다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B0089-5AC8-4683-AC1D-9E7EC89CA50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21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다음으론 베타기간과 출시 이후의 게임 지표를 비교분석 해드리겠습니다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위 표를 보시면 안타와 타석의 최대값은 늘어난 반면 볼넷과 홈런은 줄었습니다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베타때</a:t>
            </a:r>
            <a:r>
              <a:rPr lang="ko-KR" altLang="en-US" dirty="0"/>
              <a:t> 시행했던 타격확률과 출시 후의 타격확률은 동일하게 유지하여 게임을 출시했지만</a:t>
            </a:r>
            <a:endParaRPr lang="en-US" altLang="ko-KR" dirty="0"/>
          </a:p>
          <a:p>
            <a:r>
              <a:rPr lang="ko-KR" altLang="en-US" dirty="0"/>
              <a:t>평균지표는 더 떨어진 것을 알 수 있으며 베타에 비해 더 많은 유저가 모이게 되어 지표가 하락한 것으로 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 현재 타격확률의 조정이 크게 필요하다는 것을 뜻합니다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B0089-5AC8-4683-AC1D-9E7EC89CA50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789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유저지표에 관해서 분석하겠습니다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우선 총 전체데이터를 나타내는 </a:t>
            </a:r>
            <a:r>
              <a:rPr lang="en-US" altLang="ko-KR" dirty="0"/>
              <a:t>NRU</a:t>
            </a:r>
            <a:r>
              <a:rPr lang="ko-KR" altLang="en-US" dirty="0"/>
              <a:t>와 </a:t>
            </a:r>
            <a:r>
              <a:rPr lang="en-US" altLang="ko-KR" dirty="0"/>
              <a:t>UV</a:t>
            </a:r>
            <a:r>
              <a:rPr lang="ko-KR" altLang="en-US" dirty="0"/>
              <a:t>를 보시면 게임을 오픈한 </a:t>
            </a:r>
            <a:r>
              <a:rPr lang="en-US" altLang="ko-KR" dirty="0"/>
              <a:t>5/16</a:t>
            </a:r>
            <a:r>
              <a:rPr lang="ko-KR" altLang="en-US" dirty="0"/>
              <a:t>부터 </a:t>
            </a:r>
            <a:r>
              <a:rPr lang="en-US" altLang="ko-KR" dirty="0"/>
              <a:t>5/29</a:t>
            </a:r>
            <a:r>
              <a:rPr lang="ko-KR" altLang="en-US" dirty="0"/>
              <a:t>까지 새롭게 추가된 유저는 </a:t>
            </a:r>
            <a:r>
              <a:rPr lang="en-US" altLang="ko-KR" dirty="0"/>
              <a:t>42</a:t>
            </a:r>
            <a:r>
              <a:rPr lang="ko-KR" altLang="en-US" dirty="0"/>
              <a:t>명이며</a:t>
            </a:r>
            <a:br>
              <a:rPr lang="en-US" altLang="ko-KR" dirty="0"/>
            </a:br>
            <a:r>
              <a:rPr lang="en-US" altLang="ko-KR" dirty="0"/>
              <a:t>42</a:t>
            </a:r>
            <a:r>
              <a:rPr lang="ko-KR" altLang="en-US" dirty="0"/>
              <a:t>명의 </a:t>
            </a:r>
            <a:r>
              <a:rPr lang="ko-KR" altLang="en-US" dirty="0" err="1"/>
              <a:t>유저중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명 제외 전부 게임을 </a:t>
            </a:r>
            <a:r>
              <a:rPr lang="ko-KR" altLang="en-US" dirty="0" err="1"/>
              <a:t>하였다는걸</a:t>
            </a:r>
            <a:r>
              <a:rPr lang="ko-KR" altLang="en-US" dirty="0"/>
              <a:t> 알 수 있습니다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허나 평균 플레이 타임은 약 </a:t>
            </a:r>
            <a:r>
              <a:rPr lang="en-US" altLang="ko-KR" b="1" dirty="0"/>
              <a:t>2</a:t>
            </a:r>
            <a:r>
              <a:rPr lang="ko-KR" altLang="en-US" b="1" dirty="0" err="1"/>
              <a:t>분가량</a:t>
            </a:r>
            <a:r>
              <a:rPr lang="ko-KR" altLang="en-US" b="1" dirty="0"/>
              <a:t> 하락한 것으로 볼 수 있으며 이는 저희 게임은 아웃되기 전까지 계속 타격을 하는 </a:t>
            </a:r>
            <a:r>
              <a:rPr lang="ko-KR" altLang="en-US" b="1" dirty="0" err="1"/>
              <a:t>구조다보니</a:t>
            </a:r>
            <a:endParaRPr lang="en-US" altLang="ko-KR" b="1" dirty="0"/>
          </a:p>
          <a:p>
            <a:r>
              <a:rPr lang="ko-KR" altLang="en-US" b="1" dirty="0"/>
              <a:t>플레이에 지루함을 느끼는 요소가 생겨 플레이 타임이 하락한 것으로 보입니다</a:t>
            </a:r>
            <a:r>
              <a:rPr lang="en-US" altLang="ko-KR" b="1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B0089-5AC8-4683-AC1D-9E7EC89CA50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507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오픈이 시작된 </a:t>
            </a:r>
            <a:r>
              <a:rPr lang="en-US" altLang="ko-KR" dirty="0"/>
              <a:t>5/16</a:t>
            </a:r>
            <a:r>
              <a:rPr lang="ko-KR" altLang="en-US" dirty="0"/>
              <a:t>부터 </a:t>
            </a:r>
            <a:r>
              <a:rPr lang="en-US" altLang="ko-KR" dirty="0"/>
              <a:t>5/27</a:t>
            </a:r>
            <a:r>
              <a:rPr lang="ko-KR" altLang="en-US" dirty="0"/>
              <a:t>까지의 가입 및 플레이 유저에 관한 지표입니다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오픈을 시작한 당일 </a:t>
            </a:r>
            <a:r>
              <a:rPr lang="en-US" altLang="ko-KR" dirty="0"/>
              <a:t>26</a:t>
            </a:r>
            <a:r>
              <a:rPr lang="ko-KR" altLang="en-US" dirty="0"/>
              <a:t>명의 유저가 가입하여 모두게임을 플레이 하였지만 다음날부터 지표가 크게 줄어든 것을 </a:t>
            </a:r>
            <a:r>
              <a:rPr lang="ko-KR" altLang="en-US" dirty="0" err="1"/>
              <a:t>볼수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앞서 말씀드린 </a:t>
            </a:r>
            <a:r>
              <a:rPr lang="en-US" altLang="ko-KR" dirty="0"/>
              <a:t>MTS</a:t>
            </a:r>
            <a:r>
              <a:rPr lang="ko-KR" altLang="en-US" dirty="0"/>
              <a:t>지표가 하락할 수 밖에 없던 이유였던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</a:t>
            </a:r>
            <a:r>
              <a:rPr lang="en-US" altLang="ko-KR" dirty="0"/>
              <a:t>5/22</a:t>
            </a:r>
            <a:r>
              <a:rPr lang="ko-KR" altLang="en-US" dirty="0"/>
              <a:t> 지표를 보시면 </a:t>
            </a:r>
            <a:r>
              <a:rPr lang="en-US" altLang="ko-KR" dirty="0"/>
              <a:t>11</a:t>
            </a:r>
            <a:r>
              <a:rPr lang="ko-KR" altLang="en-US" dirty="0"/>
              <a:t>명의 가입 및 플레이가 있었지만 다른 수업에서 위 게임을 플레이를 해본 뒤로 다른 유저의 유입은 늘지 않고 있는 상황입니다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주간으로 정리된 </a:t>
            </a:r>
            <a:r>
              <a:rPr lang="en-US" altLang="ko-KR" dirty="0"/>
              <a:t>WAU</a:t>
            </a:r>
            <a:r>
              <a:rPr lang="ko-KR" altLang="en-US" dirty="0"/>
              <a:t>를 보시면 오픈 </a:t>
            </a:r>
            <a:r>
              <a:rPr lang="en-US" altLang="ko-KR" dirty="0"/>
              <a:t>1</a:t>
            </a:r>
            <a:r>
              <a:rPr lang="ko-KR" altLang="en-US" dirty="0"/>
              <a:t>주차는 오픈 및 이벤트 기간으로 인해 </a:t>
            </a:r>
            <a:r>
              <a:rPr lang="en-US" altLang="ko-KR" dirty="0"/>
              <a:t>44</a:t>
            </a:r>
            <a:r>
              <a:rPr lang="ko-KR" altLang="en-US" dirty="0"/>
              <a:t>명이라는 큰 지표가 쌓였지만</a:t>
            </a:r>
            <a:endParaRPr lang="en-US" altLang="ko-KR" dirty="0"/>
          </a:p>
          <a:p>
            <a:r>
              <a:rPr lang="en-US" altLang="ko-KR" b="1" dirty="0"/>
              <a:t>2</a:t>
            </a:r>
            <a:r>
              <a:rPr lang="ko-KR" altLang="en-US" b="1" dirty="0"/>
              <a:t>주차로 들어선 뒤로 </a:t>
            </a:r>
            <a:r>
              <a:rPr lang="en-US" altLang="ko-KR" b="1" dirty="0"/>
              <a:t>3</a:t>
            </a:r>
            <a:r>
              <a:rPr lang="ko-KR" altLang="en-US" b="1" dirty="0"/>
              <a:t>명으로 확 줄어버린 것도 보실 수 있습니다</a:t>
            </a:r>
            <a:r>
              <a:rPr lang="en-US" altLang="ko-KR" b="1" dirty="0"/>
              <a:t>.</a:t>
            </a:r>
          </a:p>
          <a:p>
            <a:r>
              <a:rPr lang="ko-KR" altLang="en-US" dirty="0"/>
              <a:t>앞으로도 만약 </a:t>
            </a:r>
            <a:r>
              <a:rPr lang="en-US" altLang="ko-KR" dirty="0"/>
              <a:t>RU</a:t>
            </a:r>
            <a:r>
              <a:rPr lang="ko-KR" altLang="en-US" dirty="0"/>
              <a:t>지표 및 </a:t>
            </a:r>
            <a:r>
              <a:rPr lang="en-US" altLang="ko-KR" dirty="0"/>
              <a:t>TS</a:t>
            </a:r>
            <a:r>
              <a:rPr lang="ko-KR" altLang="en-US" dirty="0"/>
              <a:t>지표의 상승이 없다면 게임은 큰 위기를 맞이할 것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B0089-5AC8-4683-AC1D-9E7EC89CA50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434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위기에 대한 대응책으로 첫번쨰는 낮아진 홈런 및 안타 비율을 늘려 유저에게 더 많은 타격감을 선정할 예정입니다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현재 지표는 매우 낮은 평균 지표로 인해 유저들이 게임 플레이어 많은 시간을 사용하지 않는다고 판단했기 때문입니다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두번째는 마케팅 전략입니다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현재는 떨어진 </a:t>
            </a:r>
            <a:r>
              <a:rPr lang="en-US" altLang="ko-KR" dirty="0"/>
              <a:t>UV</a:t>
            </a:r>
            <a:r>
              <a:rPr lang="ko-KR" altLang="en-US" dirty="0"/>
              <a:t>지표는 더 큰 마케팅을 통해 늘어날 수 있다고 생각합니다</a:t>
            </a:r>
            <a:r>
              <a:rPr lang="en-US" altLang="ko-KR" dirty="0"/>
              <a:t>. </a:t>
            </a:r>
            <a:r>
              <a:rPr lang="ko-KR" altLang="en-US" dirty="0"/>
              <a:t>고로 더 많은 댓글 마케팅에 </a:t>
            </a:r>
            <a:r>
              <a:rPr lang="en-US" altLang="ko-KR" dirty="0"/>
              <a:t>CPA</a:t>
            </a:r>
            <a:r>
              <a:rPr lang="ko-KR" altLang="en-US" dirty="0"/>
              <a:t>를 추가하여</a:t>
            </a:r>
            <a:br>
              <a:rPr lang="en-US" altLang="ko-KR" dirty="0"/>
            </a:br>
            <a:r>
              <a:rPr lang="ko-KR" altLang="en-US" dirty="0"/>
              <a:t>진입장벽을 낮출 예정입니다</a:t>
            </a:r>
            <a:r>
              <a:rPr lang="en-US" altLang="ko-KR" dirty="0"/>
              <a:t>, </a:t>
            </a:r>
            <a:r>
              <a:rPr lang="ko-KR" altLang="en-US" dirty="0"/>
              <a:t>이상입니다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B0089-5AC8-4683-AC1D-9E7EC89CA50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940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2431F-12C1-7CCE-5502-28D23B14B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316110-2AD6-923D-DAFD-1EDBA5950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E5BFFE-485A-E4C3-0B94-4350CE867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875F-8FB1-4A6F-9EA3-54E49E59468A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82BFA-2413-AD71-9DC5-CF834341B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B1BE09-FB78-3E2D-5299-9AFB17968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5686-4A4A-451B-BFE9-C23C27114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118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0AE62-76D7-7AFC-C5A9-A64697F19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30697E-AD53-D0F5-1481-84BF4E602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844A7C-B643-E144-AB9F-D0DEDA442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875F-8FB1-4A6F-9EA3-54E49E59468A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566C3C-9F70-47DE-3DEB-389DF46FA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25C2A8-9DF1-494F-821D-BBD2CFFAC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5686-4A4A-451B-BFE9-C23C27114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659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13129C-9302-507D-9016-DF6DC2D2B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EC8F42-5942-C860-608A-1E3A8B268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382031-575F-F685-90D0-37F77CE92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875F-8FB1-4A6F-9EA3-54E49E59468A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F0D539-AD96-8850-F1B4-F3981495B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ADF1DD-6037-5139-FA97-F1BA91A4A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5686-4A4A-451B-BFE9-C23C27114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15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01F4D3-EA34-71A3-A5B6-C419F9E25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089B4A-2067-DBB0-FA68-DDECEA168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B77060-A13B-EB74-D9CF-5CCB2ADD8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875F-8FB1-4A6F-9EA3-54E49E59468A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5C70CE-DC3C-916A-6C2B-4D046C0C1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CA7B2D-1D20-35B1-2988-5A44FE0AB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5686-4A4A-451B-BFE9-C23C27114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92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C61AC-CB2F-2D4B-25E9-C12BB5155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39D5B4-615D-79E7-6C6F-781BEAEE4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104570-200A-7B46-E638-9C5BB43A6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875F-8FB1-4A6F-9EA3-54E49E59468A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331A04-C7C6-3A57-4DC1-C474AA71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2BE90F-B3ED-9A01-B342-9A94E65C0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5686-4A4A-451B-BFE9-C23C27114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503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60171D-E4CB-2335-46E3-2C78C475D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711801-77D2-A22E-8FDE-01251A45A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2602B1-30FA-F197-F420-D1800EEEE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268E9C-7549-BF91-61B3-6613DE21C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875F-8FB1-4A6F-9EA3-54E49E59468A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4570B4-2245-B0F2-904C-F544A6940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39BF0E-BD7E-31CC-8B58-45339228E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5686-4A4A-451B-BFE9-C23C27114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791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CCB2A-A2CE-3B1F-C9C3-5B83793F9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D4A19C-7D05-C554-0475-1E75E96BE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87A53B-E5C9-AEC9-386C-B5C255B79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FF4D09-5623-8D0C-5140-4AD5FF388E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1AC4D9-E149-0464-FBB4-0BC0A961C9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8F88BA-3D8C-A591-6772-FB7553CA9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875F-8FB1-4A6F-9EA3-54E49E59468A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058616-A47A-6477-81E6-247AEFBD2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F4DD5BE-AB5A-F381-736B-FC9183FF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5686-4A4A-451B-BFE9-C23C27114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440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AC5780-24A3-0B08-69E7-58D4C29C1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57AA4B-332B-9ABE-9EEF-0479583BB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875F-8FB1-4A6F-9EA3-54E49E59468A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2618AC-6799-7043-AF12-411C6743C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D7501F-EEE2-557E-A805-50CEF1D2C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5686-4A4A-451B-BFE9-C23C27114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749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E5ABF7-16E7-C893-F82B-FAED0D2A9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875F-8FB1-4A6F-9EA3-54E49E59468A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2A1C3A-E08C-ECF6-2A55-962F46BBA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DB1E5E-6DE8-0EDE-58C6-7A40478C9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5686-4A4A-451B-BFE9-C23C2711479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F732058-4409-DE1B-FB36-5C46AF3F96E7}"/>
              </a:ext>
            </a:extLst>
          </p:cNvPr>
          <p:cNvSpPr/>
          <p:nvPr userDrawn="1"/>
        </p:nvSpPr>
        <p:spPr>
          <a:xfrm>
            <a:off x="0" y="1"/>
            <a:ext cx="12192000" cy="838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935B615-64F3-03ED-524A-406F8F3D55F8}"/>
              </a:ext>
            </a:extLst>
          </p:cNvPr>
          <p:cNvSpPr/>
          <p:nvPr userDrawn="1"/>
        </p:nvSpPr>
        <p:spPr>
          <a:xfrm>
            <a:off x="0" y="6019800"/>
            <a:ext cx="12192000" cy="838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야구, 운동 경기, 스포츠, 디자인이(가) 표시된 사진&#10;&#10;자동 생성된 설명">
            <a:extLst>
              <a:ext uri="{FF2B5EF4-FFF2-40B4-BE49-F238E27FC236}">
                <a16:creationId xmlns:a16="http://schemas.microsoft.com/office/drawing/2014/main" id="{43B0E768-9CEC-9460-3C70-FB2B30CBD9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439525" y="6105525"/>
            <a:ext cx="666750" cy="666750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354AD8C7-13D4-CD16-BB84-0AF1AACE9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-244475"/>
            <a:ext cx="10515600" cy="1325563"/>
          </a:xfrm>
        </p:spPr>
        <p:txBody>
          <a:bodyPr>
            <a:normAutofit/>
          </a:bodyPr>
          <a:lstStyle>
            <a:lvl1pPr algn="ctr">
              <a:defRPr sz="32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804869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E1EBA-73BF-7CC0-F7A0-B41F77C3C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9A43E1-C899-5CCF-E579-41547C4F8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20CEF0-6388-9678-098B-054F8C436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DFCDEA-209C-7C3C-C76D-CE955CECE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875F-8FB1-4A6F-9EA3-54E49E59468A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98B282-9073-C392-0911-AE4848EFE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DB67EC-9A7D-3D57-D039-90B0B0322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5686-4A4A-451B-BFE9-C23C27114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734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60F9F-2508-F0E2-5B40-F71BAD217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61A32C-70DD-050B-8D20-15258D82FF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2F4382-A1C5-2B64-2A7D-8EC430C2B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954330-D5C9-FDFF-D41C-41793C655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875F-8FB1-4A6F-9EA3-54E49E59468A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DC8BD0-2B3D-35B2-C195-69025701B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37A30F-61F0-F7A4-D0EB-BE1E1F4D4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5686-4A4A-451B-BFE9-C23C27114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83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9EC7CE-FB0E-AAFF-32F2-41C246603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C03513-C5D8-1051-BCE7-0A5E8BA52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127371-5425-5145-E76D-0ADCD864DB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E8875F-8FB1-4A6F-9EA3-54E49E59468A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B9D348-1FA0-25DD-9A74-FFFF1BD94D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2E226E-BC94-FC6F-48D6-486DEE0076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4F5686-4A4A-451B-BFE9-C23C27114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665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microsoft.com/office/2007/relationships/hdphoto" Target="../media/hdphoto4.wdp"/><Relationship Id="rId5" Type="http://schemas.openxmlformats.org/officeDocument/2006/relationships/image" Target="../media/image6.png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4442C510-18B2-46F8-4A49-9A91DD7ED256}"/>
              </a:ext>
            </a:extLst>
          </p:cNvPr>
          <p:cNvSpPr/>
          <p:nvPr/>
        </p:nvSpPr>
        <p:spPr>
          <a:xfrm flipV="1">
            <a:off x="0" y="0"/>
            <a:ext cx="12192000" cy="6858000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 descr="클립아트, 야구, 의류, 만화 영화이(가) 표시된 사진&#10;&#10;자동 생성된 설명">
            <a:extLst>
              <a:ext uri="{FF2B5EF4-FFF2-40B4-BE49-F238E27FC236}">
                <a16:creationId xmlns:a16="http://schemas.microsoft.com/office/drawing/2014/main" id="{38033DEE-93FF-C083-280A-EDD62FDDBB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399" y="1616675"/>
            <a:ext cx="5848864" cy="5848864"/>
          </a:xfrm>
          <a:prstGeom prst="rect">
            <a:avLst/>
          </a:prstGeom>
        </p:spPr>
      </p:pic>
      <p:sp>
        <p:nvSpPr>
          <p:cNvPr id="13" name="제목 3">
            <a:extLst>
              <a:ext uri="{FF2B5EF4-FFF2-40B4-BE49-F238E27FC236}">
                <a16:creationId xmlns:a16="http://schemas.microsoft.com/office/drawing/2014/main" id="{5181A049-7EE3-6181-65B4-4D84860BD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1900719"/>
            <a:ext cx="9144000" cy="93237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내일은 </a:t>
            </a:r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타격왕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부제목 4">
            <a:extLst>
              <a:ext uri="{FF2B5EF4-FFF2-40B4-BE49-F238E27FC236}">
                <a16:creationId xmlns:a16="http://schemas.microsoft.com/office/drawing/2014/main" id="{BFF61BA5-0617-8F27-D8AC-698E1A383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2885345"/>
            <a:ext cx="9144000" cy="1655762"/>
          </a:xfrm>
        </p:spPr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조원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[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안제철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정희조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김병규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남건욱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발표자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[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김병규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736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4442C510-18B2-46F8-4A49-9A91DD7ED256}"/>
              </a:ext>
            </a:extLst>
          </p:cNvPr>
          <p:cNvSpPr/>
          <p:nvPr/>
        </p:nvSpPr>
        <p:spPr>
          <a:xfrm flipV="1">
            <a:off x="0" y="0"/>
            <a:ext cx="12192000" cy="6858000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8B734A1F-2783-5897-48CD-0532D27FF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219853" cy="1101851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Content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F42F13-08B3-839A-E6E8-1BE9FC88F16C}"/>
              </a:ext>
            </a:extLst>
          </p:cNvPr>
          <p:cNvSpPr txBox="1"/>
          <p:nvPr/>
        </p:nvSpPr>
        <p:spPr>
          <a:xfrm>
            <a:off x="4740967" y="1284271"/>
            <a:ext cx="36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F60256-C62F-8F07-F79E-43F67F386902}"/>
              </a:ext>
            </a:extLst>
          </p:cNvPr>
          <p:cNvSpPr txBox="1"/>
          <p:nvPr/>
        </p:nvSpPr>
        <p:spPr>
          <a:xfrm>
            <a:off x="5110836" y="1404404"/>
            <a:ext cx="2235712" cy="369332"/>
          </a:xfrm>
          <a:prstGeom prst="rect">
            <a:avLst/>
          </a:prstGeom>
          <a:solidFill>
            <a:srgbClr val="F6C6AD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업데이트 사항</a:t>
            </a:r>
          </a:p>
        </p:txBody>
      </p:sp>
      <p:pic>
        <p:nvPicPr>
          <p:cNvPr id="9" name="그림 8" descr="야구, 운동 경기, 스포츠, 디자인이(가) 표시된 사진&#10;&#10;자동 생성된 설명">
            <a:extLst>
              <a:ext uri="{FF2B5EF4-FFF2-40B4-BE49-F238E27FC236}">
                <a16:creationId xmlns:a16="http://schemas.microsoft.com/office/drawing/2014/main" id="{A352C825-039D-82B6-38B4-65A0C6702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853" y="835838"/>
            <a:ext cx="1408176" cy="140817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2B0B662-2FD7-BC01-CF80-DD5F16D38D29}"/>
              </a:ext>
            </a:extLst>
          </p:cNvPr>
          <p:cNvSpPr txBox="1"/>
          <p:nvPr/>
        </p:nvSpPr>
        <p:spPr>
          <a:xfrm>
            <a:off x="4740967" y="1341489"/>
            <a:ext cx="36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71F559-62E6-E8E8-7C6D-B5F670923D2E}"/>
              </a:ext>
            </a:extLst>
          </p:cNvPr>
          <p:cNvSpPr txBox="1"/>
          <p:nvPr/>
        </p:nvSpPr>
        <p:spPr>
          <a:xfrm>
            <a:off x="5110836" y="2610077"/>
            <a:ext cx="2235712" cy="369332"/>
          </a:xfrm>
          <a:prstGeom prst="rect">
            <a:avLst/>
          </a:prstGeom>
          <a:solidFill>
            <a:srgbClr val="F6C6AD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지표</a:t>
            </a:r>
          </a:p>
        </p:txBody>
      </p:sp>
      <p:pic>
        <p:nvPicPr>
          <p:cNvPr id="11" name="그림 10" descr="야구, 운동 경기, 스포츠, 디자인이(가) 표시된 사진&#10;&#10;자동 생성된 설명">
            <a:extLst>
              <a:ext uri="{FF2B5EF4-FFF2-40B4-BE49-F238E27FC236}">
                <a16:creationId xmlns:a16="http://schemas.microsoft.com/office/drawing/2014/main" id="{7A6EB757-5842-BACD-36B5-85A252BC59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853" y="2042792"/>
            <a:ext cx="1408176" cy="14081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1023C04-F097-6E78-BAB2-E176E7779DFF}"/>
              </a:ext>
            </a:extLst>
          </p:cNvPr>
          <p:cNvSpPr txBox="1"/>
          <p:nvPr/>
        </p:nvSpPr>
        <p:spPr>
          <a:xfrm>
            <a:off x="4740967" y="2513070"/>
            <a:ext cx="36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899439-DFA0-9594-343F-D481127FCBD5}"/>
              </a:ext>
            </a:extLst>
          </p:cNvPr>
          <p:cNvSpPr txBox="1"/>
          <p:nvPr/>
        </p:nvSpPr>
        <p:spPr>
          <a:xfrm>
            <a:off x="5110836" y="3853830"/>
            <a:ext cx="2235712" cy="369332"/>
          </a:xfrm>
          <a:prstGeom prst="rect">
            <a:avLst/>
          </a:prstGeom>
          <a:solidFill>
            <a:srgbClr val="F6C6AD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유저 지표</a:t>
            </a:r>
          </a:p>
        </p:txBody>
      </p:sp>
      <p:pic>
        <p:nvPicPr>
          <p:cNvPr id="12" name="그림 11" descr="야구, 운동 경기, 스포츠, 디자인이(가) 표시된 사진&#10;&#10;자동 생성된 설명">
            <a:extLst>
              <a:ext uri="{FF2B5EF4-FFF2-40B4-BE49-F238E27FC236}">
                <a16:creationId xmlns:a16="http://schemas.microsoft.com/office/drawing/2014/main" id="{518E9A6C-D42C-D9A2-F14F-EBFE251EC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853" y="3307775"/>
            <a:ext cx="1408176" cy="14081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84DA96E-5150-8415-71D7-F75BCC93D0E7}"/>
              </a:ext>
            </a:extLst>
          </p:cNvPr>
          <p:cNvSpPr txBox="1"/>
          <p:nvPr/>
        </p:nvSpPr>
        <p:spPr>
          <a:xfrm>
            <a:off x="4740967" y="3793112"/>
            <a:ext cx="36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3911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97C3872-1240-FBC3-5740-0DB3FC192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업데이트 사항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BE8842-4775-9D30-1F36-D98B6903B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81088"/>
            <a:ext cx="5388604" cy="40205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96BE38E-FB8C-71BF-DBB2-03E636982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693" y="1022652"/>
            <a:ext cx="5321210" cy="413741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ED22C8E-CB90-7FA7-DDEA-B81C4107E030}"/>
              </a:ext>
            </a:extLst>
          </p:cNvPr>
          <p:cNvSpPr/>
          <p:nvPr/>
        </p:nvSpPr>
        <p:spPr>
          <a:xfrm>
            <a:off x="375385" y="2367815"/>
            <a:ext cx="1645920" cy="11935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83FA5F-311F-D79C-0842-11DDA0AC760F}"/>
              </a:ext>
            </a:extLst>
          </p:cNvPr>
          <p:cNvSpPr/>
          <p:nvPr/>
        </p:nvSpPr>
        <p:spPr>
          <a:xfrm>
            <a:off x="6217920" y="2494594"/>
            <a:ext cx="4572000" cy="11935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D52B4AFB-CDD5-047F-F92B-303B5FD3481C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2021305" y="2964581"/>
            <a:ext cx="2319689" cy="2661677"/>
          </a:xfrm>
          <a:prstGeom prst="bentConnector3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제목 3">
            <a:extLst>
              <a:ext uri="{FF2B5EF4-FFF2-40B4-BE49-F238E27FC236}">
                <a16:creationId xmlns:a16="http://schemas.microsoft.com/office/drawing/2014/main" id="{741EAE83-8742-DD7E-A9ED-6E58696EC811}"/>
              </a:ext>
            </a:extLst>
          </p:cNvPr>
          <p:cNvSpPr txBox="1">
            <a:spLocks/>
          </p:cNvSpPr>
          <p:nvPr/>
        </p:nvSpPr>
        <p:spPr>
          <a:xfrm>
            <a:off x="4340994" y="5160068"/>
            <a:ext cx="3060834" cy="932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ko-KR" altLang="en-US" sz="4000" dirty="0"/>
              <a:t>사운드 추가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D1FB9FCD-5FFB-0B59-9C91-08A23B6FA479}"/>
              </a:ext>
            </a:extLst>
          </p:cNvPr>
          <p:cNvCxnSpPr>
            <a:cxnSpLocks/>
            <a:stCxn id="10" idx="3"/>
            <a:endCxn id="13" idx="3"/>
          </p:cNvCxnSpPr>
          <p:nvPr/>
        </p:nvCxnSpPr>
        <p:spPr>
          <a:xfrm flipH="1">
            <a:off x="7401828" y="3091360"/>
            <a:ext cx="3388092" cy="2534898"/>
          </a:xfrm>
          <a:prstGeom prst="bentConnector3">
            <a:avLst>
              <a:gd name="adj1" fmla="val -28906"/>
            </a:avLst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402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97C3872-1240-FBC3-5740-0DB3FC192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업데이트 사항</a:t>
            </a:r>
          </a:p>
        </p:txBody>
      </p:sp>
      <p:sp>
        <p:nvSpPr>
          <p:cNvPr id="9" name="제목 3">
            <a:extLst>
              <a:ext uri="{FF2B5EF4-FFF2-40B4-BE49-F238E27FC236}">
                <a16:creationId xmlns:a16="http://schemas.microsoft.com/office/drawing/2014/main" id="{7E2FA0BA-3009-C7DD-4CA0-369505CF8E91}"/>
              </a:ext>
            </a:extLst>
          </p:cNvPr>
          <p:cNvSpPr txBox="1">
            <a:spLocks/>
          </p:cNvSpPr>
          <p:nvPr/>
        </p:nvSpPr>
        <p:spPr>
          <a:xfrm>
            <a:off x="923925" y="852806"/>
            <a:ext cx="10515600" cy="985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ko-KR" altLang="en-US" dirty="0"/>
              <a:t>이벤트 당첨자 발표</a:t>
            </a:r>
          </a:p>
        </p:txBody>
      </p:sp>
      <p:pic>
        <p:nvPicPr>
          <p:cNvPr id="14" name="그림 13" descr="양초, 원, 엠블럼, 상징이(가) 표시된 사진&#10;&#10;자동 생성된 설명">
            <a:extLst>
              <a:ext uri="{FF2B5EF4-FFF2-40B4-BE49-F238E27FC236}">
                <a16:creationId xmlns:a16="http://schemas.microsoft.com/office/drawing/2014/main" id="{3D8EE197-6CBA-EBD6-77F3-BE05F2B717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67" b="92222" l="10000" r="90000">
                        <a14:foregroundMark x1="50556" y1="8333" x2="50833" y2="7222"/>
                        <a14:foregroundMark x1="45278" y1="6111" x2="44444" y2="22500"/>
                        <a14:foregroundMark x1="58333" y1="3611" x2="58333" y2="3611"/>
                        <a14:foregroundMark x1="52778" y1="2778" x2="46667" y2="1667"/>
                        <a14:foregroundMark x1="45556" y1="91944" x2="51944" y2="92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231" y="1714500"/>
            <a:ext cx="3420000" cy="3420000"/>
          </a:xfrm>
          <a:prstGeom prst="rect">
            <a:avLst/>
          </a:prstGeom>
        </p:spPr>
      </p:pic>
      <p:pic>
        <p:nvPicPr>
          <p:cNvPr id="17" name="그림 16" descr="로고, 엠블럼, 상징, 디자인이(가) 표시된 사진&#10;&#10;자동 생성된 설명">
            <a:extLst>
              <a:ext uri="{FF2B5EF4-FFF2-40B4-BE49-F238E27FC236}">
                <a16:creationId xmlns:a16="http://schemas.microsoft.com/office/drawing/2014/main" id="{E06FA382-187A-16F3-EB42-C87EF1E326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1333" y1="59583" x2="31333" y2="59583"/>
                        <a14:foregroundMark x1="30417" y1="66417" x2="30417" y2="66417"/>
                        <a14:foregroundMark x1="30000" y1="66917" x2="30000" y2="66917"/>
                        <a14:foregroundMark x1="31167" y1="72500" x2="31167" y2="72500"/>
                        <a14:foregroundMark x1="30250" y1="68500" x2="30250" y2="68500"/>
                        <a14:foregroundMark x1="30417" y1="63167" x2="30417" y2="63167"/>
                        <a14:foregroundMark x1="70500" y1="60833" x2="70500" y2="62000"/>
                        <a14:foregroundMark x1="70833" y1="69083" x2="70833" y2="69083"/>
                        <a14:foregroundMark x1="70833" y1="66750" x2="70333" y2="69583"/>
                        <a14:foregroundMark x1="71000" y1="64917" x2="71000" y2="64917"/>
                        <a14:backgroundMark x1="36667" y1="95250" x2="64917" y2="96417"/>
                        <a14:backgroundMark x1="64917" y1="96417" x2="69167" y2="9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600" y="1776463"/>
            <a:ext cx="3420000" cy="3420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913F6E5-8E3A-A8F6-95D3-930DC468D9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556" l="10000" r="90000">
                        <a14:foregroundMark x1="46944" y1="90556" x2="46944" y2="90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70" y="1714500"/>
            <a:ext cx="3420000" cy="3420000"/>
          </a:xfrm>
          <a:prstGeom prst="rect">
            <a:avLst/>
          </a:prstGeom>
        </p:spPr>
      </p:pic>
      <p:sp>
        <p:nvSpPr>
          <p:cNvPr id="20" name="제목 3">
            <a:extLst>
              <a:ext uri="{FF2B5EF4-FFF2-40B4-BE49-F238E27FC236}">
                <a16:creationId xmlns:a16="http://schemas.microsoft.com/office/drawing/2014/main" id="{BD9A36E6-77A4-D101-E8A5-D9912AFE9E54}"/>
              </a:ext>
            </a:extLst>
          </p:cNvPr>
          <p:cNvSpPr txBox="1">
            <a:spLocks/>
          </p:cNvSpPr>
          <p:nvPr/>
        </p:nvSpPr>
        <p:spPr>
          <a:xfrm>
            <a:off x="809236" y="4811169"/>
            <a:ext cx="2921468" cy="985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/>
              <a:t>202227058</a:t>
            </a:r>
            <a:endParaRPr lang="ko-KR" altLang="en-US" dirty="0"/>
          </a:p>
        </p:txBody>
      </p:sp>
      <p:sp>
        <p:nvSpPr>
          <p:cNvPr id="23" name="제목 3">
            <a:extLst>
              <a:ext uri="{FF2B5EF4-FFF2-40B4-BE49-F238E27FC236}">
                <a16:creationId xmlns:a16="http://schemas.microsoft.com/office/drawing/2014/main" id="{6200B1FD-B98E-97C2-548F-FA9F1366F0BE}"/>
              </a:ext>
            </a:extLst>
          </p:cNvPr>
          <p:cNvSpPr txBox="1">
            <a:spLocks/>
          </p:cNvSpPr>
          <p:nvPr/>
        </p:nvSpPr>
        <p:spPr>
          <a:xfrm>
            <a:off x="4720991" y="4811169"/>
            <a:ext cx="2921468" cy="985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/>
              <a:t>202327048</a:t>
            </a:r>
            <a:endParaRPr lang="ko-KR" altLang="en-US" dirty="0"/>
          </a:p>
        </p:txBody>
      </p:sp>
      <p:sp>
        <p:nvSpPr>
          <p:cNvPr id="24" name="제목 3">
            <a:extLst>
              <a:ext uri="{FF2B5EF4-FFF2-40B4-BE49-F238E27FC236}">
                <a16:creationId xmlns:a16="http://schemas.microsoft.com/office/drawing/2014/main" id="{1ABC6E0B-4998-D07E-2A47-80D9385D2456}"/>
              </a:ext>
            </a:extLst>
          </p:cNvPr>
          <p:cNvSpPr txBox="1">
            <a:spLocks/>
          </p:cNvSpPr>
          <p:nvPr/>
        </p:nvSpPr>
        <p:spPr>
          <a:xfrm>
            <a:off x="8490496" y="4811169"/>
            <a:ext cx="2921468" cy="985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/>
              <a:t>202127037</a:t>
            </a:r>
            <a:endParaRPr lang="ko-KR" altLang="en-US" dirty="0"/>
          </a:p>
        </p:txBody>
      </p:sp>
      <p:sp>
        <p:nvSpPr>
          <p:cNvPr id="27" name="제목 3">
            <a:extLst>
              <a:ext uri="{FF2B5EF4-FFF2-40B4-BE49-F238E27FC236}">
                <a16:creationId xmlns:a16="http://schemas.microsoft.com/office/drawing/2014/main" id="{AC42A316-280C-3DD3-17B0-50D4C214D31F}"/>
              </a:ext>
            </a:extLst>
          </p:cNvPr>
          <p:cNvSpPr txBox="1">
            <a:spLocks/>
          </p:cNvSpPr>
          <p:nvPr/>
        </p:nvSpPr>
        <p:spPr>
          <a:xfrm>
            <a:off x="809236" y="5469837"/>
            <a:ext cx="2921468" cy="338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sz="2400" dirty="0"/>
              <a:t>19</a:t>
            </a:r>
            <a:r>
              <a:rPr lang="ko-KR" altLang="en-US" sz="2400" dirty="0"/>
              <a:t>점</a:t>
            </a:r>
            <a:endParaRPr lang="ko-KR" altLang="en-US" dirty="0"/>
          </a:p>
        </p:txBody>
      </p:sp>
      <p:sp>
        <p:nvSpPr>
          <p:cNvPr id="30" name="제목 3">
            <a:extLst>
              <a:ext uri="{FF2B5EF4-FFF2-40B4-BE49-F238E27FC236}">
                <a16:creationId xmlns:a16="http://schemas.microsoft.com/office/drawing/2014/main" id="{929BF1A1-725B-A783-0948-C418A31D05AA}"/>
              </a:ext>
            </a:extLst>
          </p:cNvPr>
          <p:cNvSpPr txBox="1">
            <a:spLocks/>
          </p:cNvSpPr>
          <p:nvPr/>
        </p:nvSpPr>
        <p:spPr>
          <a:xfrm>
            <a:off x="4720991" y="5469837"/>
            <a:ext cx="2921468" cy="338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sz="2400" dirty="0"/>
              <a:t>16</a:t>
            </a:r>
            <a:r>
              <a:rPr lang="ko-KR" altLang="en-US" sz="2400" dirty="0"/>
              <a:t>점</a:t>
            </a:r>
            <a:endParaRPr lang="ko-KR" altLang="en-US" dirty="0"/>
          </a:p>
        </p:txBody>
      </p:sp>
      <p:sp>
        <p:nvSpPr>
          <p:cNvPr id="31" name="제목 3">
            <a:extLst>
              <a:ext uri="{FF2B5EF4-FFF2-40B4-BE49-F238E27FC236}">
                <a16:creationId xmlns:a16="http://schemas.microsoft.com/office/drawing/2014/main" id="{177BF898-D844-B1CC-4A97-680897A22965}"/>
              </a:ext>
            </a:extLst>
          </p:cNvPr>
          <p:cNvSpPr txBox="1">
            <a:spLocks/>
          </p:cNvSpPr>
          <p:nvPr/>
        </p:nvSpPr>
        <p:spPr>
          <a:xfrm>
            <a:off x="8518057" y="5469837"/>
            <a:ext cx="2921468" cy="338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sz="2400" dirty="0"/>
              <a:t>15</a:t>
            </a:r>
            <a:r>
              <a:rPr lang="ko-KR" altLang="en-US" sz="2400" dirty="0"/>
              <a:t>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2725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25B88-28CB-3DAB-FCEC-D91FFE719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게임지표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93FF1B-66B8-EBA7-09FC-D868C69B0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89" y="1261772"/>
            <a:ext cx="6929378" cy="433445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E4B2464-7A5A-1432-1EEA-7164B80F370F}"/>
              </a:ext>
            </a:extLst>
          </p:cNvPr>
          <p:cNvSpPr/>
          <p:nvPr/>
        </p:nvSpPr>
        <p:spPr>
          <a:xfrm>
            <a:off x="1159783" y="2164465"/>
            <a:ext cx="6340612" cy="2893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BC2865-865B-430B-BD48-73FB1A4B77BE}"/>
              </a:ext>
            </a:extLst>
          </p:cNvPr>
          <p:cNvSpPr txBox="1"/>
          <p:nvPr/>
        </p:nvSpPr>
        <p:spPr>
          <a:xfrm>
            <a:off x="8393861" y="1579690"/>
            <a:ext cx="274786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리뷰 댓글 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위</a:t>
            </a:r>
            <a:endParaRPr lang="en-US" altLang="ko-KR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조회수 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위</a:t>
            </a:r>
          </a:p>
        </p:txBody>
      </p:sp>
    </p:spTree>
    <p:extLst>
      <p:ext uri="{BB962C8B-B14F-4D97-AF65-F5344CB8AC3E}">
        <p14:creationId xmlns:p14="http://schemas.microsoft.com/office/powerpoint/2010/main" val="4109422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CADFC-A07C-82D3-2C59-0D3DA155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게임지표</a:t>
            </a:r>
          </a:p>
        </p:txBody>
      </p:sp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FC91766D-8153-C501-1E27-CA53DAD824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3747673"/>
              </p:ext>
            </p:extLst>
          </p:nvPr>
        </p:nvGraphicFramePr>
        <p:xfrm>
          <a:off x="499095" y="1081088"/>
          <a:ext cx="5093182" cy="33954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2D5E3912-BC11-FCC0-8549-B92A0934BF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5259747"/>
              </p:ext>
            </p:extLst>
          </p:nvPr>
        </p:nvGraphicFramePr>
        <p:xfrm>
          <a:off x="6277319" y="1081088"/>
          <a:ext cx="5093182" cy="33954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435411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부분 원형 21">
            <a:extLst>
              <a:ext uri="{FF2B5EF4-FFF2-40B4-BE49-F238E27FC236}">
                <a16:creationId xmlns:a16="http://schemas.microsoft.com/office/drawing/2014/main" id="{3ECF6C74-5917-8E1B-8F9C-6E4913A8B5B5}"/>
              </a:ext>
            </a:extLst>
          </p:cNvPr>
          <p:cNvSpPr/>
          <p:nvPr/>
        </p:nvSpPr>
        <p:spPr>
          <a:xfrm>
            <a:off x="4031428" y="1973179"/>
            <a:ext cx="2714761" cy="2714761"/>
          </a:xfrm>
          <a:prstGeom prst="pie">
            <a:avLst>
              <a:gd name="adj1" fmla="val 16789644"/>
              <a:gd name="adj2" fmla="val 162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0DEC493-A622-7DA2-6E79-C5C641B9F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유저지표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7DF1D4-C143-DD6D-659C-14D7C6613161}"/>
              </a:ext>
            </a:extLst>
          </p:cNvPr>
          <p:cNvSpPr txBox="1"/>
          <p:nvPr/>
        </p:nvSpPr>
        <p:spPr>
          <a:xfrm>
            <a:off x="1468439" y="1188720"/>
            <a:ext cx="918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NRU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23B51-3310-17B1-1141-C209C9EF041A}"/>
              </a:ext>
            </a:extLst>
          </p:cNvPr>
          <p:cNvSpPr txBox="1"/>
          <p:nvPr/>
        </p:nvSpPr>
        <p:spPr>
          <a:xfrm>
            <a:off x="9994818" y="5191226"/>
            <a:ext cx="3717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기간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5/16 ~ 5/29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BE7199E-1A32-80B1-2755-59A5ED19EF1D}"/>
              </a:ext>
            </a:extLst>
          </p:cNvPr>
          <p:cNvSpPr/>
          <p:nvPr/>
        </p:nvSpPr>
        <p:spPr>
          <a:xfrm>
            <a:off x="457200" y="1844040"/>
            <a:ext cx="2941320" cy="2941320"/>
          </a:xfrm>
          <a:prstGeom prst="ellipse">
            <a:avLst/>
          </a:prstGeom>
          <a:solidFill>
            <a:srgbClr val="F6C6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E850B0-AC36-BFAD-6E3A-376E579F7A3F}"/>
              </a:ext>
            </a:extLst>
          </p:cNvPr>
          <p:cNvSpPr txBox="1"/>
          <p:nvPr/>
        </p:nvSpPr>
        <p:spPr>
          <a:xfrm>
            <a:off x="1194325" y="2776091"/>
            <a:ext cx="146706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42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명</a:t>
            </a:r>
            <a:endParaRPr lang="en-US" altLang="ko-KR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(100%)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390877-5EAD-3EAF-CC9A-4732689011AD}"/>
              </a:ext>
            </a:extLst>
          </p:cNvPr>
          <p:cNvSpPr txBox="1"/>
          <p:nvPr/>
        </p:nvSpPr>
        <p:spPr>
          <a:xfrm>
            <a:off x="5083819" y="1240875"/>
            <a:ext cx="697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UV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3A511A6-7CA8-B0FC-D8BE-E9CC1951974B}"/>
              </a:ext>
            </a:extLst>
          </p:cNvPr>
          <p:cNvSpPr/>
          <p:nvPr/>
        </p:nvSpPr>
        <p:spPr>
          <a:xfrm>
            <a:off x="4206351" y="2123903"/>
            <a:ext cx="2381594" cy="2381594"/>
          </a:xfrm>
          <a:prstGeom prst="ellipse">
            <a:avLst/>
          </a:prstGeom>
          <a:solidFill>
            <a:srgbClr val="F6C6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34EABD-2D7D-91C3-E95D-7573C8CC3E08}"/>
              </a:ext>
            </a:extLst>
          </p:cNvPr>
          <p:cNvSpPr txBox="1"/>
          <p:nvPr/>
        </p:nvSpPr>
        <p:spPr>
          <a:xfrm>
            <a:off x="4818524" y="2776091"/>
            <a:ext cx="122822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41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명</a:t>
            </a:r>
            <a:endParaRPr lang="en-US" altLang="ko-KR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(99%)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749ED5F-FE30-466C-21F6-299E41A668F4}"/>
              </a:ext>
            </a:extLst>
          </p:cNvPr>
          <p:cNvGrpSpPr/>
          <p:nvPr/>
        </p:nvGrpSpPr>
        <p:grpSpPr>
          <a:xfrm>
            <a:off x="7780719" y="3431144"/>
            <a:ext cx="2467342" cy="1354216"/>
            <a:chOff x="4135645" y="3268534"/>
            <a:chExt cx="2467342" cy="135421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FB585DC-F0CF-37EB-CA41-D917960E2993}"/>
                </a:ext>
              </a:extLst>
            </p:cNvPr>
            <p:cNvSpPr txBox="1"/>
            <p:nvPr/>
          </p:nvSpPr>
          <p:spPr>
            <a:xfrm>
              <a:off x="4135645" y="3853309"/>
              <a:ext cx="246734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dirty="0">
                  <a:solidFill>
                    <a:srgbClr val="FF0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2</a:t>
              </a:r>
              <a:r>
                <a:rPr lang="ko-KR" altLang="en-US" sz="4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분 </a:t>
              </a:r>
              <a:r>
                <a:rPr lang="en-US" altLang="ko-KR" sz="4400" b="1" dirty="0">
                  <a:solidFill>
                    <a:srgbClr val="FF0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23</a:t>
              </a:r>
              <a:r>
                <a:rPr lang="ko-KR" altLang="en-US" sz="4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초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A9FB10A-0E5E-33FE-F099-6C80D64A2E48}"/>
                </a:ext>
              </a:extLst>
            </p:cNvPr>
            <p:cNvSpPr txBox="1"/>
            <p:nvPr/>
          </p:nvSpPr>
          <p:spPr>
            <a:xfrm>
              <a:off x="4579497" y="3268534"/>
              <a:ext cx="19111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오픈 </a:t>
              </a:r>
              <a:r>
                <a:rPr lang="en-US" altLang="ko-KR" sz="32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MTS</a:t>
              </a:r>
              <a:endPara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84E9408-2874-9EC4-F157-44DB831D8192}"/>
              </a:ext>
            </a:extLst>
          </p:cNvPr>
          <p:cNvSpPr txBox="1"/>
          <p:nvPr/>
        </p:nvSpPr>
        <p:spPr>
          <a:xfrm>
            <a:off x="7990533" y="1703871"/>
            <a:ext cx="21451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ko-KR" altLang="en-US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분 </a:t>
            </a:r>
            <a:r>
              <a:rPr lang="en-US" altLang="ko-KR" sz="4400" b="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r>
              <a:rPr lang="ko-KR" altLang="en-US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초</a:t>
            </a:r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4ACBF794-4A3D-60B6-2F35-4B8E9E9DA4E5}"/>
              </a:ext>
            </a:extLst>
          </p:cNvPr>
          <p:cNvSpPr/>
          <p:nvPr/>
        </p:nvSpPr>
        <p:spPr>
          <a:xfrm>
            <a:off x="10433785" y="2297721"/>
            <a:ext cx="924026" cy="151116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7EAC90-A0E1-B2A5-7F9E-54FDA19B0D34}"/>
              </a:ext>
            </a:extLst>
          </p:cNvPr>
          <p:cNvSpPr txBox="1"/>
          <p:nvPr/>
        </p:nvSpPr>
        <p:spPr>
          <a:xfrm>
            <a:off x="9879420" y="2497044"/>
            <a:ext cx="223651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플레이시간</a:t>
            </a:r>
            <a:endParaRPr lang="en-US" altLang="ko-KR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9D9A32-8742-5124-C3D1-F8C9214FB04C}"/>
              </a:ext>
            </a:extLst>
          </p:cNvPr>
          <p:cNvSpPr txBox="1"/>
          <p:nvPr/>
        </p:nvSpPr>
        <p:spPr>
          <a:xfrm>
            <a:off x="8224570" y="1262214"/>
            <a:ext cx="1911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HY헤드라인M" panose="02030600000101010101" pitchFamily="18" charset="-127"/>
                <a:ea typeface="HY헤드라인M" panose="02030600000101010101" pitchFamily="18" charset="-127"/>
              </a:rPr>
              <a:t>베타 </a:t>
            </a:r>
            <a:r>
              <a:rPr lang="en-US" altLang="ko-KR" sz="3200">
                <a:latin typeface="HY헤드라인M" panose="02030600000101010101" pitchFamily="18" charset="-127"/>
                <a:ea typeface="HY헤드라인M" panose="02030600000101010101" pitchFamily="18" charset="-127"/>
              </a:rPr>
              <a:t>MTS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5908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288A7484-0231-30C6-E64F-29C8B7EF60B1}"/>
              </a:ext>
            </a:extLst>
          </p:cNvPr>
          <p:cNvSpPr/>
          <p:nvPr/>
        </p:nvSpPr>
        <p:spPr>
          <a:xfrm>
            <a:off x="9490429" y="1265291"/>
            <a:ext cx="924026" cy="151116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0DEC493-A622-7DA2-6E79-C5C641B9F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유저지표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23B51-3310-17B1-1141-C209C9EF041A}"/>
              </a:ext>
            </a:extLst>
          </p:cNvPr>
          <p:cNvSpPr txBox="1"/>
          <p:nvPr/>
        </p:nvSpPr>
        <p:spPr>
          <a:xfrm>
            <a:off x="8555613" y="5191226"/>
            <a:ext cx="3717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기간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5/16 ~ 5/29 (5/28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이후로 가입자 플레이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X)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graphicFrame>
        <p:nvGraphicFramePr>
          <p:cNvPr id="5" name="图表 7">
            <a:extLst>
              <a:ext uri="{FF2B5EF4-FFF2-40B4-BE49-F238E27FC236}">
                <a16:creationId xmlns:a16="http://schemas.microsoft.com/office/drawing/2014/main" id="{EFEC1F05-B255-2972-7ED7-4C11D5FE36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6814759"/>
              </p:ext>
            </p:extLst>
          </p:nvPr>
        </p:nvGraphicFramePr>
        <p:xfrm>
          <a:off x="539016" y="710810"/>
          <a:ext cx="6987942" cy="43457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7BD21971-CC2F-5B49-BFE3-42C85FC70CEC}"/>
              </a:ext>
            </a:extLst>
          </p:cNvPr>
          <p:cNvSpPr/>
          <p:nvPr/>
        </p:nvSpPr>
        <p:spPr>
          <a:xfrm>
            <a:off x="1155032" y="1081088"/>
            <a:ext cx="481263" cy="2953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BE8B0F-70B4-8A76-DEA3-CA323DE019FE}"/>
              </a:ext>
            </a:extLst>
          </p:cNvPr>
          <p:cNvSpPr txBox="1"/>
          <p:nvPr/>
        </p:nvSpPr>
        <p:spPr>
          <a:xfrm>
            <a:off x="1733736" y="1028696"/>
            <a:ext cx="3717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ACU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최고수치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4F0A93-7B9E-9658-2567-60CFAA4932ED}"/>
              </a:ext>
            </a:extLst>
          </p:cNvPr>
          <p:cNvSpPr txBox="1"/>
          <p:nvPr/>
        </p:nvSpPr>
        <p:spPr>
          <a:xfrm>
            <a:off x="7716093" y="1084025"/>
            <a:ext cx="44726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오픈 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주차 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WAU 44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명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3F7C60-1F57-86B8-86C9-370F7DCCE89D}"/>
              </a:ext>
            </a:extLst>
          </p:cNvPr>
          <p:cNvSpPr txBox="1"/>
          <p:nvPr/>
        </p:nvSpPr>
        <p:spPr>
          <a:xfrm>
            <a:off x="7835517" y="2191682"/>
            <a:ext cx="42338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오픈 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주차 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WAU 3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2668453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6FDF5-CB01-63C6-05DC-85C5864A0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해결방안</a:t>
            </a:r>
          </a:p>
        </p:txBody>
      </p:sp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42877418-A9F8-9ECE-E26B-030EECD4B2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9970033"/>
              </p:ext>
            </p:extLst>
          </p:nvPr>
        </p:nvGraphicFramePr>
        <p:xfrm>
          <a:off x="547850" y="988491"/>
          <a:ext cx="5093182" cy="33954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FE45C667-D006-D417-B27A-DB56215DDE6F}"/>
              </a:ext>
            </a:extLst>
          </p:cNvPr>
          <p:cNvSpPr/>
          <p:nvPr/>
        </p:nvSpPr>
        <p:spPr>
          <a:xfrm rot="16200000">
            <a:off x="4009836" y="1279149"/>
            <a:ext cx="924026" cy="151116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02DECA-C144-6BC7-8B10-9A5405B0D345}"/>
              </a:ext>
            </a:extLst>
          </p:cNvPr>
          <p:cNvSpPr txBox="1"/>
          <p:nvPr/>
        </p:nvSpPr>
        <p:spPr>
          <a:xfrm>
            <a:off x="5845335" y="1711565"/>
            <a:ext cx="5928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평균 </a:t>
            </a:r>
            <a:r>
              <a:rPr lang="ko-KR" altLang="en-US" sz="3600" b="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안타</a:t>
            </a:r>
            <a:r>
              <a:rPr lang="ko-KR" altLang="en-US" sz="3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및 </a:t>
            </a:r>
            <a:r>
              <a:rPr lang="ko-KR" altLang="en-US" sz="3600" b="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홈런</a:t>
            </a:r>
            <a:r>
              <a:rPr lang="ko-KR" altLang="en-US" sz="3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비율 증가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C77CD90-CF7C-3039-8FDC-6C0A2FD0C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850" y="3525286"/>
            <a:ext cx="6299937" cy="29782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2F0CC7-CA17-C852-7303-11BC823DB364}"/>
              </a:ext>
            </a:extLst>
          </p:cNvPr>
          <p:cNvSpPr txBox="1"/>
          <p:nvPr/>
        </p:nvSpPr>
        <p:spPr>
          <a:xfrm>
            <a:off x="6333640" y="4383946"/>
            <a:ext cx="5105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CPA : 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앱을 실행 할 시 보상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9B2962-7270-2A96-B2C8-FC41516AEA79}"/>
              </a:ext>
            </a:extLst>
          </p:cNvPr>
          <p:cNvSpPr txBox="1"/>
          <p:nvPr/>
        </p:nvSpPr>
        <p:spPr>
          <a:xfrm>
            <a:off x="6333640" y="5162662"/>
            <a:ext cx="51764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타격의 추가적인 확률제시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!!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843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580</Words>
  <Application>Microsoft Office PowerPoint</Application>
  <PresentationFormat>와이드스크린</PresentationFormat>
  <Paragraphs>94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HY헤드라인M</vt:lpstr>
      <vt:lpstr>맑은 고딕</vt:lpstr>
      <vt:lpstr>Arial</vt:lpstr>
      <vt:lpstr>Office 테마</vt:lpstr>
      <vt:lpstr>내일은 타격왕</vt:lpstr>
      <vt:lpstr>Content</vt:lpstr>
      <vt:lpstr>업데이트 사항</vt:lpstr>
      <vt:lpstr>업데이트 사항</vt:lpstr>
      <vt:lpstr>게임지표</vt:lpstr>
      <vt:lpstr>게임지표</vt:lpstr>
      <vt:lpstr>유저지표</vt:lpstr>
      <vt:lpstr>유저지표</vt:lpstr>
      <vt:lpstr>해결방안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내일은 타격왕</dc:title>
  <dc:creator>lemon1576@naver.com</dc:creator>
  <cp:lastModifiedBy>lemon1576@naver.com</cp:lastModifiedBy>
  <cp:revision>11</cp:revision>
  <dcterms:created xsi:type="dcterms:W3CDTF">2024-04-04T01:34:50Z</dcterms:created>
  <dcterms:modified xsi:type="dcterms:W3CDTF">2024-05-30T03:53:21Z</dcterms:modified>
</cp:coreProperties>
</file>