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>
        <p:scale>
          <a:sx n="66" d="100"/>
          <a:sy n="66" d="100"/>
        </p:scale>
        <p:origin x="668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BFAB0-ED78-3695-7191-C4FEEB959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71029-C37F-CA1A-5FFB-D33812CF1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33CF5-23EC-52A1-7C6D-63F21583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1BB59-F3DA-A149-7017-90EF34F1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DA068-C65B-F1DA-A903-749E7F09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2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B32FF-339D-9867-7083-2EAAE3AF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5042F-52C0-2E2B-7684-DC9D533A8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0E62C-7CC8-1BCB-E873-C2E71CE4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088A0-D292-309A-D5F1-2B416B3D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C0D7A-2435-5C9B-376C-1CC08FD4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AC748E-348E-AB6D-7665-799C190C6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ACF65-B40C-F7F6-7243-BFB08C792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B99C2-0666-2A1D-B596-763D22FF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51E83-2BE0-BAF3-0FDC-F6558B7F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1286A-9FB0-9CF0-9067-FE078B7C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4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E184A57-1F4E-9F42-EA08-B2243F106D32}"/>
              </a:ext>
            </a:extLst>
          </p:cNvPr>
          <p:cNvSpPr/>
          <p:nvPr userDrawn="1"/>
        </p:nvSpPr>
        <p:spPr>
          <a:xfrm>
            <a:off x="0" y="6176962"/>
            <a:ext cx="12192000" cy="681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1571E-3FEA-7A26-F111-9E781E35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200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00DD8B-C5E6-E1E4-67EA-BD6B2129C4E9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A8E2E8-207C-4E8D-4CA7-09B13B18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151"/>
            <a:ext cx="10515600" cy="779463"/>
          </a:xfrm>
        </p:spPr>
        <p:txBody>
          <a:bodyPr>
            <a:normAutofit/>
          </a:bodyPr>
          <a:lstStyle>
            <a:lvl1pPr algn="ctr">
              <a:defRPr sz="3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E477401C-20F4-E485-65B3-1704A41D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09CC7314-A82E-C4B5-57DD-20C2E11F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88E55E3-7FE4-08F3-D763-D3C8D69E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7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BFCE-9437-2B4A-13EE-1D7A4600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7EC15-FD6D-0DED-5A5F-0253E401A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6CA5A-0AC9-D2FE-8BB6-3C41BDB6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C6E5C-551F-1AE5-7E90-FC09D818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95B77-4203-397B-882E-9DCB2D43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1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88198-65A6-9D89-EF64-1320ED15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02E02-6162-A2EE-0D2B-61F69FFB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63534-5976-1022-A437-A2F5B8B33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9D7C8-CF7C-D786-E52A-54DBFD64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529F6-14F1-1AE8-31C5-9A8835F5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AD090-E458-84D3-E5A4-2527B060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34611-D986-EEDA-C955-72A8A7E3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45B04-B6D3-E5DA-5954-3D3D07B39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2D33C4-77EA-D898-94F4-BE08020C3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94F618-D039-4E44-FA9D-84F4508F6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CAD9F9-EDF0-DE38-BDE6-84EC3AEB1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95DAB2-A0DD-5B11-54A4-28936945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3D3909-BCF8-45ED-36B5-5A24A7F6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89F2D3-1CEE-561E-B66D-CE0F92F0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8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48455-5F21-BEBC-E2E0-2010C029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2552B-F1EF-95BD-53B0-4C77B0D5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F594E5-70F6-48E4-6247-1BF36C91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F66897-1473-8B32-9000-2E0435EE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74D356-32F6-F687-43D9-8C4F94E2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F34599-04B4-2975-5785-C32CA3CC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3ABDAA-5C5A-D95C-1B65-1BF75161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06D0C-4ABF-CD01-7C0E-219E432D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D6E8C-4059-30AF-D160-977CDEA3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87CCB-1E0E-A354-1B47-8FDE939AA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D4905A-8D1C-05BE-6F15-719FB211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EC587-7E62-45C3-73BA-4CD138E7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F0BFC-E31C-2811-0FC2-A19E9B69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8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C345C-4E8D-4804-7F3E-9E63D012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87030F-2BD6-744A-5F40-A84BFFF8D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D2CD77-2AE6-9B52-EC54-B225DAA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39838-29F3-1CF9-5FA7-6E80526C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05C0F-96CF-BC64-CAF2-5F1CBEDC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17FD6-23CF-7502-D2F7-0ECDC006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193474-7C4D-E3C5-037D-1229DBA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15979-515A-CA51-67BC-867F2854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F6E40-F7E4-5972-56FB-7D6FD2BD9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22980-41DC-48F2-8404-15483D5EF9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7CEA5-8847-58E0-B0AF-5B8D0F1E0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35A88-5C16-E72A-05D9-46C300AD9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F9194-C5EF-4D0C-A6C9-E45DAFBEC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9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18C48-54F9-4D67-7489-AB51E485D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야구 게임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B70F35-B396-B264-520B-B51A81A30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202327057 </a:t>
            </a:r>
            <a:r>
              <a:rPr lang="ko-KR" altLang="en-US" dirty="0"/>
              <a:t>안제철</a:t>
            </a:r>
          </a:p>
        </p:txBody>
      </p:sp>
    </p:spTree>
    <p:extLst>
      <p:ext uri="{BB962C8B-B14F-4D97-AF65-F5344CB8AC3E}">
        <p14:creationId xmlns:p14="http://schemas.microsoft.com/office/powerpoint/2010/main" val="278897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0B7F3B-4F38-D457-880D-631B4054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게임구조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F53530D5-9F7E-DA02-DD2C-109535443FF6}"/>
              </a:ext>
            </a:extLst>
          </p:cNvPr>
          <p:cNvSpPr txBox="1">
            <a:spLocks/>
          </p:cNvSpPr>
          <p:nvPr/>
        </p:nvSpPr>
        <p:spPr>
          <a:xfrm>
            <a:off x="838200" y="6195317"/>
            <a:ext cx="10515600" cy="65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2-2. </a:t>
            </a:r>
            <a:r>
              <a:rPr lang="ko-KR" altLang="en-US" dirty="0"/>
              <a:t>게임 구조도 </a:t>
            </a:r>
            <a:r>
              <a:rPr lang="en-US" altLang="ko-KR" dirty="0"/>
              <a:t>(</a:t>
            </a:r>
            <a:r>
              <a:rPr lang="ko-KR" altLang="en-US" dirty="0"/>
              <a:t>메인 입장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5057A7C1-C3D6-60F9-BF45-C082CED6A138}"/>
              </a:ext>
            </a:extLst>
          </p:cNvPr>
          <p:cNvSpPr/>
          <p:nvPr/>
        </p:nvSpPr>
        <p:spPr>
          <a:xfrm>
            <a:off x="236306" y="842482"/>
            <a:ext cx="1520575" cy="50179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실행</a:t>
            </a:r>
          </a:p>
        </p:txBody>
      </p:sp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1C6901F0-A6FE-B832-7C34-8ECB30524519}"/>
              </a:ext>
            </a:extLst>
          </p:cNvPr>
          <p:cNvSpPr/>
          <p:nvPr/>
        </p:nvSpPr>
        <p:spPr>
          <a:xfrm>
            <a:off x="328773" y="1654140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타석 입장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E83BEDB7-2A50-67F4-9715-E229E23A8F4B}"/>
              </a:ext>
            </a:extLst>
          </p:cNvPr>
          <p:cNvSpPr/>
          <p:nvPr/>
        </p:nvSpPr>
        <p:spPr>
          <a:xfrm>
            <a:off x="71918" y="2479176"/>
            <a:ext cx="1849350" cy="66865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타격을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할건가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7693F0A-6964-2A42-B631-5C9EE7DF439F}"/>
              </a:ext>
            </a:extLst>
          </p:cNvPr>
          <p:cNvSpPr/>
          <p:nvPr/>
        </p:nvSpPr>
        <p:spPr>
          <a:xfrm>
            <a:off x="328773" y="3527138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투수 공의 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D98BB805-1E19-CFDE-1BD4-2AD2CD07F819}"/>
              </a:ext>
            </a:extLst>
          </p:cNvPr>
          <p:cNvSpPr/>
          <p:nvPr/>
        </p:nvSpPr>
        <p:spPr>
          <a:xfrm>
            <a:off x="2393879" y="1263721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위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DBF2A98F-37CC-9E50-8E1D-1C1C6639FC4D}"/>
              </a:ext>
            </a:extLst>
          </p:cNvPr>
          <p:cNvSpPr/>
          <p:nvPr/>
        </p:nvSpPr>
        <p:spPr>
          <a:xfrm>
            <a:off x="4099389" y="1263721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가운데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45A09040-53FC-AC94-BA59-B4FB651641B3}"/>
              </a:ext>
            </a:extLst>
          </p:cNvPr>
          <p:cNvSpPr/>
          <p:nvPr/>
        </p:nvSpPr>
        <p:spPr>
          <a:xfrm>
            <a:off x="5804899" y="1263721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59F0AC2-2060-D12E-8CBD-35005682811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996593" y="3147834"/>
            <a:ext cx="0" cy="379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D57DBB9-CFCB-475A-B18F-C20A8FD84A5F}"/>
              </a:ext>
            </a:extLst>
          </p:cNvPr>
          <p:cNvCxnSpPr>
            <a:stCxn id="2" idx="2"/>
            <a:endCxn id="11" idx="0"/>
          </p:cNvCxnSpPr>
          <p:nvPr/>
        </p:nvCxnSpPr>
        <p:spPr>
          <a:xfrm>
            <a:off x="996593" y="2155930"/>
            <a:ext cx="0" cy="323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942EE3-81EB-97B6-2354-7846A14A7E06}"/>
              </a:ext>
            </a:extLst>
          </p:cNvPr>
          <p:cNvCxnSpPr>
            <a:stCxn id="5" idx="2"/>
            <a:endCxn id="2" idx="0"/>
          </p:cNvCxnSpPr>
          <p:nvPr/>
        </p:nvCxnSpPr>
        <p:spPr>
          <a:xfrm flipH="1">
            <a:off x="996593" y="1344272"/>
            <a:ext cx="1" cy="309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8BE95A9-AD56-3E0A-A6BD-02159B0940FC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3729519" y="1514616"/>
            <a:ext cx="369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5612229-053D-AE1A-203B-3D2E7CF01FC0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5435029" y="1514616"/>
            <a:ext cx="36987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1161907-C5EE-20DB-A1D4-9BDDFB5725CD}"/>
              </a:ext>
            </a:extLst>
          </p:cNvPr>
          <p:cNvCxnSpPr>
            <a:stCxn id="11" idx="3"/>
            <a:endCxn id="20" idx="0"/>
          </p:cNvCxnSpPr>
          <p:nvPr/>
        </p:nvCxnSpPr>
        <p:spPr>
          <a:xfrm flipV="1">
            <a:off x="1921268" y="1263721"/>
            <a:ext cx="1140431" cy="1549784"/>
          </a:xfrm>
          <a:prstGeom prst="bentConnector4">
            <a:avLst>
              <a:gd name="adj1" fmla="val 5406"/>
              <a:gd name="adj2" fmla="val 131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B358F5A7-193F-EA0D-C4A1-95EBA3AC70DC}"/>
              </a:ext>
            </a:extLst>
          </p:cNvPr>
          <p:cNvCxnSpPr>
            <a:cxnSpLocks/>
          </p:cNvCxnSpPr>
          <p:nvPr/>
        </p:nvCxnSpPr>
        <p:spPr>
          <a:xfrm>
            <a:off x="3061699" y="777812"/>
            <a:ext cx="1705510" cy="4710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53428896-67C9-8C33-A307-3D6AFACA9B64}"/>
              </a:ext>
            </a:extLst>
          </p:cNvPr>
          <p:cNvCxnSpPr>
            <a:cxnSpLocks/>
          </p:cNvCxnSpPr>
          <p:nvPr/>
        </p:nvCxnSpPr>
        <p:spPr>
          <a:xfrm>
            <a:off x="4767209" y="777812"/>
            <a:ext cx="1705510" cy="506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4EB58E93-BDE1-66DF-7BF3-1DB8898DC57E}"/>
              </a:ext>
            </a:extLst>
          </p:cNvPr>
          <p:cNvSpPr/>
          <p:nvPr/>
        </p:nvSpPr>
        <p:spPr>
          <a:xfrm>
            <a:off x="3396636" y="2089620"/>
            <a:ext cx="2741146" cy="97304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방향을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입력했는가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61908128-6698-CCF9-7294-626B2AD2BA68}"/>
              </a:ext>
            </a:extLst>
          </p:cNvPr>
          <p:cNvCxnSpPr>
            <a:stCxn id="20" idx="2"/>
            <a:endCxn id="74" idx="0"/>
          </p:cNvCxnSpPr>
          <p:nvPr/>
        </p:nvCxnSpPr>
        <p:spPr>
          <a:xfrm rot="16200000" flipH="1">
            <a:off x="3752400" y="1074810"/>
            <a:ext cx="324109" cy="17055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385D845-1BE6-1E6F-312A-BA18F39556E1}"/>
              </a:ext>
            </a:extLst>
          </p:cNvPr>
          <p:cNvCxnSpPr>
            <a:stCxn id="26" idx="2"/>
            <a:endCxn id="74" idx="0"/>
          </p:cNvCxnSpPr>
          <p:nvPr/>
        </p:nvCxnSpPr>
        <p:spPr>
          <a:xfrm rot="5400000">
            <a:off x="5457910" y="1074810"/>
            <a:ext cx="324109" cy="17055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1CABCC5-567A-5EBA-F9F6-E89D1A2FE976}"/>
              </a:ext>
            </a:extLst>
          </p:cNvPr>
          <p:cNvCxnSpPr>
            <a:stCxn id="22" idx="2"/>
            <a:endCxn id="74" idx="0"/>
          </p:cNvCxnSpPr>
          <p:nvPr/>
        </p:nvCxnSpPr>
        <p:spPr>
          <a:xfrm>
            <a:off x="4767209" y="1765511"/>
            <a:ext cx="0" cy="324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B837235-7BAD-48E2-235E-15A018BFF31F}"/>
              </a:ext>
            </a:extLst>
          </p:cNvPr>
          <p:cNvCxnSpPr>
            <a:stCxn id="74" idx="1"/>
            <a:endCxn id="13" idx="3"/>
          </p:cNvCxnSpPr>
          <p:nvPr/>
        </p:nvCxnSpPr>
        <p:spPr>
          <a:xfrm rot="10800000" flipV="1">
            <a:off x="1664414" y="2576141"/>
            <a:ext cx="1732223" cy="1201892"/>
          </a:xfrm>
          <a:prstGeom prst="bentConnector3">
            <a:avLst>
              <a:gd name="adj1" fmla="val 811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67791CE-A361-FD0F-48F5-64AC385CB520}"/>
              </a:ext>
            </a:extLst>
          </p:cNvPr>
          <p:cNvCxnSpPr>
            <a:stCxn id="74" idx="3"/>
            <a:endCxn id="26" idx="3"/>
          </p:cNvCxnSpPr>
          <p:nvPr/>
        </p:nvCxnSpPr>
        <p:spPr>
          <a:xfrm flipV="1">
            <a:off x="6137782" y="1514616"/>
            <a:ext cx="1002757" cy="1061525"/>
          </a:xfrm>
          <a:prstGeom prst="bentConnector3">
            <a:avLst>
              <a:gd name="adj1" fmla="val 1227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순서도: 판단 95">
            <a:extLst>
              <a:ext uri="{FF2B5EF4-FFF2-40B4-BE49-F238E27FC236}">
                <a16:creationId xmlns:a16="http://schemas.microsoft.com/office/drawing/2014/main" id="{85E0917B-67C7-11A5-69E7-BDCC9708CAC1}"/>
              </a:ext>
            </a:extLst>
          </p:cNvPr>
          <p:cNvSpPr/>
          <p:nvPr/>
        </p:nvSpPr>
        <p:spPr>
          <a:xfrm>
            <a:off x="3396636" y="4075914"/>
            <a:ext cx="2741146" cy="97304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공의 방향과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일치한가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5F639056-7DC4-B752-4D5B-62D6B7F57192}"/>
              </a:ext>
            </a:extLst>
          </p:cNvPr>
          <p:cNvSpPr/>
          <p:nvPr/>
        </p:nvSpPr>
        <p:spPr>
          <a:xfrm>
            <a:off x="328773" y="4646946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볼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320612C-8393-9ED4-28E2-697E54374BEB}"/>
              </a:ext>
            </a:extLst>
          </p:cNvPr>
          <p:cNvCxnSpPr>
            <a:stCxn id="13" idx="2"/>
            <a:endCxn id="101" idx="0"/>
          </p:cNvCxnSpPr>
          <p:nvPr/>
        </p:nvCxnSpPr>
        <p:spPr>
          <a:xfrm>
            <a:off x="996593" y="4028928"/>
            <a:ext cx="0" cy="61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순서도: 처리 108">
            <a:extLst>
              <a:ext uri="{FF2B5EF4-FFF2-40B4-BE49-F238E27FC236}">
                <a16:creationId xmlns:a16="http://schemas.microsoft.com/office/drawing/2014/main" id="{0E98A24B-6669-0F36-4690-B80303C3145C}"/>
              </a:ext>
            </a:extLst>
          </p:cNvPr>
          <p:cNvSpPr/>
          <p:nvPr/>
        </p:nvSpPr>
        <p:spPr>
          <a:xfrm>
            <a:off x="4099389" y="3400805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투수 공의 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D9B4CB1-4B48-E503-855B-D5FBB0949D72}"/>
              </a:ext>
            </a:extLst>
          </p:cNvPr>
          <p:cNvCxnSpPr>
            <a:stCxn id="74" idx="2"/>
            <a:endCxn id="109" idx="0"/>
          </p:cNvCxnSpPr>
          <p:nvPr/>
        </p:nvCxnSpPr>
        <p:spPr>
          <a:xfrm>
            <a:off x="4767209" y="3062661"/>
            <a:ext cx="0" cy="338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11C618E-2253-64C3-E641-8812896E1572}"/>
              </a:ext>
            </a:extLst>
          </p:cNvPr>
          <p:cNvCxnSpPr>
            <a:stCxn id="109" idx="2"/>
            <a:endCxn id="96" idx="0"/>
          </p:cNvCxnSpPr>
          <p:nvPr/>
        </p:nvCxnSpPr>
        <p:spPr>
          <a:xfrm>
            <a:off x="4767209" y="3902595"/>
            <a:ext cx="0" cy="173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BB4221C7-2399-F0AA-8761-A2CA79E3B409}"/>
              </a:ext>
            </a:extLst>
          </p:cNvPr>
          <p:cNvSpPr/>
          <p:nvPr/>
        </p:nvSpPr>
        <p:spPr>
          <a:xfrm>
            <a:off x="10453575" y="4145156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장타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5%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647435F6-4C79-5C61-4919-7AEFD7188FAB}"/>
              </a:ext>
            </a:extLst>
          </p:cNvPr>
          <p:cNvSpPr/>
          <p:nvPr/>
        </p:nvSpPr>
        <p:spPr>
          <a:xfrm>
            <a:off x="10453575" y="4803236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안타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25%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9" name="순서도: 처리 118">
            <a:extLst>
              <a:ext uri="{FF2B5EF4-FFF2-40B4-BE49-F238E27FC236}">
                <a16:creationId xmlns:a16="http://schemas.microsoft.com/office/drawing/2014/main" id="{D076CD7E-51B7-B210-DED4-A05496EDD2DB}"/>
              </a:ext>
            </a:extLst>
          </p:cNvPr>
          <p:cNvSpPr/>
          <p:nvPr/>
        </p:nvSpPr>
        <p:spPr>
          <a:xfrm>
            <a:off x="10453575" y="5454766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아웃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70%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1" name="순서도: 처리 120">
            <a:extLst>
              <a:ext uri="{FF2B5EF4-FFF2-40B4-BE49-F238E27FC236}">
                <a16:creationId xmlns:a16="http://schemas.microsoft.com/office/drawing/2014/main" id="{07006B42-E48C-8A0B-8A5B-299DCF935C2C}"/>
              </a:ext>
            </a:extLst>
          </p:cNvPr>
          <p:cNvSpPr/>
          <p:nvPr/>
        </p:nvSpPr>
        <p:spPr>
          <a:xfrm>
            <a:off x="328773" y="5408924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스트라이크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C153BF1-1458-6540-688A-1CF338FB9E72}"/>
              </a:ext>
            </a:extLst>
          </p:cNvPr>
          <p:cNvCxnSpPr>
            <a:cxnSpLocks/>
            <a:stCxn id="101" idx="2"/>
            <a:endCxn id="121" idx="0"/>
          </p:cNvCxnSpPr>
          <p:nvPr/>
        </p:nvCxnSpPr>
        <p:spPr>
          <a:xfrm>
            <a:off x="996593" y="5148736"/>
            <a:ext cx="0" cy="260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순서도: 판단 125">
            <a:extLst>
              <a:ext uri="{FF2B5EF4-FFF2-40B4-BE49-F238E27FC236}">
                <a16:creationId xmlns:a16="http://schemas.microsoft.com/office/drawing/2014/main" id="{7DCEBD8B-92DA-4018-D6EB-D502850321B2}"/>
              </a:ext>
            </a:extLst>
          </p:cNvPr>
          <p:cNvSpPr/>
          <p:nvPr/>
        </p:nvSpPr>
        <p:spPr>
          <a:xfrm>
            <a:off x="3396636" y="5181038"/>
            <a:ext cx="2741146" cy="97304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방향과 많이</a:t>
            </a:r>
            <a:endParaRPr lang="en-US" altLang="ko-KR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벗어낫는가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0C55DE0-755B-3997-B035-650AE21EF48C}"/>
              </a:ext>
            </a:extLst>
          </p:cNvPr>
          <p:cNvCxnSpPr>
            <a:stCxn id="96" idx="2"/>
            <a:endCxn id="126" idx="0"/>
          </p:cNvCxnSpPr>
          <p:nvPr/>
        </p:nvCxnSpPr>
        <p:spPr>
          <a:xfrm>
            <a:off x="4767209" y="5048955"/>
            <a:ext cx="0" cy="132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A422D7A-B99A-C2B8-2845-9F01BE876C38}"/>
              </a:ext>
            </a:extLst>
          </p:cNvPr>
          <p:cNvCxnSpPr>
            <a:stCxn id="126" idx="1"/>
            <a:endCxn id="121" idx="3"/>
          </p:cNvCxnSpPr>
          <p:nvPr/>
        </p:nvCxnSpPr>
        <p:spPr>
          <a:xfrm flipH="1" flipV="1">
            <a:off x="1664413" y="5659819"/>
            <a:ext cx="1732223" cy="7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순서도: 처리 130">
            <a:extLst>
              <a:ext uri="{FF2B5EF4-FFF2-40B4-BE49-F238E27FC236}">
                <a16:creationId xmlns:a16="http://schemas.microsoft.com/office/drawing/2014/main" id="{7E05E170-9417-FDC0-E0B6-F3AECF45E394}"/>
              </a:ext>
            </a:extLst>
          </p:cNvPr>
          <p:cNvSpPr/>
          <p:nvPr/>
        </p:nvSpPr>
        <p:spPr>
          <a:xfrm>
            <a:off x="10453575" y="1336434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장타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25%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C24DECAE-AC41-355C-1DAD-B1AEB481FB2C}"/>
              </a:ext>
            </a:extLst>
          </p:cNvPr>
          <p:cNvSpPr/>
          <p:nvPr/>
        </p:nvSpPr>
        <p:spPr>
          <a:xfrm>
            <a:off x="10453575" y="1994514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안타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35%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3" name="순서도: 처리 132">
            <a:extLst>
              <a:ext uri="{FF2B5EF4-FFF2-40B4-BE49-F238E27FC236}">
                <a16:creationId xmlns:a16="http://schemas.microsoft.com/office/drawing/2014/main" id="{BDFAA082-676A-A461-25E0-CCF4C9B2BA09}"/>
              </a:ext>
            </a:extLst>
          </p:cNvPr>
          <p:cNvSpPr/>
          <p:nvPr/>
        </p:nvSpPr>
        <p:spPr>
          <a:xfrm>
            <a:off x="10453575" y="2646044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아웃 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40%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C4B09F82-03A3-8BC4-89AB-0240CA6978F7}"/>
              </a:ext>
            </a:extLst>
          </p:cNvPr>
          <p:cNvCxnSpPr>
            <a:stCxn id="96" idx="3"/>
            <a:endCxn id="131" idx="1"/>
          </p:cNvCxnSpPr>
          <p:nvPr/>
        </p:nvCxnSpPr>
        <p:spPr>
          <a:xfrm flipV="1">
            <a:off x="6137782" y="1587329"/>
            <a:ext cx="4315793" cy="29751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27CF7A8-C93E-E352-999A-703D54E8173C}"/>
              </a:ext>
            </a:extLst>
          </p:cNvPr>
          <p:cNvCxnSpPr>
            <a:endCxn id="132" idx="1"/>
          </p:cNvCxnSpPr>
          <p:nvPr/>
        </p:nvCxnSpPr>
        <p:spPr>
          <a:xfrm flipV="1">
            <a:off x="8277726" y="2245409"/>
            <a:ext cx="2175849" cy="806395"/>
          </a:xfrm>
          <a:prstGeom prst="bentConnector3">
            <a:avLst>
              <a:gd name="adj1" fmla="val 8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A66878E-AF93-F8DB-42B5-BB4B01431402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8277726" y="2896939"/>
            <a:ext cx="2175849" cy="16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C04D8CEB-3032-EDB4-91EF-16AAC170CCBA}"/>
              </a:ext>
            </a:extLst>
          </p:cNvPr>
          <p:cNvCxnSpPr>
            <a:stCxn id="126" idx="3"/>
            <a:endCxn id="117" idx="1"/>
          </p:cNvCxnSpPr>
          <p:nvPr/>
        </p:nvCxnSpPr>
        <p:spPr>
          <a:xfrm flipV="1">
            <a:off x="6137782" y="4396051"/>
            <a:ext cx="4315793" cy="1271508"/>
          </a:xfrm>
          <a:prstGeom prst="bentConnector3">
            <a:avLst>
              <a:gd name="adj1" fmla="val 680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739CD865-5BF9-3472-5007-6BEF397C9618}"/>
              </a:ext>
            </a:extLst>
          </p:cNvPr>
          <p:cNvCxnSpPr>
            <a:endCxn id="118" idx="1"/>
          </p:cNvCxnSpPr>
          <p:nvPr/>
        </p:nvCxnSpPr>
        <p:spPr>
          <a:xfrm>
            <a:off x="9095874" y="5048955"/>
            <a:ext cx="1357701" cy="5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BCC422A8-F9D8-BCC0-2CDB-348CE9A2AFFC}"/>
              </a:ext>
            </a:extLst>
          </p:cNvPr>
          <p:cNvCxnSpPr>
            <a:endCxn id="119" idx="1"/>
          </p:cNvCxnSpPr>
          <p:nvPr/>
        </p:nvCxnSpPr>
        <p:spPr>
          <a:xfrm>
            <a:off x="9095874" y="5659819"/>
            <a:ext cx="1357701" cy="45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5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0157D5C-B824-0A48-C3A2-5FDE5E05FCBF}"/>
              </a:ext>
            </a:extLst>
          </p:cNvPr>
          <p:cNvGrpSpPr/>
          <p:nvPr/>
        </p:nvGrpSpPr>
        <p:grpSpPr>
          <a:xfrm>
            <a:off x="955496" y="1479479"/>
            <a:ext cx="2178121" cy="2450386"/>
            <a:chOff x="955496" y="1479479"/>
            <a:chExt cx="2178121" cy="245038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27AFBA5-53E6-358E-9567-CD9D7329635A}"/>
                </a:ext>
              </a:extLst>
            </p:cNvPr>
            <p:cNvSpPr/>
            <p:nvPr/>
          </p:nvSpPr>
          <p:spPr>
            <a:xfrm>
              <a:off x="955496" y="1751744"/>
              <a:ext cx="2178121" cy="2178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D2BED74-D584-1E93-2C6F-287E11DC2A49}"/>
                </a:ext>
              </a:extLst>
            </p:cNvPr>
            <p:cNvSpPr/>
            <p:nvPr/>
          </p:nvSpPr>
          <p:spPr>
            <a:xfrm>
              <a:off x="1294544" y="1479479"/>
              <a:ext cx="1500027" cy="54453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1.</a:t>
              </a:r>
              <a:r>
                <a:rPr lang="ko-KR" altLang="en-US" sz="15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기본규칙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59C1EB-5D60-FD5D-490F-C7068956BC88}"/>
              </a:ext>
            </a:extLst>
          </p:cNvPr>
          <p:cNvSpPr txBox="1"/>
          <p:nvPr/>
        </p:nvSpPr>
        <p:spPr>
          <a:xfrm>
            <a:off x="1212351" y="2506892"/>
            <a:ext cx="17055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돋움" panose="020B0600000101010101" pitchFamily="50" charset="-127"/>
                <a:ea typeface="돋움" panose="020B0600000101010101" pitchFamily="50" charset="-127"/>
              </a:rPr>
              <a:t>1-1. </a:t>
            </a:r>
            <a:r>
              <a:rPr lang="ko-KR" altLang="en-US" sz="1300" b="1" dirty="0">
                <a:latin typeface="돋움" panose="020B0600000101010101" pitchFamily="50" charset="-127"/>
                <a:ea typeface="돋움" panose="020B0600000101010101" pitchFamily="50" charset="-127"/>
              </a:rPr>
              <a:t>게임 진행 방식</a:t>
            </a:r>
            <a:endParaRPr lang="en-US" altLang="ko-KR" sz="13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3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300" b="1" dirty="0">
                <a:latin typeface="돋움" panose="020B0600000101010101" pitchFamily="50" charset="-127"/>
                <a:ea typeface="돋움" panose="020B0600000101010101" pitchFamily="50" charset="-127"/>
              </a:rPr>
              <a:t>1-2. </a:t>
            </a:r>
            <a:r>
              <a:rPr lang="ko-KR" altLang="en-US" sz="1300" b="1" dirty="0">
                <a:latin typeface="돋움" panose="020B0600000101010101" pitchFamily="50" charset="-127"/>
                <a:ea typeface="돋움" panose="020B0600000101010101" pitchFamily="50" charset="-127"/>
              </a:rPr>
              <a:t>타자 규칙</a:t>
            </a:r>
            <a:endParaRPr lang="en-US" altLang="ko-KR" sz="13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3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8ACCF-D4C3-D69F-8B81-665A02047A72}"/>
              </a:ext>
            </a:extLst>
          </p:cNvPr>
          <p:cNvSpPr txBox="1"/>
          <p:nvPr/>
        </p:nvSpPr>
        <p:spPr>
          <a:xfrm>
            <a:off x="5527495" y="400692"/>
            <a:ext cx="134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D693A0-6ADA-1FFB-41E5-7E69923E47C3}"/>
              </a:ext>
            </a:extLst>
          </p:cNvPr>
          <p:cNvGrpSpPr/>
          <p:nvPr/>
        </p:nvGrpSpPr>
        <p:grpSpPr>
          <a:xfrm>
            <a:off x="4767209" y="2640458"/>
            <a:ext cx="2178121" cy="2450386"/>
            <a:chOff x="955496" y="1479479"/>
            <a:chExt cx="2178121" cy="245038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F21ADD8-FE9F-5F0C-3DFD-654276270EBE}"/>
                </a:ext>
              </a:extLst>
            </p:cNvPr>
            <p:cNvSpPr/>
            <p:nvPr/>
          </p:nvSpPr>
          <p:spPr>
            <a:xfrm>
              <a:off x="955496" y="1751744"/>
              <a:ext cx="2178121" cy="2178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00ABB3A-1B5D-4DB9-583A-1D807BC101CD}"/>
                </a:ext>
              </a:extLst>
            </p:cNvPr>
            <p:cNvSpPr/>
            <p:nvPr/>
          </p:nvSpPr>
          <p:spPr>
            <a:xfrm>
              <a:off x="1294544" y="1479479"/>
              <a:ext cx="1500027" cy="54453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2.</a:t>
              </a:r>
              <a:r>
                <a:rPr lang="ko-KR" altLang="en-US" sz="15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개발방안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F0DE76-6106-117B-0167-E7D74F4B4966}"/>
              </a:ext>
            </a:extLst>
          </p:cNvPr>
          <p:cNvSpPr txBox="1"/>
          <p:nvPr/>
        </p:nvSpPr>
        <p:spPr>
          <a:xfrm>
            <a:off x="5024064" y="3472665"/>
            <a:ext cx="17055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돋움" panose="020B0600000101010101" pitchFamily="50" charset="-127"/>
                <a:ea typeface="돋움" panose="020B0600000101010101" pitchFamily="50" charset="-127"/>
              </a:rPr>
              <a:t>2-1. </a:t>
            </a:r>
            <a:r>
              <a:rPr lang="ko-KR" altLang="en-US" sz="1300" b="1" dirty="0">
                <a:latin typeface="돋움" panose="020B0600000101010101" pitchFamily="50" charset="-127"/>
                <a:ea typeface="돋움" panose="020B0600000101010101" pitchFamily="50" charset="-127"/>
              </a:rPr>
              <a:t>확률</a:t>
            </a:r>
            <a:endParaRPr lang="en-US" altLang="ko-KR" sz="13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3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300" b="1" dirty="0">
                <a:latin typeface="돋움" panose="020B0600000101010101" pitchFamily="50" charset="-127"/>
                <a:ea typeface="돋움" panose="020B0600000101010101" pitchFamily="50" charset="-127"/>
              </a:rPr>
              <a:t>2-2. </a:t>
            </a:r>
            <a:r>
              <a:rPr lang="ko-KR" altLang="en-US" sz="1300" b="1" dirty="0">
                <a:latin typeface="돋움" panose="020B0600000101010101" pitchFamily="50" charset="-127"/>
                <a:ea typeface="돋움" panose="020B0600000101010101" pitchFamily="50" charset="-127"/>
              </a:rPr>
              <a:t>개발방식</a:t>
            </a:r>
            <a:endParaRPr lang="en-US" altLang="ko-KR" sz="13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13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62AC502-B1EF-C8F9-09D1-79860E5BEB53}"/>
              </a:ext>
            </a:extLst>
          </p:cNvPr>
          <p:cNvGrpSpPr/>
          <p:nvPr/>
        </p:nvGrpSpPr>
        <p:grpSpPr>
          <a:xfrm>
            <a:off x="8620021" y="1479479"/>
            <a:ext cx="2178121" cy="2450386"/>
            <a:chOff x="955496" y="1479479"/>
            <a:chExt cx="2178121" cy="245038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719642A-0E15-6767-EF2D-2F86B8ACED5F}"/>
                </a:ext>
              </a:extLst>
            </p:cNvPr>
            <p:cNvSpPr/>
            <p:nvPr/>
          </p:nvSpPr>
          <p:spPr>
            <a:xfrm>
              <a:off x="955496" y="1751744"/>
              <a:ext cx="2178121" cy="21781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3CC5688-3C8E-E0AC-AAEF-D06CBB4D5A51}"/>
                </a:ext>
              </a:extLst>
            </p:cNvPr>
            <p:cNvSpPr/>
            <p:nvPr/>
          </p:nvSpPr>
          <p:spPr>
            <a:xfrm>
              <a:off x="1294544" y="1479479"/>
              <a:ext cx="1500027" cy="54453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3. </a:t>
              </a:r>
              <a:r>
                <a:rPr lang="ko-KR" altLang="en-US" sz="1500" dirty="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게임구조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AA570C4-2D25-5AD6-4761-B10A456B92B7}"/>
              </a:ext>
            </a:extLst>
          </p:cNvPr>
          <p:cNvSpPr txBox="1"/>
          <p:nvPr/>
        </p:nvSpPr>
        <p:spPr>
          <a:xfrm>
            <a:off x="8876876" y="2506892"/>
            <a:ext cx="17055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돋움" panose="020B0600000101010101" pitchFamily="50" charset="-127"/>
                <a:ea typeface="돋움" panose="020B0600000101010101" pitchFamily="50" charset="-127"/>
              </a:rPr>
              <a:t>3-1. </a:t>
            </a:r>
            <a:r>
              <a:rPr lang="ko-KR" altLang="en-US" sz="1300" b="1" dirty="0">
                <a:latin typeface="돋움" panose="020B0600000101010101" pitchFamily="50" charset="-127"/>
                <a:ea typeface="돋움" panose="020B0600000101010101" pitchFamily="50" charset="-127"/>
              </a:rPr>
              <a:t>메인 구조도</a:t>
            </a:r>
            <a:endParaRPr lang="en-US" altLang="ko-KR" sz="13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8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0FB3FCB-0472-188A-0E66-FB83F218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기본규칙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18337D50-A13C-2E9E-88C1-94CD196EBC2F}"/>
              </a:ext>
            </a:extLst>
          </p:cNvPr>
          <p:cNvSpPr txBox="1">
            <a:spLocks/>
          </p:cNvSpPr>
          <p:nvPr/>
        </p:nvSpPr>
        <p:spPr>
          <a:xfrm>
            <a:off x="838200" y="6195317"/>
            <a:ext cx="10515600" cy="65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1-1</a:t>
            </a:r>
            <a:r>
              <a:rPr lang="en-US" altLang="ko-KR"/>
              <a:t>. </a:t>
            </a:r>
            <a:r>
              <a:rPr lang="ko-KR" altLang="en-US" dirty="0"/>
              <a:t>게임진행방식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032C26-2EB8-E09D-DA4F-0CCF5D1C0B8B}"/>
              </a:ext>
            </a:extLst>
          </p:cNvPr>
          <p:cNvSpPr/>
          <p:nvPr/>
        </p:nvSpPr>
        <p:spPr>
          <a:xfrm>
            <a:off x="811657" y="1273996"/>
            <a:ext cx="4520629" cy="4458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0B0427B-58E5-0D7A-71EF-46983186FD6F}"/>
              </a:ext>
            </a:extLst>
          </p:cNvPr>
          <p:cNvSpPr/>
          <p:nvPr/>
        </p:nvSpPr>
        <p:spPr>
          <a:xfrm>
            <a:off x="1628451" y="996594"/>
            <a:ext cx="2887039" cy="5548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기본규칙</a:t>
            </a:r>
            <a:endParaRPr lang="ko-KR" altLang="en-US" sz="1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9C067-CD86-B4A1-97CC-449C4D123D06}"/>
              </a:ext>
            </a:extLst>
          </p:cNvPr>
          <p:cNvSpPr txBox="1"/>
          <p:nvPr/>
        </p:nvSpPr>
        <p:spPr>
          <a:xfrm>
            <a:off x="970904" y="1682606"/>
            <a:ext cx="4202131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플레이어는 타자의 입장이 되어서 게임을 진행한다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게임을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회 진행 시 최소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번 최대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번의 타석에 입장한다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타석의 횟수 기준은 랜덤으로 지정한다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본 게임은 기본적인 야구의 룰을 전부 따른다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타석에서 아웃 될 경우 다음 타석으로 넘어간다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13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8A6FE3-FFD7-D87F-47DD-79A36D660B78}"/>
              </a:ext>
            </a:extLst>
          </p:cNvPr>
          <p:cNvSpPr/>
          <p:nvPr/>
        </p:nvSpPr>
        <p:spPr>
          <a:xfrm>
            <a:off x="6688476" y="1273996"/>
            <a:ext cx="408610" cy="408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C4F657-6ADB-7A8C-AC6C-7E57F9B5E7C2}"/>
              </a:ext>
            </a:extLst>
          </p:cNvPr>
          <p:cNvSpPr/>
          <p:nvPr/>
        </p:nvSpPr>
        <p:spPr>
          <a:xfrm>
            <a:off x="7243281" y="1273996"/>
            <a:ext cx="408610" cy="408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97FBF78-3D8C-B670-87BC-2F2D73104C36}"/>
              </a:ext>
            </a:extLst>
          </p:cNvPr>
          <p:cNvSpPr/>
          <p:nvPr/>
        </p:nvSpPr>
        <p:spPr>
          <a:xfrm>
            <a:off x="7798086" y="1273996"/>
            <a:ext cx="408610" cy="408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9911A71-31C0-6D14-7B27-7EB9A146998A}"/>
              </a:ext>
            </a:extLst>
          </p:cNvPr>
          <p:cNvSpPr/>
          <p:nvPr/>
        </p:nvSpPr>
        <p:spPr>
          <a:xfrm>
            <a:off x="8589194" y="1273996"/>
            <a:ext cx="824930" cy="40861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9E6CA-4FE8-300B-7C9D-6D6FDA213BA3}"/>
              </a:ext>
            </a:extLst>
          </p:cNvPr>
          <p:cNvSpPr txBox="1"/>
          <p:nvPr/>
        </p:nvSpPr>
        <p:spPr>
          <a:xfrm>
            <a:off x="9673334" y="1185913"/>
            <a:ext cx="1006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OUT</a:t>
            </a:r>
            <a:endParaRPr lang="ko-KR" altLang="en-US"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6587A-F92F-C9D1-3B89-2C65AC8D9308}"/>
              </a:ext>
            </a:extLst>
          </p:cNvPr>
          <p:cNvSpPr txBox="1"/>
          <p:nvPr/>
        </p:nvSpPr>
        <p:spPr>
          <a:xfrm>
            <a:off x="6606283" y="1777431"/>
            <a:ext cx="198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스트라이크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77CC346-4170-2B55-8D3A-875D3CE22C85}"/>
              </a:ext>
            </a:extLst>
          </p:cNvPr>
          <p:cNvSpPr/>
          <p:nvPr/>
        </p:nvSpPr>
        <p:spPr>
          <a:xfrm>
            <a:off x="6688476" y="2393881"/>
            <a:ext cx="408610" cy="4086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769F3D7-4253-7274-9477-755C2D79CF58}"/>
              </a:ext>
            </a:extLst>
          </p:cNvPr>
          <p:cNvSpPr/>
          <p:nvPr/>
        </p:nvSpPr>
        <p:spPr>
          <a:xfrm>
            <a:off x="7243281" y="2393881"/>
            <a:ext cx="408610" cy="4086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7AA796A-3857-5298-93C8-7EFD3D8441B0}"/>
              </a:ext>
            </a:extLst>
          </p:cNvPr>
          <p:cNvSpPr/>
          <p:nvPr/>
        </p:nvSpPr>
        <p:spPr>
          <a:xfrm>
            <a:off x="7798086" y="2393881"/>
            <a:ext cx="408610" cy="4086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C6269E5-608E-0C76-0DD5-7E8C4884D77F}"/>
              </a:ext>
            </a:extLst>
          </p:cNvPr>
          <p:cNvSpPr/>
          <p:nvPr/>
        </p:nvSpPr>
        <p:spPr>
          <a:xfrm>
            <a:off x="8959062" y="2393881"/>
            <a:ext cx="824930" cy="40861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6D9A6E-F9E5-210A-92A4-D561BAE87E9A}"/>
              </a:ext>
            </a:extLst>
          </p:cNvPr>
          <p:cNvSpPr txBox="1"/>
          <p:nvPr/>
        </p:nvSpPr>
        <p:spPr>
          <a:xfrm>
            <a:off x="9930187" y="2305798"/>
            <a:ext cx="194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볼넷 진루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D7B3F-6D82-2E06-C268-F6276A33D06C}"/>
              </a:ext>
            </a:extLst>
          </p:cNvPr>
          <p:cNvSpPr txBox="1"/>
          <p:nvPr/>
        </p:nvSpPr>
        <p:spPr>
          <a:xfrm>
            <a:off x="6976151" y="2897316"/>
            <a:ext cx="198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볼 </a:t>
            </a:r>
            <a:r>
              <a:rPr lang="en-US" altLang="ko-KR" dirty="0"/>
              <a:t>4</a:t>
            </a:r>
            <a:r>
              <a:rPr lang="ko-KR" altLang="en-US" dirty="0"/>
              <a:t>번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7309C4D-8F0D-3C6D-E61B-DCA1BEE64555}"/>
              </a:ext>
            </a:extLst>
          </p:cNvPr>
          <p:cNvSpPr/>
          <p:nvPr/>
        </p:nvSpPr>
        <p:spPr>
          <a:xfrm>
            <a:off x="8352891" y="2393881"/>
            <a:ext cx="408610" cy="4086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2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0FB3FCB-0472-188A-0E66-FB83F218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기본규칙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18337D50-A13C-2E9E-88C1-94CD196EBC2F}"/>
              </a:ext>
            </a:extLst>
          </p:cNvPr>
          <p:cNvSpPr txBox="1">
            <a:spLocks/>
          </p:cNvSpPr>
          <p:nvPr/>
        </p:nvSpPr>
        <p:spPr>
          <a:xfrm>
            <a:off x="838200" y="6195317"/>
            <a:ext cx="10515600" cy="65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1-2. </a:t>
            </a:r>
            <a:r>
              <a:rPr lang="ko-KR" altLang="en-US" dirty="0"/>
              <a:t>타자규칙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2BAD6C-13E0-4A5B-640A-E89DA1CBE082}"/>
              </a:ext>
            </a:extLst>
          </p:cNvPr>
          <p:cNvSpPr/>
          <p:nvPr/>
        </p:nvSpPr>
        <p:spPr>
          <a:xfrm>
            <a:off x="0" y="609296"/>
            <a:ext cx="12192000" cy="34387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C54624-FB7A-D962-F096-0469DBD50C59}"/>
              </a:ext>
            </a:extLst>
          </p:cNvPr>
          <p:cNvSpPr txBox="1"/>
          <p:nvPr/>
        </p:nvSpPr>
        <p:spPr>
          <a:xfrm>
            <a:off x="308225" y="770562"/>
            <a:ext cx="4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1. </a:t>
            </a:r>
            <a:r>
              <a:rPr lang="ko-KR" altLang="en-US" dirty="0">
                <a:solidFill>
                  <a:schemeClr val="accent6"/>
                </a:solidFill>
              </a:rPr>
              <a:t>배트 휘두르기     </a:t>
            </a:r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휘두르지 않기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83711CD-64BE-E289-65AE-7F029AF85358}"/>
              </a:ext>
            </a:extLst>
          </p:cNvPr>
          <p:cNvSpPr/>
          <p:nvPr/>
        </p:nvSpPr>
        <p:spPr>
          <a:xfrm>
            <a:off x="1839075" y="1139894"/>
            <a:ext cx="698642" cy="6061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0B395-15BF-86B4-E5A2-8C60797C4BAE}"/>
              </a:ext>
            </a:extLst>
          </p:cNvPr>
          <p:cNvSpPr txBox="1"/>
          <p:nvPr/>
        </p:nvSpPr>
        <p:spPr>
          <a:xfrm>
            <a:off x="1104478" y="1301160"/>
            <a:ext cx="23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배트를 휘두를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E41B45-8E48-6B3C-9792-B980AF539FAF}"/>
              </a:ext>
            </a:extLst>
          </p:cNvPr>
          <p:cNvSpPr txBox="1"/>
          <p:nvPr/>
        </p:nvSpPr>
        <p:spPr>
          <a:xfrm>
            <a:off x="1484616" y="1831758"/>
            <a:ext cx="1330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위쪽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가운데</a:t>
            </a:r>
            <a:endParaRPr lang="en-US" altLang="ko-KR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2"/>
                </a:solidFill>
              </a:rPr>
              <a:t>아래쪽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655F1CFA-BC7C-3E6D-F67F-EC71D4B41B82}"/>
              </a:ext>
            </a:extLst>
          </p:cNvPr>
          <p:cNvSpPr/>
          <p:nvPr/>
        </p:nvSpPr>
        <p:spPr>
          <a:xfrm>
            <a:off x="1839075" y="2779938"/>
            <a:ext cx="698642" cy="6061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5344EF-CFFE-25EE-F90A-99F235C83B23}"/>
              </a:ext>
            </a:extLst>
          </p:cNvPr>
          <p:cNvSpPr txBox="1"/>
          <p:nvPr/>
        </p:nvSpPr>
        <p:spPr>
          <a:xfrm>
            <a:off x="1217492" y="2941204"/>
            <a:ext cx="23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타격범위 지정 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62E098-E0A5-9EAE-4ED0-7F5DB6651F9B}"/>
              </a:ext>
            </a:extLst>
          </p:cNvPr>
          <p:cNvSpPr txBox="1"/>
          <p:nvPr/>
        </p:nvSpPr>
        <p:spPr>
          <a:xfrm>
            <a:off x="4786047" y="770562"/>
            <a:ext cx="4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1. </a:t>
            </a:r>
            <a:r>
              <a:rPr lang="ko-KR" altLang="en-US" dirty="0">
                <a:solidFill>
                  <a:schemeClr val="accent6"/>
                </a:solidFill>
              </a:rPr>
              <a:t>배트 휘두르기     </a:t>
            </a:r>
            <a:r>
              <a:rPr lang="en-US" altLang="ko-KR" dirty="0">
                <a:solidFill>
                  <a:srgbClr val="FF0000"/>
                </a:solidFill>
              </a:rPr>
              <a:t>2.</a:t>
            </a:r>
            <a:r>
              <a:rPr lang="ko-KR" altLang="en-US" dirty="0">
                <a:solidFill>
                  <a:srgbClr val="FF0000"/>
                </a:solidFill>
              </a:rPr>
              <a:t>휘두르지 않기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F04AB5DF-35C6-E604-182B-D21F3DA4F03A}"/>
              </a:ext>
            </a:extLst>
          </p:cNvPr>
          <p:cNvSpPr/>
          <p:nvPr/>
        </p:nvSpPr>
        <p:spPr>
          <a:xfrm>
            <a:off x="6316897" y="1139894"/>
            <a:ext cx="698642" cy="6061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F91770-C78E-D5AE-C87B-59BD74F1C2B4}"/>
              </a:ext>
            </a:extLst>
          </p:cNvPr>
          <p:cNvSpPr txBox="1"/>
          <p:nvPr/>
        </p:nvSpPr>
        <p:spPr>
          <a:xfrm>
            <a:off x="5582300" y="1301160"/>
            <a:ext cx="23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휘두르지 않을 경우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42291-5758-14F6-9EE3-D0C2E50E53B2}"/>
              </a:ext>
            </a:extLst>
          </p:cNvPr>
          <p:cNvSpPr txBox="1"/>
          <p:nvPr/>
        </p:nvSpPr>
        <p:spPr>
          <a:xfrm>
            <a:off x="5166624" y="1846391"/>
            <a:ext cx="313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투수 공에 따른 결과 값 도출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8A5FC9B-DDEC-CA66-AD5A-4D2F2A8C9262}"/>
              </a:ext>
            </a:extLst>
          </p:cNvPr>
          <p:cNvCxnSpPr/>
          <p:nvPr/>
        </p:nvCxnSpPr>
        <p:spPr>
          <a:xfrm>
            <a:off x="4507787" y="609296"/>
            <a:ext cx="0" cy="4048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6958EB-91F7-511E-2134-407C1524F0BB}"/>
              </a:ext>
            </a:extLst>
          </p:cNvPr>
          <p:cNvSpPr txBox="1"/>
          <p:nvPr/>
        </p:nvSpPr>
        <p:spPr>
          <a:xfrm>
            <a:off x="684945" y="3496652"/>
            <a:ext cx="313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투수 공에 따른 결과 값 도출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FA7AD76-A72F-C89A-916E-AD89329B1DE7}"/>
              </a:ext>
            </a:extLst>
          </p:cNvPr>
          <p:cNvCxnSpPr/>
          <p:nvPr/>
        </p:nvCxnSpPr>
        <p:spPr>
          <a:xfrm>
            <a:off x="8802384" y="609296"/>
            <a:ext cx="0" cy="40480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969917-9B3B-5345-A3AE-7162454BFF12}"/>
              </a:ext>
            </a:extLst>
          </p:cNvPr>
          <p:cNvSpPr txBox="1"/>
          <p:nvPr/>
        </p:nvSpPr>
        <p:spPr>
          <a:xfrm>
            <a:off x="8774561" y="657628"/>
            <a:ext cx="367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2"/>
                </a:solidFill>
              </a:rPr>
              <a:t>공을 타격 했을 시 발생하는 경우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C4F0CF-98BB-C122-E701-011D5CE8DA13}"/>
              </a:ext>
            </a:extLst>
          </p:cNvPr>
          <p:cNvSpPr txBox="1"/>
          <p:nvPr/>
        </p:nvSpPr>
        <p:spPr>
          <a:xfrm>
            <a:off x="8913258" y="1120959"/>
            <a:ext cx="3270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</a:rPr>
              <a:t>- </a:t>
            </a:r>
            <a:r>
              <a:rPr lang="ko-KR" altLang="en-US" dirty="0">
                <a:solidFill>
                  <a:schemeClr val="bg2"/>
                </a:solidFill>
              </a:rPr>
              <a:t>장타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(</a:t>
            </a:r>
            <a:r>
              <a:rPr lang="ko-KR" altLang="en-US" dirty="0">
                <a:solidFill>
                  <a:schemeClr val="bg2"/>
                </a:solidFill>
              </a:rPr>
              <a:t>공이 오는 방향과 정확할 </a:t>
            </a:r>
            <a:r>
              <a:rPr lang="ko-KR" altLang="en-US" dirty="0" err="1">
                <a:solidFill>
                  <a:schemeClr val="bg2"/>
                </a:solidFill>
              </a:rPr>
              <a:t>떄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- </a:t>
            </a:r>
            <a:r>
              <a:rPr lang="ko-KR" altLang="en-US" dirty="0">
                <a:solidFill>
                  <a:schemeClr val="bg2"/>
                </a:solidFill>
              </a:rPr>
              <a:t>안타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(</a:t>
            </a:r>
            <a:r>
              <a:rPr lang="ko-KR" altLang="en-US" dirty="0">
                <a:solidFill>
                  <a:schemeClr val="bg2"/>
                </a:solidFill>
              </a:rPr>
              <a:t>공을 타격 했을 경우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2"/>
                </a:solidFill>
              </a:rPr>
              <a:t>- </a:t>
            </a:r>
            <a:r>
              <a:rPr lang="ko-KR" altLang="en-US" dirty="0">
                <a:solidFill>
                  <a:schemeClr val="bg2"/>
                </a:solidFill>
              </a:rPr>
              <a:t>아웃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(</a:t>
            </a:r>
            <a:r>
              <a:rPr lang="ko-KR" altLang="en-US" dirty="0">
                <a:solidFill>
                  <a:schemeClr val="bg2"/>
                </a:solidFill>
              </a:rPr>
              <a:t>공이 오는 방향과 맞지 않을 경우 및 타격을 했더라도 </a:t>
            </a:r>
            <a:br>
              <a:rPr lang="en-US" altLang="ko-KR" dirty="0">
                <a:solidFill>
                  <a:schemeClr val="bg2"/>
                </a:solidFill>
              </a:rPr>
            </a:br>
            <a:r>
              <a:rPr lang="ko-KR" altLang="en-US" dirty="0">
                <a:solidFill>
                  <a:schemeClr val="bg2"/>
                </a:solidFill>
              </a:rPr>
              <a:t>일정확률로 아웃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B1428FD3-1304-8997-9703-F8C8CFFBB213}"/>
              </a:ext>
            </a:extLst>
          </p:cNvPr>
          <p:cNvSpPr/>
          <p:nvPr/>
        </p:nvSpPr>
        <p:spPr>
          <a:xfrm>
            <a:off x="6316897" y="2230356"/>
            <a:ext cx="698642" cy="6061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3C8F8B-8836-6C02-E1B2-CB67E233F8CB}"/>
              </a:ext>
            </a:extLst>
          </p:cNvPr>
          <p:cNvSpPr txBox="1"/>
          <p:nvPr/>
        </p:nvSpPr>
        <p:spPr>
          <a:xfrm>
            <a:off x="5956442" y="2391622"/>
            <a:ext cx="230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결과값 종류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49F5DF8-E267-7CC4-C44A-8D4A80C309C9}"/>
              </a:ext>
            </a:extLst>
          </p:cNvPr>
          <p:cNvSpPr/>
          <p:nvPr/>
        </p:nvSpPr>
        <p:spPr>
          <a:xfrm>
            <a:off x="4758014" y="2977503"/>
            <a:ext cx="408610" cy="4086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3DA98-5755-D532-E743-1775F6A89B74}"/>
              </a:ext>
            </a:extLst>
          </p:cNvPr>
          <p:cNvSpPr txBox="1"/>
          <p:nvPr/>
        </p:nvSpPr>
        <p:spPr>
          <a:xfrm>
            <a:off x="5153354" y="3017740"/>
            <a:ext cx="313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스트라이크 </a:t>
            </a:r>
            <a:r>
              <a:rPr lang="en-US" altLang="ko-KR" dirty="0">
                <a:solidFill>
                  <a:schemeClr val="bg2"/>
                </a:solidFill>
              </a:rPr>
              <a:t>(3</a:t>
            </a:r>
            <a:r>
              <a:rPr lang="ko-KR" altLang="en-US" dirty="0">
                <a:solidFill>
                  <a:schemeClr val="bg2"/>
                </a:solidFill>
              </a:rPr>
              <a:t>번이면 아웃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D2F1557-7540-0527-94A7-50ADAFBB1525}"/>
              </a:ext>
            </a:extLst>
          </p:cNvPr>
          <p:cNvSpPr/>
          <p:nvPr/>
        </p:nvSpPr>
        <p:spPr>
          <a:xfrm>
            <a:off x="4758014" y="3549421"/>
            <a:ext cx="408610" cy="40861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B6581A-4177-E9BB-979D-5DF3EE33074F}"/>
              </a:ext>
            </a:extLst>
          </p:cNvPr>
          <p:cNvSpPr txBox="1"/>
          <p:nvPr/>
        </p:nvSpPr>
        <p:spPr>
          <a:xfrm>
            <a:off x="5153354" y="3562077"/>
            <a:ext cx="313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볼 </a:t>
            </a:r>
            <a:r>
              <a:rPr lang="en-US" altLang="ko-KR" dirty="0">
                <a:solidFill>
                  <a:schemeClr val="bg2"/>
                </a:solidFill>
              </a:rPr>
              <a:t>(4</a:t>
            </a:r>
            <a:r>
              <a:rPr lang="ko-KR" altLang="en-US" dirty="0">
                <a:solidFill>
                  <a:schemeClr val="bg2"/>
                </a:solidFill>
              </a:rPr>
              <a:t>번이면 </a:t>
            </a:r>
            <a:r>
              <a:rPr lang="ko-KR" altLang="en-US" dirty="0" err="1">
                <a:solidFill>
                  <a:schemeClr val="bg2"/>
                </a:solidFill>
              </a:rPr>
              <a:t>자동진루</a:t>
            </a:r>
            <a:r>
              <a:rPr lang="en-US" altLang="ko-KR" dirty="0">
                <a:solidFill>
                  <a:schemeClr val="bg2"/>
                </a:solidFill>
              </a:rPr>
              <a:t>)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8770EBC-CE02-74D1-89E6-C70486FB6E21}"/>
              </a:ext>
            </a:extLst>
          </p:cNvPr>
          <p:cNvSpPr/>
          <p:nvPr/>
        </p:nvSpPr>
        <p:spPr>
          <a:xfrm>
            <a:off x="92467" y="4202130"/>
            <a:ext cx="11989942" cy="1811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타자는 최대 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 까지의 타석에 설 수 있으며 타석에서 이루어지는 행동은 다음과 같다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배트를 </a:t>
            </a:r>
            <a:r>
              <a:rPr lang="ko-KR" altLang="en-US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휘두를지의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유무를 묻는다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휘두를 경우 어떤 방향을 타격할지 타격범위를 지정한다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타격 범위 지정이후 투수가 던지는 공에 따라 장타 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안타 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아웃 으로 결과값이 도출된다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배트를 휘두르지 않을 경우 투수가 던지는 공을 판단하여 스트라이크 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볼 카운트로 나뉜다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21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0FB3FCB-0472-188A-0E66-FB83F218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기본규칙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18337D50-A13C-2E9E-88C1-94CD196EBC2F}"/>
              </a:ext>
            </a:extLst>
          </p:cNvPr>
          <p:cNvSpPr txBox="1">
            <a:spLocks/>
          </p:cNvSpPr>
          <p:nvPr/>
        </p:nvSpPr>
        <p:spPr>
          <a:xfrm>
            <a:off x="838200" y="6195317"/>
            <a:ext cx="10515600" cy="65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1-2. </a:t>
            </a:r>
            <a:r>
              <a:rPr lang="ko-KR" altLang="en-US" dirty="0"/>
              <a:t>타자규칙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2BAD6C-13E0-4A5B-640A-E89DA1CBE082}"/>
              </a:ext>
            </a:extLst>
          </p:cNvPr>
          <p:cNvSpPr/>
          <p:nvPr/>
        </p:nvSpPr>
        <p:spPr>
          <a:xfrm>
            <a:off x="0" y="609296"/>
            <a:ext cx="12192000" cy="34387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C54624-FB7A-D962-F096-0469DBD50C59}"/>
              </a:ext>
            </a:extLst>
          </p:cNvPr>
          <p:cNvSpPr txBox="1"/>
          <p:nvPr/>
        </p:nvSpPr>
        <p:spPr>
          <a:xfrm>
            <a:off x="3883631" y="2150957"/>
            <a:ext cx="303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타석 </a:t>
            </a:r>
            <a:r>
              <a:rPr lang="en-US" altLang="ko-KR" dirty="0">
                <a:solidFill>
                  <a:schemeClr val="bg1"/>
                </a:solidFill>
              </a:rPr>
              <a:t>/ 1</a:t>
            </a:r>
            <a:r>
              <a:rPr lang="ko-KR" altLang="en-US" dirty="0">
                <a:solidFill>
                  <a:schemeClr val="bg1"/>
                </a:solidFill>
              </a:rPr>
              <a:t>안타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장타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아웃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8770EBC-CE02-74D1-89E6-C70486FB6E21}"/>
              </a:ext>
            </a:extLst>
          </p:cNvPr>
          <p:cNvSpPr/>
          <p:nvPr/>
        </p:nvSpPr>
        <p:spPr>
          <a:xfrm>
            <a:off x="92467" y="4202130"/>
            <a:ext cx="11989942" cy="1811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타석이 종료된 이후 현재 타석에서 나온 결과를 화면에 보여주며 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Enter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키를 입력하면 </a:t>
            </a:r>
            <a:r>
              <a:rPr lang="ko-KR" altLang="en-US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메인화면으로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이동한다</a:t>
            </a:r>
            <a:r>
              <a:rPr lang="en-US" altLang="ko-KR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2D7F1-EE75-F69C-AAD4-76C739C147CB}"/>
              </a:ext>
            </a:extLst>
          </p:cNvPr>
          <p:cNvSpPr txBox="1"/>
          <p:nvPr/>
        </p:nvSpPr>
        <p:spPr>
          <a:xfrm>
            <a:off x="462336" y="2143991"/>
            <a:ext cx="128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타석 종료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336FBB3-4B67-9C92-32D1-8A5AB4736EB7}"/>
              </a:ext>
            </a:extLst>
          </p:cNvPr>
          <p:cNvSpPr/>
          <p:nvPr/>
        </p:nvSpPr>
        <p:spPr>
          <a:xfrm>
            <a:off x="1962364" y="1938925"/>
            <a:ext cx="1573633" cy="77946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95EDBF6-D605-CDFD-CEB4-67B9F056719D}"/>
              </a:ext>
            </a:extLst>
          </p:cNvPr>
          <p:cNvSpPr/>
          <p:nvPr/>
        </p:nvSpPr>
        <p:spPr>
          <a:xfrm>
            <a:off x="6914507" y="1938925"/>
            <a:ext cx="1573633" cy="779463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E99E7-C12F-8F1D-EB75-FCD394F5025A}"/>
              </a:ext>
            </a:extLst>
          </p:cNvPr>
          <p:cNvSpPr txBox="1"/>
          <p:nvPr/>
        </p:nvSpPr>
        <p:spPr>
          <a:xfrm>
            <a:off x="8698788" y="2150957"/>
            <a:ext cx="303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메인화면</a:t>
            </a:r>
            <a:r>
              <a:rPr lang="ko-KR" altLang="en-US" dirty="0">
                <a:solidFill>
                  <a:schemeClr val="bg1"/>
                </a:solidFill>
              </a:rPr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13564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C9A630F-585D-1E96-C625-A498030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개발방안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E0E0858A-01FB-9079-2A2B-E987EF5EC265}"/>
              </a:ext>
            </a:extLst>
          </p:cNvPr>
          <p:cNvSpPr txBox="1">
            <a:spLocks/>
          </p:cNvSpPr>
          <p:nvPr/>
        </p:nvSpPr>
        <p:spPr>
          <a:xfrm>
            <a:off x="838200" y="6195317"/>
            <a:ext cx="10515600" cy="65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2-1. </a:t>
            </a:r>
            <a:r>
              <a:rPr lang="ko-KR" altLang="en-US" dirty="0"/>
              <a:t>확률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9CB0FD-B68A-D867-C576-6446BAB6C4E8}"/>
              </a:ext>
            </a:extLst>
          </p:cNvPr>
          <p:cNvSpPr/>
          <p:nvPr/>
        </p:nvSpPr>
        <p:spPr>
          <a:xfrm>
            <a:off x="780836" y="1315090"/>
            <a:ext cx="3904176" cy="2003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타석은 기본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~ </a:t>
            </a:r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최대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번까지 진행</a:t>
            </a:r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타석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30%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타석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55%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타석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회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15%</a:t>
            </a:r>
            <a:endParaRPr lang="ko-KR" altLang="en-US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084F3EB-6EEC-351D-FA96-8AC149784AF0}"/>
              </a:ext>
            </a:extLst>
          </p:cNvPr>
          <p:cNvSpPr/>
          <p:nvPr/>
        </p:nvSpPr>
        <p:spPr>
          <a:xfrm>
            <a:off x="1486248" y="863030"/>
            <a:ext cx="2493350" cy="5548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타석확률</a:t>
            </a:r>
            <a:endParaRPr lang="ko-KR" altLang="en-US" sz="1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700F01-DD2F-AA86-3002-4D7CEA7AED03}"/>
              </a:ext>
            </a:extLst>
          </p:cNvPr>
          <p:cNvSpPr/>
          <p:nvPr/>
        </p:nvSpPr>
        <p:spPr>
          <a:xfrm>
            <a:off x="7561862" y="1315090"/>
            <a:ext cx="3904176" cy="2003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투수는 위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가운데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아래 세방향을 일정 확률로 던진다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위쪽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35%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가운데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30%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아래쪽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35%</a:t>
            </a:r>
            <a:endParaRPr lang="ko-KR" altLang="en-US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B92E523-226C-31A6-94DD-41C9CFB7F8E9}"/>
              </a:ext>
            </a:extLst>
          </p:cNvPr>
          <p:cNvSpPr/>
          <p:nvPr/>
        </p:nvSpPr>
        <p:spPr>
          <a:xfrm>
            <a:off x="8267274" y="863030"/>
            <a:ext cx="2493350" cy="554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투수확률</a:t>
            </a:r>
            <a:endParaRPr lang="ko-KR" altLang="en-US" sz="1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894B19-8806-F0AC-114A-D7B3EC4EE6DA}"/>
              </a:ext>
            </a:extLst>
          </p:cNvPr>
          <p:cNvSpPr/>
          <p:nvPr/>
        </p:nvSpPr>
        <p:spPr>
          <a:xfrm>
            <a:off x="4301494" y="3791161"/>
            <a:ext cx="3904176" cy="2003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투수가 던지는 공의 스트라이크 비율은</a:t>
            </a:r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스트라이크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65%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볼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35%</a:t>
            </a:r>
            <a:endParaRPr lang="ko-KR" altLang="en-US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F66837-02E7-FE32-931E-AC85B15018FB}"/>
              </a:ext>
            </a:extLst>
          </p:cNvPr>
          <p:cNvSpPr/>
          <p:nvPr/>
        </p:nvSpPr>
        <p:spPr>
          <a:xfrm>
            <a:off x="5006906" y="3339101"/>
            <a:ext cx="2493350" cy="5548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스트라이크 비율</a:t>
            </a:r>
          </a:p>
        </p:txBody>
      </p:sp>
    </p:spTree>
    <p:extLst>
      <p:ext uri="{BB962C8B-B14F-4D97-AF65-F5344CB8AC3E}">
        <p14:creationId xmlns:p14="http://schemas.microsoft.com/office/powerpoint/2010/main" val="142364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C9A630F-585D-1E96-C625-A498030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개발방안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E0E0858A-01FB-9079-2A2B-E987EF5EC265}"/>
              </a:ext>
            </a:extLst>
          </p:cNvPr>
          <p:cNvSpPr txBox="1">
            <a:spLocks/>
          </p:cNvSpPr>
          <p:nvPr/>
        </p:nvSpPr>
        <p:spPr>
          <a:xfrm>
            <a:off x="838200" y="6195317"/>
            <a:ext cx="10515600" cy="65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2-1. </a:t>
            </a:r>
            <a:r>
              <a:rPr lang="ko-KR" altLang="en-US" dirty="0"/>
              <a:t>확률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BD0518-AF38-2D9E-7BB4-AD73AE947438}"/>
              </a:ext>
            </a:extLst>
          </p:cNvPr>
          <p:cNvSpPr/>
          <p:nvPr/>
        </p:nvSpPr>
        <p:spPr>
          <a:xfrm>
            <a:off x="780836" y="1315090"/>
            <a:ext cx="3904176" cy="2003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투수가 던진 공의 방향과 일치할 경우</a:t>
            </a:r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장타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25%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안타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35%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아웃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40%</a:t>
            </a:r>
            <a:endParaRPr lang="ko-KR" altLang="en-US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F8245B-5DD3-6A31-A5D0-8F6239DCC9CD}"/>
              </a:ext>
            </a:extLst>
          </p:cNvPr>
          <p:cNvSpPr/>
          <p:nvPr/>
        </p:nvSpPr>
        <p:spPr>
          <a:xfrm>
            <a:off x="1486248" y="863030"/>
            <a:ext cx="2493350" cy="55480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타구방향 일치</a:t>
            </a:r>
            <a:endParaRPr lang="ko-KR" altLang="en-US" sz="1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8D45243-C101-B304-FB60-4AD3BD840D34}"/>
              </a:ext>
            </a:extLst>
          </p:cNvPr>
          <p:cNvSpPr/>
          <p:nvPr/>
        </p:nvSpPr>
        <p:spPr>
          <a:xfrm>
            <a:off x="7561862" y="1315090"/>
            <a:ext cx="3904176" cy="20034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투수가 던진 공의 방향과 </a:t>
            </a:r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일치하지 않을 경우</a:t>
            </a:r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장타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5%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안타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25%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아웃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70%</a:t>
            </a:r>
            <a:endParaRPr lang="ko-KR" altLang="en-US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D6EC86-075E-7E9E-284E-DC304FAF82F7}"/>
              </a:ext>
            </a:extLst>
          </p:cNvPr>
          <p:cNvSpPr/>
          <p:nvPr/>
        </p:nvSpPr>
        <p:spPr>
          <a:xfrm>
            <a:off x="8267274" y="863030"/>
            <a:ext cx="2493350" cy="554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타구방향 불일치</a:t>
            </a:r>
            <a:endParaRPr lang="ko-KR" altLang="en-US" sz="15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C3C9F1-5580-E7C1-27F4-EFB4B61274EB}"/>
              </a:ext>
            </a:extLst>
          </p:cNvPr>
          <p:cNvSpPr/>
          <p:nvPr/>
        </p:nvSpPr>
        <p:spPr>
          <a:xfrm>
            <a:off x="726082" y="3976093"/>
            <a:ext cx="3904176" cy="11404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투수가 던지는 공을 타격하지 </a:t>
            </a:r>
            <a:r>
              <a:rPr lang="ko-KR" altLang="en-US" sz="1600" b="1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못할경우</a:t>
            </a:r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스트라이크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100%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D03C9AF-ADDF-79AD-326F-15EC78FC4687}"/>
              </a:ext>
            </a:extLst>
          </p:cNvPr>
          <p:cNvSpPr/>
          <p:nvPr/>
        </p:nvSpPr>
        <p:spPr>
          <a:xfrm>
            <a:off x="1431494" y="3524033"/>
            <a:ext cx="2493350" cy="5548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타격을 </a:t>
            </a:r>
            <a:r>
              <a:rPr lang="ko-KR" altLang="en-US" sz="2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못할경우</a:t>
            </a:r>
            <a:endParaRPr lang="ko-KR" alt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0AF1BF-1480-153A-43F3-58DFCAA76F5E}"/>
              </a:ext>
            </a:extLst>
          </p:cNvPr>
          <p:cNvSpPr txBox="1"/>
          <p:nvPr/>
        </p:nvSpPr>
        <p:spPr>
          <a:xfrm>
            <a:off x="529373" y="5147351"/>
            <a:ext cx="4628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타자가 정한 방향과 투수가 정한 방향이 멀 경우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EX)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 타자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위쪽 선택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/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투수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아래쪽 선택</a:t>
            </a:r>
            <a:endParaRPr lang="en-US" altLang="ko-KR" sz="1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++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가운데 타격확률은 </a:t>
            </a:r>
            <a:r>
              <a:rPr lang="en-US" altLang="ko-KR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15% </a:t>
            </a:r>
            <a:r>
              <a:rPr lang="ko-KR" altLang="en-US" sz="1600" b="1" dirty="0">
                <a:latin typeface="돋움" panose="020B0600000101010101" pitchFamily="50" charset="-127"/>
                <a:ea typeface="돋움" panose="020B0600000101010101" pitchFamily="50" charset="-127"/>
              </a:rPr>
              <a:t>스트라이크 비율조정 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D40F452-5C55-845D-A4B8-EC827908182F}"/>
              </a:ext>
            </a:extLst>
          </p:cNvPr>
          <p:cNvSpPr/>
          <p:nvPr/>
        </p:nvSpPr>
        <p:spPr>
          <a:xfrm>
            <a:off x="7449624" y="3976093"/>
            <a:ext cx="3904176" cy="1458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투수가 던지는 공이 </a:t>
            </a:r>
            <a:r>
              <a:rPr lang="ko-KR" altLang="en-US" sz="1600" b="1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볼일때</a:t>
            </a:r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타격한 경우</a:t>
            </a:r>
            <a:endParaRPr lang="en-US" altLang="ko-KR" sz="16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스트라이크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45%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아웃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45%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안타 </a:t>
            </a:r>
            <a:r>
              <a:rPr lang="en-US" altLang="ko-KR" sz="16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== 10%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95359D8-5D2C-8A65-2AB8-86F592B0A7D1}"/>
              </a:ext>
            </a:extLst>
          </p:cNvPr>
          <p:cNvSpPr/>
          <p:nvPr/>
        </p:nvSpPr>
        <p:spPr>
          <a:xfrm>
            <a:off x="8155036" y="3524033"/>
            <a:ext cx="2493350" cy="55480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000" dirty="0" err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볼일때</a:t>
            </a:r>
            <a:r>
              <a:rPr lang="ko-KR" altLang="en-US" sz="20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타격</a:t>
            </a:r>
          </a:p>
        </p:txBody>
      </p:sp>
    </p:spTree>
    <p:extLst>
      <p:ext uri="{BB962C8B-B14F-4D97-AF65-F5344CB8AC3E}">
        <p14:creationId xmlns:p14="http://schemas.microsoft.com/office/powerpoint/2010/main" val="393718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C9A630F-585D-1E96-C625-A498030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개발방안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E0E0858A-01FB-9079-2A2B-E987EF5EC265}"/>
              </a:ext>
            </a:extLst>
          </p:cNvPr>
          <p:cNvSpPr txBox="1">
            <a:spLocks/>
          </p:cNvSpPr>
          <p:nvPr/>
        </p:nvSpPr>
        <p:spPr>
          <a:xfrm>
            <a:off x="838200" y="6195317"/>
            <a:ext cx="10515600" cy="65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2-2. </a:t>
            </a:r>
            <a:r>
              <a:rPr lang="ko-KR" altLang="en-US" dirty="0"/>
              <a:t>개발방식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3F8E3CB-1A54-7E13-D6B3-8757C19FF268}"/>
              </a:ext>
            </a:extLst>
          </p:cNvPr>
          <p:cNvSpPr/>
          <p:nvPr/>
        </p:nvSpPr>
        <p:spPr>
          <a:xfrm>
            <a:off x="318501" y="1913562"/>
            <a:ext cx="3030876" cy="30308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타자 </a:t>
            </a:r>
            <a:r>
              <a:rPr lang="en-US" altLang="ko-KR" sz="2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2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투수</a:t>
            </a:r>
            <a:endParaRPr lang="en-US" altLang="ko-KR" sz="2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선택지 및</a:t>
            </a:r>
            <a:endParaRPr lang="en-US" altLang="ko-KR" sz="2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확률 구현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7B0AEC7-0A96-0EF1-0DBC-A5E1156661BA}"/>
              </a:ext>
            </a:extLst>
          </p:cNvPr>
          <p:cNvSpPr/>
          <p:nvPr/>
        </p:nvSpPr>
        <p:spPr>
          <a:xfrm>
            <a:off x="3493220" y="2945107"/>
            <a:ext cx="1006867" cy="9811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B621A71-0186-CDDD-A0D6-141DF0A163BC}"/>
              </a:ext>
            </a:extLst>
          </p:cNvPr>
          <p:cNvSpPr/>
          <p:nvPr/>
        </p:nvSpPr>
        <p:spPr>
          <a:xfrm>
            <a:off x="7818649" y="2968224"/>
            <a:ext cx="1006867" cy="9811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E123BA3-5679-0305-75E7-D784DD9F0993}"/>
              </a:ext>
            </a:extLst>
          </p:cNvPr>
          <p:cNvSpPr/>
          <p:nvPr/>
        </p:nvSpPr>
        <p:spPr>
          <a:xfrm>
            <a:off x="4643930" y="1913562"/>
            <a:ext cx="3030876" cy="30308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타자 통계</a:t>
            </a:r>
            <a:endParaRPr lang="en-US" altLang="ko-KR" sz="2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계산식 및</a:t>
            </a:r>
            <a:endParaRPr lang="en-US" altLang="ko-KR" sz="2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저장 시스템</a:t>
            </a:r>
            <a:endParaRPr lang="en-US" altLang="ko-KR" sz="2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구현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3BB27F6-3968-FD6B-C682-15329BA6778F}"/>
              </a:ext>
            </a:extLst>
          </p:cNvPr>
          <p:cNvSpPr/>
          <p:nvPr/>
        </p:nvSpPr>
        <p:spPr>
          <a:xfrm>
            <a:off x="8969359" y="1913562"/>
            <a:ext cx="3030876" cy="30308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메인화면</a:t>
            </a:r>
            <a:endParaRPr lang="en-US" altLang="ko-KR" sz="2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92378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0B7F3B-4F38-D457-880D-631B4054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게임구조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F53530D5-9F7E-DA02-DD2C-109535443FF6}"/>
              </a:ext>
            </a:extLst>
          </p:cNvPr>
          <p:cNvSpPr txBox="1">
            <a:spLocks/>
          </p:cNvSpPr>
          <p:nvPr/>
        </p:nvSpPr>
        <p:spPr>
          <a:xfrm>
            <a:off x="838200" y="6195317"/>
            <a:ext cx="10515600" cy="65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/>
              <a:t>2-2. </a:t>
            </a:r>
            <a:r>
              <a:rPr lang="ko-KR" altLang="en-US" dirty="0"/>
              <a:t>게임 구조도 </a:t>
            </a:r>
            <a:r>
              <a:rPr lang="en-US" altLang="ko-KR" dirty="0"/>
              <a:t>(</a:t>
            </a:r>
            <a:r>
              <a:rPr lang="ko-KR" altLang="en-US" dirty="0"/>
              <a:t>메인 입장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5057A7C1-C3D6-60F9-BF45-C082CED6A138}"/>
              </a:ext>
            </a:extLst>
          </p:cNvPr>
          <p:cNvSpPr/>
          <p:nvPr/>
        </p:nvSpPr>
        <p:spPr>
          <a:xfrm>
            <a:off x="4869951" y="801385"/>
            <a:ext cx="1520575" cy="50179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실행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E37D501C-D48A-928C-699C-8383E7EB531B}"/>
              </a:ext>
            </a:extLst>
          </p:cNvPr>
          <p:cNvSpPr/>
          <p:nvPr/>
        </p:nvSpPr>
        <p:spPr>
          <a:xfrm>
            <a:off x="5003515" y="1469207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메인화면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BDDFC205-49A4-A785-FFD6-5A53F8E285E7}"/>
              </a:ext>
            </a:extLst>
          </p:cNvPr>
          <p:cNvSpPr/>
          <p:nvPr/>
        </p:nvSpPr>
        <p:spPr>
          <a:xfrm>
            <a:off x="5003515" y="2137029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게임실행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F37D04B-A805-92C7-8C63-BB1C1291DF63}"/>
              </a:ext>
            </a:extLst>
          </p:cNvPr>
          <p:cNvSpPr/>
          <p:nvPr/>
        </p:nvSpPr>
        <p:spPr>
          <a:xfrm>
            <a:off x="8630293" y="2137029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게임종료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312C2B77-31F3-1555-A1FB-3B1F7AECBAE6}"/>
              </a:ext>
            </a:extLst>
          </p:cNvPr>
          <p:cNvSpPr/>
          <p:nvPr/>
        </p:nvSpPr>
        <p:spPr>
          <a:xfrm>
            <a:off x="1376737" y="2137029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222D72-1A2D-CDA5-6342-6D713F379665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2712377" y="2387924"/>
            <a:ext cx="22911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1A1D72-818F-2E98-86E1-4136D19DB9A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39155" y="2387924"/>
            <a:ext cx="22911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EBEC82-4C2F-1661-9225-1DFA2B3BC86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671335" y="1970997"/>
            <a:ext cx="0" cy="16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107D3F-B052-C424-FBAD-6B73A8ECA10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630239" y="1303175"/>
            <a:ext cx="41096" cy="16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C57F6990-179E-AA8A-869F-49410F1EE84B}"/>
              </a:ext>
            </a:extLst>
          </p:cNvPr>
          <p:cNvSpPr/>
          <p:nvPr/>
        </p:nvSpPr>
        <p:spPr>
          <a:xfrm>
            <a:off x="4746660" y="2871706"/>
            <a:ext cx="1849350" cy="66865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 입력</a:t>
            </a: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486A5F39-1A83-2C79-51AF-2435DA765E3D}"/>
              </a:ext>
            </a:extLst>
          </p:cNvPr>
          <p:cNvSpPr/>
          <p:nvPr/>
        </p:nvSpPr>
        <p:spPr>
          <a:xfrm>
            <a:off x="8373438" y="2871706"/>
            <a:ext cx="1849350" cy="66865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 입력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98EB03A0-9DAA-882C-D7CD-2CF75142F3C4}"/>
              </a:ext>
            </a:extLst>
          </p:cNvPr>
          <p:cNvSpPr/>
          <p:nvPr/>
        </p:nvSpPr>
        <p:spPr>
          <a:xfrm>
            <a:off x="1119882" y="2871706"/>
            <a:ext cx="1849350" cy="66865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번 입력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A07A1D2-194C-0EB9-F3B8-49BF83912D5D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5671335" y="2638819"/>
            <a:ext cx="0" cy="23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18B604C-52FA-2751-5552-C0754947BCFA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9298113" y="2638819"/>
            <a:ext cx="0" cy="23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7773C6-4E1D-868C-6DC4-2161C9D5DFE6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2044557" y="2638819"/>
            <a:ext cx="0" cy="23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B991708-EC32-B95C-1E14-6C95A113A8FB}"/>
              </a:ext>
            </a:extLst>
          </p:cNvPr>
          <p:cNvCxnSpPr>
            <a:stCxn id="17" idx="1"/>
            <a:endCxn id="7" idx="1"/>
          </p:cNvCxnSpPr>
          <p:nvPr/>
        </p:nvCxnSpPr>
        <p:spPr>
          <a:xfrm rot="10800000" flipH="1">
            <a:off x="4746659" y="2387925"/>
            <a:ext cx="256855" cy="818111"/>
          </a:xfrm>
          <a:prstGeom prst="bentConnector3">
            <a:avLst>
              <a:gd name="adj1" fmla="val -89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22B5F3E-63AE-122F-1A81-79B8DAE6576D}"/>
              </a:ext>
            </a:extLst>
          </p:cNvPr>
          <p:cNvCxnSpPr>
            <a:stCxn id="19" idx="1"/>
            <a:endCxn id="9" idx="1"/>
          </p:cNvCxnSpPr>
          <p:nvPr/>
        </p:nvCxnSpPr>
        <p:spPr>
          <a:xfrm rot="10800000" flipH="1">
            <a:off x="1119881" y="2387925"/>
            <a:ext cx="256855" cy="818111"/>
          </a:xfrm>
          <a:prstGeom prst="bentConnector3">
            <a:avLst>
              <a:gd name="adj1" fmla="val -89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57C8358-533D-B530-9996-1284402EB4EF}"/>
              </a:ext>
            </a:extLst>
          </p:cNvPr>
          <p:cNvCxnSpPr>
            <a:stCxn id="18" idx="3"/>
            <a:endCxn id="8" idx="3"/>
          </p:cNvCxnSpPr>
          <p:nvPr/>
        </p:nvCxnSpPr>
        <p:spPr>
          <a:xfrm flipH="1" flipV="1">
            <a:off x="9965933" y="2387924"/>
            <a:ext cx="256855" cy="818111"/>
          </a:xfrm>
          <a:prstGeom prst="bentConnector3">
            <a:avLst>
              <a:gd name="adj1" fmla="val -89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ADCE45DB-080E-7D65-D9FD-7DC9FCC7BD40}"/>
              </a:ext>
            </a:extLst>
          </p:cNvPr>
          <p:cNvSpPr/>
          <p:nvPr/>
        </p:nvSpPr>
        <p:spPr>
          <a:xfrm>
            <a:off x="1376737" y="3773250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  <a:r>
              <a:rPr lang="en-US" altLang="ko-KR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14E7E798-4F2C-8BD6-767D-499753F8360A}"/>
              </a:ext>
            </a:extLst>
          </p:cNvPr>
          <p:cNvSpPr/>
          <p:nvPr/>
        </p:nvSpPr>
        <p:spPr>
          <a:xfrm>
            <a:off x="4962418" y="3773250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게임실행</a:t>
            </a:r>
            <a:endParaRPr lang="ko-KR" altLang="en-US" sz="1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7D9836A1-B5C3-E652-ECB3-B4A9FD7A0261}"/>
              </a:ext>
            </a:extLst>
          </p:cNvPr>
          <p:cNvSpPr/>
          <p:nvPr/>
        </p:nvSpPr>
        <p:spPr>
          <a:xfrm>
            <a:off x="8630293" y="3773250"/>
            <a:ext cx="1335640" cy="50179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게임종료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04B157-5E3E-6C3E-AD79-EC95EF570234}"/>
              </a:ext>
            </a:extLst>
          </p:cNvPr>
          <p:cNvCxnSpPr>
            <a:stCxn id="19" idx="2"/>
            <a:endCxn id="41" idx="0"/>
          </p:cNvCxnSpPr>
          <p:nvPr/>
        </p:nvCxnSpPr>
        <p:spPr>
          <a:xfrm>
            <a:off x="2044557" y="3540364"/>
            <a:ext cx="0" cy="232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261D831-52EA-8085-F092-026A5CF1791C}"/>
              </a:ext>
            </a:extLst>
          </p:cNvPr>
          <p:cNvCxnSpPr>
            <a:stCxn id="17" idx="2"/>
            <a:endCxn id="42" idx="0"/>
          </p:cNvCxnSpPr>
          <p:nvPr/>
        </p:nvCxnSpPr>
        <p:spPr>
          <a:xfrm flipH="1">
            <a:off x="5630238" y="3540364"/>
            <a:ext cx="41097" cy="232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82A4E2-F455-A637-089F-49741B8B05B1}"/>
              </a:ext>
            </a:extLst>
          </p:cNvPr>
          <p:cNvCxnSpPr>
            <a:stCxn id="18" idx="2"/>
            <a:endCxn id="43" idx="0"/>
          </p:cNvCxnSpPr>
          <p:nvPr/>
        </p:nvCxnSpPr>
        <p:spPr>
          <a:xfrm>
            <a:off x="9298113" y="3540364"/>
            <a:ext cx="0" cy="232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6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607</Words>
  <Application>Microsoft Office PowerPoint</Application>
  <PresentationFormat>와이드스크린</PresentationFormat>
  <Paragraphs>166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HY헤드라인M</vt:lpstr>
      <vt:lpstr>돋움</vt:lpstr>
      <vt:lpstr>맑은 고딕</vt:lpstr>
      <vt:lpstr>Arial</vt:lpstr>
      <vt:lpstr>Office 테마</vt:lpstr>
      <vt:lpstr>콘솔 야구 게임 기획</vt:lpstr>
      <vt:lpstr>PowerPoint 프레젠테이션</vt:lpstr>
      <vt:lpstr>1. 기본규칙</vt:lpstr>
      <vt:lpstr>1. 기본규칙</vt:lpstr>
      <vt:lpstr>1. 기본규칙</vt:lpstr>
      <vt:lpstr>2. 개발방안</vt:lpstr>
      <vt:lpstr>2. 개발방안</vt:lpstr>
      <vt:lpstr>2. 개발방안</vt:lpstr>
      <vt:lpstr>3. 게임구조</vt:lpstr>
      <vt:lpstr>3. 게임구조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콘솔 야구 게임 기획</dc:title>
  <dc:creator>lemon1576@naver.com</dc:creator>
  <cp:lastModifiedBy>lemon1576@naver.com</cp:lastModifiedBy>
  <cp:revision>2</cp:revision>
  <dcterms:created xsi:type="dcterms:W3CDTF">2024-03-31T12:15:50Z</dcterms:created>
  <dcterms:modified xsi:type="dcterms:W3CDTF">2024-03-31T14:26:22Z</dcterms:modified>
</cp:coreProperties>
</file>