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00" r:id="rId2"/>
    <p:sldId id="257" r:id="rId3"/>
    <p:sldId id="258" r:id="rId4"/>
    <p:sldId id="261" r:id="rId5"/>
    <p:sldId id="276" r:id="rId6"/>
    <p:sldId id="320" r:id="rId7"/>
    <p:sldId id="303" r:id="rId8"/>
    <p:sldId id="263" r:id="rId9"/>
    <p:sldId id="265" r:id="rId10"/>
    <p:sldId id="325" r:id="rId11"/>
    <p:sldId id="305" r:id="rId12"/>
    <p:sldId id="317" r:id="rId13"/>
    <p:sldId id="316" r:id="rId14"/>
    <p:sldId id="278" r:id="rId15"/>
    <p:sldId id="309" r:id="rId16"/>
    <p:sldId id="307" r:id="rId17"/>
    <p:sldId id="308" r:id="rId18"/>
    <p:sldId id="306" r:id="rId19"/>
    <p:sldId id="310" r:id="rId20"/>
    <p:sldId id="311" r:id="rId21"/>
    <p:sldId id="312" r:id="rId22"/>
    <p:sldId id="313" r:id="rId23"/>
    <p:sldId id="319" r:id="rId24"/>
    <p:sldId id="323" r:id="rId25"/>
    <p:sldId id="321" r:id="rId26"/>
    <p:sldId id="322" r:id="rId27"/>
    <p:sldId id="302" r:id="rId28"/>
    <p:sldId id="327" r:id="rId29"/>
    <p:sldId id="328" r:id="rId30"/>
    <p:sldId id="324" r:id="rId31"/>
    <p:sldId id="326"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論文ppt" id="{29DEABDF-9A16-4EEF-9544-FF58353BE367}">
          <p14:sldIdLst>
            <p14:sldId id="300"/>
            <p14:sldId id="257"/>
            <p14:sldId id="258"/>
            <p14:sldId id="261"/>
            <p14:sldId id="276"/>
            <p14:sldId id="320"/>
            <p14:sldId id="303"/>
            <p14:sldId id="263"/>
            <p14:sldId id="265"/>
            <p14:sldId id="325"/>
            <p14:sldId id="305"/>
            <p14:sldId id="317"/>
            <p14:sldId id="316"/>
            <p14:sldId id="278"/>
            <p14:sldId id="309"/>
            <p14:sldId id="307"/>
            <p14:sldId id="308"/>
            <p14:sldId id="306"/>
            <p14:sldId id="310"/>
            <p14:sldId id="311"/>
            <p14:sldId id="312"/>
            <p14:sldId id="313"/>
            <p14:sldId id="319"/>
            <p14:sldId id="323"/>
            <p14:sldId id="321"/>
            <p14:sldId id="322"/>
            <p14:sldId id="302"/>
            <p14:sldId id="327"/>
            <p14:sldId id="328"/>
            <p14:sldId id="324"/>
            <p14:sldId id="326"/>
          </p14:sldIdLst>
        </p14:section>
      </p14:sectionLst>
    </p:ext>
    <p:ext uri="{EFAFB233-063F-42B5-8137-9DF3F51BA10A}">
      <p15:sldGuideLst xmlns:p15="http://schemas.microsoft.com/office/powerpoint/2012/main">
        <p15:guide id="1" orient="horz" pos="2160" userDrawn="1">
          <p15:clr>
            <a:srgbClr val="A4A3A4"/>
          </p15:clr>
        </p15:guide>
        <p15:guide id="2" pos="52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76235" autoAdjust="0"/>
  </p:normalViewPr>
  <p:slideViewPr>
    <p:cSldViewPr snapToGrid="0">
      <p:cViewPr varScale="1">
        <p:scale>
          <a:sx n="87" d="100"/>
          <a:sy n="87" d="100"/>
        </p:scale>
        <p:origin x="1440" y="78"/>
      </p:cViewPr>
      <p:guideLst>
        <p:guide orient="horz" pos="2160"/>
        <p:guide pos="5269"/>
      </p:guideLst>
    </p:cSldViewPr>
  </p:slideViewPr>
  <p:notesTextViewPr>
    <p:cViewPr>
      <p:scale>
        <a:sx n="3" d="2"/>
        <a:sy n="3" d="2"/>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AAEA2-08F3-465F-B0E5-2CDABF472A92}" type="datetimeFigureOut">
              <a:rPr lang="zh-TW" altLang="en-US" smtClean="0"/>
              <a:t>2022/3/17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6CF6F-DDF4-4188-A15C-F23F10133382}" type="slidenum">
              <a:rPr lang="zh-TW" altLang="en-US" smtClean="0"/>
              <a:t>‹#›</a:t>
            </a:fld>
            <a:endParaRPr lang="zh-TW" altLang="en-US"/>
          </a:p>
        </p:txBody>
      </p:sp>
    </p:spTree>
    <p:extLst>
      <p:ext uri="{BB962C8B-B14F-4D97-AF65-F5344CB8AC3E}">
        <p14:creationId xmlns:p14="http://schemas.microsoft.com/office/powerpoint/2010/main" val="204111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a9fb85e2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a9fb85e2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TW" altLang="en-US" sz="1800" dirty="0"/>
              <a:t>本研究基於版本控制工具對軟體開發的必要性與其學習的難度</a:t>
            </a:r>
          </a:p>
          <a:p>
            <a:pPr marL="0" lvl="0" indent="0" algn="l" rtl="0">
              <a:spcBef>
                <a:spcPts val="0"/>
              </a:spcBef>
              <a:spcAft>
                <a:spcPts val="0"/>
              </a:spcAft>
              <a:buNone/>
            </a:pPr>
            <a:r>
              <a:rPr lang="zh-TW" altLang="en-US" sz="1800" dirty="0"/>
              <a:t>決定開發一款輔助學習程式碼版本控制工具的遊戲</a:t>
            </a:r>
          </a:p>
          <a:p>
            <a:pPr marL="0" lvl="0" indent="0" algn="l" rtl="0">
              <a:spcBef>
                <a:spcPts val="0"/>
              </a:spcBef>
              <a:spcAft>
                <a:spcPts val="0"/>
              </a:spcAft>
              <a:buNone/>
            </a:pPr>
            <a:r>
              <a:rPr lang="zh-TW" altLang="en-US" sz="1800" dirty="0"/>
              <a:t>藉此降低學生學習的門檻</a:t>
            </a:r>
          </a:p>
          <a:p>
            <a:pPr marL="0" lvl="0" indent="0" algn="l" rtl="0">
              <a:spcBef>
                <a:spcPts val="0"/>
              </a:spcBef>
              <a:spcAft>
                <a:spcPts val="0"/>
              </a:spcAft>
              <a:buNone/>
            </a:pPr>
            <a:r>
              <a:rPr lang="zh-TW" altLang="en-US" sz="1800" dirty="0"/>
              <a:t>遊戲根據文獻的教育理論與原則來設計</a:t>
            </a:r>
          </a:p>
          <a:p>
            <a:pPr marL="0" lvl="0" indent="0" algn="l" rtl="0">
              <a:spcBef>
                <a:spcPts val="0"/>
              </a:spcBef>
              <a:spcAft>
                <a:spcPts val="0"/>
              </a:spcAft>
              <a:buNone/>
            </a:pPr>
            <a:r>
              <a:rPr lang="zh-TW" altLang="en-US" sz="1800" dirty="0"/>
              <a:t>並且設計教育實驗以評估系統成效</a:t>
            </a:r>
          </a:p>
        </p:txBody>
      </p:sp>
      <p:sp>
        <p:nvSpPr>
          <p:cNvPr id="171" name="Google Shape;171;g7a9fb85e2c_0_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29c2bcf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29c2bcf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1.</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研究了遊戲化對對行動銀行服務的影響，研究結果顯示遊戲化與使用手機銀行服務的意向之間存在直接和強烈的關係</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UTAUT2</a:t>
            </a:r>
            <a:r>
              <a:rPr lang="zh-TW" altLang="en-US" dirty="0"/>
              <a:t>是其延伸 加入享樂主義動機並進行延伸</a:t>
            </a:r>
            <a:endParaRPr lang="en-US" altLang="zh-TW" dirty="0"/>
          </a:p>
          <a:p>
            <a:pPr marL="0" lvl="0" indent="0" algn="l" rtl="0">
              <a:spcBef>
                <a:spcPts val="0"/>
              </a:spcBef>
              <a:spcAft>
                <a:spcPts val="0"/>
              </a:spcAft>
              <a:buNone/>
            </a:pPr>
            <a:r>
              <a:rPr lang="zh-TW" altLang="en-US" dirty="0"/>
              <a:t>由於我們的系統具有娛樂的特性，</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我們選擇採用並擴展此模型來驗證與發展研究</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檢驗我們的系統是否對學生對</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的行為意向產生積極影響</a:t>
            </a:r>
            <a:endParaRPr dirty="0"/>
          </a:p>
        </p:txBody>
      </p:sp>
    </p:spTree>
    <p:extLst>
      <p:ext uri="{BB962C8B-B14F-4D97-AF65-F5344CB8AC3E}">
        <p14:creationId xmlns:p14="http://schemas.microsoft.com/office/powerpoint/2010/main" val="3928646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039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劉旨峰教授的論文中提出的設計原則</a:t>
            </a:r>
            <a:endPar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整合</a:t>
            </a: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flow experience</a:t>
            </a:r>
            <a:r>
              <a:rPr lang="zh-TW"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與教育設計</a:t>
            </a: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提出以下</a:t>
            </a: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7</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個原則</a:t>
            </a:r>
            <a:endPar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本研究</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也以以</a:t>
            </a:r>
            <a:r>
              <a:rPr lang="zh-TW"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下步驟進行設計</a:t>
            </a:r>
            <a:endPar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1. </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以資訊科學大專生為主 具備基本程式能力 還不具備熟練使用版控工具的能力</a:t>
            </a:r>
            <a:endPar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 </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令學生具備</a:t>
            </a: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指令的使用能力，並理解其概念，包含建立</a:t>
            </a: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repository</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a:t>
            </a: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commit</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a:t>
            </a: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push</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等等</a:t>
            </a:r>
            <a:endPar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3. </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根據不同指令設計數道關卡，要求其在模擬環境中完成我們設計的任務目標</a:t>
            </a:r>
            <a:endPar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4. </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將系統作為課程的一部份，後續的課堂中仍以傳統的授課方式教學，學生可以任選適合它們的遊戲方式</a:t>
            </a:r>
            <a:endPar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5. </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藉由電子的特性帶來重複嘗試的機會，並在過程中可以獲得遊戲內的機制作為學習輔助</a:t>
            </a:r>
            <a:endPar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6. </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基於遊戲的積分機制，成就機制等等，刺激學生主動參與學系</a:t>
            </a:r>
            <a:endPar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7. </a:t>
            </a:r>
            <a:r>
              <a:rPr lang="zh-TW" altLang="en-US"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學生的活動被紀錄必發送至後台，教師可以即時了解，同時以問卷及測驗調查學生狀況</a:t>
            </a:r>
            <a:endParaRPr lang="en-US"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altLang="zh-TW" dirty="0"/>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12</a:t>
            </a:fld>
            <a:endParaRPr/>
          </a:p>
        </p:txBody>
      </p:sp>
    </p:spTree>
    <p:extLst>
      <p:ext uri="{BB962C8B-B14F-4D97-AF65-F5344CB8AC3E}">
        <p14:creationId xmlns:p14="http://schemas.microsoft.com/office/powerpoint/2010/main" val="4278583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布魯姆分類學：</a:t>
            </a:r>
            <a:r>
              <a:rPr lang="zh-TW" altLang="en-US" sz="2800" dirty="0"/>
              <a:t>把教學目標分類，以便更有效的達成各個目標</a:t>
            </a:r>
            <a:endParaRPr lang="en-US"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將學生在知識、理解和應用上等等獲得的</a:t>
            </a:r>
            <a:r>
              <a:rPr lang="en-US"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Git</a:t>
            </a:r>
            <a:r>
              <a:rPr lang="zh-TW"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能力分為以下幾點</a:t>
            </a:r>
            <a:r>
              <a:rPr lang="en-US"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a:t>
            </a:r>
            <a:endParaRPr lang="zh-TW" altLang="zh-TW" sz="1800"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13</a:t>
            </a:fld>
            <a:endParaRPr/>
          </a:p>
        </p:txBody>
      </p:sp>
    </p:spTree>
    <p:extLst>
      <p:ext uri="{BB962C8B-B14F-4D97-AF65-F5344CB8AC3E}">
        <p14:creationId xmlns:p14="http://schemas.microsoft.com/office/powerpoint/2010/main" val="92292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遊戲是基於</a:t>
            </a:r>
            <a:r>
              <a:rPr lang="en-US" altLang="zh-TW" dirty="0"/>
              <a:t>web</a:t>
            </a:r>
            <a:r>
              <a:rPr lang="zh-TW" altLang="en-US" dirty="0"/>
              <a:t>的，學生必須進入網址才可以進行遊戲</a:t>
            </a:r>
            <a:endParaRPr lang="en-US" altLang="zh-TW" dirty="0"/>
          </a:p>
          <a:p>
            <a:pPr marL="0" lvl="0" indent="0" algn="l" rtl="0">
              <a:spcBef>
                <a:spcPts val="0"/>
              </a:spcBef>
              <a:spcAft>
                <a:spcPts val="0"/>
              </a:spcAft>
              <a:buNone/>
            </a:pPr>
            <a:r>
              <a:rPr lang="zh-TW" altLang="en-US" dirty="0"/>
              <a:t>遊戲的前景除了負責使用者與遊戲介面的互動，還會發送通知給遊戲的後台</a:t>
            </a:r>
            <a:endParaRPr lang="en-US" altLang="zh-TW" dirty="0"/>
          </a:p>
          <a:p>
            <a:pPr marL="0" lvl="0" indent="0" algn="l" rtl="0">
              <a:spcBef>
                <a:spcPts val="0"/>
              </a:spcBef>
              <a:spcAft>
                <a:spcPts val="0"/>
              </a:spcAft>
              <a:buNone/>
            </a:pPr>
            <a:r>
              <a:rPr lang="zh-TW" altLang="en-US" dirty="0"/>
              <a:t>後台會去與遊戲的伺服器進行請求，包含使用者註冊、登入服務</a:t>
            </a:r>
            <a:endParaRPr lang="en-US" altLang="zh-TW" dirty="0"/>
          </a:p>
          <a:p>
            <a:pPr marL="0" lvl="0" indent="0" algn="l" rtl="0">
              <a:spcBef>
                <a:spcPts val="0"/>
              </a:spcBef>
              <a:spcAft>
                <a:spcPts val="0"/>
              </a:spcAft>
              <a:buNone/>
            </a:pPr>
            <a:r>
              <a:rPr lang="zh-TW" altLang="en-US" dirty="0"/>
              <a:t>使用者的事件紀錄 以及相關的資料請求（學生的積分、成就狀態）</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老師方面可以透過</a:t>
            </a:r>
            <a:r>
              <a:rPr lang="en-US" altLang="zh-TW" dirty="0"/>
              <a:t>API</a:t>
            </a:r>
            <a:r>
              <a:rPr lang="zh-TW" altLang="en-US" dirty="0"/>
              <a:t>獲取資料了解學生的學習狀況</a:t>
            </a:r>
            <a:endParaRPr lang="en-US" altLang="zh-TW" dirty="0"/>
          </a:p>
          <a:p>
            <a:pPr marL="0" lvl="0" indent="0" algn="l" rtl="0">
              <a:spcBef>
                <a:spcPts val="0"/>
              </a:spcBef>
              <a:spcAft>
                <a:spcPts val="0"/>
              </a:spcAft>
              <a:buNone/>
            </a:pPr>
            <a:r>
              <a:rPr lang="zh-TW" altLang="en-US" dirty="0"/>
              <a:t>包含活動紀錄、關卡通過紀錄等等</a:t>
            </a:r>
            <a:endParaRPr lang="en-US" altLang="zh-TW" dirty="0"/>
          </a:p>
          <a:p>
            <a:pPr marL="0" lvl="0" indent="0" algn="l" rtl="0">
              <a:spcBef>
                <a:spcPts val="0"/>
              </a:spcBef>
              <a:spcAft>
                <a:spcPts val="0"/>
              </a:spcAft>
              <a:buNone/>
            </a:pPr>
            <a:r>
              <a:rPr lang="zh-TW" altLang="en-US" dirty="0"/>
              <a:t>也可以直接從資料庫查詢來獲得更詳細的資訊</a:t>
            </a:r>
            <a:endParaRPr lang="en-US" altLang="zh-TW" dirty="0"/>
          </a:p>
          <a:p>
            <a:pPr marL="0" lvl="0" indent="0" algn="l" rtl="0">
              <a:spcBef>
                <a:spcPts val="0"/>
              </a:spcBef>
              <a:spcAft>
                <a:spcPts val="0"/>
              </a:spcAft>
              <a:buNone/>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後端伺服器部署了</a:t>
            </a:r>
            <a:r>
              <a:rPr lang="en-US" altLang="zh-TW" dirty="0"/>
              <a:t>Spring Boot</a:t>
            </a:r>
            <a:r>
              <a:rPr lang="zh-TW" altLang="en-US" dirty="0"/>
              <a:t>框架</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資料庫則採用</a:t>
            </a:r>
            <a:r>
              <a:rPr lang="en-US" altLang="zh-TW" dirty="0"/>
              <a:t>MongoDB</a:t>
            </a:r>
            <a:r>
              <a:rPr lang="zh-TW" altLang="en-US" dirty="0"/>
              <a:t>以紀錄各種學生的事件文件</a:t>
            </a:r>
            <a:endParaRPr lang="en-US" altLang="zh-TW" dirty="0"/>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indent="-342900">
              <a:spcBef>
                <a:spcPts val="600"/>
              </a:spcBef>
              <a:spcAft>
                <a:spcPts val="600"/>
              </a:spcAft>
              <a:buClr>
                <a:srgbClr val="000000"/>
              </a:buClr>
              <a:buSzPts val="1800"/>
            </a:pPr>
            <a:r>
              <a:rPr lang="zh-TW" altLang="en-US" dirty="0">
                <a:solidFill>
                  <a:srgbClr val="000000"/>
                </a:solidFill>
                <a:latin typeface="DFKai-SB"/>
                <a:ea typeface="DFKai-SB"/>
                <a:cs typeface="DFKai-SB"/>
                <a:sym typeface="DFKai-SB"/>
              </a:rPr>
              <a:t>我們的系統教學</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命令行界面而非圖形化界面</a:t>
            </a:r>
            <a:endParaRPr lang="en-US" altLang="zh-TW" dirty="0">
              <a:solidFill>
                <a:srgbClr val="000000"/>
              </a:solidFill>
              <a:latin typeface="DFKai-SB"/>
              <a:ea typeface="DFKai-SB"/>
              <a:cs typeface="DFKai-SB"/>
              <a:sym typeface="DFKai-SB"/>
            </a:endParaRPr>
          </a:p>
          <a:p>
            <a:pPr marL="342900" indent="-342900">
              <a:spcBef>
                <a:spcPts val="600"/>
              </a:spcBef>
              <a:spcAft>
                <a:spcPts val="600"/>
              </a:spcAft>
              <a:buClr>
                <a:srgbClr val="000000"/>
              </a:buClr>
              <a:buSzPts val="1800"/>
            </a:pPr>
            <a:r>
              <a:rPr lang="zh-TW" altLang="en-US" dirty="0">
                <a:solidFill>
                  <a:srgbClr val="000000"/>
                </a:solidFill>
                <a:latin typeface="DFKai-SB"/>
                <a:ea typeface="DFKai-SB"/>
                <a:cs typeface="DFKai-SB"/>
                <a:sym typeface="DFKai-SB"/>
              </a:rPr>
              <a:t>原因：</a:t>
            </a:r>
            <a:endParaRPr lang="en-US" altLang="zh-TW" dirty="0">
              <a:solidFill>
                <a:srgbClr val="000000"/>
              </a:solidFill>
              <a:latin typeface="DFKai-SB"/>
              <a:ea typeface="DFKai-SB"/>
              <a:cs typeface="DFKai-SB"/>
              <a:sym typeface="DFKai-SB"/>
            </a:endParaRPr>
          </a:p>
          <a:p>
            <a:pPr marL="342900" indent="-342900">
              <a:spcBef>
                <a:spcPts val="600"/>
              </a:spcBef>
              <a:spcAft>
                <a:spcPts val="600"/>
              </a:spcAft>
              <a:buClr>
                <a:srgbClr val="000000"/>
              </a:buClr>
              <a:buSzPts val="1800"/>
            </a:pPr>
            <a:r>
              <a:rPr lang="zh-TW" altLang="en-US" dirty="0">
                <a:solidFill>
                  <a:srgbClr val="000000"/>
                </a:solidFill>
                <a:latin typeface="DFKai-SB"/>
                <a:ea typeface="DFKai-SB"/>
                <a:cs typeface="DFKai-SB"/>
                <a:sym typeface="DFKai-SB"/>
              </a:rPr>
              <a:t>初學者直接使用</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容易混淆對</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運作原理的理解，並可能誤將</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設計的功能當作</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的直接功能</a:t>
            </a:r>
          </a:p>
          <a:p>
            <a:pPr marL="342900" indent="-342900">
              <a:spcBef>
                <a:spcPts val="600"/>
              </a:spcBef>
              <a:spcAft>
                <a:spcPts val="600"/>
              </a:spcAft>
              <a:buClr>
                <a:srgbClr val="000000"/>
              </a:buClr>
              <a:buSzPts val="1800"/>
            </a:pPr>
            <a:r>
              <a:rPr lang="en-US" altLang="zh-TW" dirty="0">
                <a:solidFill>
                  <a:srgbClr val="000000"/>
                </a:solidFill>
                <a:latin typeface="DFKai-SB"/>
                <a:ea typeface="DFKai-SB"/>
                <a:cs typeface="DFKai-SB"/>
                <a:sym typeface="DFKai-SB"/>
              </a:rPr>
              <a:t>Git CLI</a:t>
            </a:r>
            <a:r>
              <a:rPr lang="zh-TW" altLang="en-US" dirty="0">
                <a:solidFill>
                  <a:srgbClr val="000000"/>
                </a:solidFill>
                <a:latin typeface="DFKai-SB"/>
                <a:ea typeface="DFKai-SB"/>
                <a:cs typeface="DFKai-SB"/>
                <a:sym typeface="DFKai-SB"/>
              </a:rPr>
              <a:t>在所有環境與機器上都是相同的，使用</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則可能因作業系統不同而無法使用</a:t>
            </a:r>
          </a:p>
          <a:p>
            <a:pPr marL="342900" indent="-342900">
              <a:spcBef>
                <a:spcPts val="600"/>
              </a:spcBef>
              <a:spcAft>
                <a:spcPts val="600"/>
              </a:spcAft>
              <a:buClr>
                <a:srgbClr val="000000"/>
              </a:buClr>
              <a:buSzPts val="1800"/>
            </a:pP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相對</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更為完整，</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的所有功能都被包含，</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則不一定</a:t>
            </a:r>
          </a:p>
          <a:p>
            <a:pPr marL="342900" indent="-342900">
              <a:spcBef>
                <a:spcPts val="600"/>
              </a:spcBef>
              <a:spcAft>
                <a:spcPts val="600"/>
              </a:spcAft>
              <a:buClr>
                <a:srgbClr val="000000"/>
              </a:buClr>
              <a:buSzPts val="1800"/>
            </a:pPr>
            <a:r>
              <a:rPr lang="zh-TW" altLang="en-US" dirty="0">
                <a:solidFill>
                  <a:srgbClr val="000000"/>
                </a:solidFill>
                <a:latin typeface="DFKai-SB"/>
                <a:ea typeface="DFKai-SB"/>
                <a:cs typeface="DFKai-SB"/>
                <a:sym typeface="DFKai-SB"/>
              </a:rPr>
              <a:t>當使用遇到困難時要尋求幫助更為容易，</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不一定存在完整且良好的文檔，而 </a:t>
            </a: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則更容易在線上獲得幫助</a:t>
            </a:r>
          </a:p>
          <a:p>
            <a:pPr indent="-457189">
              <a:spcBef>
                <a:spcPts val="600"/>
              </a:spcBef>
              <a:spcAft>
                <a:spcPts val="600"/>
              </a:spcAft>
              <a:buClr>
                <a:srgbClr val="000000"/>
              </a:buClr>
              <a:buSzPts val="1800"/>
              <a:buFont typeface="+mj-lt"/>
              <a:buAutoNum type="arabicPeriod"/>
            </a:pPr>
            <a:endParaRPr lang="zh-TW" altLang="en-US" dirty="0">
              <a:solidFill>
                <a:srgbClr val="000000"/>
              </a:solidFill>
              <a:latin typeface="DFKai-SB"/>
              <a:ea typeface="DFKai-SB"/>
              <a:cs typeface="DFKai-SB"/>
              <a:sym typeface="DFKai-SB"/>
            </a:endParaRPr>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15</a:t>
            </a:fld>
            <a:endParaRPr/>
          </a:p>
        </p:txBody>
      </p:sp>
    </p:spTree>
    <p:extLst>
      <p:ext uri="{BB962C8B-B14F-4D97-AF65-F5344CB8AC3E}">
        <p14:creationId xmlns:p14="http://schemas.microsoft.com/office/powerpoint/2010/main" val="1746686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本研究的遊戲是基於</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web</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的，學生必須進入遊戲的網址才可以開始進行遊戲</a:t>
            </a: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我們要求學生必須以學號註冊才能開始進行遊戲</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16</a:t>
            </a:fld>
            <a:endParaRPr/>
          </a:p>
        </p:txBody>
      </p:sp>
    </p:spTree>
    <p:extLst>
      <p:ext uri="{BB962C8B-B14F-4D97-AF65-F5344CB8AC3E}">
        <p14:creationId xmlns:p14="http://schemas.microsoft.com/office/powerpoint/2010/main" val="1192613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1. </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遊戲的章節選單，我們所要教授的</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Git</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概念與指令被包含在這些關卡當中，而學生必須通過相應的關卡才能解鎖後續的關卡</a:t>
            </a: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800" dirty="0">
                <a:solidFill>
                  <a:srgbClr val="000000"/>
                </a:solidFill>
                <a:effectLst/>
                <a:ea typeface="標楷體" panose="03000509000000000000" pitchFamily="65" charset="-120"/>
                <a:cs typeface="新細明體" panose="02020500000000000000" pitchFamily="18" charset="-120"/>
              </a:rPr>
              <a:t>2. </a:t>
            </a:r>
            <a:r>
              <a:rPr lang="zh-TW" altLang="zh-TW" sz="1800" dirty="0">
                <a:solidFill>
                  <a:srgbClr val="000000"/>
                </a:solidFill>
                <a:effectLst/>
                <a:ea typeface="標楷體" panose="03000509000000000000" pitchFamily="65" charset="-120"/>
                <a:cs typeface="新細明體" panose="02020500000000000000" pitchFamily="18" charset="-120"/>
              </a:rPr>
              <a:t>在學生正式開始第一關之前，學生首先會進入第</a:t>
            </a:r>
            <a:r>
              <a:rPr lang="en-US" altLang="zh-TW" sz="1800" dirty="0">
                <a:solidFill>
                  <a:srgbClr val="000000"/>
                </a:solidFill>
                <a:effectLst/>
                <a:ea typeface="標楷體" panose="03000509000000000000" pitchFamily="65" charset="-120"/>
                <a:cs typeface="新細明體" panose="02020500000000000000" pitchFamily="18" charset="-120"/>
              </a:rPr>
              <a:t>0</a:t>
            </a:r>
            <a:r>
              <a:rPr lang="zh-TW" altLang="zh-TW" sz="1800" dirty="0">
                <a:solidFill>
                  <a:srgbClr val="000000"/>
                </a:solidFill>
                <a:effectLst/>
                <a:ea typeface="標楷體" panose="03000509000000000000" pitchFamily="65" charset="-120"/>
                <a:cs typeface="新細明體" panose="02020500000000000000" pitchFamily="18" charset="-120"/>
              </a:rPr>
              <a:t>關，如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zh-TW" altLang="zh-TW" sz="1800" dirty="0">
                <a:solidFill>
                  <a:srgbClr val="000000"/>
                </a:solidFill>
                <a:effectLst/>
                <a:ea typeface="標楷體" panose="03000509000000000000" pitchFamily="65" charset="-120"/>
                <a:cs typeface="新細明體" panose="02020500000000000000" pitchFamily="18" charset="-120"/>
              </a:rPr>
              <a:t>，這個關卡會向學生進行解釋遊戲如何進行</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17</a:t>
            </a:fld>
            <a:endParaRPr/>
          </a:p>
        </p:txBody>
      </p:sp>
    </p:spTree>
    <p:extLst>
      <p:ext uri="{BB962C8B-B14F-4D97-AF65-F5344CB8AC3E}">
        <p14:creationId xmlns:p14="http://schemas.microsoft.com/office/powerpoint/2010/main" val="402475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遊戲主要有六大區塊</a:t>
            </a: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en-US" sz="1800" dirty="0"/>
              <a:t>分別為以下：</a:t>
            </a:r>
            <a:endParaRPr lang="en-US" altLang="zh-TW" sz="1800"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18</a:t>
            </a:fld>
            <a:endParaRPr/>
          </a:p>
        </p:txBody>
      </p:sp>
    </p:spTree>
    <p:extLst>
      <p:ext uri="{BB962C8B-B14F-4D97-AF65-F5344CB8AC3E}">
        <p14:creationId xmlns:p14="http://schemas.microsoft.com/office/powerpoint/2010/main" val="3504144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a:solidFill>
                  <a:srgbClr val="000000"/>
                </a:solidFill>
                <a:effectLst/>
                <a:ea typeface="標楷體" panose="03000509000000000000" pitchFamily="65" charset="-120"/>
                <a:cs typeface="新細明體" panose="02020500000000000000" pitchFamily="18" charset="-120"/>
              </a:rPr>
              <a:t>1. </a:t>
            </a:r>
            <a:r>
              <a:rPr lang="zh-TW" altLang="zh-TW" sz="1800" dirty="0">
                <a:solidFill>
                  <a:srgbClr val="000000"/>
                </a:solidFill>
                <a:effectLst/>
                <a:ea typeface="標楷體" panose="03000509000000000000" pitchFamily="65" charset="-120"/>
                <a:cs typeface="新細明體" panose="02020500000000000000" pitchFamily="18" charset="-120"/>
              </a:rPr>
              <a:t>學生進入關卡後，關卡的指示會自動被開啟，如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5</a:t>
            </a:r>
            <a:r>
              <a:rPr lang="zh-TW" altLang="zh-TW" sz="1800" dirty="0">
                <a:solidFill>
                  <a:srgbClr val="000000"/>
                </a:solidFill>
                <a:effectLst/>
                <a:ea typeface="標楷體" panose="03000509000000000000" pitchFamily="65" charset="-120"/>
                <a:cs typeface="新細明體" panose="02020500000000000000" pitchFamily="18" charset="-120"/>
              </a:rPr>
              <a:t>，閱覽至最後一頁時再按下一頁即會關閉，也可以手動立即關閉，而學生必須照著指示完成目標</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en-US" altLang="zh-TW" sz="1800" dirty="0">
                <a:solidFill>
                  <a:srgbClr val="000000"/>
                </a:solidFill>
                <a:effectLst/>
                <a:ea typeface="標楷體" panose="03000509000000000000" pitchFamily="65" charset="-120"/>
                <a:cs typeface="新細明體" panose="02020500000000000000" pitchFamily="18" charset="-120"/>
              </a:rPr>
              <a:t>2. </a:t>
            </a:r>
            <a:r>
              <a:rPr lang="zh-TW" altLang="zh-TW" sz="1800" dirty="0">
                <a:solidFill>
                  <a:srgbClr val="000000"/>
                </a:solidFill>
                <a:effectLst/>
                <a:ea typeface="標楷體" panose="03000509000000000000" pitchFamily="65" charset="-120"/>
                <a:cs typeface="新細明體" panose="02020500000000000000" pitchFamily="18" charset="-120"/>
              </a:rPr>
              <a:t>當關卡完成後，除了基本的</a:t>
            </a:r>
            <a:r>
              <a:rPr lang="zh-TW" altLang="en-US" sz="1800" dirty="0">
                <a:solidFill>
                  <a:srgbClr val="000000"/>
                </a:solidFill>
                <a:effectLst/>
                <a:ea typeface="標楷體" panose="03000509000000000000" pitchFamily="65" charset="-120"/>
                <a:cs typeface="新細明體" panose="02020500000000000000" pitchFamily="18" charset="-120"/>
              </a:rPr>
              <a:t>恭喜</a:t>
            </a:r>
            <a:r>
              <a:rPr lang="zh-TW" altLang="zh-TW" sz="1800" dirty="0">
                <a:solidFill>
                  <a:srgbClr val="000000"/>
                </a:solidFill>
                <a:effectLst/>
                <a:ea typeface="標楷體" panose="03000509000000000000" pitchFamily="65" charset="-120"/>
                <a:cs typeface="新細明體" panose="02020500000000000000" pitchFamily="18" charset="-120"/>
              </a:rPr>
              <a:t>訊息外，也向學生顯示在關卡中耗費的時間與輸入指令的次數</a:t>
            </a:r>
            <a:endParaRPr lang="en-US" altLang="zh-TW" sz="1800" i="1"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這些紀錄都會被傳送至伺服器資料庫，除了可用於後續分析外，還作為遊戲內排行榜依據的一部分</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同時章節選單會解鎖相應的關卡，使其成為可</a:t>
            </a:r>
            <a:r>
              <a:rPr lang="zh-TW" altLang="en-US" sz="1800" dirty="0">
                <a:solidFill>
                  <a:srgbClr val="000000"/>
                </a:solidFill>
                <a:effectLst/>
                <a:ea typeface="標楷體" panose="03000509000000000000" pitchFamily="65" charset="-120"/>
                <a:cs typeface="新細明體" panose="02020500000000000000" pitchFamily="18" charset="-120"/>
              </a:rPr>
              <a:t>自由進行</a:t>
            </a:r>
            <a:r>
              <a:rPr lang="zh-TW" altLang="zh-TW" sz="1800" dirty="0">
                <a:solidFill>
                  <a:srgbClr val="000000"/>
                </a:solidFill>
                <a:effectLst/>
                <a:ea typeface="標楷體" panose="03000509000000000000" pitchFamily="65" charset="-120"/>
                <a:cs typeface="新細明體" panose="02020500000000000000" pitchFamily="18" charset="-120"/>
              </a:rPr>
              <a:t>的關卡，以利學生複習</a:t>
            </a: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19</a:t>
            </a:fld>
            <a:endParaRPr/>
          </a:p>
        </p:txBody>
      </p:sp>
    </p:spTree>
    <p:extLst>
      <p:ext uri="{BB962C8B-B14F-4D97-AF65-F5344CB8AC3E}">
        <p14:creationId xmlns:p14="http://schemas.microsoft.com/office/powerpoint/2010/main" val="115969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排行榜也是最常見的遊戲元素之一，同時也是</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主要的遊戲性所在，</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中的排行榜分為兩類</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en-US" altLang="zh-TW" sz="1800" dirty="0">
                <a:solidFill>
                  <a:srgbClr val="000000"/>
                </a:solidFill>
                <a:effectLst/>
                <a:ea typeface="標楷體" panose="03000509000000000000" pitchFamily="65" charset="-120"/>
                <a:cs typeface="新細明體" panose="02020500000000000000" pitchFamily="18" charset="-120"/>
              </a:rPr>
              <a:t>1. </a:t>
            </a:r>
            <a:r>
              <a:rPr lang="zh-TW" altLang="zh-TW" sz="1800" dirty="0">
                <a:solidFill>
                  <a:srgbClr val="000000"/>
                </a:solidFill>
                <a:effectLst/>
                <a:ea typeface="標楷體" panose="03000509000000000000" pitchFamily="65" charset="-120"/>
                <a:cs typeface="新細明體" panose="02020500000000000000" pitchFamily="18" charset="-120"/>
              </a:rPr>
              <a:t>第一種是關卡排行榜，它根據學生通關時的數據進行排名，花費時間較少的學生會在排行榜的前方</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花費時間相同時則比較花費的指令行數，並且會列出學生的完成時間</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en-US" altLang="zh-TW" sz="1800" dirty="0">
                <a:solidFill>
                  <a:srgbClr val="000000"/>
                </a:solidFill>
                <a:effectLst/>
                <a:ea typeface="標楷體" panose="03000509000000000000" pitchFamily="65" charset="-120"/>
                <a:cs typeface="新細明體" panose="02020500000000000000" pitchFamily="18" charset="-120"/>
              </a:rPr>
              <a:t>2. </a:t>
            </a:r>
            <a:r>
              <a:rPr lang="zh-TW" altLang="zh-TW" sz="1800" dirty="0">
                <a:solidFill>
                  <a:srgbClr val="000000"/>
                </a:solidFill>
                <a:effectLst/>
                <a:ea typeface="標楷體" panose="03000509000000000000" pitchFamily="65" charset="-120"/>
                <a:cs typeface="新細明體" panose="02020500000000000000" pitchFamily="18" charset="-120"/>
              </a:rPr>
              <a:t>第二種則是總排行榜，如</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8</a:t>
            </a:r>
            <a:r>
              <a:rPr lang="zh-TW" altLang="zh-TW" sz="1800" dirty="0">
                <a:solidFill>
                  <a:srgbClr val="000000"/>
                </a:solidFill>
                <a:effectLst/>
                <a:ea typeface="標楷體" panose="03000509000000000000" pitchFamily="65" charset="-120"/>
                <a:cs typeface="新細明體" panose="02020500000000000000" pitchFamily="18" charset="-120"/>
              </a:rPr>
              <a:t>所示</a:t>
            </a:r>
            <a:r>
              <a:rPr lang="zh-TW" altLang="zh-TW" sz="1800" b="1" dirty="0">
                <a:solidFill>
                  <a:srgbClr val="000000"/>
                </a:solidFill>
                <a:effectLst/>
                <a:ea typeface="標楷體" panose="03000509000000000000" pitchFamily="65" charset="-120"/>
                <a:cs typeface="新細明體" panose="02020500000000000000" pitchFamily="18" charset="-120"/>
              </a:rPr>
              <a:t>，</a:t>
            </a:r>
            <a:r>
              <a:rPr lang="zh-TW" altLang="zh-TW" sz="1800" dirty="0">
                <a:solidFill>
                  <a:srgbClr val="000000"/>
                </a:solidFill>
                <a:effectLst/>
                <a:ea typeface="標楷體" panose="03000509000000000000" pitchFamily="65" charset="-120"/>
                <a:cs typeface="新細明體" panose="02020500000000000000" pitchFamily="18" charset="-120"/>
              </a:rPr>
              <a:t>根據學生在整個遊戲關卡獲得的點數進行排名，同時列出學生獲得的成就數量</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zh-TW" altLang="en-US" sz="1800" dirty="0">
                <a:solidFill>
                  <a:srgbClr val="000000"/>
                </a:solidFill>
                <a:effectLst/>
                <a:ea typeface="標楷體" panose="03000509000000000000" pitchFamily="65" charset="-120"/>
                <a:cs typeface="新細明體" panose="02020500000000000000" pitchFamily="18" charset="-120"/>
              </a:rPr>
              <a:t>考量</a:t>
            </a:r>
            <a:r>
              <a:rPr lang="zh-TW" altLang="zh-TW" sz="1800" dirty="0">
                <a:solidFill>
                  <a:srgbClr val="000000"/>
                </a:solidFill>
                <a:effectLst/>
                <a:ea typeface="標楷體" panose="03000509000000000000" pitchFamily="65" charset="-120"/>
                <a:cs typeface="新細明體" panose="02020500000000000000" pitchFamily="18" charset="-120"/>
              </a:rPr>
              <a:t>到排行榜可能對於較低名次學生造成反效果</a:t>
            </a:r>
            <a:r>
              <a:rPr lang="en-US" altLang="zh-TW" sz="1800" dirty="0">
                <a:solidFill>
                  <a:srgbClr val="000000"/>
                </a:solidFill>
                <a:effectLst/>
                <a:latin typeface="標楷體" panose="03000509000000000000" pitchFamily="65" charset="-120"/>
                <a:cs typeface="新細明體" panose="02020500000000000000" pitchFamily="18" charset="-120"/>
              </a:rPr>
              <a:t>[16]</a:t>
            </a:r>
            <a:r>
              <a:rPr lang="zh-TW" altLang="zh-TW" sz="1800" dirty="0">
                <a:solidFill>
                  <a:srgbClr val="000000"/>
                </a:solidFill>
                <a:effectLst/>
                <a:ea typeface="標楷體" panose="03000509000000000000" pitchFamily="65" charset="-120"/>
                <a:cs typeface="新細明體" panose="02020500000000000000" pitchFamily="18" charset="-120"/>
              </a:rPr>
              <a:t>，</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設置了一個開關用以控制是否顯示全部排名，放在排行榜介面的右下角</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預設狀態下只會顯示部份排名（前十位），若學生自願開啟則可以查看全部的名次</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20</a:t>
            </a:fld>
            <a:endParaRPr/>
          </a:p>
        </p:txBody>
      </p:sp>
    </p:spTree>
    <p:extLst>
      <p:ext uri="{BB962C8B-B14F-4D97-AF65-F5344CB8AC3E}">
        <p14:creationId xmlns:p14="http://schemas.microsoft.com/office/powerpoint/2010/main" val="2647840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獎章通常用於象徵玩家的功績，視覺化的成就本身就代表一種獎勵</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en-US" altLang="zh-TW" sz="1800" dirty="0">
                <a:solidFill>
                  <a:srgbClr val="000000"/>
                </a:solidFill>
                <a:effectLst/>
                <a:latin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中設置了十項成就，當學生完成特定的任務時便可以獲得</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r>
              <a:rPr lang="en-US" altLang="zh-TW" sz="1800" dirty="0">
                <a:solidFill>
                  <a:srgbClr val="000000"/>
                </a:solidFill>
                <a:effectLst/>
                <a:ea typeface="標楷體" panose="03000509000000000000" pitchFamily="65" charset="-120"/>
                <a:cs typeface="新細明體" panose="02020500000000000000" pitchFamily="18" charset="-120"/>
              </a:rPr>
              <a:t>1. </a:t>
            </a:r>
            <a:r>
              <a:rPr lang="zh-TW" altLang="zh-TW" sz="1800" dirty="0">
                <a:solidFill>
                  <a:srgbClr val="000000"/>
                </a:solidFill>
                <a:effectLst/>
                <a:ea typeface="標楷體" panose="03000509000000000000" pitchFamily="65" charset="-120"/>
                <a:cs typeface="新細明體" panose="02020500000000000000" pitchFamily="18" charset="-120"/>
              </a:rPr>
              <a:t>獲得成就的學生除了可以蒐集到獎章以外也能獲得一定量的點數，鼓勵學生藉由完成特定的操作以在排行榜的競爭中獲得更前面的排名</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比如：當學生通過了遊戲中的第一關時，可以獲得一個名為入門的成就，</a:t>
            </a:r>
            <a:r>
              <a:rPr lang="zh-TW" altLang="zh-TW" sz="1800" b="1" dirty="0">
                <a:solidFill>
                  <a:srgbClr val="000000"/>
                </a:solidFill>
                <a:effectLst/>
                <a:ea typeface="標楷體" panose="03000509000000000000" pitchFamily="65" charset="-120"/>
                <a:cs typeface="新細明體" panose="02020500000000000000" pitchFamily="18" charset="-120"/>
              </a:rPr>
              <a:t>圖</a:t>
            </a:r>
            <a:r>
              <a:rPr lang="en-US" altLang="zh-TW" sz="1800" b="1" dirty="0">
                <a:solidFill>
                  <a:srgbClr val="000000"/>
                </a:solidFill>
                <a:effectLst/>
                <a:ea typeface="標楷體" panose="03000509000000000000" pitchFamily="65" charset="-120"/>
                <a:cs typeface="新細明體" panose="02020500000000000000" pitchFamily="18" charset="-120"/>
              </a:rPr>
              <a:t>9</a:t>
            </a:r>
            <a:r>
              <a:rPr lang="zh-TW" altLang="zh-TW" sz="1800" dirty="0">
                <a:solidFill>
                  <a:srgbClr val="000000"/>
                </a:solidFill>
                <a:effectLst/>
                <a:ea typeface="標楷體" panose="03000509000000000000" pitchFamily="65" charset="-120"/>
                <a:cs typeface="新細明體" panose="02020500000000000000" pitchFamily="18" charset="-120"/>
              </a:rPr>
              <a:t>顯示了學生獲得該成就時跳出提示的畫面</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en-US" altLang="zh-TW" sz="1800" dirty="0">
                <a:solidFill>
                  <a:srgbClr val="000000"/>
                </a:solidFill>
                <a:effectLst/>
                <a:ea typeface="標楷體" panose="03000509000000000000" pitchFamily="65" charset="-120"/>
              </a:rPr>
              <a:t>2.</a:t>
            </a:r>
            <a:r>
              <a:rPr lang="zh-TW" altLang="zh-TW" sz="1800" dirty="0">
                <a:solidFill>
                  <a:srgbClr val="000000"/>
                </a:solidFill>
                <a:effectLst/>
                <a:ea typeface="標楷體" panose="03000509000000000000" pitchFamily="65" charset="-120"/>
                <a:cs typeface="新細明體" panose="02020500000000000000" pitchFamily="18" charset="-120"/>
              </a:rPr>
              <a:t>學生可以在成就閱覽器中查看自己目前解鎖的成就，也可以查看那些未被解鎖的成就</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在成就閱覽畫面中那些成就的圖示被隱藏起來，但是仍可透過對成就的敘述來了解需要達成什麼目標才能獲得，藉以鼓勵學生嘗試完成這些目標</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21</a:t>
            </a:fld>
            <a:endParaRPr/>
          </a:p>
        </p:txBody>
      </p:sp>
    </p:spTree>
    <p:extLst>
      <p:ext uri="{BB962C8B-B14F-4D97-AF65-F5344CB8AC3E}">
        <p14:creationId xmlns:p14="http://schemas.microsoft.com/office/powerpoint/2010/main" val="2229492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新細明體" panose="02020500000000000000" pitchFamily="18" charset="-120"/>
              </a:rPr>
              <a:t>學生在</a:t>
            </a:r>
            <a:r>
              <a:rPr lang="en-US" altLang="zh-TW" sz="1800" dirty="0">
                <a:solidFill>
                  <a:srgbClr val="000000"/>
                </a:solidFill>
                <a:effectLst/>
                <a:ea typeface="標楷體" panose="03000509000000000000" pitchFamily="65" charset="-120"/>
                <a:cs typeface="新細明體" panose="02020500000000000000" pitchFamily="18" charset="-120"/>
              </a:rPr>
              <a:t>GEG</a:t>
            </a:r>
            <a:r>
              <a:rPr lang="zh-TW" altLang="zh-TW" sz="1800" dirty="0">
                <a:solidFill>
                  <a:srgbClr val="000000"/>
                </a:solidFill>
                <a:effectLst/>
                <a:ea typeface="標楷體" panose="03000509000000000000" pitchFamily="65" charset="-120"/>
                <a:cs typeface="新細明體" panose="02020500000000000000" pitchFamily="18" charset="-120"/>
              </a:rPr>
              <a:t>中的活動會被紀錄下來發送至資料庫，教師可以根據狀況即時了解學生的學習狀況，這些活動包含</a:t>
            </a:r>
            <a:r>
              <a:rPr lang="en-US" altLang="zh-TW" sz="1800" dirty="0">
                <a:solidFill>
                  <a:srgbClr val="000000"/>
                </a:solidFill>
                <a:effectLst/>
                <a:ea typeface="標楷體" panose="03000509000000000000" pitchFamily="65" charset="-120"/>
                <a:cs typeface="新細明體" panose="02020500000000000000" pitchFamily="18" charset="-120"/>
              </a:rPr>
              <a:t> ~</a:t>
            </a: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Times New Roman" panose="02020603050405020304" pitchFamily="18" charset="0"/>
              </a:rPr>
              <a:t>教師可以查看每個關卡通過的人數來判斷學生是否在某些環節遇到困難</a:t>
            </a:r>
            <a:endParaRPr lang="en-US" altLang="zh-TW" sz="1800" dirty="0">
              <a:solidFill>
                <a:srgbClr val="000000"/>
              </a:solidFill>
              <a:effectLst/>
              <a:ea typeface="標楷體" panose="03000509000000000000" pitchFamily="65" charset="-120"/>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Times New Roman" panose="02020603050405020304" pitchFamily="18" charset="0"/>
              </a:rPr>
              <a:t>比如在</a:t>
            </a:r>
            <a:r>
              <a:rPr lang="zh-TW" altLang="zh-TW" sz="1800" b="1" dirty="0">
                <a:solidFill>
                  <a:srgbClr val="000000"/>
                </a:solidFill>
                <a:effectLst/>
                <a:ea typeface="標楷體" panose="03000509000000000000" pitchFamily="65" charset="-120"/>
                <a:cs typeface="Times New Roman" panose="02020603050405020304" pitchFamily="18" charset="0"/>
              </a:rPr>
              <a:t>圖</a:t>
            </a:r>
            <a:r>
              <a:rPr lang="zh-TW" altLang="zh-TW" sz="1800" dirty="0">
                <a:solidFill>
                  <a:srgbClr val="000000"/>
                </a:solidFill>
                <a:effectLst/>
                <a:ea typeface="標楷體" panose="03000509000000000000" pitchFamily="65" charset="-120"/>
                <a:cs typeface="Times New Roman" panose="02020603050405020304" pitchFamily="18" charset="0"/>
              </a:rPr>
              <a:t>當中，查閱了關卡</a:t>
            </a:r>
            <a:r>
              <a:rPr lang="en-US" altLang="zh-TW" sz="1800" dirty="0">
                <a:solidFill>
                  <a:srgbClr val="000000"/>
                </a:solidFill>
                <a:effectLst/>
                <a:ea typeface="標楷體" panose="03000509000000000000" pitchFamily="65" charset="-120"/>
                <a:cs typeface="Times New Roman" panose="02020603050405020304" pitchFamily="18" charset="0"/>
              </a:rPr>
              <a:t>8</a:t>
            </a:r>
            <a:r>
              <a:rPr lang="zh-TW" altLang="zh-TW" sz="1800" dirty="0">
                <a:solidFill>
                  <a:srgbClr val="000000"/>
                </a:solidFill>
                <a:effectLst/>
                <a:ea typeface="標楷體" panose="03000509000000000000" pitchFamily="65" charset="-120"/>
                <a:cs typeface="Times New Roman" panose="02020603050405020304" pitchFamily="18" charset="0"/>
              </a:rPr>
              <a:t>在實驗日時的通過紀錄，我們觀察到只有大約</a:t>
            </a:r>
            <a:r>
              <a:rPr lang="en-US" altLang="zh-TW" sz="1800" dirty="0">
                <a:solidFill>
                  <a:srgbClr val="000000"/>
                </a:solidFill>
                <a:effectLst/>
                <a:ea typeface="標楷體" panose="03000509000000000000" pitchFamily="65" charset="-120"/>
                <a:cs typeface="Times New Roman" panose="02020603050405020304" pitchFamily="18" charset="0"/>
              </a:rPr>
              <a:t>5</a:t>
            </a:r>
            <a:r>
              <a:rPr lang="zh-TW" altLang="zh-TW" sz="1800" dirty="0">
                <a:solidFill>
                  <a:srgbClr val="000000"/>
                </a:solidFill>
                <a:effectLst/>
                <a:ea typeface="標楷體" panose="03000509000000000000" pitchFamily="65" charset="-120"/>
                <a:cs typeface="Times New Roman" panose="02020603050405020304" pitchFamily="18" charset="0"/>
              </a:rPr>
              <a:t>成的學生有通過關卡</a:t>
            </a:r>
            <a:endParaRPr lang="en-US" altLang="zh-TW" sz="1800" dirty="0">
              <a:solidFill>
                <a:srgbClr val="000000"/>
              </a:solidFill>
              <a:effectLst/>
              <a:ea typeface="標楷體" panose="03000509000000000000" pitchFamily="65" charset="-120"/>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ea typeface="標楷體" panose="03000509000000000000" pitchFamily="65" charset="-120"/>
                <a:cs typeface="Times New Roman" panose="02020603050405020304" pitchFamily="18" charset="0"/>
              </a:rPr>
              <a:t>關卡</a:t>
            </a:r>
            <a:r>
              <a:rPr lang="en-US" altLang="zh-TW" sz="1800" dirty="0">
                <a:solidFill>
                  <a:srgbClr val="000000"/>
                </a:solidFill>
                <a:effectLst/>
                <a:ea typeface="標楷體" panose="03000509000000000000" pitchFamily="65" charset="-120"/>
                <a:cs typeface="Times New Roman" panose="02020603050405020304" pitchFamily="18" charset="0"/>
              </a:rPr>
              <a:t>9</a:t>
            </a:r>
            <a:r>
              <a:rPr lang="zh-TW" altLang="zh-TW" sz="1800" dirty="0">
                <a:solidFill>
                  <a:srgbClr val="000000"/>
                </a:solidFill>
                <a:effectLst/>
                <a:ea typeface="標楷體" panose="03000509000000000000" pitchFamily="65" charset="-120"/>
                <a:cs typeface="Times New Roman" panose="02020603050405020304" pitchFamily="18" charset="0"/>
              </a:rPr>
              <a:t>也同樣只有約一半的學生有通過，教師可以由此得知學生對於分支合併、衝突解決等等並不能即時充分理解與掌握</a:t>
            </a:r>
            <a:endParaRPr lang="en-US" altLang="zh-TW" sz="1800" dirty="0">
              <a:solidFill>
                <a:srgbClr val="000000"/>
              </a:solidFill>
              <a:effectLst/>
              <a:ea typeface="標楷體" panose="03000509000000000000" pitchFamily="65" charset="-120"/>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ea typeface="標楷體" panose="03000509000000000000" pitchFamily="65" charset="-120"/>
            </a:endParaRPr>
          </a:p>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22</a:t>
            </a:fld>
            <a:endParaRPr/>
          </a:p>
        </p:txBody>
      </p:sp>
    </p:spTree>
    <p:extLst>
      <p:ext uri="{BB962C8B-B14F-4D97-AF65-F5344CB8AC3E}">
        <p14:creationId xmlns:p14="http://schemas.microsoft.com/office/powerpoint/2010/main" val="51866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163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為了評估系統所帶來的學習效果與系統的優缺，我們提出以下四個研究問題</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24</a:t>
            </a:fld>
            <a:endParaRPr/>
          </a:p>
        </p:txBody>
      </p:sp>
    </p:spTree>
    <p:extLst>
      <p:ext uri="{BB962C8B-B14F-4D97-AF65-F5344CB8AC3E}">
        <p14:creationId xmlns:p14="http://schemas.microsoft.com/office/powerpoint/2010/main" val="1607042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800" dirty="0">
                <a:solidFill>
                  <a:srgbClr val="000000"/>
                </a:solidFill>
                <a:effectLst/>
                <a:latin typeface="標楷體" panose="03000509000000000000" pitchFamily="65" charset="-120"/>
                <a:ea typeface="SimSun" panose="02010600030101010101" pitchFamily="2" charset="-122"/>
                <a:cs typeface="新細明體" panose="02020500000000000000" pitchFamily="18" charset="-120"/>
              </a:rPr>
              <a:t>1. </a:t>
            </a:r>
            <a:r>
              <a:rPr lang="zh-CN" altLang="zh-TW" sz="1800" dirty="0">
                <a:solidFill>
                  <a:srgbClr val="000000"/>
                </a:solidFill>
                <a:effectLst/>
                <a:latin typeface="標楷體" panose="03000509000000000000" pitchFamily="65" charset="-120"/>
                <a:ea typeface="SimSun" panose="02010600030101010101" pitchFamily="2" charset="-122"/>
                <a:cs typeface="新細明體" panose="02020500000000000000" pitchFamily="18" charset="-120"/>
              </a:rPr>
              <a:t>隨機選擇一組作為實驗組，另一組作為</a:t>
            </a:r>
            <a:r>
              <a:rPr lang="zh-TW" altLang="zh-TW" sz="1800" dirty="0">
                <a:solidFill>
                  <a:srgbClr val="000000"/>
                </a:solidFill>
                <a:effectLst/>
                <a:latin typeface="標楷體" panose="03000509000000000000" pitchFamily="65" charset="-120"/>
                <a:ea typeface="SimSun" panose="02010600030101010101" pitchFamily="2" charset="-122"/>
                <a:cs typeface="新細明體" panose="02020500000000000000" pitchFamily="18" charset="-120"/>
              </a:rPr>
              <a:t>控制</a:t>
            </a:r>
            <a:r>
              <a:rPr lang="zh-CN" altLang="zh-TW" sz="1800" dirty="0">
                <a:solidFill>
                  <a:srgbClr val="000000"/>
                </a:solidFill>
                <a:effectLst/>
                <a:latin typeface="標楷體" panose="03000509000000000000" pitchFamily="65" charset="-120"/>
                <a:ea typeface="SimSun" panose="02010600030101010101" pitchFamily="2" charset="-122"/>
                <a:cs typeface="新細明體" panose="02020500000000000000" pitchFamily="18" charset="-120"/>
              </a:rPr>
              <a:t>組</a:t>
            </a:r>
            <a:endParaRPr lang="en-US" altLang="zh-CN" sz="1800" dirty="0">
              <a:solidFill>
                <a:srgbClr val="000000"/>
              </a:solidFill>
              <a:effectLst/>
              <a:latin typeface="標楷體" panose="03000509000000000000" pitchFamily="65" charset="-120"/>
              <a:ea typeface="SimSun" panose="02010600030101010101" pitchFamily="2" charset="-122"/>
              <a:cs typeface="新細明體" panose="02020500000000000000" pitchFamily="18" charset="-120"/>
            </a:endParaRPr>
          </a:p>
          <a:p>
            <a:pPr marL="0" lvl="0" indent="0" algn="l" rtl="0">
              <a:spcBef>
                <a:spcPts val="0"/>
              </a:spcBef>
              <a:spcAft>
                <a:spcPts val="0"/>
              </a:spcAft>
              <a:buNone/>
            </a:pPr>
            <a:endParaRPr lang="en-US" altLang="zh-TW" sz="1800" dirty="0">
              <a:solidFill>
                <a:srgbClr val="000000"/>
              </a:solidFill>
              <a:effectLst/>
              <a:latin typeface="標楷體" panose="03000509000000000000" pitchFamily="65" charset="-120"/>
              <a:ea typeface="SimSun" panose="02010600030101010101" pitchFamily="2" charset="-122"/>
            </a:endParaRPr>
          </a:p>
          <a:p>
            <a:pPr marL="0" lvl="0" indent="0" algn="l" rtl="0">
              <a:spcBef>
                <a:spcPts val="0"/>
              </a:spcBef>
              <a:spcAft>
                <a:spcPts val="0"/>
              </a:spcAft>
              <a:buNone/>
            </a:pPr>
            <a:r>
              <a:rPr lang="en-US" altLang="zh-CN"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 </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前置課程的下一週，進行</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的課程，範圍包含從建立</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 Repository</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到解決衝突</a:t>
            </a:r>
            <a:endParaRPr lang="en-US" altLang="zh-CN"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後</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置測驗安排在</a:t>
            </a:r>
            <a:r>
              <a:rPr lang="zh-CN"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數周之後</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a:t>
            </a:r>
            <a:r>
              <a:rPr lang="zh-CN" altLang="zh-TW"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使學生有時間得以吸收知識</a:t>
            </a:r>
            <a:endParaRPr lang="en-US" altLang="zh-CN" sz="12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en-US" dirty="0"/>
              <a:t>最後進行</a:t>
            </a:r>
            <a:r>
              <a:rPr lang="zh-TW" altLang="en-US" sz="1200" dirty="0">
                <a:solidFill>
                  <a:srgbClr val="000000"/>
                </a:solidFill>
                <a:latin typeface="DFKai-SB"/>
                <a:ea typeface="DFKai-SB"/>
                <a:cs typeface="DFKai-SB"/>
                <a:sym typeface="DFKai-SB"/>
              </a:rPr>
              <a:t>李克特量表的問卷調查（根據</a:t>
            </a:r>
            <a:r>
              <a:rPr lang="en-US" altLang="zh-TW" sz="1200" dirty="0">
                <a:solidFill>
                  <a:srgbClr val="000000"/>
                </a:solidFill>
                <a:latin typeface="DFKai-SB"/>
                <a:ea typeface="DFKai-SB"/>
                <a:cs typeface="DFKai-SB"/>
                <a:sym typeface="DFKai-SB"/>
              </a:rPr>
              <a:t>UTAUT2</a:t>
            </a:r>
            <a:r>
              <a:rPr lang="zh-TW" altLang="en-US" sz="1200" dirty="0">
                <a:solidFill>
                  <a:srgbClr val="000000"/>
                </a:solidFill>
                <a:latin typeface="DFKai-SB"/>
                <a:ea typeface="DFKai-SB"/>
                <a:cs typeface="DFKai-SB"/>
                <a:sym typeface="DFKai-SB"/>
              </a:rPr>
              <a:t>模型所設計的問卷）</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25</a:t>
            </a:fld>
            <a:endParaRPr/>
          </a:p>
        </p:txBody>
      </p:sp>
    </p:spTree>
    <p:extLst>
      <p:ext uri="{BB962C8B-B14F-4D97-AF65-F5344CB8AC3E}">
        <p14:creationId xmlns:p14="http://schemas.microsoft.com/office/powerpoint/2010/main" val="2487120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為了回答</a:t>
            </a:r>
            <a:r>
              <a:rPr lang="zh-TW" altLang="en-US"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前述的</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研究問題，本研究應用並擴展了部分</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UTAUT2</a:t>
            </a:r>
          </a:p>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考察使用遊戲學習方式是否正面影響學生對</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Git</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的態度</a:t>
            </a:r>
            <a:r>
              <a:rPr lang="zh-TW" altLang="en-US"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並影響後續的行為意向及實際行為</a:t>
            </a:r>
            <a:endPar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除模型原有的部份 還額外加入三個構面</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1. </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自我效能感根據既有文獻已知對使用科技工具有正面影響 因此加入</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 </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遊戲有用性 考察遊戲的機制是否對學生在學習的期望上產生正面影響</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3. </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遊戲動機 考察遊戲內的機制是否對學生對學生的學習動機產生正面影響</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26</a:t>
            </a:fld>
            <a:endParaRPr/>
          </a:p>
        </p:txBody>
      </p:sp>
    </p:spTree>
    <p:extLst>
      <p:ext uri="{BB962C8B-B14F-4D97-AF65-F5344CB8AC3E}">
        <p14:creationId xmlns:p14="http://schemas.microsoft.com/office/powerpoint/2010/main" val="2995078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1" dirty="0"/>
              <a:t>根據模型提出以問卷</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b="1" dirty="0"/>
          </a:p>
        </p:txBody>
      </p:sp>
    </p:spTree>
    <p:extLst>
      <p:ext uri="{BB962C8B-B14F-4D97-AF65-F5344CB8AC3E}">
        <p14:creationId xmlns:p14="http://schemas.microsoft.com/office/powerpoint/2010/main" val="4082852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b="1" dirty="0"/>
          </a:p>
        </p:txBody>
      </p:sp>
    </p:spTree>
    <p:extLst>
      <p:ext uri="{BB962C8B-B14F-4D97-AF65-F5344CB8AC3E}">
        <p14:creationId xmlns:p14="http://schemas.microsoft.com/office/powerpoint/2010/main" val="349345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a9fb85e2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a9fb85e2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根據研究模型各構面之間的關係，提出以下假設</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a:t>
            </a: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30</a:t>
            </a:fld>
            <a:endParaRPr/>
          </a:p>
        </p:txBody>
      </p:sp>
    </p:spTree>
    <p:extLst>
      <p:ext uri="{BB962C8B-B14F-4D97-AF65-F5344CB8AC3E}">
        <p14:creationId xmlns:p14="http://schemas.microsoft.com/office/powerpoint/2010/main" val="1296840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9fb85e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9fb85e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
        <p:nvSpPr>
          <p:cNvPr id="356" name="Google Shape;356;g7a9fb85e2c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US" altLang="zh-TW"/>
              <a:t>31</a:t>
            </a:fld>
            <a:endParaRPr/>
          </a:p>
        </p:txBody>
      </p:sp>
    </p:spTree>
    <p:extLst>
      <p:ext uri="{BB962C8B-B14F-4D97-AF65-F5344CB8AC3E}">
        <p14:creationId xmlns:p14="http://schemas.microsoft.com/office/powerpoint/2010/main" val="579890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a9fb85e2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a9fb85e2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zh-TW" altLang="en-US" dirty="0"/>
              <a:t>學生不懂</a:t>
            </a:r>
            <a:r>
              <a:rPr lang="en-US" altLang="zh-TW" dirty="0"/>
              <a:t>git add</a:t>
            </a:r>
            <a:r>
              <a:rPr lang="zh-TW" altLang="en-US" dirty="0"/>
              <a:t>的作用、</a:t>
            </a:r>
            <a:r>
              <a:rPr lang="en-US" altLang="zh-TW" dirty="0"/>
              <a:t>staged area</a:t>
            </a:r>
            <a:r>
              <a:rPr lang="zh-TW" altLang="en-US" dirty="0"/>
              <a:t>是什麼</a:t>
            </a:r>
            <a:endParaRPr lang="en-US" altLang="zh-TW" dirty="0"/>
          </a:p>
          <a:p>
            <a:pPr marL="0" lvl="0" indent="0" algn="l" rtl="0">
              <a:spcBef>
                <a:spcPts val="0"/>
              </a:spcBef>
              <a:spcAft>
                <a:spcPts val="0"/>
              </a:spcAft>
              <a:buNone/>
            </a:pPr>
            <a:r>
              <a:rPr lang="zh-TW" altLang="en-US" dirty="0"/>
              <a:t>對</a:t>
            </a:r>
            <a:r>
              <a:rPr lang="en-US" altLang="zh-TW" dirty="0"/>
              <a:t>commit</a:t>
            </a:r>
            <a:r>
              <a:rPr lang="zh-TW" altLang="en-US" dirty="0"/>
              <a:t>、</a:t>
            </a:r>
            <a:r>
              <a:rPr lang="en-US" altLang="zh-TW" dirty="0"/>
              <a:t>push</a:t>
            </a:r>
            <a:r>
              <a:rPr lang="zh-TW" altLang="en-US" dirty="0"/>
              <a:t>的差異無法分辨</a:t>
            </a:r>
            <a:endParaRPr lang="en-US" altLang="zh-TW" dirty="0"/>
          </a:p>
          <a:p>
            <a:pPr marL="0" lvl="0" indent="0" algn="l" rtl="0">
              <a:spcBef>
                <a:spcPts val="0"/>
              </a:spcBef>
              <a:spcAft>
                <a:spcPts val="0"/>
              </a:spcAft>
              <a:buNone/>
            </a:pPr>
            <a:endParaRPr lang="en-US" dirty="0"/>
          </a:p>
          <a:p>
            <a:pPr marL="228600" lvl="0" indent="-228600" algn="l" rtl="0">
              <a:spcBef>
                <a:spcPts val="0"/>
              </a:spcBef>
              <a:spcAft>
                <a:spcPts val="0"/>
              </a:spcAft>
              <a:buAutoNum type="arabicPeriod" startAt="2"/>
            </a:pPr>
            <a:r>
              <a:rPr lang="zh-TW" altLang="en-US" dirty="0"/>
              <a:t>願意積極或主動使用版控工具的學生比例較低（除非繳交作業強制使用）</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a9fb85e2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a9fb85e2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1.</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 GEG</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是一款基於</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web</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的嚴肅遊戲</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它是由</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Unity</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結合</a:t>
            </a:r>
            <a:r>
              <a:rPr lang="en-US"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JSP</a:t>
            </a:r>
            <a:r>
              <a:rPr lang="zh-TW" altLang="zh-TW" sz="1800" dirty="0">
                <a:solidFill>
                  <a:srgbClr val="000000"/>
                </a:solidFill>
                <a:effectLst/>
                <a:latin typeface="標楷體" panose="03000509000000000000" pitchFamily="65" charset="-120"/>
                <a:ea typeface="SimSun" panose="02010600030101010101" pitchFamily="2" charset="-122"/>
                <a:cs typeface="Times New Roman" panose="02020603050405020304" pitchFamily="18" charset="0"/>
              </a:rPr>
              <a:t>開發而成</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引入遊戲</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元素</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如：點數、獎章、排行榜用以激勵學生參與學習，從學習中獲得成就感</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 </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為了評估遊戲帶來的學習效果，設計了一項實驗</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此實驗根據測驗與問卷調查來了解學生的學習成效與學習動機</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82886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7a9fb85e2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7a9fb85e2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DFKai-SB"/>
                <a:ea typeface="DFKai-SB"/>
                <a:cs typeface="DFKai-SB"/>
                <a:sym typeface="DFKai-SB"/>
              </a:rPr>
              <a:t>1. </a:t>
            </a:r>
            <a:r>
              <a:rPr lang="zh-TW" altLang="en-US" sz="2000" dirty="0">
                <a:latin typeface="DFKai-SB"/>
                <a:ea typeface="DFKai-SB"/>
                <a:cs typeface="DFKai-SB"/>
                <a:sym typeface="DFKai-SB"/>
              </a:rPr>
              <a:t>像是排行榜機制 可以帶來競爭 促進學習參與動機</a:t>
            </a:r>
            <a:endParaRPr lang="en-US" altLang="zh-TW" sz="2000" dirty="0">
              <a:latin typeface="DFKai-SB"/>
              <a:ea typeface="DFKai-SB"/>
              <a:cs typeface="DFKai-SB"/>
              <a:sym typeface="DFKai-SB"/>
            </a:endParaRPr>
          </a:p>
          <a:p>
            <a:pPr marL="0" lvl="0" indent="0" algn="l" rtl="0">
              <a:spcBef>
                <a:spcPts val="0"/>
              </a:spcBef>
              <a:spcAft>
                <a:spcPts val="0"/>
              </a:spcAft>
              <a:buNone/>
            </a:pPr>
            <a:endParaRPr lang="en-US" sz="2000" dirty="0">
              <a:latin typeface="DFKai-SB"/>
              <a:ea typeface="DFKai-SB"/>
              <a:cs typeface="DFKai-SB"/>
              <a:sym typeface="DFKai-SB"/>
            </a:endParaRPr>
          </a:p>
          <a:p>
            <a:pPr marL="0" lvl="0" indent="0" algn="l" rtl="0">
              <a:spcBef>
                <a:spcPts val="0"/>
              </a:spcBef>
              <a:spcAft>
                <a:spcPts val="0"/>
              </a:spcAft>
              <a:buNone/>
            </a:pPr>
            <a:r>
              <a:rPr lang="en-US" sz="2000" dirty="0">
                <a:latin typeface="DFKai-SB"/>
                <a:ea typeface="DFKai-SB"/>
                <a:cs typeface="DFKai-SB"/>
                <a:sym typeface="DFKai-SB"/>
              </a:rPr>
              <a:t>2. </a:t>
            </a:r>
            <a:r>
              <a:rPr lang="zh-TW" altLang="en-US" sz="2000" dirty="0">
                <a:latin typeface="DFKai-SB"/>
                <a:ea typeface="DFKai-SB"/>
                <a:cs typeface="DFKai-SB"/>
                <a:sym typeface="DFKai-SB"/>
              </a:rPr>
              <a:t>由於電子遊戲可互動的特性，我們可以將抽象的理論以圖像化解說、例子示範或是</a:t>
            </a:r>
            <a:r>
              <a:rPr lang="en-US" altLang="zh-TW" sz="2000" dirty="0">
                <a:latin typeface="DFKai-SB"/>
                <a:ea typeface="DFKai-SB"/>
                <a:cs typeface="DFKai-SB"/>
                <a:sym typeface="DFKai-SB"/>
              </a:rPr>
              <a:t>step by step</a:t>
            </a:r>
            <a:r>
              <a:rPr lang="zh-TW" altLang="en-US" sz="2000" dirty="0">
                <a:latin typeface="DFKai-SB"/>
                <a:ea typeface="DFKai-SB"/>
                <a:cs typeface="DFKai-SB"/>
                <a:sym typeface="DFKai-SB"/>
              </a:rPr>
              <a:t>的方式引導</a:t>
            </a:r>
            <a:endParaRPr lang="en-US" altLang="zh-TW" sz="2000" dirty="0">
              <a:latin typeface="DFKai-SB"/>
              <a:ea typeface="DFKai-SB"/>
              <a:cs typeface="DFKai-SB"/>
              <a:sym typeface="DFKai-SB"/>
            </a:endParaRPr>
          </a:p>
          <a:p>
            <a:pPr marL="0" lvl="0" indent="0" algn="l" rtl="0">
              <a:spcBef>
                <a:spcPts val="0"/>
              </a:spcBef>
              <a:spcAft>
                <a:spcPts val="0"/>
              </a:spcAft>
              <a:buNone/>
            </a:pPr>
            <a:endParaRPr lang="en-US" sz="2000" dirty="0">
              <a:latin typeface="DFKai-SB"/>
              <a:ea typeface="DFKai-SB"/>
              <a:cs typeface="DFKai-SB"/>
              <a:sym typeface="DFKai-SB"/>
            </a:endParaRPr>
          </a:p>
          <a:p>
            <a:pPr marL="0" lvl="0" indent="0" algn="l" rtl="0">
              <a:spcBef>
                <a:spcPts val="0"/>
              </a:spcBef>
              <a:spcAft>
                <a:spcPts val="0"/>
              </a:spcAft>
              <a:buNone/>
            </a:pPr>
            <a:r>
              <a:rPr lang="en-US" sz="2000" dirty="0">
                <a:latin typeface="DFKai-SB"/>
                <a:ea typeface="DFKai-SB"/>
                <a:cs typeface="DFKai-SB"/>
                <a:sym typeface="DFKai-SB"/>
              </a:rPr>
              <a:t>3. </a:t>
            </a:r>
            <a:r>
              <a:rPr lang="zh-TW" altLang="en-US" sz="2000" dirty="0">
                <a:latin typeface="DFKai-SB"/>
                <a:ea typeface="DFKai-SB"/>
                <a:cs typeface="DFKai-SB"/>
                <a:sym typeface="DFKai-SB"/>
              </a:rPr>
              <a:t>從簡單的操作到較不抽象的概念，從負荷較低（元素之間獨立）到負荷較高（需要處理相關元素）</a:t>
            </a:r>
            <a:endParaRPr lang="en-US" altLang="zh-TW" sz="2000" dirty="0">
              <a:latin typeface="DFKai-SB"/>
              <a:ea typeface="DFKai-SB"/>
              <a:cs typeface="DFKai-SB"/>
              <a:sym typeface="DFKai-SB"/>
            </a:endParaRPr>
          </a:p>
          <a:p>
            <a:pPr marL="0" lvl="0" indent="0" algn="l" rtl="0">
              <a:spcBef>
                <a:spcPts val="0"/>
              </a:spcBef>
              <a:spcAft>
                <a:spcPts val="0"/>
              </a:spcAft>
              <a:buNone/>
            </a:pPr>
            <a:endParaRPr lang="en-US" sz="2000" dirty="0">
              <a:latin typeface="DFKai-SB"/>
              <a:ea typeface="DFKai-SB"/>
              <a:cs typeface="DFKai-SB"/>
              <a:sym typeface="DFKai-SB"/>
            </a:endParaRPr>
          </a:p>
          <a:p>
            <a:pPr marL="0" lvl="0" indent="0" algn="l" rtl="0">
              <a:spcBef>
                <a:spcPts val="0"/>
              </a:spcBef>
              <a:spcAft>
                <a:spcPts val="0"/>
              </a:spcAft>
              <a:buNone/>
            </a:pPr>
            <a:r>
              <a:rPr lang="en-US" sz="2000" dirty="0">
                <a:latin typeface="DFKai-SB"/>
                <a:ea typeface="DFKai-SB"/>
                <a:cs typeface="DFKai-SB"/>
                <a:sym typeface="DFKai-SB"/>
              </a:rPr>
              <a:t>4. </a:t>
            </a:r>
            <a:r>
              <a:rPr lang="zh-TW" altLang="en-US" sz="2000" dirty="0">
                <a:latin typeface="DFKai-SB"/>
                <a:ea typeface="DFKai-SB"/>
                <a:cs typeface="DFKai-SB"/>
                <a:sym typeface="DFKai-SB"/>
              </a:rPr>
              <a:t>由於是</a:t>
            </a:r>
            <a:r>
              <a:rPr lang="en-US" altLang="zh-TW" sz="2000" dirty="0">
                <a:latin typeface="DFKai-SB"/>
                <a:ea typeface="DFKai-SB"/>
                <a:cs typeface="DFKai-SB"/>
                <a:sym typeface="DFKai-SB"/>
              </a:rPr>
              <a:t>Web </a:t>
            </a:r>
            <a:r>
              <a:rPr lang="zh-TW" altLang="en-US" sz="2000" dirty="0">
                <a:latin typeface="DFKai-SB"/>
                <a:ea typeface="DFKai-SB"/>
                <a:cs typeface="DFKai-SB"/>
                <a:sym typeface="DFKai-SB"/>
              </a:rPr>
              <a:t>老師可以即時查看學生的活動紀錄 像是通過幾個關卡 獲得多少分數</a:t>
            </a:r>
            <a:endParaRPr sz="2000" dirty="0">
              <a:latin typeface="DFKai-SB"/>
              <a:ea typeface="DFKai-SB"/>
              <a:cs typeface="DFKai-SB"/>
              <a:sym typeface="DFKai-SB"/>
            </a:endParaRPr>
          </a:p>
        </p:txBody>
      </p:sp>
    </p:spTree>
    <p:extLst>
      <p:ext uri="{BB962C8B-B14F-4D97-AF65-F5344CB8AC3E}">
        <p14:creationId xmlns:p14="http://schemas.microsoft.com/office/powerpoint/2010/main" val="2049861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956acb37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2956acb37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071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2956acb37_2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2956acb37_2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1. </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本研究</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即是採用嚴肅遊戲的方式來教學</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a:t>
            </a:r>
          </a:p>
          <a:p>
            <a:pPr marL="0" lvl="0" indent="0" algn="l" rtl="0">
              <a:spcBef>
                <a:spcPts val="0"/>
              </a:spcBef>
              <a:spcAft>
                <a:spcPts val="0"/>
              </a:spcAft>
              <a:buNone/>
            </a:pP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並希望改變學生對</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Git</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的態度及後續行為模式（更加積極使用）</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 </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本研究採用</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Points</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Badges</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a:t>
            </a:r>
            <a:r>
              <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Leaderboards</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作為主要的遊戲機制</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29c2bcf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29c2bcf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有許多研究也採用遊戲的方式教學軟體工程，它們不限定於使用電子遊戲的方式 更多可能是採用實體（桌遊）</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因為這對教師來說負擔更小 </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dirty="0"/>
              <a:t>1.</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學生一致認為將該由納入軟體工程課程中有助於他們理解軟體工程概念</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2.</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 結果顯示由於遊戲的競爭性，激發了學生在學習的參與度</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對學生的學習體驗及學習動機造成了積極的影響</a:t>
            </a: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lang="en-US"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本研究</a:t>
            </a:r>
            <a:r>
              <a:rPr lang="zh-TW" altLang="en-US"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因此</a:t>
            </a:r>
            <a:r>
              <a:rPr lang="zh-TW" altLang="zh-TW" sz="1800" dirty="0">
                <a:solidFill>
                  <a:srgbClr val="000000"/>
                </a:solidFill>
                <a:effectLst/>
                <a:latin typeface="Palatino Linotype" panose="02040502050505030304" pitchFamily="18" charset="0"/>
                <a:ea typeface="SimSun" panose="02010600030101010101" pitchFamily="2" charset="-122"/>
                <a:cs typeface="Times New Roman" panose="02020603050405020304" pitchFamily="18" charset="0"/>
              </a:rPr>
              <a:t>也選擇加入競爭元素，如排行榜機制來刺激學生產生學習動機</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22"/>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5" name="Rectangle 23"/>
          <p:cNvSpPr/>
          <p:nvPr/>
        </p:nvSpPr>
        <p:spPr>
          <a:xfrm flipV="1">
            <a:off x="7213600" y="3897318"/>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6" name="Rectangle 24"/>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7" name="Rectangle 25"/>
          <p:cNvSpPr/>
          <p:nvPr/>
        </p:nvSpPr>
        <p:spPr>
          <a:xfrm flipV="1">
            <a:off x="7213604"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0" name="Rectangle 26"/>
          <p:cNvSpPr/>
          <p:nvPr/>
        </p:nvSpPr>
        <p:spPr>
          <a:xfrm flipV="1">
            <a:off x="7213604" y="4198943"/>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11" name="Rounded Rectangle 29"/>
          <p:cNvSpPr/>
          <p:nvPr/>
        </p:nvSpPr>
        <p:spPr bwMode="white">
          <a:xfrm>
            <a:off x="7213603"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12" name="Rounded Rectangle 30"/>
          <p:cNvSpPr/>
          <p:nvPr/>
        </p:nvSpPr>
        <p:spPr bwMode="white">
          <a:xfrm>
            <a:off x="9836151" y="4060827"/>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3" name="Rectangle 6"/>
          <p:cNvSpPr/>
          <p:nvPr/>
        </p:nvSpPr>
        <p:spPr>
          <a:xfrm>
            <a:off x="0" y="3649668"/>
            <a:ext cx="12192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4" name="Rectangle 9"/>
          <p:cNvSpPr/>
          <p:nvPr/>
        </p:nvSpPr>
        <p:spPr>
          <a:xfrm>
            <a:off x="0" y="3675068"/>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5" name="Rectangle 10"/>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6" name="Rectangle 18"/>
          <p:cNvSpPr/>
          <p:nvPr/>
        </p:nvSpPr>
        <p:spPr>
          <a:xfrm>
            <a:off x="0" y="0"/>
            <a:ext cx="12192000" cy="370205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defRPr/>
            </a:pPr>
            <a:endParaRPr kumimoji="0" lang="en-US" altLang="zh-TW" sz="1013" dirty="0">
              <a:solidFill>
                <a:srgbClr val="FFFFFF"/>
              </a:solidFill>
              <a:latin typeface="Calibri" pitchFamily="34" charset="0"/>
            </a:endParaRPr>
          </a:p>
        </p:txBody>
      </p:sp>
      <p:pic>
        <p:nvPicPr>
          <p:cNvPr id="17" name="Picture 17" descr="selablogo.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4268" y="5486400"/>
            <a:ext cx="133773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hasCustomPrompt="1"/>
          </p:nvPr>
        </p:nvSpPr>
        <p:spPr>
          <a:xfrm>
            <a:off x="609600" y="2401892"/>
            <a:ext cx="11277600" cy="1470025"/>
          </a:xfrm>
        </p:spPr>
        <p:txBody>
          <a:bodyPr anchor="b"/>
          <a:lstStyle>
            <a:lvl1pPr>
              <a:defRPr sz="2600">
                <a:solidFill>
                  <a:schemeClr val="tx1">
                    <a:lumMod val="50000"/>
                  </a:schemeClr>
                </a:solidFill>
                <a:latin typeface="+mj-lt"/>
              </a:defRPr>
            </a:lvl1pPr>
          </a:lstStyle>
          <a:p>
            <a:r>
              <a:rPr lang="en-US" altLang="zh-TW" dirty="0"/>
              <a:t>Click to edit Master title style</a:t>
            </a:r>
            <a:br>
              <a:rPr lang="en-US" altLang="zh-TW" dirty="0"/>
            </a:br>
            <a:endParaRPr lang="en-US" dirty="0"/>
          </a:p>
        </p:txBody>
      </p:sp>
      <p:sp>
        <p:nvSpPr>
          <p:cNvPr id="9" name="Subtitle 8"/>
          <p:cNvSpPr>
            <a:spLocks noGrp="1"/>
          </p:cNvSpPr>
          <p:nvPr>
            <p:ph type="subTitle" idx="1"/>
          </p:nvPr>
        </p:nvSpPr>
        <p:spPr>
          <a:xfrm>
            <a:off x="609600" y="3899938"/>
            <a:ext cx="6604000" cy="1752600"/>
          </a:xfrm>
        </p:spPr>
        <p:txBody>
          <a:bodyPr/>
          <a:lstStyle>
            <a:lvl1pPr marL="36005" indent="0" algn="l">
              <a:buNone/>
              <a:defRPr sz="1600">
                <a:solidFill>
                  <a:schemeClr val="tx2"/>
                </a:solidFill>
                <a:latin typeface="+mj-lt"/>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TW" altLang="en-US"/>
              <a:t>按一下以編輯母片副標題樣式</a:t>
            </a:r>
            <a:endParaRPr lang="en-US" dirty="0"/>
          </a:p>
        </p:txBody>
      </p:sp>
      <p:sp>
        <p:nvSpPr>
          <p:cNvPr id="18" name="Date Placeholder 27"/>
          <p:cNvSpPr>
            <a:spLocks noGrp="1"/>
          </p:cNvSpPr>
          <p:nvPr>
            <p:ph type="dt" sz="half" idx="10"/>
          </p:nvPr>
        </p:nvSpPr>
        <p:spPr>
          <a:xfrm>
            <a:off x="8940800" y="4206875"/>
            <a:ext cx="1280584" cy="457200"/>
          </a:xfrm>
        </p:spPr>
        <p:txBody>
          <a:bodyPr/>
          <a:lstStyle>
            <a:lvl1pPr>
              <a:defRPr/>
            </a:lvl1pPr>
          </a:lstStyle>
          <a:p>
            <a:fld id="{F4B6B703-992A-435A-AE26-8C4502460852}" type="datetime1">
              <a:rPr lang="zh-TW" altLang="en-US" smtClean="0"/>
              <a:t>2022/3/17</a:t>
            </a:fld>
            <a:endParaRPr lang="zh-TW" altLang="en-US"/>
          </a:p>
        </p:txBody>
      </p:sp>
      <p:sp>
        <p:nvSpPr>
          <p:cNvPr id="19" name="Footer Placeholder 16"/>
          <p:cNvSpPr>
            <a:spLocks noGrp="1"/>
          </p:cNvSpPr>
          <p:nvPr>
            <p:ph type="ftr" sz="quarter" idx="11"/>
          </p:nvPr>
        </p:nvSpPr>
        <p:spPr>
          <a:xfrm>
            <a:off x="7213600" y="4205288"/>
            <a:ext cx="1727200" cy="457200"/>
          </a:xfrm>
        </p:spPr>
        <p:txBody>
          <a:bodyPr/>
          <a:lstStyle>
            <a:lvl1pPr>
              <a:defRPr/>
            </a:lvl1pPr>
          </a:lstStyle>
          <a:p>
            <a:endParaRPr lang="zh-TW" altLang="en-US"/>
          </a:p>
        </p:txBody>
      </p:sp>
      <p:sp>
        <p:nvSpPr>
          <p:cNvPr id="20" name="Slide Number Placeholder 28"/>
          <p:cNvSpPr>
            <a:spLocks noGrp="1"/>
          </p:cNvSpPr>
          <p:nvPr>
            <p:ph type="sldNum" sz="quarter" idx="12"/>
          </p:nvPr>
        </p:nvSpPr>
        <p:spPr>
          <a:xfrm>
            <a:off x="11093452" y="1593"/>
            <a:ext cx="996949" cy="365125"/>
          </a:xfrm>
        </p:spPr>
        <p:txBody>
          <a:bodyPr/>
          <a:lstStyle>
            <a:lvl1pPr>
              <a:defRPr>
                <a:solidFill>
                  <a:schemeClr val="bg1"/>
                </a:solidFill>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86421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13"/>
          <p:cNvSpPr>
            <a:spLocks noGrp="1"/>
          </p:cNvSpPr>
          <p:nvPr>
            <p:ph type="dt" sz="half" idx="10"/>
          </p:nvPr>
        </p:nvSpPr>
        <p:spPr/>
        <p:txBody>
          <a:bodyPr/>
          <a:lstStyle>
            <a:lvl1pPr>
              <a:defRPr/>
            </a:lvl1pPr>
          </a:lstStyle>
          <a:p>
            <a:fld id="{417892D4-1A1F-44F3-9DA7-45230F7C91EC}" type="datetime1">
              <a:rPr lang="zh-TW" altLang="en-US" smtClean="0"/>
              <a:t>2022/3/17</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0119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表格版面配置區 2"/>
          <p:cNvSpPr>
            <a:spLocks noGrp="1"/>
          </p:cNvSpPr>
          <p:nvPr>
            <p:ph type="tbl" idx="1"/>
          </p:nvPr>
        </p:nvSpPr>
        <p:spPr>
          <a:xfrm>
            <a:off x="624417" y="2276475"/>
            <a:ext cx="10972800" cy="4324350"/>
          </a:xfrm>
        </p:spPr>
        <p:txBody>
          <a:bodyPr/>
          <a:lstStyle/>
          <a:p>
            <a:pPr lvl="0"/>
            <a:r>
              <a:rPr lang="zh-TW" altLang="en-US" noProof="0"/>
              <a:t>按一下圖示以新增表格</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2022/3/17</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66287013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30"/>
            <a:ext cx="10363200" cy="1470025"/>
          </a:xfrm>
        </p:spPr>
        <p:txBody>
          <a:bodyPr/>
          <a:lstStyle/>
          <a:p>
            <a:r>
              <a:rPr lang="zh-TW" altLang="en-US"/>
              <a:t>按一下以編輯母片標題樣式</a:t>
            </a:r>
          </a:p>
        </p:txBody>
      </p:sp>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TW" altLang="en-US"/>
              <a:t>按一下以編輯母片副標題樣式</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2022/3/17</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1757004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Date Placeholder 13"/>
          <p:cNvSpPr>
            <a:spLocks noGrp="1"/>
          </p:cNvSpPr>
          <p:nvPr>
            <p:ph type="dt" sz="half" idx="10"/>
          </p:nvPr>
        </p:nvSpPr>
        <p:spPr/>
        <p:txBody>
          <a:bodyPr/>
          <a:lstStyle>
            <a:lvl1pPr>
              <a:defRPr/>
            </a:lvl1pPr>
          </a:lstStyle>
          <a:p>
            <a:fld id="{F1BCBD23-0C21-44FF-925C-6B444C55876E}" type="datetime1">
              <a:rPr lang="zh-TW" altLang="en-US" smtClean="0"/>
              <a:t>2022/3/17</a:t>
            </a:fld>
            <a:endParaRPr lang="zh-TW" altLang="en-US"/>
          </a:p>
        </p:txBody>
      </p:sp>
      <p:sp>
        <p:nvSpPr>
          <p:cNvPr id="4" name="Footer Placeholder 2"/>
          <p:cNvSpPr>
            <a:spLocks noGrp="1"/>
          </p:cNvSpPr>
          <p:nvPr>
            <p:ph type="ftr" sz="quarter" idx="11"/>
          </p:nvPr>
        </p:nvSpPr>
        <p:spPr/>
        <p:txBody>
          <a:bodyPr/>
          <a:lstStyle>
            <a:lvl1pPr>
              <a:defRPr/>
            </a:lvl1pPr>
          </a:lstStyle>
          <a:p>
            <a:endParaRPr lang="zh-TW" altLang="en-US"/>
          </a:p>
        </p:txBody>
      </p:sp>
      <p:sp>
        <p:nvSpPr>
          <p:cNvPr id="5"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5148618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9988"/>
            <a:ext cx="10972800" cy="1066800"/>
          </a:xfrm>
        </p:spPr>
        <p:txBody>
          <a:bodyPr/>
          <a:lstStyle/>
          <a:p>
            <a:r>
              <a:rPr lang="zh-TW" altLang="en-US"/>
              <a:t>按一下以編輯母片標題樣式</a:t>
            </a:r>
          </a:p>
        </p:txBody>
      </p:sp>
      <p:sp>
        <p:nvSpPr>
          <p:cNvPr id="3" name="圖表版面配置區 2"/>
          <p:cNvSpPr>
            <a:spLocks noGrp="1"/>
          </p:cNvSpPr>
          <p:nvPr>
            <p:ph type="chart" idx="1"/>
          </p:nvPr>
        </p:nvSpPr>
        <p:spPr>
          <a:xfrm>
            <a:off x="624417" y="2276475"/>
            <a:ext cx="10972800" cy="4324350"/>
          </a:xfrm>
        </p:spPr>
        <p:txBody>
          <a:bodyPr/>
          <a:lstStyle/>
          <a:p>
            <a:pPr lvl="0"/>
            <a:r>
              <a:rPr lang="zh-TW" altLang="en-US" noProof="0"/>
              <a:t>按一下圖示以新增圖表</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2022/3/17</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99487070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0" y="620713"/>
            <a:ext cx="11582400" cy="1066800"/>
          </a:xfrm>
        </p:spPr>
        <p:txBody>
          <a:bodyPr/>
          <a:lstStyle>
            <a:lvl1pPr>
              <a:defRPr sz="2400">
                <a:latin typeface="+mj-lt"/>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lvl1pPr>
              <a:defRPr sz="2000">
                <a:latin typeface="+mj-lt"/>
              </a:defRPr>
            </a:lvl1pPr>
            <a:lvl2pPr>
              <a:defRPr sz="1800">
                <a:solidFill>
                  <a:srgbClr val="002060"/>
                </a:solidFill>
                <a:latin typeface="+mj-lt"/>
              </a:defRPr>
            </a:lvl2pPr>
            <a:lvl3pPr>
              <a:defRPr sz="1600">
                <a:solidFill>
                  <a:srgbClr val="7030A0"/>
                </a:solidFill>
                <a:latin typeface="+mj-lt"/>
              </a:defRPr>
            </a:lvl3pPr>
            <a:lvl4pPr>
              <a:defRPr sz="1400">
                <a:latin typeface="+mj-lt"/>
              </a:defRPr>
            </a:lvl4pPr>
            <a:lvl5pPr>
              <a:defRPr sz="1200">
                <a:latin typeface="+mj-lt"/>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13"/>
          <p:cNvSpPr>
            <a:spLocks noGrp="1"/>
          </p:cNvSpPr>
          <p:nvPr>
            <p:ph type="dt" sz="half" idx="10"/>
          </p:nvPr>
        </p:nvSpPr>
        <p:spPr/>
        <p:txBody>
          <a:bodyPr/>
          <a:lstStyle>
            <a:lvl1pPr>
              <a:defRPr/>
            </a:lvl1pPr>
          </a:lstStyle>
          <a:p>
            <a:fld id="{53CB1C7F-91E8-43D5-BEEE-4654B31AC72F}" type="datetime1">
              <a:rPr lang="zh-TW" altLang="en-US" smtClean="0"/>
              <a:t>2022/3/17</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423658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5"/>
            <a:ext cx="10363200" cy="1362075"/>
          </a:xfrm>
        </p:spPr>
        <p:txBody>
          <a:bodyPr anchor="b">
            <a:noAutofit/>
          </a:bodyPr>
          <a:lstStyle>
            <a:lvl1pPr algn="ctr">
              <a:buNone/>
              <a:defRPr sz="4800" b="1" cap="none" baseline="0">
                <a:ln w="12700">
                  <a:solidFill>
                    <a:schemeClr val="accent2">
                      <a:shade val="90000"/>
                      <a:satMod val="150000"/>
                    </a:schemeClr>
                  </a:solidFill>
                </a:ln>
                <a:solidFill>
                  <a:schemeClr val="tx1">
                    <a:lumMod val="75000"/>
                  </a:schemeClr>
                </a:solidFill>
                <a:effectLst>
                  <a:outerShdw blurRad="38100" dist="38100" dir="5400000" algn="tl" rotWithShape="0">
                    <a:srgbClr val="000000">
                      <a:alpha val="25000"/>
                    </a:srgbClr>
                  </a:outerShdw>
                </a:effectLst>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63084" y="3367088"/>
            <a:ext cx="10363200" cy="1509712"/>
          </a:xfrm>
        </p:spPr>
        <p:txBody>
          <a:bodyPr/>
          <a:lstStyle>
            <a:lvl1pPr marL="25718" indent="0">
              <a:buNone/>
              <a:defRPr sz="1181" b="0">
                <a:solidFill>
                  <a:schemeClr val="tx2"/>
                </a:solidFill>
              </a:defRPr>
            </a:lvl1pPr>
            <a:lvl2pPr>
              <a:buNone/>
              <a:defRPr sz="1013">
                <a:solidFill>
                  <a:schemeClr val="tx1">
                    <a:tint val="75000"/>
                  </a:schemeClr>
                </a:solidFill>
              </a:defRPr>
            </a:lvl2pPr>
            <a:lvl3pPr>
              <a:buNone/>
              <a:defRPr sz="900">
                <a:solidFill>
                  <a:schemeClr val="tx1">
                    <a:tint val="75000"/>
                  </a:schemeClr>
                </a:solidFill>
              </a:defRPr>
            </a:lvl3pPr>
            <a:lvl4pPr>
              <a:buNone/>
              <a:defRPr sz="788">
                <a:solidFill>
                  <a:schemeClr val="tx1">
                    <a:tint val="75000"/>
                  </a:schemeClr>
                </a:solidFill>
              </a:defRPr>
            </a:lvl4pPr>
            <a:lvl5pPr>
              <a:buNone/>
              <a:defRPr sz="788">
                <a:solidFill>
                  <a:schemeClr val="tx1">
                    <a:tint val="75000"/>
                  </a:schemeClr>
                </a:solidFill>
              </a:defRPr>
            </a:lvl5pPr>
          </a:lstStyle>
          <a:p>
            <a:pPr lvl="0"/>
            <a:r>
              <a:rPr lang="zh-TW" altLang="en-US"/>
              <a:t>編輯母片文字樣式</a:t>
            </a:r>
          </a:p>
        </p:txBody>
      </p:sp>
      <p:sp>
        <p:nvSpPr>
          <p:cNvPr id="4" name="Date Placeholder 13"/>
          <p:cNvSpPr>
            <a:spLocks noGrp="1"/>
          </p:cNvSpPr>
          <p:nvPr>
            <p:ph type="dt" sz="half" idx="10"/>
          </p:nvPr>
        </p:nvSpPr>
        <p:spPr/>
        <p:txBody>
          <a:bodyPr/>
          <a:lstStyle>
            <a:lvl1pPr>
              <a:defRPr/>
            </a:lvl1pPr>
          </a:lstStyle>
          <a:p>
            <a:fld id="{F1BCBD23-0C21-44FF-925C-6B444C55876E}" type="datetime1">
              <a:rPr lang="zh-TW" altLang="en-US" smtClean="0"/>
              <a:t>2022/3/17</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4677801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09600" y="2249429"/>
            <a:ext cx="5384800" cy="4525963"/>
          </a:xfrm>
        </p:spPr>
        <p:txBody>
          <a:bodyPr/>
          <a:lstStyle>
            <a:lvl1pPr>
              <a:defRPr sz="1125"/>
            </a:lvl1pPr>
            <a:lvl2pPr>
              <a:defRPr sz="1069"/>
            </a:lvl2pPr>
            <a:lvl3pPr>
              <a:defRPr sz="1013"/>
            </a:lvl3pPr>
            <a:lvl4pPr>
              <a:defRPr sz="1013"/>
            </a:lvl4pPr>
            <a:lvl5pPr>
              <a:defRPr sz="1013"/>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97600" y="2249429"/>
            <a:ext cx="5384800" cy="4525963"/>
          </a:xfrm>
        </p:spPr>
        <p:txBody>
          <a:bodyPr/>
          <a:lstStyle>
            <a:lvl1pPr>
              <a:defRPr sz="1125"/>
            </a:lvl1pPr>
            <a:lvl2pPr>
              <a:defRPr sz="1069"/>
            </a:lvl2pPr>
            <a:lvl3pPr>
              <a:defRPr sz="1013"/>
            </a:lvl3pPr>
            <a:lvl4pPr>
              <a:defRPr sz="1013"/>
            </a:lvl4pPr>
            <a:lvl5pPr>
              <a:defRPr sz="1013"/>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13"/>
          <p:cNvSpPr>
            <a:spLocks noGrp="1"/>
          </p:cNvSpPr>
          <p:nvPr>
            <p:ph type="dt" sz="half" idx="10"/>
          </p:nvPr>
        </p:nvSpPr>
        <p:spPr/>
        <p:txBody>
          <a:bodyPr/>
          <a:lstStyle>
            <a:lvl1pPr>
              <a:defRPr/>
            </a:lvl1pPr>
          </a:lstStyle>
          <a:p>
            <a:fld id="{2FF5ECBC-75D7-4E92-A6DA-E5A61CC05057}" type="datetime1">
              <a:rPr lang="zh-TW" altLang="en-US" smtClean="0"/>
              <a:t>2022/3/17</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00206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lstStyle>
            <a:lvl1pPr>
              <a:defRPr sz="2250" b="0" i="0" cap="none" baseline="0"/>
            </a:lvl1pPr>
          </a:lstStyle>
          <a:p>
            <a:r>
              <a:rPr lang="zh-TW" altLang="en-US"/>
              <a:t>按一下以編輯母片標題樣式</a:t>
            </a:r>
            <a:endParaRPr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25718" indent="0">
              <a:buNone/>
              <a:defRPr sz="1069" b="1">
                <a:solidFill>
                  <a:schemeClr val="tx1">
                    <a:tint val="95000"/>
                  </a:schemeClr>
                </a:solidFill>
              </a:defRPr>
            </a:lvl1pPr>
            <a:lvl2pPr>
              <a:buNone/>
              <a:defRPr sz="1125" b="1"/>
            </a:lvl2pPr>
            <a:lvl3pPr>
              <a:buNone/>
              <a:defRPr sz="1013" b="1"/>
            </a:lvl3pPr>
            <a:lvl4pPr>
              <a:buNone/>
              <a:defRPr sz="900" b="1"/>
            </a:lvl4pPr>
            <a:lvl5pPr>
              <a:buNone/>
              <a:defRPr sz="900" b="1"/>
            </a:lvl5pPr>
          </a:lstStyle>
          <a:p>
            <a:pPr lvl="0"/>
            <a:r>
              <a:rPr lang="zh-TW" altLang="en-US"/>
              <a:t>編輯母片文字樣式</a:t>
            </a:r>
          </a:p>
        </p:txBody>
      </p:sp>
      <p:sp>
        <p:nvSpPr>
          <p:cNvPr id="4" name="Text Placeholder 3"/>
          <p:cNvSpPr>
            <a:spLocks noGrp="1"/>
          </p:cNvSpPr>
          <p:nvPr>
            <p:ph type="body" sz="half" idx="3"/>
          </p:nvPr>
        </p:nvSpPr>
        <p:spPr>
          <a:xfrm>
            <a:off x="6294970" y="2244970"/>
            <a:ext cx="5389033" cy="457200"/>
          </a:xfrm>
          <a:solidFill>
            <a:schemeClr val="accent2">
              <a:satMod val="150000"/>
              <a:alpha val="25000"/>
            </a:schemeClr>
          </a:solidFill>
          <a:ln w="12700">
            <a:solidFill>
              <a:schemeClr val="accent2"/>
            </a:solidFill>
          </a:ln>
        </p:spPr>
        <p:txBody>
          <a:bodyPr anchor="ctr">
            <a:noAutofit/>
          </a:bodyPr>
          <a:lstStyle>
            <a:lvl1pPr marL="25718" indent="0">
              <a:buNone/>
              <a:defRPr sz="1069" b="1">
                <a:solidFill>
                  <a:schemeClr val="tx1">
                    <a:tint val="95000"/>
                  </a:schemeClr>
                </a:solidFill>
              </a:defRPr>
            </a:lvl1pPr>
            <a:lvl2pPr>
              <a:buNone/>
              <a:defRPr sz="1125" b="1"/>
            </a:lvl2pPr>
            <a:lvl3pPr>
              <a:buNone/>
              <a:defRPr sz="1013" b="1"/>
            </a:lvl3pPr>
            <a:lvl4pPr>
              <a:buNone/>
              <a:defRPr sz="900" b="1"/>
            </a:lvl4pPr>
            <a:lvl5pPr>
              <a:buNone/>
              <a:defRPr sz="900" b="1"/>
            </a:lvl5pPr>
          </a:lstStyle>
          <a:p>
            <a:pPr lvl="0"/>
            <a:r>
              <a:rPr lang="zh-TW" altLang="en-US"/>
              <a:t>編輯母片文字樣式</a:t>
            </a:r>
          </a:p>
        </p:txBody>
      </p:sp>
      <p:sp>
        <p:nvSpPr>
          <p:cNvPr id="5" name="Content Placeholder 4"/>
          <p:cNvSpPr>
            <a:spLocks noGrp="1"/>
          </p:cNvSpPr>
          <p:nvPr>
            <p:ph sz="quarter" idx="2"/>
          </p:nvPr>
        </p:nvSpPr>
        <p:spPr>
          <a:xfrm>
            <a:off x="508000" y="2708519"/>
            <a:ext cx="5388864" cy="3886200"/>
          </a:xfrm>
        </p:spPr>
        <p:txBody>
          <a:bodyPr/>
          <a:lstStyle>
            <a:lvl1pPr>
              <a:defRPr sz="1125"/>
            </a:lvl1pPr>
            <a:lvl2pPr>
              <a:defRPr sz="1125"/>
            </a:lvl2pPr>
            <a:lvl3pPr>
              <a:defRPr sz="1013"/>
            </a:lvl3pPr>
            <a:lvl4pPr>
              <a:defRPr sz="900"/>
            </a:lvl4pPr>
            <a:lvl5pPr>
              <a:defRPr sz="9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Content Placeholder 5"/>
          <p:cNvSpPr>
            <a:spLocks noGrp="1"/>
          </p:cNvSpPr>
          <p:nvPr>
            <p:ph sz="quarter" idx="4"/>
          </p:nvPr>
        </p:nvSpPr>
        <p:spPr>
          <a:xfrm>
            <a:off x="6291076" y="2708519"/>
            <a:ext cx="5389033" cy="3886200"/>
          </a:xfrm>
        </p:spPr>
        <p:txBody>
          <a:bodyPr/>
          <a:lstStyle>
            <a:lvl1pPr>
              <a:defRPr sz="1125"/>
            </a:lvl1pPr>
            <a:lvl2pPr>
              <a:defRPr sz="1125"/>
            </a:lvl2pPr>
            <a:lvl3pPr>
              <a:defRPr sz="1013"/>
            </a:lvl3pPr>
            <a:lvl4pPr>
              <a:defRPr sz="900"/>
            </a:lvl4pPr>
            <a:lvl5pPr>
              <a:defRPr sz="9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13"/>
          <p:cNvSpPr>
            <a:spLocks noGrp="1"/>
          </p:cNvSpPr>
          <p:nvPr>
            <p:ph type="dt" sz="half" idx="10"/>
          </p:nvPr>
        </p:nvSpPr>
        <p:spPr/>
        <p:txBody>
          <a:bodyPr/>
          <a:lstStyle>
            <a:lvl1pPr>
              <a:defRPr/>
            </a:lvl1pPr>
          </a:lstStyle>
          <a:p>
            <a:fld id="{9B7792BD-C1B3-4730-AEDC-1261E14F33A0}" type="datetime1">
              <a:rPr lang="zh-TW" altLang="en-US" smtClean="0"/>
              <a:t>2022/3/17</a:t>
            </a:fld>
            <a:endParaRPr lang="zh-TW" altLang="en-US"/>
          </a:p>
        </p:txBody>
      </p:sp>
      <p:sp>
        <p:nvSpPr>
          <p:cNvPr id="8" name="Footer Placeholder 2"/>
          <p:cNvSpPr>
            <a:spLocks noGrp="1"/>
          </p:cNvSpPr>
          <p:nvPr>
            <p:ph type="ftr" sz="quarter" idx="11"/>
          </p:nvPr>
        </p:nvSpPr>
        <p:spPr/>
        <p:txBody>
          <a:bodyPr/>
          <a:lstStyle>
            <a:lvl1pPr>
              <a:defRPr/>
            </a:lvl1pPr>
          </a:lstStyle>
          <a:p>
            <a:endParaRPr lang="zh-TW" altLang="en-US"/>
          </a:p>
        </p:txBody>
      </p:sp>
      <p:sp>
        <p:nvSpPr>
          <p:cNvPr id="9"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43720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CC88099F-6083-417A-91B4-07F67E91F2D3}" type="datetime1">
              <a:rPr lang="zh-TW" altLang="en-US" smtClean="0"/>
              <a:t>2022/3/17</a:t>
            </a:fld>
            <a:endParaRPr lang="zh-TW" altLang="en-US"/>
          </a:p>
        </p:txBody>
      </p:sp>
      <p:sp>
        <p:nvSpPr>
          <p:cNvPr id="3" name="Footer Placeholder 2"/>
          <p:cNvSpPr>
            <a:spLocks noGrp="1"/>
          </p:cNvSpPr>
          <p:nvPr>
            <p:ph type="ftr" sz="quarter" idx="11"/>
          </p:nvPr>
        </p:nvSpPr>
        <p:spPr/>
        <p:txBody>
          <a:bodyPr/>
          <a:lstStyle>
            <a:lvl1pPr>
              <a:defRPr/>
            </a:lvl1pPr>
          </a:lstStyle>
          <a:p>
            <a:endParaRPr lang="zh-TW" altLang="en-US"/>
          </a:p>
        </p:txBody>
      </p:sp>
      <p:sp>
        <p:nvSpPr>
          <p:cNvPr id="4"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159567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013" b="1"/>
            </a:lvl1pPr>
          </a:lstStyle>
          <a:p>
            <a:r>
              <a:rPr lang="zh-TW" altLang="en-US"/>
              <a:t>按一下以編輯母片標題樣式</a:t>
            </a:r>
            <a:endParaRPr lang="en-US"/>
          </a:p>
        </p:txBody>
      </p:sp>
      <p:sp>
        <p:nvSpPr>
          <p:cNvPr id="3" name="Text Placeholder 2"/>
          <p:cNvSpPr>
            <a:spLocks noGrp="1"/>
          </p:cNvSpPr>
          <p:nvPr>
            <p:ph type="body" idx="2"/>
          </p:nvPr>
        </p:nvSpPr>
        <p:spPr>
          <a:xfrm>
            <a:off x="7137995" y="2010727"/>
            <a:ext cx="4511040" cy="4617720"/>
          </a:xfrm>
        </p:spPr>
        <p:txBody>
          <a:bodyPr/>
          <a:lstStyle>
            <a:lvl1pPr marL="5144" indent="0">
              <a:buNone/>
              <a:defRPr sz="788"/>
            </a:lvl1pPr>
            <a:lvl2pPr>
              <a:buNone/>
              <a:defRPr sz="675"/>
            </a:lvl2pPr>
            <a:lvl3pPr>
              <a:buNone/>
              <a:defRPr sz="563"/>
            </a:lvl3pPr>
            <a:lvl4pPr>
              <a:buNone/>
              <a:defRPr sz="506"/>
            </a:lvl4pPr>
            <a:lvl5pPr>
              <a:buNone/>
              <a:defRPr sz="506"/>
            </a:lvl5pPr>
          </a:lstStyle>
          <a:p>
            <a:pPr lvl="0"/>
            <a:r>
              <a:rPr lang="zh-TW" altLang="en-US"/>
              <a:t>編輯母片文字樣式</a:t>
            </a:r>
          </a:p>
        </p:txBody>
      </p:sp>
      <p:sp>
        <p:nvSpPr>
          <p:cNvPr id="4" name="Content Placeholder 3"/>
          <p:cNvSpPr>
            <a:spLocks noGrp="1"/>
          </p:cNvSpPr>
          <p:nvPr>
            <p:ph sz="half" idx="1"/>
          </p:nvPr>
        </p:nvSpPr>
        <p:spPr>
          <a:xfrm>
            <a:off x="203200" y="776287"/>
            <a:ext cx="6803136" cy="5852160"/>
          </a:xfrm>
        </p:spPr>
        <p:txBody>
          <a:bodyPr/>
          <a:lstStyle>
            <a:lvl1pPr>
              <a:defRPr sz="1800"/>
            </a:lvl1pPr>
            <a:lvl2pPr>
              <a:defRPr sz="1575"/>
            </a:lvl2pPr>
            <a:lvl3pPr>
              <a:defRPr sz="1350"/>
            </a:lvl3pPr>
            <a:lvl4pPr>
              <a:defRPr sz="1125"/>
            </a:lvl4pPr>
            <a:lvl5pPr>
              <a:defRPr sz="1125"/>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13"/>
          <p:cNvSpPr>
            <a:spLocks noGrp="1"/>
          </p:cNvSpPr>
          <p:nvPr>
            <p:ph type="dt" sz="half" idx="10"/>
          </p:nvPr>
        </p:nvSpPr>
        <p:spPr/>
        <p:txBody>
          <a:bodyPr/>
          <a:lstStyle>
            <a:lvl1pPr>
              <a:defRPr/>
            </a:lvl1pPr>
          </a:lstStyle>
          <a:p>
            <a:fld id="{3852E897-83EE-45A1-9541-8196F21AF618}" type="datetime1">
              <a:rPr lang="zh-TW" altLang="en-US" smtClean="0"/>
              <a:t>2022/3/17</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299894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7253915" y="1109162"/>
            <a:ext cx="782404" cy="4681637"/>
          </a:xfrm>
        </p:spPr>
        <p:txBody>
          <a:bodyPr vert="vert270" lIns="45720" tIns="0" rIns="45720" anchor="t"/>
          <a:lstStyle>
            <a:lvl1pPr algn="ctr">
              <a:buNone/>
              <a:defRPr sz="1125" b="1"/>
            </a:lvl1pPr>
          </a:lstStyle>
          <a:p>
            <a:r>
              <a:rPr lang="zh-TW" altLang="en-US"/>
              <a:t>按一下以編輯母片標題樣式</a:t>
            </a:r>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1800"/>
            </a:lvl1pPr>
          </a:lstStyle>
          <a:p>
            <a:pPr lvl="0"/>
            <a:r>
              <a:rPr lang="zh-TW" altLang="en-US" noProof="0"/>
              <a:t>按一下圖示以新增圖片</a:t>
            </a:r>
            <a:endParaRPr lang="en-US" noProof="0" dirty="0"/>
          </a:p>
        </p:txBody>
      </p:sp>
      <p:sp>
        <p:nvSpPr>
          <p:cNvPr id="4" name="Text Placeholder 3"/>
          <p:cNvSpPr>
            <a:spLocks noGrp="1"/>
          </p:cNvSpPr>
          <p:nvPr>
            <p:ph type="body" sz="half" idx="2"/>
          </p:nvPr>
        </p:nvSpPr>
        <p:spPr>
          <a:xfrm>
            <a:off x="8117924" y="3274313"/>
            <a:ext cx="3454400" cy="2516489"/>
          </a:xfrm>
        </p:spPr>
        <p:txBody>
          <a:bodyPr lIns="0" tIns="0" rIns="45720"/>
          <a:lstStyle>
            <a:lvl1pPr marL="0" indent="0">
              <a:lnSpc>
                <a:spcPct val="100000"/>
              </a:lnSpc>
              <a:spcBef>
                <a:spcPts val="0"/>
              </a:spcBef>
              <a:buFontTx/>
              <a:buNone/>
              <a:defRPr sz="731"/>
            </a:lvl1pPr>
            <a:lvl2pPr>
              <a:buFontTx/>
              <a:buNone/>
              <a:defRPr sz="675"/>
            </a:lvl2pPr>
            <a:lvl3pPr>
              <a:buFontTx/>
              <a:buNone/>
              <a:defRPr sz="563"/>
            </a:lvl3pPr>
            <a:lvl4pPr>
              <a:buFontTx/>
              <a:buNone/>
              <a:defRPr sz="506"/>
            </a:lvl4pPr>
            <a:lvl5pPr>
              <a:buFontTx/>
              <a:buNone/>
              <a:defRPr sz="506"/>
            </a:lvl5pPr>
          </a:lstStyle>
          <a:p>
            <a:pPr lvl="0"/>
            <a:r>
              <a:rPr lang="zh-TW" altLang="en-US"/>
              <a:t>編輯母片文字樣式</a:t>
            </a:r>
          </a:p>
        </p:txBody>
      </p:sp>
      <p:sp>
        <p:nvSpPr>
          <p:cNvPr id="5" name="Date Placeholder 13"/>
          <p:cNvSpPr>
            <a:spLocks noGrp="1"/>
          </p:cNvSpPr>
          <p:nvPr>
            <p:ph type="dt" sz="half" idx="10"/>
          </p:nvPr>
        </p:nvSpPr>
        <p:spPr/>
        <p:txBody>
          <a:bodyPr/>
          <a:lstStyle>
            <a:lvl1pPr>
              <a:defRPr/>
            </a:lvl1pPr>
          </a:lstStyle>
          <a:p>
            <a:fld id="{2B604F8F-E36F-44BB-942F-CBFBD841E80C}" type="datetime1">
              <a:rPr lang="zh-TW" altLang="en-US" smtClean="0"/>
              <a:t>2022/3/17</a:t>
            </a:fld>
            <a:endParaRPr lang="zh-TW" altLang="en-US"/>
          </a:p>
        </p:txBody>
      </p:sp>
      <p:sp>
        <p:nvSpPr>
          <p:cNvPr id="6" name="Footer Placeholder 2"/>
          <p:cNvSpPr>
            <a:spLocks noGrp="1"/>
          </p:cNvSpPr>
          <p:nvPr>
            <p:ph type="ftr" sz="quarter" idx="11"/>
          </p:nvPr>
        </p:nvSpPr>
        <p:spPr/>
        <p:txBody>
          <a:bodyPr/>
          <a:lstStyle>
            <a:lvl1pPr>
              <a:defRPr/>
            </a:lvl1pPr>
          </a:lstStyle>
          <a:p>
            <a:endParaRPr lang="zh-TW" altLang="en-US"/>
          </a:p>
        </p:txBody>
      </p:sp>
      <p:sp>
        <p:nvSpPr>
          <p:cNvPr id="7"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328747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13"/>
          <p:cNvSpPr>
            <a:spLocks noGrp="1"/>
          </p:cNvSpPr>
          <p:nvPr>
            <p:ph type="dt" sz="half" idx="10"/>
          </p:nvPr>
        </p:nvSpPr>
        <p:spPr/>
        <p:txBody>
          <a:bodyPr/>
          <a:lstStyle>
            <a:lvl1pPr>
              <a:defRPr/>
            </a:lvl1pPr>
          </a:lstStyle>
          <a:p>
            <a:fld id="{CE088169-0977-48A8-85EF-1864E048F152}" type="datetime1">
              <a:rPr lang="zh-TW" altLang="en-US" smtClean="0"/>
              <a:t>2022/3/17</a:t>
            </a:fld>
            <a:endParaRPr lang="zh-TW" altLang="en-US"/>
          </a:p>
        </p:txBody>
      </p:sp>
      <p:sp>
        <p:nvSpPr>
          <p:cNvPr id="5" name="Footer Placeholder 2"/>
          <p:cNvSpPr>
            <a:spLocks noGrp="1"/>
          </p:cNvSpPr>
          <p:nvPr>
            <p:ph type="ftr" sz="quarter" idx="11"/>
          </p:nvPr>
        </p:nvSpPr>
        <p:spPr/>
        <p:txBody>
          <a:bodyPr/>
          <a:lstStyle>
            <a:lvl1pPr>
              <a:defRPr/>
            </a:lvl1pPr>
          </a:lstStyle>
          <a:p>
            <a:endParaRPr lang="zh-TW" altLang="en-US"/>
          </a:p>
        </p:txBody>
      </p:sp>
      <p:sp>
        <p:nvSpPr>
          <p:cNvPr id="6" name="Slide Number Placeholder 22"/>
          <p:cNvSpPr>
            <a:spLocks noGrp="1"/>
          </p:cNvSpPr>
          <p:nvPr>
            <p:ph type="sldNum" sz="quarter" idx="12"/>
          </p:nvPr>
        </p:nvSpPr>
        <p:spPr/>
        <p:txBody>
          <a:bodyPr/>
          <a:lstStyle>
            <a:lvl1pPr>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98756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7"/>
          <p:cNvSpPr/>
          <p:nvPr/>
        </p:nvSpPr>
        <p:spPr>
          <a:xfrm>
            <a:off x="0" y="366718"/>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29" name="Rectangle 28"/>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0" name="Rectangle 29"/>
          <p:cNvSpPr/>
          <p:nvPr/>
        </p:nvSpPr>
        <p:spPr>
          <a:xfrm>
            <a:off x="0" y="307980"/>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1" name="Rectangle 30"/>
          <p:cNvSpPr/>
          <p:nvPr/>
        </p:nvSpPr>
        <p:spPr>
          <a:xfrm flipV="1">
            <a:off x="7213600" y="360368"/>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2" name="Rectangle 31"/>
          <p:cNvSpPr/>
          <p:nvPr/>
        </p:nvSpPr>
        <p:spPr>
          <a:xfrm flipV="1">
            <a:off x="7213600" y="439743"/>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33" name="Rounded Rectangle 32"/>
          <p:cNvSpPr/>
          <p:nvPr/>
        </p:nvSpPr>
        <p:spPr bwMode="white">
          <a:xfrm>
            <a:off x="7209370"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useBgFill="1">
        <p:nvSpPr>
          <p:cNvPr id="34" name="Rounded Rectangle 33"/>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5" name="Rectangle 34"/>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6" name="Rectangle 35"/>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7" name="Rectangle 36"/>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8" name="Rectangle 37"/>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39" name="Rectangle 38"/>
          <p:cNvSpPr/>
          <p:nvPr/>
        </p:nvSpPr>
        <p:spPr bwMode="invGray">
          <a:xfrm>
            <a:off x="11887203"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40" name="Rectangle 39"/>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kumimoji="0" lang="en-US" altLang="zh-TW" sz="1013" dirty="0">
              <a:solidFill>
                <a:srgbClr val="FFFFFF"/>
              </a:solidFill>
              <a:latin typeface="Calibri" pitchFamily="34" charset="0"/>
            </a:endParaRPr>
          </a:p>
        </p:txBody>
      </p:sp>
      <p:sp>
        <p:nvSpPr>
          <p:cNvPr id="1039" name="Title Placeholder 21"/>
          <p:cNvSpPr>
            <a:spLocks noGrp="1"/>
          </p:cNvSpPr>
          <p:nvPr>
            <p:ph type="title"/>
          </p:nvPr>
        </p:nvSpPr>
        <p:spPr bwMode="auto">
          <a:xfrm>
            <a:off x="609600" y="620713"/>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endParaRPr lang="en-US" altLang="zh-TW" dirty="0"/>
          </a:p>
        </p:txBody>
      </p:sp>
      <p:sp>
        <p:nvSpPr>
          <p:cNvPr id="1040" name="Text Placeholder 12"/>
          <p:cNvSpPr>
            <a:spLocks noGrp="1"/>
          </p:cNvSpPr>
          <p:nvPr>
            <p:ph type="body" idx="1"/>
          </p:nvPr>
        </p:nvSpPr>
        <p:spPr bwMode="auto">
          <a:xfrm>
            <a:off x="624417" y="1773239"/>
            <a:ext cx="10972800"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p:txBody>
      </p:sp>
      <p:sp>
        <p:nvSpPr>
          <p:cNvPr id="14" name="Date Placeholder 13"/>
          <p:cNvSpPr>
            <a:spLocks noGrp="1"/>
          </p:cNvSpPr>
          <p:nvPr>
            <p:ph type="dt" sz="half" idx="2"/>
          </p:nvPr>
        </p:nvSpPr>
        <p:spPr>
          <a:xfrm>
            <a:off x="8782052" y="612775"/>
            <a:ext cx="1276349" cy="457200"/>
          </a:xfrm>
          <a:prstGeom prst="rect">
            <a:avLst/>
          </a:prstGeom>
        </p:spPr>
        <p:txBody>
          <a:bodyPr vert="horz" wrap="square" lIns="91440" tIns="45720" rIns="91440" bIns="45720" numCol="1" anchor="t" anchorCtr="0" compatLnSpc="1">
            <a:prstTxWarp prst="textNoShape">
              <a:avLst/>
            </a:prstTxWarp>
          </a:bodyPr>
          <a:lstStyle>
            <a:lvl1pPr>
              <a:defRPr kumimoji="0" sz="450">
                <a:solidFill>
                  <a:schemeClr val="accent2"/>
                </a:solidFill>
                <a:latin typeface="Calibri" pitchFamily="34" charset="0"/>
              </a:defRPr>
            </a:lvl1pPr>
          </a:lstStyle>
          <a:p>
            <a:fld id="{F1BCBD23-0C21-44FF-925C-6B444C55876E}" type="datetime1">
              <a:rPr lang="zh-TW" altLang="en-US" smtClean="0"/>
              <a:t>2022/3/17</a:t>
            </a:fld>
            <a:endParaRPr lang="zh-TW" altLang="en-US"/>
          </a:p>
        </p:txBody>
      </p:sp>
      <p:sp>
        <p:nvSpPr>
          <p:cNvPr id="3" name="Footer Placeholder 2"/>
          <p:cNvSpPr>
            <a:spLocks noGrp="1"/>
          </p:cNvSpPr>
          <p:nvPr>
            <p:ph type="ftr" sz="quarter" idx="3"/>
          </p:nvPr>
        </p:nvSpPr>
        <p:spPr>
          <a:xfrm>
            <a:off x="7010403" y="612775"/>
            <a:ext cx="1767417" cy="457200"/>
          </a:xfrm>
          <a:prstGeom prst="rect">
            <a:avLst/>
          </a:prstGeom>
        </p:spPr>
        <p:txBody>
          <a:bodyPr vert="horz" wrap="square" lIns="91440" tIns="45720" rIns="91440" bIns="45720" numCol="1" anchor="t" anchorCtr="0" compatLnSpc="1">
            <a:prstTxWarp prst="textNoShape">
              <a:avLst/>
            </a:prstTxWarp>
          </a:bodyPr>
          <a:lstStyle>
            <a:lvl1pPr>
              <a:defRPr kumimoji="0" sz="450">
                <a:solidFill>
                  <a:schemeClr val="accent2"/>
                </a:solidFill>
                <a:latin typeface="Calibri" pitchFamily="34" charset="0"/>
              </a:defRPr>
            </a:lvl1pPr>
          </a:lstStyle>
          <a:p>
            <a:endParaRPr lang="zh-TW" altLang="en-US"/>
          </a:p>
        </p:txBody>
      </p:sp>
      <p:pic>
        <p:nvPicPr>
          <p:cNvPr id="1043" name="Picture 19" descr="selablogo.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852152" y="15875"/>
            <a:ext cx="133773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Slide Number Placeholder 22"/>
          <p:cNvSpPr>
            <a:spLocks noGrp="1"/>
          </p:cNvSpPr>
          <p:nvPr>
            <p:ph type="sldNum" sz="quarter" idx="4"/>
          </p:nvPr>
        </p:nvSpPr>
        <p:spPr>
          <a:xfrm>
            <a:off x="10852151" y="6391280"/>
            <a:ext cx="1181100" cy="366713"/>
          </a:xfrm>
          <a:prstGeom prst="rect">
            <a:avLst/>
          </a:prstGeom>
        </p:spPr>
        <p:txBody>
          <a:bodyPr vert="horz" wrap="square" lIns="91440" tIns="45720" rIns="91440" bIns="45720" numCol="1" anchor="b" anchorCtr="0" compatLnSpc="1">
            <a:prstTxWarp prst="textNoShape">
              <a:avLst/>
            </a:prstTxWarp>
          </a:bodyPr>
          <a:lstStyle>
            <a:lvl1pPr>
              <a:defRPr kumimoji="0">
                <a:latin typeface="Calibri" pitchFamily="34" charset="0"/>
              </a:defRPr>
            </a:lvl1pPr>
          </a:lstStyle>
          <a:p>
            <a:fld id="{9F403048-CE27-480E-9DB2-78DEF102E1A2}" type="slidenum">
              <a:rPr lang="zh-TW" altLang="en-US" smtClean="0"/>
              <a:t>‹#›</a:t>
            </a:fld>
            <a:endParaRPr lang="zh-TW" altLang="en-US"/>
          </a:p>
        </p:txBody>
      </p:sp>
    </p:spTree>
    <p:extLst>
      <p:ext uri="{BB962C8B-B14F-4D97-AF65-F5344CB8AC3E}">
        <p14:creationId xmlns:p14="http://schemas.microsoft.com/office/powerpoint/2010/main" val="789406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1" fontAlgn="base" hangingPunct="1">
        <a:spcBef>
          <a:spcPct val="0"/>
        </a:spcBef>
        <a:spcAft>
          <a:spcPct val="0"/>
        </a:spcAft>
        <a:defRPr sz="2400" kern="1200">
          <a:solidFill>
            <a:schemeClr val="tx2"/>
          </a:solidFill>
          <a:latin typeface="Calibri" pitchFamily="34" charset="0"/>
          <a:ea typeface="+mj-ea"/>
          <a:cs typeface="+mj-cs"/>
        </a:defRPr>
      </a:lvl1pPr>
      <a:lvl2pPr algn="l" rtl="0" eaLnBrk="1" fontAlgn="base" hangingPunct="1">
        <a:spcBef>
          <a:spcPct val="0"/>
        </a:spcBef>
        <a:spcAft>
          <a:spcPct val="0"/>
        </a:spcAft>
        <a:defRPr sz="2250">
          <a:solidFill>
            <a:schemeClr val="tx2"/>
          </a:solidFill>
          <a:latin typeface="Calibri" pitchFamily="34" charset="0"/>
          <a:ea typeface="微軟正黑體" pitchFamily="34" charset="-120"/>
        </a:defRPr>
      </a:lvl2pPr>
      <a:lvl3pPr algn="l" rtl="0" eaLnBrk="1" fontAlgn="base" hangingPunct="1">
        <a:spcBef>
          <a:spcPct val="0"/>
        </a:spcBef>
        <a:spcAft>
          <a:spcPct val="0"/>
        </a:spcAft>
        <a:defRPr sz="2250">
          <a:solidFill>
            <a:schemeClr val="tx2"/>
          </a:solidFill>
          <a:latin typeface="Calibri" pitchFamily="34" charset="0"/>
          <a:ea typeface="微軟正黑體" pitchFamily="34" charset="-120"/>
        </a:defRPr>
      </a:lvl3pPr>
      <a:lvl4pPr algn="l" rtl="0" eaLnBrk="1" fontAlgn="base" hangingPunct="1">
        <a:spcBef>
          <a:spcPct val="0"/>
        </a:spcBef>
        <a:spcAft>
          <a:spcPct val="0"/>
        </a:spcAft>
        <a:defRPr sz="2250">
          <a:solidFill>
            <a:schemeClr val="tx2"/>
          </a:solidFill>
          <a:latin typeface="Calibri" pitchFamily="34" charset="0"/>
          <a:ea typeface="微軟正黑體" pitchFamily="34" charset="-120"/>
        </a:defRPr>
      </a:lvl4pPr>
      <a:lvl5pPr algn="l" rtl="0" eaLnBrk="1" fontAlgn="base" hangingPunct="1">
        <a:spcBef>
          <a:spcPct val="0"/>
        </a:spcBef>
        <a:spcAft>
          <a:spcPct val="0"/>
        </a:spcAft>
        <a:defRPr sz="2250">
          <a:solidFill>
            <a:schemeClr val="tx2"/>
          </a:solidFill>
          <a:latin typeface="Calibri" pitchFamily="34" charset="0"/>
          <a:ea typeface="微軟正黑體" pitchFamily="34" charset="-120"/>
        </a:defRPr>
      </a:lvl5pPr>
      <a:lvl6pPr marL="257175" algn="l" rtl="0" eaLnBrk="1" fontAlgn="base" hangingPunct="1">
        <a:spcBef>
          <a:spcPct val="0"/>
        </a:spcBef>
        <a:spcAft>
          <a:spcPct val="0"/>
        </a:spcAft>
        <a:defRPr sz="2250">
          <a:solidFill>
            <a:schemeClr val="tx2"/>
          </a:solidFill>
          <a:latin typeface="Trebuchet MS" pitchFamily="34" charset="0"/>
          <a:ea typeface="微軟正黑體" pitchFamily="34" charset="-120"/>
        </a:defRPr>
      </a:lvl6pPr>
      <a:lvl7pPr marL="514350" algn="l" rtl="0" eaLnBrk="1" fontAlgn="base" hangingPunct="1">
        <a:spcBef>
          <a:spcPct val="0"/>
        </a:spcBef>
        <a:spcAft>
          <a:spcPct val="0"/>
        </a:spcAft>
        <a:defRPr sz="2250">
          <a:solidFill>
            <a:schemeClr val="tx2"/>
          </a:solidFill>
          <a:latin typeface="Trebuchet MS" pitchFamily="34" charset="0"/>
          <a:ea typeface="微軟正黑體" pitchFamily="34" charset="-120"/>
        </a:defRPr>
      </a:lvl7pPr>
      <a:lvl8pPr marL="771525" algn="l" rtl="0" eaLnBrk="1" fontAlgn="base" hangingPunct="1">
        <a:spcBef>
          <a:spcPct val="0"/>
        </a:spcBef>
        <a:spcAft>
          <a:spcPct val="0"/>
        </a:spcAft>
        <a:defRPr sz="2250">
          <a:solidFill>
            <a:schemeClr val="tx2"/>
          </a:solidFill>
          <a:latin typeface="Trebuchet MS" pitchFamily="34" charset="0"/>
          <a:ea typeface="微軟正黑體" pitchFamily="34" charset="-120"/>
        </a:defRPr>
      </a:lvl8pPr>
      <a:lvl9pPr marL="1028700" algn="l" rtl="0" eaLnBrk="1" fontAlgn="base" hangingPunct="1">
        <a:spcBef>
          <a:spcPct val="0"/>
        </a:spcBef>
        <a:spcAft>
          <a:spcPct val="0"/>
        </a:spcAft>
        <a:defRPr sz="2250">
          <a:solidFill>
            <a:schemeClr val="tx2"/>
          </a:solidFill>
          <a:latin typeface="Trebuchet MS" pitchFamily="34" charset="0"/>
          <a:ea typeface="微軟正黑體" pitchFamily="34" charset="-120"/>
        </a:defRPr>
      </a:lvl9pPr>
    </p:titleStyle>
    <p:body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Calibri" pitchFamily="34" charset="0"/>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Calibri" pitchFamily="34" charset="0"/>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Calibri" pitchFamily="34" charset="0"/>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Calibri" pitchFamily="34" charset="0"/>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Calibri" pitchFamily="34" charset="0"/>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ctrTitle"/>
          </p:nvPr>
        </p:nvSpPr>
        <p:spPr>
          <a:xfrm>
            <a:off x="272000" y="2060833"/>
            <a:ext cx="11628800" cy="1470000"/>
          </a:xfrm>
          <a:prstGeom prst="rect">
            <a:avLst/>
          </a:prstGeom>
          <a:noFill/>
          <a:ln>
            <a:noFill/>
          </a:ln>
        </p:spPr>
        <p:txBody>
          <a:bodyPr spcFirstLastPara="1" vert="horz" wrap="square" lIns="121900" tIns="60933" rIns="121900" bIns="60933" numCol="1" anchor="b" anchorCtr="0" compatLnSpc="1">
            <a:prstTxWarp prst="textNoShape">
              <a:avLst/>
            </a:prstTxWarp>
            <a:noAutofit/>
          </a:bodyPr>
          <a:lstStyle/>
          <a:p>
            <a:pPr lvl="0" algn="ctr"/>
            <a:r>
              <a:rPr lang="en-US" altLang="zh-TW" sz="3200" b="1" dirty="0">
                <a:solidFill>
                  <a:srgbClr val="050505"/>
                </a:solidFill>
                <a:latin typeface="DFKai-SB"/>
                <a:ea typeface="DFKai-SB"/>
                <a:cs typeface="DFKai-SB"/>
                <a:sym typeface="DFKai-SB"/>
              </a:rPr>
              <a:t>Git Education Game - </a:t>
            </a:r>
            <a:r>
              <a:rPr lang="zh-TW" altLang="en-US" sz="3200" b="1" dirty="0">
                <a:solidFill>
                  <a:srgbClr val="050505"/>
                </a:solidFill>
                <a:latin typeface="DFKai-SB"/>
                <a:ea typeface="DFKai-SB"/>
                <a:cs typeface="DFKai-SB"/>
                <a:sym typeface="DFKai-SB"/>
              </a:rPr>
              <a:t>針對學習程式碼版本控制技術的嚴肅遊戲之研發</a:t>
            </a:r>
            <a:endParaRPr b="1" dirty="0"/>
          </a:p>
        </p:txBody>
      </p:sp>
      <p:sp>
        <p:nvSpPr>
          <p:cNvPr id="174" name="Google Shape;174;p28"/>
          <p:cNvSpPr txBox="1">
            <a:spLocks noGrp="1"/>
          </p:cNvSpPr>
          <p:nvPr>
            <p:ph type="subTitle" idx="1"/>
          </p:nvPr>
        </p:nvSpPr>
        <p:spPr>
          <a:xfrm>
            <a:off x="1087000" y="3996745"/>
            <a:ext cx="9998800" cy="2736400"/>
          </a:xfrm>
          <a:prstGeom prst="rect">
            <a:avLst/>
          </a:prstGeom>
          <a:noFill/>
          <a:ln>
            <a:noFill/>
          </a:ln>
        </p:spPr>
        <p:txBody>
          <a:bodyPr spcFirstLastPara="1" vert="horz" wrap="square" lIns="121900" tIns="60933" rIns="121900" bIns="60933" numCol="1" anchor="t" anchorCtr="0" compatLnSpc="1">
            <a:prstTxWarp prst="textNoShape">
              <a:avLst/>
            </a:prstTxWarp>
            <a:noAutofit/>
          </a:bodyPr>
          <a:lstStyle/>
          <a:p>
            <a:pPr marL="48004" algn="ctr">
              <a:spcBef>
                <a:spcPts val="0"/>
              </a:spcBef>
              <a:spcAft>
                <a:spcPts val="0"/>
              </a:spcAft>
              <a:buSzPts val="1600"/>
            </a:pPr>
            <a:endParaRPr sz="2400" dirty="0">
              <a:latin typeface="DFKai-SB"/>
              <a:ea typeface="DFKai-SB"/>
              <a:cs typeface="DFKai-SB"/>
              <a:sym typeface="DFKai-SB"/>
            </a:endParaRPr>
          </a:p>
          <a:p>
            <a:pPr marL="48004" algn="ctr">
              <a:spcBef>
                <a:spcPts val="225"/>
              </a:spcBef>
              <a:spcAft>
                <a:spcPts val="0"/>
              </a:spcAft>
              <a:buSzPts val="1600"/>
            </a:pPr>
            <a:endParaRPr sz="2400" dirty="0">
              <a:latin typeface="DFKai-SB"/>
              <a:ea typeface="DFKai-SB"/>
              <a:cs typeface="DFKai-SB"/>
              <a:sym typeface="DFKai-SB"/>
            </a:endParaRPr>
          </a:p>
          <a:p>
            <a:pPr marL="48004"/>
            <a:r>
              <a:rPr lang="zh-TW" altLang="en-US" sz="2400" dirty="0">
                <a:latin typeface="DFKai-SB"/>
                <a:ea typeface="DFKai-SB"/>
                <a:cs typeface="DFKai-SB"/>
                <a:sym typeface="DFKai-SB"/>
              </a:rPr>
              <a:t>指導教授</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陳錫民</a:t>
            </a:r>
            <a:r>
              <a:rPr lang="zh-TW" altLang="zh-TW" sz="2400" dirty="0">
                <a:latin typeface="DFKai-SB"/>
                <a:ea typeface="DFKai-SB"/>
                <a:cs typeface="DFKai-SB"/>
                <a:sym typeface="DFKai-SB"/>
              </a:rPr>
              <a:t>教授</a:t>
            </a:r>
            <a:endParaRPr sz="2400" dirty="0">
              <a:latin typeface="DFKai-SB"/>
              <a:ea typeface="DFKai-SB"/>
              <a:cs typeface="DFKai-SB"/>
              <a:sym typeface="DFKai-SB"/>
            </a:endParaRPr>
          </a:p>
          <a:p>
            <a:pPr marL="48004">
              <a:spcBef>
                <a:spcPts val="225"/>
              </a:spcBef>
              <a:spcAft>
                <a:spcPts val="0"/>
              </a:spcAft>
              <a:buSzPts val="1600"/>
            </a:pPr>
            <a:endParaRPr sz="2400" dirty="0">
              <a:latin typeface="DFKai-SB"/>
              <a:ea typeface="DFKai-SB"/>
              <a:cs typeface="DFKai-SB"/>
              <a:sym typeface="DFKai-SB"/>
            </a:endParaRPr>
          </a:p>
          <a:p>
            <a:pPr marL="48004">
              <a:spcBef>
                <a:spcPts val="225"/>
              </a:spcBef>
              <a:spcAft>
                <a:spcPts val="0"/>
              </a:spcAft>
              <a:buSzPts val="1600"/>
            </a:pPr>
            <a:r>
              <a:rPr lang="zh-TW" altLang="en-US" sz="2400" dirty="0">
                <a:latin typeface="DFKai-SB"/>
                <a:ea typeface="DFKai-SB"/>
                <a:cs typeface="DFKai-SB"/>
                <a:sym typeface="DFKai-SB"/>
              </a:rPr>
              <a:t>研究生</a:t>
            </a:r>
            <a:r>
              <a:rPr lang="en-US" altLang="zh-TW" sz="2400" dirty="0">
                <a:latin typeface="DFKai-SB"/>
                <a:ea typeface="DFKai-SB"/>
                <a:cs typeface="DFKai-SB"/>
                <a:sym typeface="DFKai-SB"/>
              </a:rPr>
              <a:t>:</a:t>
            </a:r>
            <a:r>
              <a:rPr lang="zh-TW" altLang="en-US" sz="2400" dirty="0">
                <a:latin typeface="DFKai-SB"/>
                <a:ea typeface="DFKai-SB"/>
                <a:cs typeface="DFKai-SB"/>
                <a:sym typeface="DFKai-SB"/>
              </a:rPr>
              <a:t>張佑瑋</a:t>
            </a:r>
            <a:endParaRPr sz="2400" dirty="0">
              <a:latin typeface="DFKai-SB"/>
              <a:ea typeface="DFKai-SB"/>
              <a:cs typeface="DFKai-SB"/>
              <a:sym typeface="DFKai-SB"/>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3" name="文字方塊 2">
            <a:extLst>
              <a:ext uri="{FF2B5EF4-FFF2-40B4-BE49-F238E27FC236}">
                <a16:creationId xmlns:a16="http://schemas.microsoft.com/office/drawing/2014/main" id="{91887FB1-9470-4FDE-AB05-F69D73C6EBFB}"/>
              </a:ext>
            </a:extLst>
          </p:cNvPr>
          <p:cNvSpPr txBox="1"/>
          <p:nvPr/>
        </p:nvSpPr>
        <p:spPr>
          <a:xfrm>
            <a:off x="7697397" y="6454702"/>
            <a:ext cx="2390889" cy="338554"/>
          </a:xfrm>
          <a:prstGeom prst="rect">
            <a:avLst/>
          </a:prstGeom>
          <a:noFill/>
        </p:spPr>
        <p:txBody>
          <a:bodyPr wrap="square" rtlCol="0">
            <a:spAutoFit/>
          </a:bodyPr>
          <a:lstStyle/>
          <a:p>
            <a:r>
              <a:rPr lang="en-US" altLang="zh-TW" sz="1600" dirty="0">
                <a:solidFill>
                  <a:schemeClr val="bg1">
                    <a:lumMod val="10000"/>
                  </a:schemeClr>
                </a:solidFill>
                <a:latin typeface="標楷體" panose="03000509000000000000" pitchFamily="65" charset="-120"/>
                <a:ea typeface="標楷體" panose="03000509000000000000" pitchFamily="65" charset="-120"/>
              </a:rPr>
              <a:t>Extended UTAUT/UTAUT2</a:t>
            </a:r>
            <a:endParaRPr lang="zh-TW" altLang="en-US" sz="1600" dirty="0">
              <a:solidFill>
                <a:schemeClr val="bg1">
                  <a:lumMod val="10000"/>
                </a:schemeClr>
              </a:solidFill>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CB543F35-E749-4685-9CAC-94AAF839E3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64357" y="2999726"/>
            <a:ext cx="4256971" cy="3490238"/>
          </a:xfrm>
          <a:prstGeom prst="rect">
            <a:avLst/>
          </a:prstGeom>
        </p:spPr>
      </p:pic>
      <p:sp>
        <p:nvSpPr>
          <p:cNvPr id="235" name="Google Shape;235;p37"/>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altLang="zh-TW" sz="3200" b="1" dirty="0">
                <a:solidFill>
                  <a:srgbClr val="000000"/>
                </a:solidFill>
                <a:latin typeface="DFKai-SB"/>
                <a:ea typeface="DFKai-SB"/>
                <a:cs typeface="DFKai-SB"/>
                <a:sym typeface="DFKai-SB"/>
              </a:rPr>
              <a:t>文獻</a:t>
            </a:r>
            <a:r>
              <a:rPr lang="zh-TW" altLang="en-US" sz="3200" b="1" dirty="0">
                <a:solidFill>
                  <a:srgbClr val="000000"/>
                </a:solidFill>
                <a:latin typeface="DFKai-SB"/>
                <a:ea typeface="DFKai-SB"/>
                <a:cs typeface="DFKai-SB"/>
                <a:sym typeface="DFKai-SB"/>
              </a:rPr>
              <a:t>回顧</a:t>
            </a:r>
            <a:endParaRPr sz="3200" b="1" dirty="0"/>
          </a:p>
        </p:txBody>
      </p:sp>
      <p:sp>
        <p:nvSpPr>
          <p:cNvPr id="236" name="Google Shape;236;p37"/>
          <p:cNvSpPr txBox="1">
            <a:spLocks noGrp="1"/>
          </p:cNvSpPr>
          <p:nvPr>
            <p:ph type="body" idx="1"/>
          </p:nvPr>
        </p:nvSpPr>
        <p:spPr>
          <a:xfrm>
            <a:off x="624417" y="1773239"/>
            <a:ext cx="10972800" cy="1785209"/>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25"/>
              </a:spcBef>
              <a:spcAft>
                <a:spcPts val="800"/>
              </a:spcAft>
              <a:buNone/>
            </a:pPr>
            <a:r>
              <a:rPr lang="zh-TW" altLang="en-US" b="1" dirty="0">
                <a:solidFill>
                  <a:srgbClr val="000000"/>
                </a:solidFill>
                <a:latin typeface="DFKai-SB"/>
                <a:ea typeface="DFKai-SB"/>
                <a:cs typeface="DFKai-SB"/>
                <a:sym typeface="DFKai-SB"/>
              </a:rPr>
              <a:t>整合科技接受模型（</a:t>
            </a:r>
            <a:r>
              <a:rPr lang="en-US" altLang="zh-TW" b="1" dirty="0">
                <a:solidFill>
                  <a:srgbClr val="000000"/>
                </a:solidFill>
                <a:latin typeface="DFKai-SB"/>
                <a:ea typeface="DFKai-SB"/>
                <a:cs typeface="DFKai-SB"/>
                <a:sym typeface="DFKai-SB"/>
              </a:rPr>
              <a:t>Unified theory of acceptance and use of technology Model</a:t>
            </a:r>
            <a:r>
              <a:rPr lang="zh-TW" altLang="en-US" b="1" dirty="0">
                <a:solidFill>
                  <a:srgbClr val="000000"/>
                </a:solidFill>
                <a:latin typeface="DFKai-SB"/>
                <a:ea typeface="DFKai-SB"/>
                <a:cs typeface="DFKai-SB"/>
                <a:sym typeface="DFKai-SB"/>
              </a:rPr>
              <a:t>）</a:t>
            </a:r>
            <a:r>
              <a:rPr lang="en-US" altLang="zh-TW" b="1" dirty="0">
                <a:solidFill>
                  <a:srgbClr val="000000"/>
                </a:solidFill>
                <a:latin typeface="DFKai-SB"/>
                <a:ea typeface="DFKai-SB"/>
                <a:cs typeface="DFKai-SB"/>
                <a:sym typeface="DFKai-SB"/>
              </a:rPr>
              <a:t>: </a:t>
            </a:r>
            <a:endParaRPr lang="en-US" b="1" dirty="0">
              <a:solidFill>
                <a:srgbClr val="000000"/>
              </a:solidFill>
              <a:latin typeface="DFKai-SB"/>
              <a:ea typeface="DFKai-SB"/>
              <a:cs typeface="DFKai-SB"/>
              <a:sym typeface="DFKai-SB"/>
            </a:endParaRPr>
          </a:p>
          <a:p>
            <a:pPr indent="-457189">
              <a:buClr>
                <a:srgbClr val="000000"/>
              </a:buClr>
              <a:buSzPts val="1800"/>
              <a:buFont typeface="DFKai-SB"/>
              <a:buChar char="•"/>
            </a:pPr>
            <a:r>
              <a:rPr lang="zh-TW" altLang="en-US" dirty="0">
                <a:solidFill>
                  <a:srgbClr val="000000"/>
                </a:solidFill>
              </a:rPr>
              <a:t>由</a:t>
            </a:r>
            <a:r>
              <a:rPr lang="en-US" altLang="zh-TW" dirty="0">
                <a:solidFill>
                  <a:srgbClr val="000000"/>
                </a:solidFill>
              </a:rPr>
              <a:t>Venkatesh</a:t>
            </a:r>
            <a:r>
              <a:rPr lang="zh-TW" altLang="en-US" dirty="0">
                <a:solidFill>
                  <a:srgbClr val="000000"/>
                </a:solidFill>
                <a:latin typeface="DFKai-SB"/>
                <a:ea typeface="DFKai-SB"/>
                <a:cs typeface="DFKai-SB"/>
                <a:sym typeface="DFKai-SB"/>
              </a:rPr>
              <a:t>等人提出，整合了包含技術接受模型（</a:t>
            </a:r>
            <a:r>
              <a:rPr lang="en-US" altLang="zh-TW" dirty="0">
                <a:solidFill>
                  <a:srgbClr val="000000"/>
                </a:solidFill>
                <a:latin typeface="DFKai-SB"/>
                <a:ea typeface="DFKai-SB"/>
                <a:cs typeface="DFKai-SB"/>
                <a:sym typeface="DFKai-SB"/>
              </a:rPr>
              <a:t>TAM</a:t>
            </a:r>
            <a:r>
              <a:rPr lang="zh-TW" altLang="en-US" dirty="0">
                <a:solidFill>
                  <a:srgbClr val="000000"/>
                </a:solidFill>
                <a:latin typeface="DFKai-SB"/>
                <a:ea typeface="DFKai-SB"/>
                <a:cs typeface="DFKai-SB"/>
                <a:sym typeface="DFKai-SB"/>
              </a:rPr>
              <a:t>）、動機模型（</a:t>
            </a:r>
            <a:r>
              <a:rPr lang="en-US" altLang="zh-TW" dirty="0">
                <a:solidFill>
                  <a:srgbClr val="000000"/>
                </a:solidFill>
                <a:latin typeface="DFKai-SB"/>
                <a:ea typeface="DFKai-SB"/>
                <a:cs typeface="DFKai-SB"/>
                <a:sym typeface="DFKai-SB"/>
              </a:rPr>
              <a:t>Motivational Model</a:t>
            </a:r>
            <a:r>
              <a:rPr lang="zh-TW" altLang="en-US" dirty="0">
                <a:solidFill>
                  <a:srgbClr val="000000"/>
                </a:solidFill>
                <a:latin typeface="DFKai-SB"/>
                <a:ea typeface="DFKai-SB"/>
                <a:cs typeface="DFKai-SB"/>
                <a:sym typeface="DFKai-SB"/>
              </a:rPr>
              <a:t>，簡稱</a:t>
            </a:r>
            <a:r>
              <a:rPr lang="en-US" altLang="zh-TW" dirty="0">
                <a:solidFill>
                  <a:srgbClr val="000000"/>
                </a:solidFill>
                <a:latin typeface="DFKai-SB"/>
                <a:ea typeface="DFKai-SB"/>
                <a:cs typeface="DFKai-SB"/>
                <a:sym typeface="DFKai-SB"/>
              </a:rPr>
              <a:t>MM</a:t>
            </a:r>
            <a:r>
              <a:rPr lang="zh-TW" altLang="en-US" dirty="0">
                <a:solidFill>
                  <a:srgbClr val="000000"/>
                </a:solidFill>
                <a:latin typeface="DFKai-SB"/>
                <a:ea typeface="DFKai-SB"/>
                <a:cs typeface="DFKai-SB"/>
                <a:sym typeface="DFKai-SB"/>
              </a:rPr>
              <a:t>）、計畫行為理論（</a:t>
            </a:r>
            <a:r>
              <a:rPr lang="en-US" altLang="zh-TW" dirty="0">
                <a:solidFill>
                  <a:srgbClr val="000000"/>
                </a:solidFill>
                <a:latin typeface="DFKai-SB"/>
                <a:ea typeface="DFKai-SB"/>
                <a:cs typeface="DFKai-SB"/>
                <a:sym typeface="DFKai-SB"/>
              </a:rPr>
              <a:t>Theory of Planning Behavior</a:t>
            </a:r>
            <a:r>
              <a:rPr lang="zh-TW" altLang="en-US" dirty="0">
                <a:solidFill>
                  <a:srgbClr val="000000"/>
                </a:solidFill>
                <a:latin typeface="DFKai-SB"/>
                <a:ea typeface="DFKai-SB"/>
                <a:cs typeface="DFKai-SB"/>
                <a:sym typeface="DFKai-SB"/>
              </a:rPr>
              <a:t>）等等八種主要的技術接受理論，將其主要因素進行整合而形成的綜合模型。</a:t>
            </a:r>
            <a:endParaRPr lang="en-US" altLang="zh-TW"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056FA601-7A03-4D47-8B52-8501F0AA263A}"/>
              </a:ext>
            </a:extLst>
          </p:cNvPr>
          <p:cNvSpPr>
            <a:spLocks noGrp="1"/>
          </p:cNvSpPr>
          <p:nvPr>
            <p:ph type="sldNum" idx="12"/>
          </p:nvPr>
        </p:nvSpPr>
        <p:spPr/>
        <p:txBody>
          <a:bodyPr/>
          <a:lstStyle/>
          <a:p>
            <a:fld id="{00000000-1234-1234-1234-123412341234}" type="slidenum">
              <a:rPr lang="en-US" altLang="zh-TW" smtClean="0"/>
              <a:pPr/>
              <a:t>10</a:t>
            </a:fld>
            <a:endParaRPr lang="zh-TW" altLang="en-US"/>
          </a:p>
        </p:txBody>
      </p:sp>
      <p:sp>
        <p:nvSpPr>
          <p:cNvPr id="8" name="Google Shape;236;p37">
            <a:extLst>
              <a:ext uri="{FF2B5EF4-FFF2-40B4-BE49-F238E27FC236}">
                <a16:creationId xmlns:a16="http://schemas.microsoft.com/office/drawing/2014/main" id="{1E5B0BB2-D5A6-4DB2-A475-505160B1AD19}"/>
              </a:ext>
            </a:extLst>
          </p:cNvPr>
          <p:cNvSpPr txBox="1">
            <a:spLocks/>
          </p:cNvSpPr>
          <p:nvPr/>
        </p:nvSpPr>
        <p:spPr bwMode="auto">
          <a:xfrm>
            <a:off x="81631" y="3420737"/>
            <a:ext cx="6682726" cy="381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952485" indent="-342900">
              <a:spcBef>
                <a:spcPts val="400"/>
              </a:spcBef>
              <a:spcAft>
                <a:spcPts val="400"/>
              </a:spcAft>
              <a:buClrTx/>
              <a:buSzPct val="80000"/>
            </a:pPr>
            <a:r>
              <a:rPr lang="en-US" altLang="zh-TW" dirty="0">
                <a:solidFill>
                  <a:srgbClr val="000000"/>
                </a:solidFill>
                <a:latin typeface="標楷體" panose="03000509000000000000" pitchFamily="65" charset="-120"/>
                <a:ea typeface="標楷體" panose="03000509000000000000" pitchFamily="65" charset="-120"/>
                <a:cs typeface="Arial"/>
                <a:sym typeface="Arial"/>
              </a:rPr>
              <a:t>Goncalo Baptista</a:t>
            </a:r>
            <a:r>
              <a:rPr lang="zh-TW" altLang="en-US" dirty="0">
                <a:solidFill>
                  <a:srgbClr val="000000"/>
                </a:solidFill>
                <a:latin typeface="標楷體" panose="03000509000000000000" pitchFamily="65" charset="-120"/>
                <a:ea typeface="標楷體" panose="03000509000000000000" pitchFamily="65" charset="-120"/>
                <a:cs typeface="Arial"/>
                <a:sym typeface="Arial"/>
              </a:rPr>
              <a:t>研究了遊戲化對行動銀行服務的影響，研究結果顯示遊戲化與使用手機銀行服務的意向之間存在直接和強烈的關係</a:t>
            </a:r>
            <a:endParaRPr lang="en-US" altLang="zh-TW" dirty="0">
              <a:solidFill>
                <a:srgbClr val="000000"/>
              </a:solidFill>
              <a:latin typeface="標楷體" panose="03000509000000000000" pitchFamily="65" charset="-120"/>
              <a:ea typeface="標楷體" panose="03000509000000000000" pitchFamily="65" charset="-120"/>
              <a:cs typeface="Arial"/>
              <a:sym typeface="Arial"/>
            </a:endParaRPr>
          </a:p>
        </p:txBody>
      </p:sp>
    </p:spTree>
    <p:extLst>
      <p:ext uri="{BB962C8B-B14F-4D97-AF65-F5344CB8AC3E}">
        <p14:creationId xmlns:p14="http://schemas.microsoft.com/office/powerpoint/2010/main" val="509950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sz="3200" b="1" dirty="0">
                <a:solidFill>
                  <a:srgbClr val="000000"/>
                </a:solidFill>
              </a:rPr>
              <a:t>Outline</a:t>
            </a:r>
            <a:endParaRPr sz="3200"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sym typeface="DFKai-SB"/>
              </a:rPr>
              <a:t>文獻回顧</a:t>
            </a:r>
            <a:endParaRPr lang="en-US" altLang="zh-TW" sz="2400" b="1" dirty="0">
              <a:solidFill>
                <a:schemeClr val="bg1">
                  <a:lumMod val="10000"/>
                </a:schemeClr>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cs typeface="DFKai-SB"/>
                <a:sym typeface="DFKai-SB"/>
              </a:rPr>
              <a:t>系統設計</a:t>
            </a:r>
            <a:endParaRPr lang="en-US" altLang="zh-TW" sz="2400" b="1" dirty="0">
              <a:solidFill>
                <a:srgbClr val="FF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11</a:t>
            </a:fld>
            <a:endParaRPr lang="zh-TW" altLang="en-US"/>
          </a:p>
        </p:txBody>
      </p:sp>
    </p:spTree>
    <p:extLst>
      <p:ext uri="{BB962C8B-B14F-4D97-AF65-F5344CB8AC3E}">
        <p14:creationId xmlns:p14="http://schemas.microsoft.com/office/powerpoint/2010/main" val="394584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b="1" dirty="0">
                <a:solidFill>
                  <a:schemeClr val="bg1">
                    <a:lumMod val="10000"/>
                  </a:schemeClr>
                </a:solidFill>
                <a:latin typeface="DFKai-SB"/>
                <a:ea typeface="DFKai-SB"/>
                <a:cs typeface="DFKai-SB"/>
                <a:sym typeface="DFKai-SB"/>
              </a:rPr>
              <a:t>系統設計 </a:t>
            </a:r>
            <a:r>
              <a:rPr lang="en-US" altLang="zh-TW" sz="3200" b="1" dirty="0">
                <a:solidFill>
                  <a:schemeClr val="bg1">
                    <a:lumMod val="10000"/>
                  </a:schemeClr>
                </a:solidFill>
                <a:latin typeface="DFKai-SB"/>
                <a:ea typeface="DFKai-SB"/>
                <a:cs typeface="DFKai-SB"/>
                <a:sym typeface="DFKai-SB"/>
              </a:rPr>
              <a:t>–</a:t>
            </a:r>
            <a:r>
              <a:rPr lang="zh-TW" altLang="en-US" sz="3200" b="1" dirty="0">
                <a:solidFill>
                  <a:schemeClr val="bg1">
                    <a:lumMod val="10000"/>
                  </a:schemeClr>
                </a:solidFill>
              </a:rPr>
              <a:t>遊戲設計原則</a:t>
            </a:r>
            <a:endParaRPr lang="en-US" sz="3200" b="1" dirty="0">
              <a:solidFill>
                <a:schemeClr val="bg1">
                  <a:lumMod val="10000"/>
                </a:schemeClr>
              </a:solidFill>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12</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96289" y="2081818"/>
            <a:ext cx="6161972" cy="391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分析學習者</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設立明確的教育目標，選擇適合的遊戲內容</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根據教學目標和遊戲內容設計教學方法</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將教學視為主要目標，遊戲作為輔助工具</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良好運用電腦遊戲的特徵</a:t>
            </a:r>
            <a:endParaRPr lang="en-US"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將學生置於教學過程的中心，幫助他們享受學習</a:t>
            </a:r>
            <a:endPar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endParaRPr>
          </a:p>
          <a:p>
            <a:pPr marL="342900" indent="-342900">
              <a:spcBef>
                <a:spcPts val="600"/>
              </a:spcBef>
              <a:spcAft>
                <a:spcPts val="600"/>
              </a:spcAft>
              <a:buClr>
                <a:srgbClr val="000000"/>
              </a:buClr>
              <a:buSzPts val="1800"/>
              <a:buFont typeface="+mj-lt"/>
              <a:buAutoNum type="arabicPeriod"/>
            </a:pPr>
            <a:r>
              <a:rPr lang="zh-TW" altLang="zh-TW" dirty="0">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定期評估學生的學習情況，不斷改進教學</a:t>
            </a:r>
            <a:endParaRPr lang="zh-TW" altLang="en-US"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endParaRPr lang="zh-TW" altLang="en-US" sz="1800" dirty="0">
              <a:solidFill>
                <a:srgbClr val="000000"/>
              </a:solidFill>
              <a:latin typeface="DFKai-SB"/>
              <a:ea typeface="DFKai-SB"/>
              <a:cs typeface="DFKai-SB"/>
              <a:sym typeface="DFKai-SB"/>
            </a:endParaRP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922466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整合心流體驗與教育設計（</a:t>
            </a:r>
            <a:r>
              <a:rPr lang="en-US" altLang="zh-TW"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Integrate the flow experience and instructional design</a:t>
            </a: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01621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b="1" dirty="0">
                <a:latin typeface="DFKai-SB"/>
                <a:ea typeface="DFKai-SB"/>
                <a:cs typeface="DFKai-SB"/>
                <a:sym typeface="DFKai-SB"/>
              </a:rPr>
              <a:t>系統設計 </a:t>
            </a:r>
            <a:r>
              <a:rPr lang="en-US" altLang="zh-TW" sz="3200" b="1" dirty="0">
                <a:latin typeface="DFKai-SB"/>
                <a:ea typeface="DFKai-SB"/>
                <a:cs typeface="DFKai-SB"/>
                <a:sym typeface="DFKai-SB"/>
              </a:rPr>
              <a:t>–</a:t>
            </a:r>
            <a:r>
              <a:rPr lang="zh-TW" altLang="en-US" sz="3200" b="1" dirty="0"/>
              <a:t>遊戲設計原則</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13</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35593" y="2074468"/>
            <a:ext cx="11097658" cy="391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342900" indent="-342900">
              <a:spcBef>
                <a:spcPts val="1000"/>
              </a:spcBef>
              <a:spcAft>
                <a:spcPts val="1000"/>
              </a:spcAft>
              <a:buClr>
                <a:srgbClr val="000000"/>
              </a:buClr>
              <a:buSzPts val="1800"/>
              <a:buFont typeface="+mj-lt"/>
              <a:buAutoNum type="arabicPeriod"/>
            </a:pPr>
            <a:r>
              <a:rPr lang="zh-TW" altLang="en-US" sz="1800" dirty="0">
                <a:solidFill>
                  <a:srgbClr val="000000"/>
                </a:solidFill>
                <a:latin typeface="DFKai-SB"/>
                <a:ea typeface="DFKai-SB"/>
                <a:cs typeface="DFKai-SB"/>
                <a:sym typeface="DFKai-SB"/>
              </a:rPr>
              <a:t>記憶</a:t>
            </a: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學生可以記得跟</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關聯的概念名詞與部份指令，比如</a:t>
            </a:r>
            <a:r>
              <a:rPr lang="en-US" altLang="zh-TW" sz="1800" dirty="0">
                <a:solidFill>
                  <a:srgbClr val="000000"/>
                </a:solidFill>
                <a:latin typeface="DFKai-SB"/>
                <a:ea typeface="DFKai-SB"/>
                <a:cs typeface="DFKai-SB"/>
                <a:sym typeface="DFKai-SB"/>
              </a:rPr>
              <a:t>:repository, commit, branch, merge</a:t>
            </a:r>
            <a:r>
              <a:rPr lang="zh-TW" altLang="en-US" sz="1800" dirty="0">
                <a:solidFill>
                  <a:srgbClr val="000000"/>
                </a:solidFill>
                <a:latin typeface="DFKai-SB"/>
                <a:ea typeface="DFKai-SB"/>
                <a:cs typeface="DFKai-SB"/>
                <a:sym typeface="DFKai-SB"/>
              </a:rPr>
              <a:t>等等。</a:t>
            </a:r>
          </a:p>
          <a:p>
            <a:pPr marL="342900" indent="-342900">
              <a:spcBef>
                <a:spcPts val="1000"/>
              </a:spcBef>
              <a:spcAft>
                <a:spcPts val="1000"/>
              </a:spcAft>
              <a:buClr>
                <a:srgbClr val="000000"/>
              </a:buClr>
              <a:buSzPts val="1800"/>
              <a:buFont typeface="+mj-lt"/>
              <a:buAutoNum type="arabicPeriod" startAt="2"/>
            </a:pPr>
            <a:r>
              <a:rPr lang="zh-TW" altLang="en-US" sz="1800" dirty="0">
                <a:solidFill>
                  <a:srgbClr val="000000"/>
                </a:solidFill>
                <a:latin typeface="DFKai-SB"/>
                <a:ea typeface="DFKai-SB"/>
                <a:cs typeface="DFKai-SB"/>
                <a:sym typeface="DFKai-SB"/>
              </a:rPr>
              <a:t>理解</a:t>
            </a: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學生可以在操作、提示與視覺化的</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工作流程概念中理解</a:t>
            </a:r>
            <a:r>
              <a:rPr lang="en-US" altLang="zh-TW" sz="1800" dirty="0">
                <a:solidFill>
                  <a:srgbClr val="000000"/>
                </a:solidFill>
                <a:latin typeface="DFKai-SB"/>
                <a:ea typeface="DFKai-SB"/>
                <a:cs typeface="DFKai-SB"/>
                <a:sym typeface="DFKai-SB"/>
              </a:rPr>
              <a:t>local</a:t>
            </a:r>
            <a:r>
              <a:rPr lang="zh-TW" altLang="en-US" sz="1800" dirty="0">
                <a:solidFill>
                  <a:srgbClr val="000000"/>
                </a:solidFill>
                <a:latin typeface="DFKai-SB"/>
                <a:ea typeface="DFKai-SB"/>
                <a:cs typeface="DFKai-SB"/>
                <a:sym typeface="DFKai-SB"/>
              </a:rPr>
              <a:t>與</a:t>
            </a:r>
            <a:r>
              <a:rPr lang="en-US" altLang="zh-TW" sz="1800" dirty="0">
                <a:solidFill>
                  <a:srgbClr val="000000"/>
                </a:solidFill>
                <a:latin typeface="DFKai-SB"/>
                <a:ea typeface="DFKai-SB"/>
                <a:cs typeface="DFKai-SB"/>
                <a:sym typeface="DFKai-SB"/>
              </a:rPr>
              <a:t>remote repository</a:t>
            </a:r>
            <a:r>
              <a:rPr lang="zh-TW" altLang="en-US" sz="1800" dirty="0">
                <a:solidFill>
                  <a:srgbClr val="000000"/>
                </a:solidFill>
                <a:latin typeface="DFKai-SB"/>
                <a:ea typeface="DFKai-SB"/>
                <a:cs typeface="DFKai-SB"/>
                <a:sym typeface="DFKai-SB"/>
              </a:rPr>
              <a:t>的差別、</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與</a:t>
            </a:r>
            <a:r>
              <a:rPr lang="en-US" altLang="zh-TW" sz="1800" dirty="0">
                <a:solidFill>
                  <a:srgbClr val="000000"/>
                </a:solidFill>
                <a:latin typeface="DFKai-SB"/>
                <a:ea typeface="DFKai-SB"/>
                <a:cs typeface="DFKai-SB"/>
                <a:sym typeface="DFKai-SB"/>
              </a:rPr>
              <a:t>Git server</a:t>
            </a:r>
            <a:r>
              <a:rPr lang="zh-TW" altLang="en-US" sz="1800" dirty="0">
                <a:solidFill>
                  <a:srgbClr val="000000"/>
                </a:solidFill>
                <a:latin typeface="DFKai-SB"/>
                <a:ea typeface="DFKai-SB"/>
                <a:cs typeface="DFKai-SB"/>
                <a:sym typeface="DFKai-SB"/>
              </a:rPr>
              <a:t>的差別、分散式版本控制系統的作用、</a:t>
            </a:r>
            <a:r>
              <a:rPr lang="en-US" altLang="zh-TW" sz="1800" dirty="0">
                <a:solidFill>
                  <a:srgbClr val="000000"/>
                </a:solidFill>
                <a:latin typeface="DFKai-SB"/>
                <a:ea typeface="DFKai-SB"/>
                <a:cs typeface="DFKai-SB"/>
                <a:sym typeface="DFKai-SB"/>
              </a:rPr>
              <a:t>branch</a:t>
            </a:r>
            <a:r>
              <a:rPr lang="zh-TW" altLang="en-US" sz="1800" dirty="0">
                <a:solidFill>
                  <a:srgbClr val="000000"/>
                </a:solidFill>
                <a:latin typeface="DFKai-SB"/>
                <a:ea typeface="DFKai-SB"/>
                <a:cs typeface="DFKai-SB"/>
                <a:sym typeface="DFKai-SB"/>
              </a:rPr>
              <a:t>的作用與功能、</a:t>
            </a:r>
            <a:r>
              <a:rPr lang="en-US" altLang="zh-TW" sz="1800" dirty="0">
                <a:solidFill>
                  <a:srgbClr val="000000"/>
                </a:solidFill>
                <a:latin typeface="DFKai-SB"/>
                <a:ea typeface="DFKai-SB"/>
                <a:cs typeface="DFKai-SB"/>
                <a:sym typeface="DFKai-SB"/>
              </a:rPr>
              <a:t>merge</a:t>
            </a:r>
            <a:r>
              <a:rPr lang="zh-TW" altLang="en-US" sz="1800" dirty="0">
                <a:solidFill>
                  <a:srgbClr val="000000"/>
                </a:solidFill>
                <a:latin typeface="DFKai-SB"/>
                <a:ea typeface="DFKai-SB"/>
                <a:cs typeface="DFKai-SB"/>
                <a:sym typeface="DFKai-SB"/>
              </a:rPr>
              <a:t>的作用及</a:t>
            </a:r>
            <a:r>
              <a:rPr lang="en-US" altLang="zh-TW" sz="1800" dirty="0">
                <a:solidFill>
                  <a:srgbClr val="000000"/>
                </a:solidFill>
                <a:latin typeface="DFKai-SB"/>
                <a:ea typeface="DFKai-SB"/>
                <a:cs typeface="DFKai-SB"/>
                <a:sym typeface="DFKai-SB"/>
              </a:rPr>
              <a:t>conflict</a:t>
            </a:r>
            <a:r>
              <a:rPr lang="zh-TW" altLang="en-US" sz="1800" dirty="0">
                <a:solidFill>
                  <a:srgbClr val="000000"/>
                </a:solidFill>
                <a:latin typeface="DFKai-SB"/>
                <a:ea typeface="DFKai-SB"/>
                <a:cs typeface="DFKai-SB"/>
                <a:sym typeface="DFKai-SB"/>
              </a:rPr>
              <a:t>是什麼。</a:t>
            </a:r>
          </a:p>
          <a:p>
            <a:pPr marL="342900" indent="-342900">
              <a:spcBef>
                <a:spcPts val="1000"/>
              </a:spcBef>
              <a:spcAft>
                <a:spcPts val="1000"/>
              </a:spcAft>
              <a:buClr>
                <a:srgbClr val="000000"/>
              </a:buClr>
              <a:buSzPts val="1800"/>
              <a:buFont typeface="+mj-lt"/>
              <a:buAutoNum type="arabicPeriod" startAt="3"/>
            </a:pPr>
            <a:r>
              <a:rPr lang="zh-TW" altLang="en-US" sz="1800" dirty="0">
                <a:solidFill>
                  <a:srgbClr val="000000"/>
                </a:solidFill>
                <a:latin typeface="DFKai-SB"/>
                <a:ea typeface="DFKai-SB"/>
                <a:cs typeface="DFKai-SB"/>
                <a:sym typeface="DFKai-SB"/>
              </a:rPr>
              <a:t>應用</a:t>
            </a: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學生可以在反覆練習中獲得操作各種指令或解決跟</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有關問題的能力，比如</a:t>
            </a:r>
            <a:r>
              <a:rPr lang="en-US" altLang="zh-TW" sz="1800" dirty="0">
                <a:solidFill>
                  <a:srgbClr val="000000"/>
                </a:solidFill>
                <a:latin typeface="DFKai-SB"/>
                <a:ea typeface="DFKai-SB"/>
                <a:cs typeface="DFKai-SB"/>
                <a:sym typeface="DFKai-SB"/>
              </a:rPr>
              <a:t>:clone, commit, push, pull, create branch, merge, conflict solve</a:t>
            </a:r>
            <a:r>
              <a:rPr lang="zh-TW" altLang="en-US" sz="1800" dirty="0">
                <a:solidFill>
                  <a:srgbClr val="000000"/>
                </a:solidFill>
                <a:latin typeface="DFKai-SB"/>
                <a:ea typeface="DFKai-SB"/>
                <a:cs typeface="DFKai-SB"/>
                <a:sym typeface="DFKai-SB"/>
              </a:rPr>
              <a:t>。</a:t>
            </a:r>
          </a:p>
          <a:p>
            <a:pPr marL="342900" indent="-342900">
              <a:spcBef>
                <a:spcPts val="1000"/>
              </a:spcBef>
              <a:spcAft>
                <a:spcPts val="1000"/>
              </a:spcAft>
              <a:buClr>
                <a:srgbClr val="000000"/>
              </a:buClr>
              <a:buSzPts val="1800"/>
              <a:buFont typeface="+mj-lt"/>
              <a:buAutoNum type="arabicPeriod" startAt="4"/>
            </a:pPr>
            <a:r>
              <a:rPr lang="zh-TW" altLang="en-US" sz="1800" dirty="0">
                <a:solidFill>
                  <a:srgbClr val="000000"/>
                </a:solidFill>
                <a:latin typeface="DFKai-SB"/>
                <a:ea typeface="DFKai-SB"/>
                <a:cs typeface="DFKai-SB"/>
                <a:sym typeface="DFKai-SB"/>
              </a:rPr>
              <a:t>分析</a:t>
            </a:r>
            <a:r>
              <a:rPr lang="en-US" altLang="zh-TW" sz="1800" dirty="0">
                <a:solidFill>
                  <a:srgbClr val="000000"/>
                </a:solidFill>
                <a:latin typeface="DFKai-SB"/>
                <a:ea typeface="DFKai-SB"/>
                <a:cs typeface="DFKai-SB"/>
                <a:sym typeface="DFKai-SB"/>
              </a:rPr>
              <a:t>: </a:t>
            </a:r>
            <a:r>
              <a:rPr lang="zh-TW" altLang="en-US" sz="1800" dirty="0">
                <a:solidFill>
                  <a:srgbClr val="000000"/>
                </a:solidFill>
                <a:latin typeface="DFKai-SB"/>
                <a:ea typeface="DFKai-SB"/>
                <a:cs typeface="DFKai-SB"/>
                <a:sym typeface="DFKai-SB"/>
              </a:rPr>
              <a:t>藉由循序漸進的關卡，學生必須在了解前面關卡的基礎上才得以通過後續的關卡，這能使學生了解每一個指令或</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概念的功能與區別，最終學會整體的版本控制工具及</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的工作流程與概念。</a:t>
            </a:r>
          </a:p>
          <a:p>
            <a:pPr indent="-457189">
              <a:spcBef>
                <a:spcPts val="600"/>
              </a:spcBef>
              <a:spcAft>
                <a:spcPts val="600"/>
              </a:spcAft>
              <a:buClr>
                <a:srgbClr val="000000"/>
              </a:buClr>
              <a:buSzPts val="1800"/>
              <a:buFont typeface="+mj-lt"/>
              <a:buAutoNum type="arabicPeriod"/>
            </a:pPr>
            <a:endParaRPr lang="zh-TW" altLang="en-US" sz="1800" dirty="0">
              <a:solidFill>
                <a:srgbClr val="000000"/>
              </a:solidFill>
              <a:latin typeface="DFKai-SB"/>
              <a:ea typeface="DFKai-SB"/>
              <a:cs typeface="DFKai-SB"/>
              <a:sym typeface="DFKai-SB"/>
            </a:endParaRP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547158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布魯姆分類學（</a:t>
            </a:r>
            <a:r>
              <a:rPr lang="en-US" altLang="zh-TW"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Bloom’s taxonomy </a:t>
            </a: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05416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b="1" dirty="0">
                <a:latin typeface="DFKai-SB"/>
                <a:ea typeface="DFKai-SB"/>
                <a:cs typeface="DFKai-SB"/>
                <a:sym typeface="DFKai-SB"/>
              </a:rPr>
              <a:t>系統設計 </a:t>
            </a:r>
            <a:r>
              <a:rPr lang="en-US" altLang="zh-TW" sz="3200" b="1" dirty="0">
                <a:latin typeface="DFKai-SB"/>
                <a:ea typeface="DFKai-SB"/>
                <a:cs typeface="DFKai-SB"/>
                <a:sym typeface="DFKai-SB"/>
              </a:rPr>
              <a:t>–</a:t>
            </a:r>
            <a:r>
              <a:rPr lang="zh-TW" altLang="zh-TW" sz="3200" b="1" dirty="0">
                <a:latin typeface="DFKai-SB"/>
                <a:ea typeface="DFKai-SB"/>
                <a:cs typeface="DFKai-SB"/>
                <a:sym typeface="DFKai-SB"/>
              </a:rPr>
              <a:t> </a:t>
            </a:r>
            <a:r>
              <a:rPr lang="en-US" altLang="zh-TW" sz="3200" b="1" dirty="0"/>
              <a:t>Git Education Game</a:t>
            </a:r>
            <a:r>
              <a:rPr lang="zh-TW" altLang="zh-TW" sz="3200" b="1" dirty="0">
                <a:latin typeface="DFKai-SB"/>
                <a:ea typeface="DFKai-SB"/>
                <a:cs typeface="DFKai-SB"/>
                <a:sym typeface="DFKai-SB"/>
              </a:rPr>
              <a:t>系統架構</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14</a:t>
            </a:fld>
            <a:endParaRPr lang="zh-TW" altLang="en-US"/>
          </a:p>
        </p:txBody>
      </p:sp>
      <p:pic>
        <p:nvPicPr>
          <p:cNvPr id="4" name="圖片 3">
            <a:extLst>
              <a:ext uri="{FF2B5EF4-FFF2-40B4-BE49-F238E27FC236}">
                <a16:creationId xmlns:a16="http://schemas.microsoft.com/office/drawing/2014/main" id="{75E0FAA1-62CD-4A73-AC02-0EBE254B4E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6865" y="2252759"/>
            <a:ext cx="10364587" cy="398452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b="1" dirty="0">
                <a:latin typeface="DFKai-SB"/>
                <a:ea typeface="DFKai-SB"/>
                <a:cs typeface="DFKai-SB"/>
                <a:sym typeface="DFKai-SB"/>
              </a:rPr>
              <a:t>系統設計 </a:t>
            </a:r>
            <a:r>
              <a:rPr lang="en-US" altLang="zh-TW" sz="3200" b="1" dirty="0">
                <a:latin typeface="DFKai-SB"/>
                <a:ea typeface="DFKai-SB"/>
                <a:cs typeface="DFKai-SB"/>
                <a:sym typeface="DFKai-SB"/>
              </a:rPr>
              <a:t>–</a:t>
            </a:r>
            <a:r>
              <a:rPr lang="zh-TW" altLang="zh-TW" sz="3200" b="1" dirty="0">
                <a:latin typeface="DFKai-SB"/>
                <a:ea typeface="DFKai-SB"/>
                <a:cs typeface="DFKai-SB"/>
                <a:sym typeface="DFKai-SB"/>
              </a:rPr>
              <a:t> </a:t>
            </a:r>
            <a:r>
              <a:rPr lang="en-US" altLang="zh-TW" sz="3200" b="1" dirty="0"/>
              <a:t>Git Education Game</a:t>
            </a:r>
            <a:r>
              <a:rPr lang="zh-TW" altLang="en-US" sz="3200" b="1" dirty="0"/>
              <a:t>整體設計</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15</a:t>
            </a:fld>
            <a:endParaRPr lang="zh-TW" altLang="en-US"/>
          </a:p>
        </p:txBody>
      </p:sp>
      <p:sp>
        <p:nvSpPr>
          <p:cNvPr id="4" name="Google Shape;208;p33">
            <a:extLst>
              <a:ext uri="{FF2B5EF4-FFF2-40B4-BE49-F238E27FC236}">
                <a16:creationId xmlns:a16="http://schemas.microsoft.com/office/drawing/2014/main" id="{1F674026-EBCA-443F-9E35-31BFC5EFB254}"/>
              </a:ext>
            </a:extLst>
          </p:cNvPr>
          <p:cNvSpPr txBox="1">
            <a:spLocks/>
          </p:cNvSpPr>
          <p:nvPr/>
        </p:nvSpPr>
        <p:spPr bwMode="auto">
          <a:xfrm>
            <a:off x="5758282" y="2071172"/>
            <a:ext cx="6668748" cy="327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建立</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倉儲庫（</a:t>
            </a:r>
            <a:r>
              <a:rPr lang="en-US" altLang="zh-TW" dirty="0">
                <a:solidFill>
                  <a:srgbClr val="000000"/>
                </a:solidFill>
                <a:latin typeface="DFKai-SB"/>
                <a:ea typeface="DFKai-SB"/>
                <a:cs typeface="DFKai-SB"/>
                <a:sym typeface="DFKai-SB"/>
              </a:rPr>
              <a:t>git </a:t>
            </a:r>
            <a:r>
              <a:rPr lang="en-US" altLang="zh-TW" dirty="0" err="1">
                <a:solidFill>
                  <a:srgbClr val="000000"/>
                </a:solidFill>
                <a:latin typeface="DFKai-SB"/>
                <a:ea typeface="DFKai-SB"/>
                <a:cs typeface="DFKai-SB"/>
                <a:sym typeface="DFKai-SB"/>
              </a:rPr>
              <a:t>init</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en-US" altLang="zh-TW" dirty="0">
                <a:solidFill>
                  <a:srgbClr val="000000"/>
                </a:solidFill>
                <a:latin typeface="DFKai-SB"/>
                <a:ea typeface="DFKai-SB"/>
                <a:cs typeface="DFKai-SB"/>
                <a:sym typeface="DFKai-SB"/>
              </a:rPr>
              <a:t>Commit</a:t>
            </a:r>
            <a:r>
              <a:rPr lang="zh-TW" altLang="en-US" dirty="0">
                <a:solidFill>
                  <a:srgbClr val="000000"/>
                </a:solidFill>
                <a:latin typeface="DFKai-SB"/>
                <a:ea typeface="DFKai-SB"/>
                <a:cs typeface="DFKai-SB"/>
                <a:sym typeface="DFKai-SB"/>
              </a:rPr>
              <a:t>操作（</a:t>
            </a:r>
            <a:r>
              <a:rPr lang="en-US" altLang="zh-TW" dirty="0">
                <a:solidFill>
                  <a:srgbClr val="000000"/>
                </a:solidFill>
                <a:latin typeface="DFKai-SB"/>
                <a:ea typeface="DFKai-SB"/>
                <a:cs typeface="DFKai-SB"/>
                <a:sym typeface="DFKai-SB"/>
              </a:rPr>
              <a:t>git commit</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en-US" altLang="zh-TW" dirty="0">
                <a:solidFill>
                  <a:srgbClr val="000000"/>
                </a:solidFill>
                <a:latin typeface="DFKai-SB"/>
                <a:ea typeface="DFKai-SB"/>
                <a:cs typeface="DFKai-SB"/>
                <a:sym typeface="DFKai-SB"/>
              </a:rPr>
              <a:t>Push</a:t>
            </a:r>
            <a:r>
              <a:rPr lang="zh-TW" altLang="en-US" dirty="0">
                <a:solidFill>
                  <a:srgbClr val="000000"/>
                </a:solidFill>
                <a:latin typeface="DFKai-SB"/>
                <a:ea typeface="DFKai-SB"/>
                <a:cs typeface="DFKai-SB"/>
                <a:sym typeface="DFKai-SB"/>
              </a:rPr>
              <a:t>操作（</a:t>
            </a:r>
            <a:r>
              <a:rPr lang="en-US" altLang="zh-TW" dirty="0">
                <a:solidFill>
                  <a:srgbClr val="000000"/>
                </a:solidFill>
                <a:latin typeface="DFKai-SB"/>
                <a:ea typeface="DFKai-SB"/>
                <a:cs typeface="DFKai-SB"/>
                <a:sym typeface="DFKai-SB"/>
              </a:rPr>
              <a:t>git push</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創立分支（</a:t>
            </a:r>
            <a:r>
              <a:rPr lang="en-US" altLang="zh-TW" dirty="0">
                <a:solidFill>
                  <a:srgbClr val="000000"/>
                </a:solidFill>
                <a:latin typeface="DFKai-SB"/>
                <a:ea typeface="DFKai-SB"/>
                <a:cs typeface="DFKai-SB"/>
                <a:sym typeface="DFKai-SB"/>
              </a:rPr>
              <a:t>git branch</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合併與刪除分支（</a:t>
            </a:r>
            <a:r>
              <a:rPr lang="en-US" altLang="zh-TW" dirty="0">
                <a:solidFill>
                  <a:srgbClr val="000000"/>
                </a:solidFill>
                <a:latin typeface="DFKai-SB"/>
                <a:ea typeface="DFKai-SB"/>
                <a:cs typeface="DFKai-SB"/>
                <a:sym typeface="DFKai-SB"/>
              </a:rPr>
              <a:t>git merge and git branch -D</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同步與衝突（</a:t>
            </a:r>
            <a:r>
              <a:rPr lang="en-US" altLang="zh-TW" dirty="0">
                <a:solidFill>
                  <a:srgbClr val="000000"/>
                </a:solidFill>
                <a:latin typeface="DFKai-SB"/>
                <a:ea typeface="DFKai-SB"/>
                <a:cs typeface="DFKai-SB"/>
                <a:sym typeface="DFKai-SB"/>
              </a:rPr>
              <a:t>git pull and conflict solve</a:t>
            </a:r>
            <a:r>
              <a:rPr lang="zh-TW" altLang="en-US" dirty="0">
                <a:solidFill>
                  <a:srgbClr val="000000"/>
                </a:solidFill>
                <a:latin typeface="DFKai-SB"/>
                <a:ea typeface="DFKai-SB"/>
                <a:cs typeface="DFKai-SB"/>
                <a:sym typeface="DFKai-SB"/>
              </a:rPr>
              <a:t>）</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分支合併與衝突（</a:t>
            </a:r>
            <a:r>
              <a:rPr lang="en-US" altLang="zh-TW" dirty="0">
                <a:solidFill>
                  <a:srgbClr val="000000"/>
                </a:solidFill>
                <a:latin typeface="DFKai-SB"/>
                <a:ea typeface="DFKai-SB"/>
                <a:cs typeface="DFKai-SB"/>
                <a:sym typeface="DFKai-SB"/>
              </a:rPr>
              <a:t>git merge and conflict solve</a:t>
            </a:r>
            <a:r>
              <a:rPr lang="zh-TW" altLang="en-US" dirty="0">
                <a:solidFill>
                  <a:srgbClr val="000000"/>
                </a:solidFill>
                <a:latin typeface="DFKai-SB"/>
                <a:ea typeface="DFKai-SB"/>
                <a:cs typeface="DFKai-SB"/>
                <a:sym typeface="DFKai-SB"/>
              </a:rPr>
              <a:t>）</a:t>
            </a:r>
          </a:p>
        </p:txBody>
      </p:sp>
      <p:sp>
        <p:nvSpPr>
          <p:cNvPr id="5" name="Google Shape;405;p49">
            <a:extLst>
              <a:ext uri="{FF2B5EF4-FFF2-40B4-BE49-F238E27FC236}">
                <a16:creationId xmlns:a16="http://schemas.microsoft.com/office/drawing/2014/main" id="{CB29F317-0E3E-43BE-B811-59F1E18FF584}"/>
              </a:ext>
            </a:extLst>
          </p:cNvPr>
          <p:cNvSpPr txBox="1">
            <a:spLocks/>
          </p:cNvSpPr>
          <p:nvPr/>
        </p:nvSpPr>
        <p:spPr bwMode="auto">
          <a:xfrm>
            <a:off x="5582013" y="1663736"/>
            <a:ext cx="1380652" cy="40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標楷體" panose="03000509000000000000" pitchFamily="65" charset="-120"/>
                <a:ea typeface="標楷體" panose="03000509000000000000" pitchFamily="65" charset="-120"/>
                <a:cs typeface="Arial"/>
                <a:sym typeface="Arial"/>
              </a:rPr>
              <a:t>關卡主題</a:t>
            </a:r>
            <a:endParaRPr lang="en-US" b="1" dirty="0">
              <a:solidFill>
                <a:srgbClr val="000000"/>
              </a:solidFill>
              <a:latin typeface="標楷體" panose="03000509000000000000" pitchFamily="65" charset="-120"/>
              <a:ea typeface="標楷體" panose="03000509000000000000" pitchFamily="65" charset="-120"/>
              <a:cs typeface="Arial"/>
              <a:sym typeface="Arial"/>
            </a:endParaRPr>
          </a:p>
        </p:txBody>
      </p:sp>
      <p:sp>
        <p:nvSpPr>
          <p:cNvPr id="9" name="Google Shape;405;p49">
            <a:extLst>
              <a:ext uri="{FF2B5EF4-FFF2-40B4-BE49-F238E27FC236}">
                <a16:creationId xmlns:a16="http://schemas.microsoft.com/office/drawing/2014/main" id="{F246B0A4-C33B-4CDE-8D5F-54B5208945E4}"/>
              </a:ext>
            </a:extLst>
          </p:cNvPr>
          <p:cNvSpPr txBox="1">
            <a:spLocks/>
          </p:cNvSpPr>
          <p:nvPr/>
        </p:nvSpPr>
        <p:spPr bwMode="auto">
          <a:xfrm>
            <a:off x="624417" y="1663735"/>
            <a:ext cx="2967081"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Arial"/>
              </a:rPr>
              <a:t>教學命令行介面（</a:t>
            </a:r>
            <a:r>
              <a:rPr lang="en-US" altLang="zh-TW"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Arial"/>
              </a:rPr>
              <a:t>CLI</a:t>
            </a: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sym typeface="Arial"/>
              </a:rPr>
              <a:t>）</a:t>
            </a:r>
            <a:endParaRPr lang="en-US" dirty="0">
              <a:solidFill>
                <a:srgbClr val="000000"/>
              </a:solidFill>
              <a:latin typeface="Arial"/>
              <a:ea typeface="Arial"/>
              <a:cs typeface="Arial"/>
              <a:sym typeface="Arial"/>
            </a:endParaRPr>
          </a:p>
        </p:txBody>
      </p:sp>
      <p:sp>
        <p:nvSpPr>
          <p:cNvPr id="10" name="Google Shape;208;p33">
            <a:extLst>
              <a:ext uri="{FF2B5EF4-FFF2-40B4-BE49-F238E27FC236}">
                <a16:creationId xmlns:a16="http://schemas.microsoft.com/office/drawing/2014/main" id="{D6F21815-E51C-4EF4-8BEA-7AD48D7221AF}"/>
              </a:ext>
            </a:extLst>
          </p:cNvPr>
          <p:cNvSpPr txBox="1">
            <a:spLocks/>
          </p:cNvSpPr>
          <p:nvPr/>
        </p:nvSpPr>
        <p:spPr bwMode="auto">
          <a:xfrm>
            <a:off x="743770" y="2071172"/>
            <a:ext cx="5014512" cy="25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342900" indent="-342900">
              <a:spcBef>
                <a:spcPts val="400"/>
              </a:spcBef>
              <a:spcAft>
                <a:spcPts val="400"/>
              </a:spcAft>
              <a:buClr>
                <a:srgbClr val="000000"/>
              </a:buClr>
              <a:buSzPts val="1800"/>
            </a:pPr>
            <a:r>
              <a:rPr lang="zh-TW" altLang="en-US" dirty="0">
                <a:solidFill>
                  <a:srgbClr val="000000"/>
                </a:solidFill>
                <a:latin typeface="DFKai-SB"/>
                <a:ea typeface="DFKai-SB"/>
                <a:cs typeface="DFKai-SB"/>
                <a:sym typeface="DFKai-SB"/>
              </a:rPr>
              <a:t>初學者直接使用圖形化介面（</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）容易混淆對</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運作原理的理解</a:t>
            </a:r>
          </a:p>
          <a:p>
            <a:pPr marL="342900" indent="-342900">
              <a:spcBef>
                <a:spcPts val="400"/>
              </a:spcBef>
              <a:spcAft>
                <a:spcPts val="400"/>
              </a:spcAft>
              <a:buClr>
                <a:srgbClr val="000000"/>
              </a:buClr>
              <a:buSzPts val="1800"/>
            </a:pPr>
            <a:r>
              <a:rPr lang="en-US" altLang="zh-TW" dirty="0">
                <a:solidFill>
                  <a:srgbClr val="000000"/>
                </a:solidFill>
                <a:latin typeface="DFKai-SB"/>
                <a:ea typeface="DFKai-SB"/>
                <a:cs typeface="DFKai-SB"/>
                <a:sym typeface="DFKai-SB"/>
              </a:rPr>
              <a:t>Git CLI</a:t>
            </a:r>
            <a:r>
              <a:rPr lang="zh-TW" altLang="en-US" dirty="0">
                <a:solidFill>
                  <a:srgbClr val="000000"/>
                </a:solidFill>
                <a:latin typeface="DFKai-SB"/>
                <a:ea typeface="DFKai-SB"/>
                <a:cs typeface="DFKai-SB"/>
                <a:sym typeface="DFKai-SB"/>
              </a:rPr>
              <a:t>在所有環境與機器上都是相同的</a:t>
            </a:r>
          </a:p>
          <a:p>
            <a:pPr marL="342900" indent="-342900">
              <a:spcBef>
                <a:spcPts val="400"/>
              </a:spcBef>
              <a:spcAft>
                <a:spcPts val="400"/>
              </a:spcAft>
              <a:buClr>
                <a:srgbClr val="000000"/>
              </a:buClr>
              <a:buSzPts val="1800"/>
            </a:pP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相對</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更為完整</a:t>
            </a:r>
          </a:p>
          <a:p>
            <a:pPr marL="342900" indent="-342900">
              <a:spcBef>
                <a:spcPts val="400"/>
              </a:spcBef>
              <a:spcAft>
                <a:spcPts val="400"/>
              </a:spcAft>
              <a:buClr>
                <a:srgbClr val="000000"/>
              </a:buClr>
              <a:buSzPts val="1800"/>
            </a:pPr>
            <a:r>
              <a:rPr lang="zh-TW" altLang="en-US" dirty="0">
                <a:solidFill>
                  <a:srgbClr val="000000"/>
                </a:solidFill>
                <a:latin typeface="DFKai-SB"/>
                <a:ea typeface="DFKai-SB"/>
                <a:cs typeface="DFKai-SB"/>
                <a:sym typeface="DFKai-SB"/>
              </a:rPr>
              <a:t>當使用遇到困難時要尋求幫助更為容易</a:t>
            </a:r>
            <a:endParaRPr lang="en-US" altLang="zh-TW" dirty="0">
              <a:solidFill>
                <a:srgbClr val="000000"/>
              </a:solidFill>
              <a:latin typeface="DFKai-SB"/>
              <a:ea typeface="DFKai-SB"/>
              <a:cs typeface="DFKai-SB"/>
              <a:sym typeface="DFKai-SB"/>
            </a:endParaRPr>
          </a:p>
          <a:p>
            <a:pPr indent="-457189">
              <a:spcBef>
                <a:spcPts val="400"/>
              </a:spcBef>
              <a:spcAft>
                <a:spcPts val="400"/>
              </a:spcAft>
              <a:buClr>
                <a:srgbClr val="000000"/>
              </a:buClr>
              <a:buSzPts val="1800"/>
              <a:buFont typeface="+mj-lt"/>
              <a:buAutoNum type="arabicPeriod"/>
            </a:pPr>
            <a:endParaRPr lang="zh-TW" altLang="en-US" dirty="0">
              <a:solidFill>
                <a:srgbClr val="000000"/>
              </a:solidFill>
              <a:latin typeface="DFKai-SB"/>
              <a:ea typeface="DFKai-SB"/>
              <a:cs typeface="DFKai-SB"/>
              <a:sym typeface="DFKai-SB"/>
            </a:endParaRPr>
          </a:p>
        </p:txBody>
      </p:sp>
      <p:sp>
        <p:nvSpPr>
          <p:cNvPr id="11" name="文字方塊 10">
            <a:extLst>
              <a:ext uri="{FF2B5EF4-FFF2-40B4-BE49-F238E27FC236}">
                <a16:creationId xmlns:a16="http://schemas.microsoft.com/office/drawing/2014/main" id="{AE8DC66D-5CA5-414B-8B05-16F8D4F93BA5}"/>
              </a:ext>
            </a:extLst>
          </p:cNvPr>
          <p:cNvSpPr txBox="1"/>
          <p:nvPr/>
        </p:nvSpPr>
        <p:spPr>
          <a:xfrm>
            <a:off x="803507" y="4551133"/>
            <a:ext cx="4895038" cy="1328569"/>
          </a:xfrm>
          <a:prstGeom prst="rect">
            <a:avLst/>
          </a:prstGeom>
          <a:noFill/>
        </p:spPr>
        <p:txBody>
          <a:bodyPr wrap="square">
            <a:spAutoFit/>
          </a:bodyPr>
          <a:lstStyle/>
          <a:p>
            <a:pPr marL="0" indent="0">
              <a:spcBef>
                <a:spcPts val="500"/>
              </a:spcBef>
              <a:spcAft>
                <a:spcPts val="500"/>
              </a:spcAft>
              <a:buClr>
                <a:srgbClr val="000000"/>
              </a:buClr>
              <a:buSzPts val="1800"/>
              <a:buNone/>
            </a:pPr>
            <a:r>
              <a:rPr lang="en-US" altLang="zh-TW" dirty="0">
                <a:solidFill>
                  <a:srgbClr val="000000"/>
                </a:solidFill>
                <a:latin typeface="DFKai-SB"/>
                <a:ea typeface="DFKai-SB"/>
                <a:cs typeface="DFKai-SB"/>
                <a:sym typeface="DFKai-SB"/>
              </a:rPr>
              <a:t>J. </a:t>
            </a:r>
            <a:r>
              <a:rPr lang="en-US" altLang="zh-TW" dirty="0" err="1">
                <a:solidFill>
                  <a:srgbClr val="000000"/>
                </a:solidFill>
                <a:latin typeface="DFKai-SB"/>
                <a:ea typeface="DFKai-SB"/>
                <a:cs typeface="DFKai-SB"/>
                <a:sym typeface="DFKai-SB"/>
              </a:rPr>
              <a:t>Lawrance</a:t>
            </a:r>
            <a:r>
              <a:rPr lang="zh-TW" altLang="en-US" dirty="0">
                <a:solidFill>
                  <a:srgbClr val="000000"/>
                </a:solidFill>
                <a:latin typeface="DFKai-SB"/>
                <a:ea typeface="DFKai-SB"/>
                <a:cs typeface="DFKai-SB"/>
                <a:sym typeface="DFKai-SB"/>
              </a:rPr>
              <a:t>等人提到在圖形使用者介面（</a:t>
            </a:r>
            <a:r>
              <a:rPr lang="en-US" altLang="zh-TW" dirty="0">
                <a:solidFill>
                  <a:srgbClr val="000000"/>
                </a:solidFill>
                <a:latin typeface="DFKai-SB"/>
                <a:ea typeface="DFKai-SB"/>
                <a:cs typeface="DFKai-SB"/>
                <a:sym typeface="DFKai-SB"/>
              </a:rPr>
              <a:t>GUI</a:t>
            </a:r>
            <a:r>
              <a:rPr lang="zh-TW" altLang="en-US" dirty="0">
                <a:solidFill>
                  <a:srgbClr val="000000"/>
                </a:solidFill>
                <a:latin typeface="DFKai-SB"/>
                <a:ea typeface="DFKai-SB"/>
                <a:cs typeface="DFKai-SB"/>
                <a:sym typeface="DFKai-SB"/>
              </a:rPr>
              <a:t>）</a:t>
            </a:r>
            <a:endParaRPr lang="en-US" altLang="zh-TW" dirty="0">
              <a:solidFill>
                <a:srgbClr val="000000"/>
              </a:solidFill>
              <a:latin typeface="DFKai-SB"/>
              <a:ea typeface="DFKai-SB"/>
              <a:cs typeface="DFKai-SB"/>
              <a:sym typeface="DFKai-SB"/>
            </a:endParaRPr>
          </a:p>
          <a:p>
            <a:pPr marL="0" indent="0">
              <a:spcBef>
                <a:spcPts val="500"/>
              </a:spcBef>
              <a:spcAft>
                <a:spcPts val="500"/>
              </a:spcAft>
              <a:buClr>
                <a:srgbClr val="000000"/>
              </a:buClr>
              <a:buSzPts val="1800"/>
              <a:buNone/>
            </a:pPr>
            <a:r>
              <a:rPr lang="zh-TW" altLang="en-US" dirty="0">
                <a:solidFill>
                  <a:srgbClr val="000000"/>
                </a:solidFill>
                <a:latin typeface="DFKai-SB"/>
                <a:ea typeface="DFKai-SB"/>
                <a:cs typeface="DFKai-SB"/>
                <a:sym typeface="DFKai-SB"/>
              </a:rPr>
              <a:t>中學習</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雖然可以避免學生不適應命令行介面（</a:t>
            </a: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），但容易使學生感到混淆，因此使用</a:t>
            </a: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可能是學生的首選</a:t>
            </a:r>
          </a:p>
        </p:txBody>
      </p:sp>
    </p:spTree>
    <p:extLst>
      <p:ext uri="{BB962C8B-B14F-4D97-AF65-F5344CB8AC3E}">
        <p14:creationId xmlns:p14="http://schemas.microsoft.com/office/powerpoint/2010/main" val="11672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b="1" dirty="0">
                <a:latin typeface="DFKai-SB"/>
                <a:ea typeface="DFKai-SB"/>
                <a:cs typeface="DFKai-SB"/>
                <a:sym typeface="DFKai-SB"/>
              </a:rPr>
              <a:t>系統設計 </a:t>
            </a:r>
            <a:r>
              <a:rPr lang="en-US" altLang="zh-TW" sz="3200" b="1" dirty="0">
                <a:latin typeface="DFKai-SB"/>
                <a:ea typeface="DFKai-SB"/>
                <a:cs typeface="DFKai-SB"/>
                <a:sym typeface="DFKai-SB"/>
              </a:rPr>
              <a:t>–</a:t>
            </a:r>
            <a:r>
              <a:rPr lang="zh-TW" altLang="zh-TW" sz="3200" b="1" dirty="0">
                <a:latin typeface="DFKai-SB"/>
                <a:ea typeface="DFKai-SB"/>
                <a:cs typeface="DFKai-SB"/>
                <a:sym typeface="DFKai-SB"/>
              </a:rPr>
              <a:t> </a:t>
            </a:r>
            <a:r>
              <a:rPr lang="en-US" altLang="zh-TW" sz="3200" b="1" dirty="0"/>
              <a:t>Git Education Game</a:t>
            </a:r>
            <a:r>
              <a:rPr lang="zh-TW" altLang="en-US" sz="3200" b="1" dirty="0"/>
              <a:t>遊戲標題界面</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16</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a:extLst>
              <a:ext uri="{28A0092B-C50C-407E-A947-70E740481C1C}">
                <a14:useLocalDpi xmlns:a14="http://schemas.microsoft.com/office/drawing/2010/main" val="0"/>
              </a:ext>
            </a:extLst>
          </a:blip>
          <a:srcRect/>
          <a:stretch/>
        </p:blipFill>
        <p:spPr>
          <a:xfrm>
            <a:off x="1041407" y="1914207"/>
            <a:ext cx="7685475" cy="4323080"/>
          </a:xfrm>
          <a:prstGeom prst="rect">
            <a:avLst/>
          </a:prstGeom>
          <a:noFill/>
          <a:ln>
            <a:noFill/>
            <a:prstDash/>
          </a:ln>
        </p:spPr>
      </p:pic>
    </p:spTree>
    <p:extLst>
      <p:ext uri="{BB962C8B-B14F-4D97-AF65-F5344CB8AC3E}">
        <p14:creationId xmlns:p14="http://schemas.microsoft.com/office/powerpoint/2010/main" val="2080391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b="1" dirty="0">
                <a:latin typeface="DFKai-SB"/>
                <a:ea typeface="DFKai-SB"/>
                <a:cs typeface="DFKai-SB"/>
                <a:sym typeface="DFKai-SB"/>
              </a:rPr>
              <a:t>系統設計 </a:t>
            </a:r>
            <a:r>
              <a:rPr lang="en-US" altLang="zh-TW" sz="3200" b="1" dirty="0">
                <a:latin typeface="DFKai-SB"/>
                <a:ea typeface="DFKai-SB"/>
                <a:cs typeface="DFKai-SB"/>
                <a:sym typeface="DFKai-SB"/>
              </a:rPr>
              <a:t>–</a:t>
            </a:r>
            <a:r>
              <a:rPr lang="zh-TW" altLang="zh-TW" sz="3200" b="1" dirty="0">
                <a:latin typeface="DFKai-SB"/>
                <a:ea typeface="DFKai-SB"/>
                <a:cs typeface="DFKai-SB"/>
                <a:sym typeface="DFKai-SB"/>
              </a:rPr>
              <a:t> </a:t>
            </a:r>
            <a:r>
              <a:rPr lang="en-US" altLang="zh-TW" sz="3200" b="1" dirty="0"/>
              <a:t>Git Education Game</a:t>
            </a:r>
            <a:r>
              <a:rPr lang="zh-TW" altLang="en-US" sz="3200" b="1" dirty="0"/>
              <a:t>遊戲主界面</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17</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37143" y="2585769"/>
            <a:ext cx="5294600" cy="2978212"/>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0259" y="2585768"/>
            <a:ext cx="5294600" cy="2978212"/>
          </a:xfrm>
          <a:prstGeom prst="rect">
            <a:avLst/>
          </a:prstGeom>
          <a:noFill/>
          <a:ln>
            <a:noFill/>
            <a:prstDash/>
          </a:ln>
        </p:spPr>
      </p:pic>
      <p:sp>
        <p:nvSpPr>
          <p:cNvPr id="9" name="Google Shape;405;p49">
            <a:extLst>
              <a:ext uri="{FF2B5EF4-FFF2-40B4-BE49-F238E27FC236}">
                <a16:creationId xmlns:a16="http://schemas.microsoft.com/office/drawing/2014/main" id="{DFF2CB23-2149-408C-B21D-97465C0C7DCA}"/>
              </a:ext>
            </a:extLst>
          </p:cNvPr>
          <p:cNvSpPr txBox="1">
            <a:spLocks/>
          </p:cNvSpPr>
          <p:nvPr/>
        </p:nvSpPr>
        <p:spPr bwMode="auto">
          <a:xfrm>
            <a:off x="2617811" y="1915983"/>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章節選擇</a:t>
            </a: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213F2E2E-27EB-46FD-AA0A-1DE18206BF54}"/>
              </a:ext>
            </a:extLst>
          </p:cNvPr>
          <p:cNvSpPr txBox="1">
            <a:spLocks/>
          </p:cNvSpPr>
          <p:nvPr/>
        </p:nvSpPr>
        <p:spPr bwMode="auto">
          <a:xfrm>
            <a:off x="8240929" y="1915983"/>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介紹關卡</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35345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b="1" dirty="0">
                <a:latin typeface="DFKai-SB"/>
                <a:ea typeface="DFKai-SB"/>
                <a:cs typeface="DFKai-SB"/>
                <a:sym typeface="DFKai-SB"/>
              </a:rPr>
              <a:t>系統設計 </a:t>
            </a:r>
            <a:r>
              <a:rPr lang="en-US" altLang="zh-TW" sz="3200" b="1" dirty="0">
                <a:latin typeface="DFKai-SB"/>
                <a:ea typeface="DFKai-SB"/>
                <a:cs typeface="DFKai-SB"/>
                <a:sym typeface="DFKai-SB"/>
              </a:rPr>
              <a:t>–</a:t>
            </a:r>
            <a:r>
              <a:rPr lang="zh-TW" altLang="zh-TW" sz="3200" b="1" dirty="0">
                <a:latin typeface="DFKai-SB"/>
                <a:ea typeface="DFKai-SB"/>
                <a:cs typeface="DFKai-SB"/>
                <a:sym typeface="DFKai-SB"/>
              </a:rPr>
              <a:t> </a:t>
            </a:r>
            <a:r>
              <a:rPr lang="en-US" altLang="zh-TW" sz="3200" b="1" dirty="0"/>
              <a:t>Git Education Game</a:t>
            </a:r>
            <a:r>
              <a:rPr lang="zh-TW" altLang="en-US" sz="3200" b="1" dirty="0"/>
              <a:t>遊戲主界面</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18</a:t>
            </a:fld>
            <a:endParaRPr lang="zh-TW" altLang="en-US"/>
          </a:p>
        </p:txBody>
      </p:sp>
      <p:pic>
        <p:nvPicPr>
          <p:cNvPr id="5" name="圖片 4">
            <a:extLst>
              <a:ext uri="{FF2B5EF4-FFF2-40B4-BE49-F238E27FC236}">
                <a16:creationId xmlns:a16="http://schemas.microsoft.com/office/drawing/2014/main" id="{66D8B802-16CF-488F-A157-D98FD85B21D6}"/>
              </a:ext>
            </a:extLst>
          </p:cNvPr>
          <p:cNvPicPr/>
          <p:nvPr/>
        </p:nvPicPr>
        <p:blipFill>
          <a:blip r:embed="rId3" cstate="print">
            <a:extLst>
              <a:ext uri="{28A0092B-C50C-407E-A947-70E740481C1C}">
                <a14:useLocalDpi xmlns:a14="http://schemas.microsoft.com/office/drawing/2010/main" val="0"/>
              </a:ext>
            </a:extLst>
          </a:blip>
          <a:srcRect/>
          <a:stretch/>
        </p:blipFill>
        <p:spPr>
          <a:xfrm>
            <a:off x="645464" y="2696071"/>
            <a:ext cx="5277957" cy="2757606"/>
          </a:xfrm>
          <a:prstGeom prst="rect">
            <a:avLst/>
          </a:prstGeom>
          <a:noFill/>
          <a:ln>
            <a:noFill/>
            <a:prstDash/>
          </a:ln>
        </p:spPr>
      </p:pic>
      <p:sp>
        <p:nvSpPr>
          <p:cNvPr id="7" name="Google Shape;208;p33">
            <a:extLst>
              <a:ext uri="{FF2B5EF4-FFF2-40B4-BE49-F238E27FC236}">
                <a16:creationId xmlns:a16="http://schemas.microsoft.com/office/drawing/2014/main" id="{1D74E459-58F7-4DAF-B602-47E426524096}"/>
              </a:ext>
            </a:extLst>
          </p:cNvPr>
          <p:cNvSpPr txBox="1">
            <a:spLocks/>
          </p:cNvSpPr>
          <p:nvPr/>
        </p:nvSpPr>
        <p:spPr bwMode="auto">
          <a:xfrm>
            <a:off x="5758282" y="2071172"/>
            <a:ext cx="6433718" cy="44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300"/>
              </a:spcBef>
              <a:spcAft>
                <a:spcPts val="3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關卡的簡述及關卡的提示開啟鈕</a:t>
            </a:r>
          </a:p>
          <a:p>
            <a:pPr indent="-457189">
              <a:spcBef>
                <a:spcPts val="300"/>
              </a:spcBef>
              <a:spcAft>
                <a:spcPts val="3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關卡的任務目標，完成的目標以綠色顯示，否則顯示紅色</a:t>
            </a:r>
          </a:p>
          <a:p>
            <a:pPr indent="-457189">
              <a:spcBef>
                <a:spcPts val="300"/>
              </a:spcBef>
              <a:spcAft>
                <a:spcPts val="3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檔案區塊，用以操作檔案進行修改及儲存</a:t>
            </a:r>
          </a:p>
          <a:p>
            <a:pPr indent="-457189">
              <a:spcBef>
                <a:spcPts val="300"/>
              </a:spcBef>
              <a:spcAft>
                <a:spcPts val="300"/>
              </a:spcAft>
              <a:buClr>
                <a:srgbClr val="000000"/>
              </a:buClr>
              <a:buSzPts val="1800"/>
              <a:buFont typeface="+mj-lt"/>
              <a:buAutoNum type="arabicPeriod"/>
            </a:pP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命令輸入介面，學生必須在此輸入相應的</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指令</a:t>
            </a:r>
          </a:p>
          <a:p>
            <a:pPr indent="-457189">
              <a:spcBef>
                <a:spcPts val="300"/>
              </a:spcBef>
              <a:spcAft>
                <a:spcPts val="300"/>
              </a:spcAft>
              <a:buClr>
                <a:srgbClr val="000000"/>
              </a:buClr>
              <a:buSzPts val="1800"/>
              <a:buFont typeface="+mj-lt"/>
              <a:buAutoNum type="arabicPeriod"/>
            </a:pP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的視覺化顯示區塊，包含遠端（上半部份）與本地（下半部份），右上角有關卡重啟按鈕，使用不可逆操作時可以使用</a:t>
            </a:r>
          </a:p>
          <a:p>
            <a:pPr indent="-457189">
              <a:spcBef>
                <a:spcPts val="300"/>
              </a:spcBef>
              <a:spcAft>
                <a:spcPts val="3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與關卡相關的</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指令提示卡片，將鼠標移動至卡片上方時會放大</a:t>
            </a:r>
          </a:p>
          <a:p>
            <a:pPr indent="-457189">
              <a:spcBef>
                <a:spcPts val="300"/>
              </a:spcBef>
              <a:spcAft>
                <a:spcPts val="300"/>
              </a:spcAft>
              <a:buClr>
                <a:srgbClr val="000000"/>
              </a:buClr>
              <a:buSzPts val="1800"/>
              <a:buFont typeface="+mj-lt"/>
              <a:buAutoNum type="arabicPeriod"/>
            </a:pPr>
            <a:endParaRPr lang="zh-TW" altLang="en-US" dirty="0">
              <a:solidFill>
                <a:srgbClr val="000000"/>
              </a:solidFill>
              <a:latin typeface="DFKai-SB"/>
              <a:ea typeface="DFKai-SB"/>
              <a:cs typeface="DFKai-SB"/>
              <a:sym typeface="DFKai-SB"/>
            </a:endParaRPr>
          </a:p>
        </p:txBody>
      </p:sp>
      <p:sp>
        <p:nvSpPr>
          <p:cNvPr id="9" name="Google Shape;405;p49">
            <a:extLst>
              <a:ext uri="{FF2B5EF4-FFF2-40B4-BE49-F238E27FC236}">
                <a16:creationId xmlns:a16="http://schemas.microsoft.com/office/drawing/2014/main" id="{0F2D6685-A664-4117-BF95-B3BEE386EEDA}"/>
              </a:ext>
            </a:extLst>
          </p:cNvPr>
          <p:cNvSpPr txBox="1">
            <a:spLocks/>
          </p:cNvSpPr>
          <p:nvPr/>
        </p:nvSpPr>
        <p:spPr bwMode="auto">
          <a:xfrm>
            <a:off x="5582013" y="1663736"/>
            <a:ext cx="1380652" cy="40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標楷體" panose="03000509000000000000" pitchFamily="65" charset="-120"/>
                <a:ea typeface="標楷體" panose="03000509000000000000" pitchFamily="65" charset="-120"/>
                <a:cs typeface="Arial"/>
                <a:sym typeface="Arial"/>
              </a:rPr>
              <a:t>區塊說明</a:t>
            </a:r>
            <a:endParaRPr lang="en-US" b="1" dirty="0">
              <a:solidFill>
                <a:srgbClr val="000000"/>
              </a:solidFill>
              <a:latin typeface="標楷體" panose="03000509000000000000" pitchFamily="65" charset="-120"/>
              <a:ea typeface="標楷體" panose="03000509000000000000" pitchFamily="65" charset="-120"/>
              <a:cs typeface="Arial"/>
              <a:sym typeface="Arial"/>
            </a:endParaRPr>
          </a:p>
        </p:txBody>
      </p:sp>
      <p:sp>
        <p:nvSpPr>
          <p:cNvPr id="12" name="Google Shape;405;p49">
            <a:extLst>
              <a:ext uri="{FF2B5EF4-FFF2-40B4-BE49-F238E27FC236}">
                <a16:creationId xmlns:a16="http://schemas.microsoft.com/office/drawing/2014/main" id="{F4D83892-7A13-4E40-93DF-6CF17DE2BF1B}"/>
              </a:ext>
            </a:extLst>
          </p:cNvPr>
          <p:cNvSpPr txBox="1">
            <a:spLocks/>
          </p:cNvSpPr>
          <p:nvPr/>
        </p:nvSpPr>
        <p:spPr bwMode="auto">
          <a:xfrm>
            <a:off x="2617812"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遊戲區塊</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671824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b="1" dirty="0">
                <a:latin typeface="DFKai-SB"/>
                <a:ea typeface="DFKai-SB"/>
                <a:cs typeface="DFKai-SB"/>
                <a:sym typeface="DFKai-SB"/>
              </a:rPr>
              <a:t>系統設計 </a:t>
            </a:r>
            <a:r>
              <a:rPr lang="en-US" altLang="zh-TW" sz="3200" b="1" dirty="0">
                <a:latin typeface="DFKai-SB"/>
                <a:ea typeface="DFKai-SB"/>
                <a:cs typeface="DFKai-SB"/>
                <a:sym typeface="DFKai-SB"/>
              </a:rPr>
              <a:t>–</a:t>
            </a:r>
            <a:r>
              <a:rPr lang="zh-TW" altLang="zh-TW" sz="3200" b="1" dirty="0">
                <a:latin typeface="DFKai-SB"/>
                <a:ea typeface="DFKai-SB"/>
                <a:cs typeface="DFKai-SB"/>
                <a:sym typeface="DFKai-SB"/>
              </a:rPr>
              <a:t> </a:t>
            </a:r>
            <a:r>
              <a:rPr lang="en-US" altLang="zh-TW" sz="3200" b="1" dirty="0"/>
              <a:t>Git Education Game</a:t>
            </a:r>
            <a:r>
              <a:rPr lang="zh-TW" altLang="en-US" sz="3200" b="1" dirty="0"/>
              <a:t>遊戲提示界面</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19</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45464" y="2590449"/>
            <a:ext cx="5277957" cy="2968851"/>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0259" y="2585768"/>
            <a:ext cx="5294600" cy="2978212"/>
          </a:xfrm>
          <a:prstGeom prst="rect">
            <a:avLst/>
          </a:prstGeom>
          <a:noFill/>
          <a:ln>
            <a:noFill/>
            <a:prstDash/>
          </a:ln>
        </p:spPr>
      </p:pic>
      <p:sp>
        <p:nvSpPr>
          <p:cNvPr id="9" name="Google Shape;405;p49">
            <a:extLst>
              <a:ext uri="{FF2B5EF4-FFF2-40B4-BE49-F238E27FC236}">
                <a16:creationId xmlns:a16="http://schemas.microsoft.com/office/drawing/2014/main" id="{4D015218-1E89-47DE-A8F5-1C1D29160E80}"/>
              </a:ext>
            </a:extLst>
          </p:cNvPr>
          <p:cNvSpPr txBox="1">
            <a:spLocks/>
          </p:cNvSpPr>
          <p:nvPr/>
        </p:nvSpPr>
        <p:spPr bwMode="auto">
          <a:xfrm>
            <a:off x="2617812"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關卡指示</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EF2D018-7F2E-4B7F-9750-472F48B58B3C}"/>
              </a:ext>
            </a:extLst>
          </p:cNvPr>
          <p:cNvSpPr txBox="1">
            <a:spLocks/>
          </p:cNvSpPr>
          <p:nvPr/>
        </p:nvSpPr>
        <p:spPr bwMode="auto">
          <a:xfrm>
            <a:off x="8240930"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通關畫面</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65694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sz="3200" b="1" dirty="0">
                <a:solidFill>
                  <a:srgbClr val="000000"/>
                </a:solidFill>
              </a:rPr>
              <a:t>Outline</a:t>
            </a:r>
            <a:endParaRPr sz="3200"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FF0000"/>
                </a:solidFill>
                <a:latin typeface="DFKai-SB"/>
                <a:ea typeface="DFKai-SB"/>
                <a:sym typeface="Arial"/>
              </a:rPr>
              <a:t>動機</a:t>
            </a:r>
            <a:endParaRPr lang="en-US" altLang="zh-TW" sz="2400" b="1" dirty="0">
              <a:solidFill>
                <a:srgbClr val="FF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sym typeface="DFKai-SB"/>
              </a:rPr>
              <a:t>文獻回顧</a:t>
            </a:r>
            <a:endParaRPr lang="en-US" altLang="zh-TW" sz="2400" b="1" dirty="0">
              <a:solidFill>
                <a:srgbClr val="000000"/>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系統設計</a:t>
            </a:r>
            <a:endParaRPr lang="en-US" altLang="zh-TW" sz="2400" b="1" dirty="0">
              <a:solidFill>
                <a:srgbClr val="00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7E9441B-6C43-4D72-AC99-816108A536D2}"/>
              </a:ext>
            </a:extLst>
          </p:cNvPr>
          <p:cNvSpPr>
            <a:spLocks noGrp="1"/>
          </p:cNvSpPr>
          <p:nvPr>
            <p:ph type="sldNum" idx="12"/>
          </p:nvPr>
        </p:nvSpPr>
        <p:spPr/>
        <p:txBody>
          <a:bodyPr/>
          <a:lstStyle/>
          <a:p>
            <a:fld id="{00000000-1234-1234-1234-123412341234}" type="slidenum">
              <a:rPr lang="en-US" altLang="zh-TW" smtClean="0"/>
              <a:pPr/>
              <a:t>2</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b="1" dirty="0">
                <a:latin typeface="DFKai-SB"/>
                <a:ea typeface="DFKai-SB"/>
                <a:cs typeface="DFKai-SB"/>
                <a:sym typeface="DFKai-SB"/>
              </a:rPr>
              <a:t>系統設計 </a:t>
            </a:r>
            <a:r>
              <a:rPr lang="en-US" altLang="zh-TW" sz="3200" b="1" dirty="0">
                <a:latin typeface="DFKai-SB"/>
                <a:ea typeface="DFKai-SB"/>
                <a:cs typeface="DFKai-SB"/>
                <a:sym typeface="DFKai-SB"/>
              </a:rPr>
              <a:t>–</a:t>
            </a:r>
            <a:r>
              <a:rPr lang="zh-TW" altLang="en-US" sz="3200" b="1" dirty="0"/>
              <a:t>遊戲元素</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20</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59168" y="2598158"/>
            <a:ext cx="5250549" cy="2953433"/>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2234" y="2586878"/>
            <a:ext cx="5290650" cy="2975991"/>
          </a:xfrm>
          <a:prstGeom prst="rect">
            <a:avLst/>
          </a:prstGeom>
          <a:noFill/>
          <a:ln>
            <a:noFill/>
            <a:prstDash/>
          </a:ln>
        </p:spPr>
      </p:pic>
      <p:sp>
        <p:nvSpPr>
          <p:cNvPr id="9" name="Google Shape;405;p49">
            <a:extLst>
              <a:ext uri="{FF2B5EF4-FFF2-40B4-BE49-F238E27FC236}">
                <a16:creationId xmlns:a16="http://schemas.microsoft.com/office/drawing/2014/main" id="{C2DBFFFB-68EB-441F-A567-17F6855FED83}"/>
              </a:ext>
            </a:extLst>
          </p:cNvPr>
          <p:cNvSpPr txBox="1">
            <a:spLocks/>
          </p:cNvSpPr>
          <p:nvPr/>
        </p:nvSpPr>
        <p:spPr bwMode="auto">
          <a:xfrm>
            <a:off x="2485077" y="1915983"/>
            <a:ext cx="159873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關卡排行榜</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CFE1728-4121-4BC6-9ECA-24655EBDA0A8}"/>
              </a:ext>
            </a:extLst>
          </p:cNvPr>
          <p:cNvSpPr txBox="1">
            <a:spLocks/>
          </p:cNvSpPr>
          <p:nvPr/>
        </p:nvSpPr>
        <p:spPr bwMode="auto">
          <a:xfrm>
            <a:off x="8240929" y="1926048"/>
            <a:ext cx="133326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總排行榜</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49186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b="1" dirty="0">
                <a:latin typeface="DFKai-SB"/>
                <a:ea typeface="DFKai-SB"/>
                <a:cs typeface="DFKai-SB"/>
                <a:sym typeface="DFKai-SB"/>
              </a:rPr>
              <a:t>系統設計 </a:t>
            </a:r>
            <a:r>
              <a:rPr lang="en-US" altLang="zh-TW" sz="3200" b="1" dirty="0">
                <a:latin typeface="DFKai-SB"/>
                <a:ea typeface="DFKai-SB"/>
                <a:cs typeface="DFKai-SB"/>
                <a:sym typeface="DFKai-SB"/>
              </a:rPr>
              <a:t>–</a:t>
            </a:r>
            <a:r>
              <a:rPr lang="zh-TW" altLang="en-US" sz="3200" b="1" dirty="0"/>
              <a:t>遊戲元素</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21</a:t>
            </a:fld>
            <a:endParaRPr lang="zh-TW" altLang="en-US"/>
          </a:p>
        </p:txBody>
      </p:sp>
      <p:pic>
        <p:nvPicPr>
          <p:cNvPr id="8" name="圖片 7">
            <a:extLst>
              <a:ext uri="{FF2B5EF4-FFF2-40B4-BE49-F238E27FC236}">
                <a16:creationId xmlns:a16="http://schemas.microsoft.com/office/drawing/2014/main" id="{9565DB34-91DF-4377-B4CE-E4A3FAE26091}"/>
              </a:ext>
            </a:extLst>
          </p:cNvPr>
          <p:cNvPicPr/>
          <p:nvPr/>
        </p:nvPicPr>
        <p:blipFill>
          <a:blip r:embed="rId3" cstate="print">
            <a:extLst>
              <a:ext uri="{28A0092B-C50C-407E-A947-70E740481C1C}">
                <a14:useLocalDpi xmlns:a14="http://schemas.microsoft.com/office/drawing/2010/main" val="0"/>
              </a:ext>
            </a:extLst>
          </a:blip>
          <a:srcRect/>
          <a:stretch/>
        </p:blipFill>
        <p:spPr>
          <a:xfrm>
            <a:off x="659168" y="2598158"/>
            <a:ext cx="5250549" cy="2953433"/>
          </a:xfrm>
          <a:prstGeom prst="rect">
            <a:avLst/>
          </a:prstGeom>
          <a:noFill/>
          <a:ln>
            <a:noFill/>
            <a:prstDash/>
          </a:ln>
        </p:spPr>
      </p:pic>
      <p:pic>
        <p:nvPicPr>
          <p:cNvPr id="7" name="圖片 6">
            <a:extLst>
              <a:ext uri="{FF2B5EF4-FFF2-40B4-BE49-F238E27FC236}">
                <a16:creationId xmlns:a16="http://schemas.microsoft.com/office/drawing/2014/main" id="{3E5DC543-4094-48D7-B5F4-E04DAE717D1A}"/>
              </a:ext>
            </a:extLst>
          </p:cNvPr>
          <p:cNvPicPr/>
          <p:nvPr/>
        </p:nvPicPr>
        <p:blipFill>
          <a:blip r:embed="rId4" cstate="print">
            <a:extLst>
              <a:ext uri="{28A0092B-C50C-407E-A947-70E740481C1C}">
                <a14:useLocalDpi xmlns:a14="http://schemas.microsoft.com/office/drawing/2010/main" val="0"/>
              </a:ext>
            </a:extLst>
          </a:blip>
          <a:srcRect/>
          <a:stretch/>
        </p:blipFill>
        <p:spPr>
          <a:xfrm>
            <a:off x="6262234" y="2586878"/>
            <a:ext cx="5290650" cy="2975991"/>
          </a:xfrm>
          <a:prstGeom prst="rect">
            <a:avLst/>
          </a:prstGeom>
          <a:noFill/>
          <a:ln>
            <a:noFill/>
            <a:prstDash/>
          </a:ln>
        </p:spPr>
      </p:pic>
      <p:sp>
        <p:nvSpPr>
          <p:cNvPr id="9" name="Google Shape;405;p49">
            <a:extLst>
              <a:ext uri="{FF2B5EF4-FFF2-40B4-BE49-F238E27FC236}">
                <a16:creationId xmlns:a16="http://schemas.microsoft.com/office/drawing/2014/main" id="{814DC8D8-9FC6-4283-A135-D853D4B6626D}"/>
              </a:ext>
            </a:extLst>
          </p:cNvPr>
          <p:cNvSpPr txBox="1">
            <a:spLocks/>
          </p:cNvSpPr>
          <p:nvPr/>
        </p:nvSpPr>
        <p:spPr bwMode="auto">
          <a:xfrm>
            <a:off x="2367674" y="1915249"/>
            <a:ext cx="1833535"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成就彈出提示</a:t>
            </a:r>
            <a:endParaRPr lang="en-US" b="1" dirty="0">
              <a:solidFill>
                <a:srgbClr val="000000"/>
              </a:solidFill>
            </a:endParaRPr>
          </a:p>
          <a:p>
            <a:pPr marL="0" indent="0">
              <a:spcAft>
                <a:spcPts val="0"/>
              </a:spcAft>
              <a:buFont typeface="Georgia" pitchFamily="18" charset="0"/>
              <a:buNone/>
            </a:pPr>
            <a:endParaRPr lang="en-US" dirty="0">
              <a:solidFill>
                <a:srgbClr val="000000"/>
              </a:solidFill>
              <a:latin typeface="Arial"/>
              <a:ea typeface="Arial"/>
              <a:cs typeface="Arial"/>
              <a:sym typeface="Arial"/>
            </a:endParaRPr>
          </a:p>
        </p:txBody>
      </p:sp>
      <p:sp>
        <p:nvSpPr>
          <p:cNvPr id="10" name="Google Shape;405;p49">
            <a:extLst>
              <a:ext uri="{FF2B5EF4-FFF2-40B4-BE49-F238E27FC236}">
                <a16:creationId xmlns:a16="http://schemas.microsoft.com/office/drawing/2014/main" id="{9CAB2918-FEBE-47CE-8AC8-7BDCD052E167}"/>
              </a:ext>
            </a:extLst>
          </p:cNvPr>
          <p:cNvSpPr txBox="1">
            <a:spLocks/>
          </p:cNvSpPr>
          <p:nvPr/>
        </p:nvSpPr>
        <p:spPr bwMode="auto">
          <a:xfrm>
            <a:off x="7990792" y="1915248"/>
            <a:ext cx="1833534"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成就閱覽畫面</a:t>
            </a:r>
            <a:endParaRPr lang="en-US"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6802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zh-TW" sz="3200" b="1" dirty="0">
                <a:latin typeface="DFKai-SB"/>
                <a:ea typeface="DFKai-SB"/>
                <a:cs typeface="DFKai-SB"/>
                <a:sym typeface="DFKai-SB"/>
              </a:rPr>
              <a:t>系統設計 </a:t>
            </a:r>
            <a:r>
              <a:rPr lang="en-US" altLang="zh-TW" sz="3200" b="1" dirty="0">
                <a:latin typeface="DFKai-SB"/>
                <a:ea typeface="DFKai-SB"/>
                <a:cs typeface="DFKai-SB"/>
                <a:sym typeface="DFKai-SB"/>
              </a:rPr>
              <a:t>–</a:t>
            </a:r>
            <a:r>
              <a:rPr lang="zh-TW" altLang="en-US" sz="3200" b="1" dirty="0"/>
              <a:t>學生數據監控</a:t>
            </a:r>
            <a:endParaRPr lang="en-US" altLang="zh-TW" sz="3200" b="1" dirty="0"/>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22</a:t>
            </a:fld>
            <a:endParaRPr lang="zh-TW" altLang="en-US"/>
          </a:p>
        </p:txBody>
      </p:sp>
      <p:pic>
        <p:nvPicPr>
          <p:cNvPr id="7" name="圖片 6">
            <a:extLst>
              <a:ext uri="{FF2B5EF4-FFF2-40B4-BE49-F238E27FC236}">
                <a16:creationId xmlns:a16="http://schemas.microsoft.com/office/drawing/2014/main" id="{3E5DC543-4094-48D7-B5F4-E04DAE717D1A}"/>
              </a:ext>
            </a:extLst>
          </p:cNvPr>
          <p:cNvPicPr/>
          <p:nvPr/>
        </p:nvPicPr>
        <p:blipFill>
          <a:blip r:embed="rId3">
            <a:extLst>
              <a:ext uri="{28A0092B-C50C-407E-A947-70E740481C1C}">
                <a14:useLocalDpi xmlns:a14="http://schemas.microsoft.com/office/drawing/2010/main" val="0"/>
              </a:ext>
            </a:extLst>
          </a:blip>
          <a:srcRect/>
          <a:stretch/>
        </p:blipFill>
        <p:spPr>
          <a:xfrm>
            <a:off x="5365593" y="1500342"/>
            <a:ext cx="6667658" cy="3967486"/>
          </a:xfrm>
          <a:prstGeom prst="rect">
            <a:avLst/>
          </a:prstGeom>
          <a:noFill/>
          <a:ln>
            <a:noFill/>
            <a:prstDash/>
          </a:ln>
        </p:spPr>
      </p:pic>
      <p:sp>
        <p:nvSpPr>
          <p:cNvPr id="10" name="Google Shape;405;p49">
            <a:extLst>
              <a:ext uri="{FF2B5EF4-FFF2-40B4-BE49-F238E27FC236}">
                <a16:creationId xmlns:a16="http://schemas.microsoft.com/office/drawing/2014/main" id="{9CAB2918-FEBE-47CE-8AC8-7BDCD052E167}"/>
              </a:ext>
            </a:extLst>
          </p:cNvPr>
          <p:cNvSpPr txBox="1">
            <a:spLocks/>
          </p:cNvSpPr>
          <p:nvPr/>
        </p:nvSpPr>
        <p:spPr bwMode="auto">
          <a:xfrm>
            <a:off x="7912817" y="5467828"/>
            <a:ext cx="1573210" cy="45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關卡八紀錄</a:t>
            </a:r>
            <a:endParaRPr lang="en-US" dirty="0">
              <a:solidFill>
                <a:srgbClr val="000000"/>
              </a:solidFill>
              <a:latin typeface="Arial"/>
              <a:ea typeface="Arial"/>
              <a:cs typeface="Arial"/>
              <a:sym typeface="Arial"/>
            </a:endParaRPr>
          </a:p>
        </p:txBody>
      </p:sp>
      <p:sp>
        <p:nvSpPr>
          <p:cNvPr id="12" name="Google Shape;208;p33">
            <a:extLst>
              <a:ext uri="{FF2B5EF4-FFF2-40B4-BE49-F238E27FC236}">
                <a16:creationId xmlns:a16="http://schemas.microsoft.com/office/drawing/2014/main" id="{8E3204F3-B857-4B2A-AAD3-2925B3E9458D}"/>
              </a:ext>
            </a:extLst>
          </p:cNvPr>
          <p:cNvSpPr txBox="1">
            <a:spLocks/>
          </p:cNvSpPr>
          <p:nvPr/>
        </p:nvSpPr>
        <p:spPr bwMode="auto">
          <a:xfrm>
            <a:off x="624418" y="1773239"/>
            <a:ext cx="5666213"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學生開始進行關卡</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學生完成關卡中的某項任務目標</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學生完成關卡（包含花費時間與行數）</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學生開啟遊戲中的提示</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學生關閉遊戲中的提示</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學生在</a:t>
            </a:r>
            <a:r>
              <a:rPr lang="en-US" altLang="zh-TW" dirty="0">
                <a:solidFill>
                  <a:srgbClr val="000000"/>
                </a:solidFill>
                <a:latin typeface="DFKai-SB"/>
                <a:ea typeface="DFKai-SB"/>
                <a:cs typeface="DFKai-SB"/>
                <a:sym typeface="DFKai-SB"/>
              </a:rPr>
              <a:t>CLI</a:t>
            </a:r>
            <a:r>
              <a:rPr lang="zh-TW" altLang="en-US" dirty="0">
                <a:solidFill>
                  <a:srgbClr val="000000"/>
                </a:solidFill>
                <a:latin typeface="DFKai-SB"/>
                <a:ea typeface="DFKai-SB"/>
                <a:cs typeface="DFKai-SB"/>
                <a:sym typeface="DFKai-SB"/>
              </a:rPr>
              <a:t>中輸入的指令</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學生目前的成就數量</a:t>
            </a:r>
          </a:p>
          <a:p>
            <a:pPr indent="-457189">
              <a:spcBef>
                <a:spcPts val="600"/>
              </a:spcBef>
              <a:spcAft>
                <a:spcPts val="600"/>
              </a:spcAft>
              <a:buClr>
                <a:srgbClr val="000000"/>
              </a:buClr>
              <a:buSzPts val="1800"/>
              <a:buFont typeface="+mj-lt"/>
              <a:buAutoNum type="arabicPeriod"/>
            </a:pPr>
            <a:r>
              <a:rPr lang="zh-TW" altLang="en-US" dirty="0">
                <a:solidFill>
                  <a:srgbClr val="000000"/>
                </a:solidFill>
                <a:latin typeface="DFKai-SB"/>
                <a:ea typeface="DFKai-SB"/>
                <a:cs typeface="DFKai-SB"/>
                <a:sym typeface="DFKai-SB"/>
              </a:rPr>
              <a:t>每個關卡通過的學生人數</a:t>
            </a:r>
          </a:p>
        </p:txBody>
      </p:sp>
    </p:spTree>
    <p:extLst>
      <p:ext uri="{BB962C8B-B14F-4D97-AF65-F5344CB8AC3E}">
        <p14:creationId xmlns:p14="http://schemas.microsoft.com/office/powerpoint/2010/main" val="3821773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sz="3200" b="1" dirty="0">
                <a:solidFill>
                  <a:srgbClr val="000000"/>
                </a:solidFill>
              </a:rPr>
              <a:t>Outline</a:t>
            </a:r>
            <a:endParaRPr sz="3200"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sym typeface="DFKai-SB"/>
              </a:rPr>
              <a:t>文獻回顧</a:t>
            </a:r>
            <a:endParaRPr lang="en-US" altLang="zh-TW" sz="2400" b="1" dirty="0">
              <a:solidFill>
                <a:schemeClr val="bg1">
                  <a:lumMod val="10000"/>
                </a:schemeClr>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chemeClr val="bg1">
                    <a:lumMod val="10000"/>
                  </a:schemeClr>
                </a:solidFill>
                <a:latin typeface="DFKai-SB"/>
                <a:ea typeface="DFKai-SB"/>
                <a:cs typeface="DFKai-SB"/>
                <a:sym typeface="DFKai-SB"/>
              </a:rPr>
              <a:t>系統設計</a:t>
            </a:r>
            <a:endParaRPr lang="en-US" altLang="zh-TW" sz="2400" b="1" dirty="0">
              <a:solidFill>
                <a:schemeClr val="bg1">
                  <a:lumMod val="10000"/>
                </a:schemeClr>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23</a:t>
            </a:fld>
            <a:endParaRPr lang="zh-TW" altLang="en-US"/>
          </a:p>
        </p:txBody>
      </p:sp>
    </p:spTree>
    <p:extLst>
      <p:ext uri="{BB962C8B-B14F-4D97-AF65-F5344CB8AC3E}">
        <p14:creationId xmlns:p14="http://schemas.microsoft.com/office/powerpoint/2010/main" val="1246498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b="1" dirty="0">
                <a:latin typeface="DFKai-SB"/>
                <a:ea typeface="DFKai-SB"/>
                <a:cs typeface="DFKai-SB"/>
                <a:sym typeface="DFKai-SB"/>
              </a:rPr>
              <a:t>實驗與結果分析</a:t>
            </a:r>
            <a:r>
              <a:rPr lang="en-US" altLang="zh-TW" sz="3200" b="1" dirty="0">
                <a:latin typeface="DFKai-SB"/>
                <a:ea typeface="DFKai-SB"/>
                <a:cs typeface="DFKai-SB"/>
                <a:sym typeface="DFKai-SB"/>
              </a:rPr>
              <a:t>–</a:t>
            </a:r>
            <a:r>
              <a:rPr lang="zh-TW" altLang="en-US" sz="3200" b="1" dirty="0">
                <a:latin typeface="DFKai-SB"/>
                <a:ea typeface="DFKai-SB"/>
                <a:cs typeface="DFKai-SB"/>
                <a:sym typeface="DFKai-SB"/>
              </a:rPr>
              <a:t>研究問題</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24</a:t>
            </a:fld>
            <a:endParaRPr lang="zh-TW" altLang="en-US"/>
          </a:p>
        </p:txBody>
      </p:sp>
      <p:sp>
        <p:nvSpPr>
          <p:cNvPr id="10" name="Google Shape;344;p48">
            <a:extLst>
              <a:ext uri="{FF2B5EF4-FFF2-40B4-BE49-F238E27FC236}">
                <a16:creationId xmlns:a16="http://schemas.microsoft.com/office/drawing/2014/main" id="{B83A3734-4A40-4814-8274-D82A9F6738BC}"/>
              </a:ext>
            </a:extLst>
          </p:cNvPr>
          <p:cNvSpPr txBox="1">
            <a:spLocks/>
          </p:cNvSpPr>
          <p:nvPr/>
        </p:nvSpPr>
        <p:spPr bwMode="auto">
          <a:xfrm>
            <a:off x="624417" y="1773239"/>
            <a:ext cx="10972800"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745048" indent="-609585">
              <a:buClr>
                <a:srgbClr val="000000"/>
              </a:buClr>
              <a:buFont typeface="+mj-lt"/>
              <a:buAutoNum type="arabicPeriod"/>
            </a:pPr>
            <a:endParaRPr lang="zh-TW" altLang="en-US" dirty="0">
              <a:solidFill>
                <a:srgbClr val="000000"/>
              </a:solidFill>
              <a:latin typeface="DFKai-SB"/>
              <a:ea typeface="DFKai-SB"/>
              <a:cs typeface="DFKai-SB"/>
              <a:sym typeface="DFKai-SB"/>
            </a:endParaRP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1 (RQ1): </a:t>
            </a:r>
            <a:r>
              <a:rPr lang="zh-TW" altLang="en-US" dirty="0">
                <a:solidFill>
                  <a:srgbClr val="000000"/>
                </a:solidFill>
                <a:latin typeface="標楷體" panose="03000509000000000000" pitchFamily="65" charset="-120"/>
                <a:ea typeface="標楷體" panose="03000509000000000000" pitchFamily="65" charset="-120"/>
              </a:rPr>
              <a:t>加入</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作為教學輔助工具是否比傳統的授課方式具有更佳的學習成果？</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2 (RQ2): </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作為教學輔助工具是否為學生對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的態度及行為帶來正面影響？</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3 (RQ3): </a:t>
            </a:r>
            <a:r>
              <a:rPr lang="zh-TW" altLang="en-US" dirty="0">
                <a:solidFill>
                  <a:srgbClr val="000000"/>
                </a:solidFill>
                <a:latin typeface="標楷體" panose="03000509000000000000" pitchFamily="65" charset="-120"/>
                <a:ea typeface="標楷體" panose="03000509000000000000" pitchFamily="65" charset="-120"/>
              </a:rPr>
              <a:t>會主動以</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進行學習的學生比例是多少？主動進行學習的學生與沒有主動進行學習的學生相比是否具有較佳的學習成果？</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Research Question 4 (RQ4): </a:t>
            </a:r>
            <a:r>
              <a:rPr lang="zh-TW" altLang="en-US" dirty="0">
                <a:solidFill>
                  <a:srgbClr val="000000"/>
                </a:solidFill>
                <a:latin typeface="標楷體" panose="03000509000000000000" pitchFamily="65" charset="-120"/>
                <a:ea typeface="標楷體" panose="03000509000000000000" pitchFamily="65" charset="-120"/>
              </a:rPr>
              <a:t>學生認為</a:t>
            </a:r>
            <a:r>
              <a:rPr lang="en-US" altLang="zh-TW" dirty="0">
                <a:solidFill>
                  <a:srgbClr val="000000"/>
                </a:solidFill>
                <a:latin typeface="標楷體" panose="03000509000000000000" pitchFamily="65" charset="-120"/>
                <a:ea typeface="標楷體" panose="03000509000000000000" pitchFamily="65" charset="-120"/>
              </a:rPr>
              <a:t>GEG</a:t>
            </a:r>
            <a:r>
              <a:rPr lang="zh-TW" altLang="en-US" dirty="0">
                <a:solidFill>
                  <a:srgbClr val="000000"/>
                </a:solidFill>
                <a:latin typeface="標楷體" panose="03000509000000000000" pitchFamily="65" charset="-120"/>
                <a:ea typeface="標楷體" panose="03000509000000000000" pitchFamily="65" charset="-120"/>
              </a:rPr>
              <a:t>有何優點與缺失？</a:t>
            </a:r>
          </a:p>
        </p:txBody>
      </p:sp>
    </p:spTree>
    <p:extLst>
      <p:ext uri="{BB962C8B-B14F-4D97-AF65-F5344CB8AC3E}">
        <p14:creationId xmlns:p14="http://schemas.microsoft.com/office/powerpoint/2010/main" val="1059506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b="1" dirty="0">
                <a:latin typeface="DFKai-SB"/>
                <a:ea typeface="DFKai-SB"/>
                <a:cs typeface="DFKai-SB"/>
                <a:sym typeface="DFKai-SB"/>
              </a:rPr>
              <a:t>實驗與結果分析</a:t>
            </a:r>
            <a:r>
              <a:rPr lang="en-US" altLang="zh-TW" sz="3200" b="1" dirty="0">
                <a:latin typeface="DFKai-SB"/>
                <a:ea typeface="DFKai-SB"/>
                <a:cs typeface="DFKai-SB"/>
                <a:sym typeface="DFKai-SB"/>
              </a:rPr>
              <a:t>–</a:t>
            </a:r>
            <a:r>
              <a:rPr lang="zh-TW" altLang="en-US" sz="3200" b="1" dirty="0">
                <a:latin typeface="DFKai-SB"/>
                <a:ea typeface="DFKai-SB"/>
                <a:cs typeface="DFKai-SB"/>
                <a:sym typeface="DFKai-SB"/>
              </a:rPr>
              <a:t>實驗設計</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25</a:t>
            </a:fld>
            <a:endParaRPr lang="zh-TW" altLang="en-US"/>
          </a:p>
        </p:txBody>
      </p:sp>
      <p:sp>
        <p:nvSpPr>
          <p:cNvPr id="4" name="Google Shape;208;p33">
            <a:extLst>
              <a:ext uri="{FF2B5EF4-FFF2-40B4-BE49-F238E27FC236}">
                <a16:creationId xmlns:a16="http://schemas.microsoft.com/office/drawing/2014/main" id="{2AAE9E76-398B-49A2-8CC5-68F4C056E94B}"/>
              </a:ext>
            </a:extLst>
          </p:cNvPr>
          <p:cNvSpPr txBox="1">
            <a:spLocks/>
          </p:cNvSpPr>
          <p:nvPr/>
        </p:nvSpPr>
        <p:spPr bwMode="auto">
          <a:xfrm>
            <a:off x="935593" y="2074468"/>
            <a:ext cx="11097658" cy="135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台灣逢甲大學</a:t>
            </a:r>
            <a:r>
              <a:rPr lang="en-US" altLang="zh-TW" sz="1800" dirty="0">
                <a:solidFill>
                  <a:srgbClr val="000000"/>
                </a:solidFill>
                <a:latin typeface="DFKai-SB"/>
                <a:ea typeface="DFKai-SB"/>
                <a:cs typeface="DFKai-SB"/>
                <a:sym typeface="DFKai-SB"/>
              </a:rPr>
              <a:t>110</a:t>
            </a:r>
            <a:r>
              <a:rPr lang="zh-TW" altLang="en-US" sz="1800" dirty="0">
                <a:solidFill>
                  <a:srgbClr val="000000"/>
                </a:solidFill>
                <a:latin typeface="DFKai-SB"/>
                <a:ea typeface="DFKai-SB"/>
                <a:cs typeface="DFKai-SB"/>
                <a:sym typeface="DFKai-SB"/>
              </a:rPr>
              <a:t>學年度上學期的物件導向設計課程</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兩組學生，分別為實驗組（</a:t>
            </a:r>
            <a:r>
              <a:rPr lang="en-US" altLang="zh-TW" sz="1800" dirty="0">
                <a:solidFill>
                  <a:srgbClr val="000000"/>
                </a:solidFill>
                <a:latin typeface="DFKai-SB"/>
                <a:ea typeface="DFKai-SB"/>
                <a:cs typeface="DFKai-SB"/>
                <a:sym typeface="DFKai-SB"/>
              </a:rPr>
              <a:t>54</a:t>
            </a:r>
            <a:r>
              <a:rPr lang="zh-TW" altLang="en-US" sz="1800" dirty="0">
                <a:solidFill>
                  <a:srgbClr val="000000"/>
                </a:solidFill>
                <a:latin typeface="DFKai-SB"/>
                <a:ea typeface="DFKai-SB"/>
                <a:cs typeface="DFKai-SB"/>
                <a:sym typeface="DFKai-SB"/>
              </a:rPr>
              <a:t>位學生）與控制組（</a:t>
            </a:r>
            <a:r>
              <a:rPr lang="en-US" altLang="zh-TW" sz="1800" dirty="0">
                <a:solidFill>
                  <a:srgbClr val="000000"/>
                </a:solidFill>
                <a:latin typeface="DFKai-SB"/>
                <a:ea typeface="DFKai-SB"/>
                <a:cs typeface="DFKai-SB"/>
                <a:sym typeface="DFKai-SB"/>
              </a:rPr>
              <a:t>59</a:t>
            </a:r>
            <a:r>
              <a:rPr lang="zh-TW" altLang="en-US" sz="1800" dirty="0">
                <a:solidFill>
                  <a:srgbClr val="000000"/>
                </a:solidFill>
                <a:latin typeface="DFKai-SB"/>
                <a:ea typeface="DFKai-SB"/>
                <a:cs typeface="DFKai-SB"/>
                <a:sym typeface="DFKai-SB"/>
              </a:rPr>
              <a:t>位學生）</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pPr>
            <a:r>
              <a:rPr lang="zh-TW" altLang="en-US" sz="1800" dirty="0">
                <a:solidFill>
                  <a:srgbClr val="000000"/>
                </a:solidFill>
                <a:latin typeface="DFKai-SB"/>
                <a:ea typeface="DFKai-SB"/>
                <a:cs typeface="DFKai-SB"/>
                <a:sym typeface="DFKai-SB"/>
              </a:rPr>
              <a:t>課程使用平台需要使用</a:t>
            </a:r>
            <a:r>
              <a:rPr lang="en-US" altLang="zh-TW" sz="1800" dirty="0">
                <a:solidFill>
                  <a:srgbClr val="000000"/>
                </a:solidFill>
                <a:latin typeface="DFKai-SB"/>
                <a:ea typeface="DFKai-SB"/>
                <a:cs typeface="DFKai-SB"/>
                <a:sym typeface="DFKai-SB"/>
              </a:rPr>
              <a:t>Git</a:t>
            </a:r>
            <a:r>
              <a:rPr lang="zh-TW" altLang="en-US" sz="1800" dirty="0">
                <a:solidFill>
                  <a:srgbClr val="000000"/>
                </a:solidFill>
                <a:latin typeface="DFKai-SB"/>
                <a:ea typeface="DFKai-SB"/>
                <a:cs typeface="DFKai-SB"/>
                <a:sym typeface="DFKai-SB"/>
              </a:rPr>
              <a:t>上傳作業程式碼（包含但不限於</a:t>
            </a:r>
            <a:r>
              <a:rPr lang="en-US" altLang="zh-TW" sz="1800" dirty="0">
                <a:solidFill>
                  <a:srgbClr val="000000"/>
                </a:solidFill>
                <a:latin typeface="DFKai-SB"/>
                <a:ea typeface="DFKai-SB"/>
                <a:cs typeface="DFKai-SB"/>
                <a:sym typeface="DFKai-SB"/>
              </a:rPr>
              <a:t>CLI</a:t>
            </a:r>
            <a:r>
              <a:rPr lang="zh-TW" altLang="en-US" sz="1800" dirty="0">
                <a:solidFill>
                  <a:srgbClr val="000000"/>
                </a:solidFill>
                <a:latin typeface="DFKai-SB"/>
                <a:ea typeface="DFKai-SB"/>
                <a:cs typeface="DFKai-SB"/>
                <a:sym typeface="DFKai-SB"/>
              </a:rPr>
              <a:t>）</a:t>
            </a:r>
          </a:p>
        </p:txBody>
      </p:sp>
      <p:sp>
        <p:nvSpPr>
          <p:cNvPr id="5" name="Google Shape;405;p49">
            <a:extLst>
              <a:ext uri="{FF2B5EF4-FFF2-40B4-BE49-F238E27FC236}">
                <a16:creationId xmlns:a16="http://schemas.microsoft.com/office/drawing/2014/main" id="{8D6E72B5-EF1B-4784-A7D8-EC1B3489323C}"/>
              </a:ext>
            </a:extLst>
          </p:cNvPr>
          <p:cNvSpPr txBox="1">
            <a:spLocks/>
          </p:cNvSpPr>
          <p:nvPr/>
        </p:nvSpPr>
        <p:spPr bwMode="auto">
          <a:xfrm>
            <a:off x="624418" y="1663735"/>
            <a:ext cx="150156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課程環境</a:t>
            </a:r>
            <a:endParaRPr lang="en-US" dirty="0">
              <a:solidFill>
                <a:srgbClr val="000000"/>
              </a:solidFill>
              <a:latin typeface="Arial"/>
              <a:ea typeface="Arial"/>
              <a:cs typeface="Arial"/>
              <a:sym typeface="Arial"/>
            </a:endParaRPr>
          </a:p>
        </p:txBody>
      </p:sp>
      <p:pic>
        <p:nvPicPr>
          <p:cNvPr id="7" name="圖片 6">
            <a:extLst>
              <a:ext uri="{FF2B5EF4-FFF2-40B4-BE49-F238E27FC236}">
                <a16:creationId xmlns:a16="http://schemas.microsoft.com/office/drawing/2014/main" id="{0A41CBF8-FAAB-446F-ABF5-0C51A1312450}"/>
              </a:ext>
            </a:extLst>
          </p:cNvPr>
          <p:cNvPicPr/>
          <p:nvPr/>
        </p:nvPicPr>
        <p:blipFill>
          <a:blip r:embed="rId3"/>
          <a:stretch>
            <a:fillRect/>
          </a:stretch>
        </p:blipFill>
        <p:spPr>
          <a:xfrm>
            <a:off x="8056059" y="2268918"/>
            <a:ext cx="4135941" cy="3341114"/>
          </a:xfrm>
          <a:prstGeom prst="rect">
            <a:avLst/>
          </a:prstGeom>
          <a:noFill/>
          <a:ln>
            <a:noFill/>
            <a:prstDash/>
          </a:ln>
        </p:spPr>
      </p:pic>
      <p:sp>
        <p:nvSpPr>
          <p:cNvPr id="8" name="Google Shape;405;p49">
            <a:extLst>
              <a:ext uri="{FF2B5EF4-FFF2-40B4-BE49-F238E27FC236}">
                <a16:creationId xmlns:a16="http://schemas.microsoft.com/office/drawing/2014/main" id="{34DD455B-38BB-4FFF-BA9B-033982DA9C8F}"/>
              </a:ext>
            </a:extLst>
          </p:cNvPr>
          <p:cNvSpPr txBox="1">
            <a:spLocks/>
          </p:cNvSpPr>
          <p:nvPr/>
        </p:nvSpPr>
        <p:spPr bwMode="auto">
          <a:xfrm>
            <a:off x="624418" y="3334292"/>
            <a:ext cx="1501562" cy="6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101600" indent="0">
              <a:spcAft>
                <a:spcPts val="0"/>
              </a:spcAft>
              <a:buClr>
                <a:srgbClr val="000000"/>
              </a:buClr>
              <a:buSzPts val="2000"/>
              <a:buFont typeface="Georgia" pitchFamily="18" charset="0"/>
              <a:buNone/>
            </a:pPr>
            <a:r>
              <a:rPr lang="zh-TW" altLang="en-US" b="1" dirty="0">
                <a:solidFill>
                  <a:srgbClr val="000000"/>
                </a:solidFill>
                <a:latin typeface="標楷體" panose="03000509000000000000" pitchFamily="65" charset="-120"/>
                <a:ea typeface="標楷體" panose="03000509000000000000" pitchFamily="65" charset="-120"/>
                <a:cs typeface="Arial"/>
                <a:sym typeface="Arial"/>
              </a:rPr>
              <a:t>實驗流程</a:t>
            </a:r>
            <a:endParaRPr lang="en-US" b="1" dirty="0">
              <a:solidFill>
                <a:srgbClr val="000000"/>
              </a:solidFill>
              <a:latin typeface="標楷體" panose="03000509000000000000" pitchFamily="65" charset="-120"/>
              <a:ea typeface="標楷體" panose="03000509000000000000" pitchFamily="65" charset="-120"/>
              <a:cs typeface="Arial"/>
              <a:sym typeface="Arial"/>
            </a:endParaRPr>
          </a:p>
        </p:txBody>
      </p:sp>
      <p:sp>
        <p:nvSpPr>
          <p:cNvPr id="9" name="Google Shape;208;p33">
            <a:extLst>
              <a:ext uri="{FF2B5EF4-FFF2-40B4-BE49-F238E27FC236}">
                <a16:creationId xmlns:a16="http://schemas.microsoft.com/office/drawing/2014/main" id="{F36FC0D8-DD15-414F-9C9B-997E5B193350}"/>
              </a:ext>
            </a:extLst>
          </p:cNvPr>
          <p:cNvSpPr txBox="1">
            <a:spLocks/>
          </p:cNvSpPr>
          <p:nvPr/>
        </p:nvSpPr>
        <p:spPr bwMode="auto">
          <a:xfrm>
            <a:off x="935593" y="3667525"/>
            <a:ext cx="11097658" cy="135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indent="-457189">
              <a:spcBef>
                <a:spcPts val="600"/>
              </a:spcBef>
              <a:spcAft>
                <a:spcPts val="600"/>
              </a:spcAft>
              <a:buClr>
                <a:srgbClr val="000000"/>
              </a:buClr>
              <a:buSzPts val="1800"/>
              <a:buFont typeface="+mj-lt"/>
              <a:buAutoNum type="arabicPeriod"/>
            </a:pPr>
            <a:r>
              <a:rPr lang="zh-TW" altLang="en-US" sz="1800" dirty="0">
                <a:solidFill>
                  <a:srgbClr val="000000"/>
                </a:solidFill>
                <a:latin typeface="DFKai-SB"/>
                <a:ea typeface="DFKai-SB"/>
                <a:cs typeface="DFKai-SB"/>
                <a:sym typeface="DFKai-SB"/>
              </a:rPr>
              <a:t>不涉及實作的前置課程</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r>
              <a:rPr lang="zh-TW" altLang="en-US" sz="1800" dirty="0">
                <a:solidFill>
                  <a:srgbClr val="000000"/>
                </a:solidFill>
                <a:latin typeface="DFKai-SB"/>
                <a:ea typeface="DFKai-SB"/>
                <a:cs typeface="DFKai-SB"/>
                <a:sym typeface="DFKai-SB"/>
              </a:rPr>
              <a:t>紙筆選擇題測驗（驗證兩組是否具有相同的基準點）</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r>
              <a:rPr lang="zh-TW" altLang="en-US" sz="1800" dirty="0">
                <a:solidFill>
                  <a:srgbClr val="000000"/>
                </a:solidFill>
                <a:latin typeface="DFKai-SB"/>
                <a:ea typeface="DFKai-SB"/>
                <a:cs typeface="DFKai-SB"/>
                <a:sym typeface="DFKai-SB"/>
              </a:rPr>
              <a:t>教學授課（兩邊的授課範圍相當）</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r>
              <a:rPr lang="zh-TW" altLang="en-US" sz="1800" dirty="0">
                <a:solidFill>
                  <a:srgbClr val="000000"/>
                </a:solidFill>
                <a:latin typeface="DFKai-SB"/>
                <a:ea typeface="DFKai-SB"/>
                <a:cs typeface="DFKai-SB"/>
                <a:sym typeface="DFKai-SB"/>
              </a:rPr>
              <a:t>數周後進行上機測驗</a:t>
            </a:r>
            <a:endParaRPr lang="en-US" altLang="zh-TW" sz="1800" dirty="0">
              <a:solidFill>
                <a:srgbClr val="000000"/>
              </a:solidFill>
              <a:latin typeface="DFKai-SB"/>
              <a:ea typeface="DFKai-SB"/>
              <a:cs typeface="DFKai-SB"/>
              <a:sym typeface="DFKai-SB"/>
            </a:endParaRPr>
          </a:p>
          <a:p>
            <a:pPr indent="-457189">
              <a:spcBef>
                <a:spcPts val="600"/>
              </a:spcBef>
              <a:spcAft>
                <a:spcPts val="600"/>
              </a:spcAft>
              <a:buClr>
                <a:srgbClr val="000000"/>
              </a:buClr>
              <a:buSzPts val="1800"/>
              <a:buFont typeface="+mj-lt"/>
              <a:buAutoNum type="arabicPeriod"/>
            </a:pPr>
            <a:r>
              <a:rPr lang="zh-TW" altLang="en-US" sz="1800" dirty="0">
                <a:solidFill>
                  <a:srgbClr val="000000"/>
                </a:solidFill>
                <a:latin typeface="DFKai-SB"/>
                <a:ea typeface="DFKai-SB"/>
                <a:cs typeface="DFKai-SB"/>
                <a:sym typeface="DFKai-SB"/>
              </a:rPr>
              <a:t>問卷調查（實驗組）</a:t>
            </a:r>
          </a:p>
        </p:txBody>
      </p:sp>
    </p:spTree>
    <p:extLst>
      <p:ext uri="{BB962C8B-B14F-4D97-AF65-F5344CB8AC3E}">
        <p14:creationId xmlns:p14="http://schemas.microsoft.com/office/powerpoint/2010/main" val="2415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11" name="圖片 10">
            <a:extLst>
              <a:ext uri="{FF2B5EF4-FFF2-40B4-BE49-F238E27FC236}">
                <a16:creationId xmlns:a16="http://schemas.microsoft.com/office/drawing/2014/main" id="{020C60DA-7589-4588-8F36-3BAC6631CB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262" y="1606585"/>
            <a:ext cx="8844593" cy="5058808"/>
          </a:xfrm>
          <a:prstGeom prst="rect">
            <a:avLst/>
          </a:prstGeom>
        </p:spPr>
      </p:pic>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b="1" dirty="0">
                <a:latin typeface="DFKai-SB"/>
                <a:ea typeface="DFKai-SB"/>
                <a:cs typeface="DFKai-SB"/>
                <a:sym typeface="DFKai-SB"/>
              </a:rPr>
              <a:t>實驗與結果分析</a:t>
            </a:r>
            <a:r>
              <a:rPr lang="en-US" altLang="zh-TW" sz="3200" b="1" dirty="0">
                <a:latin typeface="DFKai-SB"/>
                <a:ea typeface="DFKai-SB"/>
                <a:cs typeface="DFKai-SB"/>
                <a:sym typeface="DFKai-SB"/>
              </a:rPr>
              <a:t>–</a:t>
            </a:r>
            <a:r>
              <a:rPr lang="zh-TW" altLang="en-US" sz="3200" b="1" dirty="0">
                <a:latin typeface="DFKai-SB"/>
                <a:ea typeface="DFKai-SB"/>
                <a:cs typeface="DFKai-SB"/>
                <a:sym typeface="DFKai-SB"/>
              </a:rPr>
              <a:t>研究模型</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26</a:t>
            </a:fld>
            <a:endParaRPr lang="zh-TW" altLang="en-US"/>
          </a:p>
        </p:txBody>
      </p:sp>
    </p:spTree>
    <p:extLst>
      <p:ext uri="{BB962C8B-B14F-4D97-AF65-F5344CB8AC3E}">
        <p14:creationId xmlns:p14="http://schemas.microsoft.com/office/powerpoint/2010/main" val="2419958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r>
              <a:rPr lang="zh-TW" altLang="en-US" sz="3200" b="1" dirty="0">
                <a:latin typeface="DFKai-SB"/>
                <a:ea typeface="DFKai-SB"/>
                <a:cs typeface="DFKai-SB"/>
                <a:sym typeface="DFKai-SB"/>
              </a:rPr>
              <a:t>實驗與結果分析</a:t>
            </a:r>
            <a:r>
              <a:rPr lang="en-US" altLang="zh-TW" sz="3200" b="1" dirty="0">
                <a:latin typeface="DFKai-SB"/>
                <a:ea typeface="DFKai-SB"/>
                <a:cs typeface="DFKai-SB"/>
                <a:sym typeface="DFKai-SB"/>
              </a:rPr>
              <a:t>–</a:t>
            </a:r>
            <a:r>
              <a:rPr lang="zh-TW" altLang="en-US" sz="3200" b="1" dirty="0">
                <a:latin typeface="DFKai-SB"/>
                <a:ea typeface="DFKai-SB"/>
                <a:cs typeface="DFKai-SB"/>
                <a:sym typeface="DFKai-SB"/>
              </a:rPr>
              <a:t>問卷內容</a:t>
            </a:r>
            <a:endParaRPr lang="en-US" altLang="zh-TW" sz="3200" b="1" dirty="0">
              <a:latin typeface="DFKai-SB"/>
              <a:ea typeface="DFKai-SB"/>
              <a:sym typeface="DFKai-SB"/>
            </a:endParaRPr>
          </a:p>
        </p:txBody>
      </p:sp>
      <p:sp>
        <p:nvSpPr>
          <p:cNvPr id="180" name="Google Shape;180;p29"/>
          <p:cNvSpPr txBox="1">
            <a:spLocks noGrp="1"/>
          </p:cNvSpPr>
          <p:nvPr>
            <p:ph type="body" idx="1"/>
          </p:nvPr>
        </p:nvSpPr>
        <p:spPr>
          <a:xfrm>
            <a:off x="609600" y="1687514"/>
            <a:ext cx="10972800" cy="5070565"/>
          </a:xfrm>
          <a:prstGeom prst="rect">
            <a:avLst/>
          </a:prstGeom>
        </p:spPr>
        <p:txBody>
          <a:bodyPr spcFirstLastPara="1" vert="horz" wrap="square" lIns="121900" tIns="60933" rIns="121900" bIns="60933" numCol="1" anchor="t" anchorCtr="0" compatLnSpc="1">
            <a:prstTxWarp prst="textNoShape">
              <a:avLst/>
            </a:prstTxWarp>
            <a:noAutofit/>
          </a:bodyPr>
          <a:lstStyle/>
          <a:p>
            <a:pPr marL="285750" indent="-285750">
              <a:lnSpc>
                <a:spcPct val="150000"/>
              </a:lnSpc>
              <a:spcBef>
                <a:spcPts val="0"/>
              </a:spcBef>
              <a:buClr>
                <a:srgbClr val="000000"/>
              </a:buClr>
              <a:buSzPts val="1800"/>
            </a:pPr>
            <a:r>
              <a:rPr lang="zh-TW" altLang="en-US" sz="1800" b="1" dirty="0">
                <a:solidFill>
                  <a:schemeClr val="bg1">
                    <a:lumMod val="10000"/>
                  </a:schemeClr>
                </a:solidFill>
                <a:latin typeface="標楷體" panose="03000509000000000000" pitchFamily="65" charset="-120"/>
                <a:ea typeface="標楷體" panose="03000509000000000000" pitchFamily="65" charset="-120"/>
                <a:sym typeface="Arial"/>
              </a:rPr>
              <a:t>績效預期 </a:t>
            </a:r>
            <a:r>
              <a:rPr lang="en-US" altLang="zh-TW" sz="1800" b="1" dirty="0">
                <a:solidFill>
                  <a:schemeClr val="bg1">
                    <a:lumMod val="10000"/>
                  </a:schemeClr>
                </a:solidFill>
                <a:latin typeface="標楷體" panose="03000509000000000000" pitchFamily="65" charset="-120"/>
                <a:ea typeface="標楷體" panose="03000509000000000000" pitchFamily="65" charset="-120"/>
                <a:sym typeface="Arial"/>
              </a:rPr>
              <a:t>Performance Expectancy(PE)</a:t>
            </a: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PE-1</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使用</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 Education Game</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使我學會的速度增快</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PE-2</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使用</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 Education Game</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增進了我學習的成果</a:t>
            </a: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marL="285750" indent="-285750">
              <a:lnSpc>
                <a:spcPct val="150000"/>
              </a:lnSpc>
              <a:spcBef>
                <a:spcPts val="0"/>
              </a:spcBef>
              <a:buClr>
                <a:srgbClr val="000000"/>
              </a:buClr>
              <a:buSzPts val="1800"/>
            </a:pPr>
            <a:r>
              <a:rPr lang="zh-TW" altLang="en-US" sz="1800" b="1" dirty="0">
                <a:solidFill>
                  <a:schemeClr val="bg1">
                    <a:lumMod val="10000"/>
                  </a:schemeClr>
                </a:solidFill>
                <a:latin typeface="標楷體" panose="03000509000000000000" pitchFamily="65" charset="-120"/>
                <a:ea typeface="標楷體" panose="03000509000000000000" pitchFamily="65" charset="-120"/>
                <a:sym typeface="Arial"/>
              </a:rPr>
              <a:t>努力的期望值 </a:t>
            </a:r>
            <a:r>
              <a:rPr lang="en-US" altLang="zh-TW" sz="1800" b="1" dirty="0">
                <a:solidFill>
                  <a:schemeClr val="bg1">
                    <a:lumMod val="10000"/>
                  </a:schemeClr>
                </a:solidFill>
                <a:latin typeface="標楷體" panose="03000509000000000000" pitchFamily="65" charset="-120"/>
                <a:ea typeface="標楷體" panose="03000509000000000000" pitchFamily="65" charset="-120"/>
                <a:sym typeface="Arial"/>
              </a:rPr>
              <a:t>Effort Expectancy(EE)</a:t>
            </a: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EE-1</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 Education Game</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使用起來不會太耗費心力</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EE-2</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 Education Game</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的功能及介面是很清晰易懂的</a:t>
            </a: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marL="285750" indent="-285750">
              <a:lnSpc>
                <a:spcPct val="150000"/>
              </a:lnSpc>
              <a:spcBef>
                <a:spcPts val="0"/>
              </a:spcBef>
              <a:buClr>
                <a:srgbClr val="000000"/>
              </a:buClr>
              <a:buSzPts val="1800"/>
            </a:pPr>
            <a:r>
              <a:rPr lang="zh-TW" altLang="en-US" sz="1800" b="1" dirty="0">
                <a:solidFill>
                  <a:schemeClr val="bg1">
                    <a:lumMod val="10000"/>
                  </a:schemeClr>
                </a:solidFill>
                <a:latin typeface="標楷體" panose="03000509000000000000" pitchFamily="65" charset="-120"/>
                <a:ea typeface="標楷體" panose="03000509000000000000" pitchFamily="65" charset="-120"/>
                <a:sym typeface="Arial"/>
              </a:rPr>
              <a:t>自我效能 </a:t>
            </a:r>
            <a:r>
              <a:rPr lang="en-US" altLang="zh-TW" sz="1800" b="1" dirty="0">
                <a:solidFill>
                  <a:schemeClr val="bg1">
                    <a:lumMod val="10000"/>
                  </a:schemeClr>
                </a:solidFill>
                <a:latin typeface="標楷體" panose="03000509000000000000" pitchFamily="65" charset="-120"/>
                <a:ea typeface="標楷體" panose="03000509000000000000" pitchFamily="65" charset="-120"/>
                <a:sym typeface="Arial"/>
              </a:rPr>
              <a:t>Self Efficacy(SE)</a:t>
            </a:r>
          </a:p>
          <a:p>
            <a:pPr lvl="1">
              <a:lnSpc>
                <a:spcPct val="150000"/>
              </a:lnSpc>
              <a:spcBef>
                <a:spcPts val="0"/>
              </a:spcBef>
              <a:buClr>
                <a:srgbClr val="000000"/>
              </a:buClr>
            </a:pP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SE-1</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 </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當使用</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Git</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出現錯誤時，如果周圍沒有人可以教我，我能藉由遊玩以理解與解決發生的問題</a:t>
            </a: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lvl="1">
              <a:lnSpc>
                <a:spcPct val="150000"/>
              </a:lnSpc>
              <a:spcBef>
                <a:spcPts val="0"/>
              </a:spcBef>
              <a:buClr>
                <a:srgbClr val="000000"/>
              </a:buClr>
            </a:pP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SE-2</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 </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當學習</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Git</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出現困難時，如果周圍沒有人可以教我，我能藉由遊玩來釐清</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Git</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的概念或操作方法</a:t>
            </a: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marL="285750" indent="-285750">
              <a:lnSpc>
                <a:spcPct val="150000"/>
              </a:lnSpc>
              <a:spcBef>
                <a:spcPts val="0"/>
              </a:spcBef>
              <a:buClr>
                <a:srgbClr val="000000"/>
              </a:buClr>
              <a:buSzPts val="1800"/>
            </a:pPr>
            <a:r>
              <a:rPr lang="zh-TW" altLang="en-US" sz="1800" b="1" dirty="0">
                <a:solidFill>
                  <a:schemeClr val="bg1">
                    <a:lumMod val="10000"/>
                  </a:schemeClr>
                </a:solidFill>
                <a:latin typeface="標楷體" panose="03000509000000000000" pitchFamily="65" charset="-120"/>
                <a:ea typeface="標楷體" panose="03000509000000000000" pitchFamily="65" charset="-120"/>
                <a:sym typeface="Arial"/>
              </a:rPr>
              <a:t>享樂主義動機 </a:t>
            </a:r>
            <a:r>
              <a:rPr lang="en-US" altLang="zh-TW" sz="1800" b="1" dirty="0">
                <a:solidFill>
                  <a:schemeClr val="bg1">
                    <a:lumMod val="10000"/>
                  </a:schemeClr>
                </a:solidFill>
                <a:latin typeface="標楷體" panose="03000509000000000000" pitchFamily="65" charset="-120"/>
                <a:ea typeface="標楷體" panose="03000509000000000000" pitchFamily="65" charset="-120"/>
                <a:sym typeface="Arial"/>
              </a:rPr>
              <a:t>Hedonic Motivation(HM)</a:t>
            </a: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lang="en-US" altLang="zh-TW" sz="1600" dirty="0">
                <a:solidFill>
                  <a:srgbClr val="F3F3F3">
                    <a:lumMod val="10000"/>
                  </a:srgbClr>
                </a:solidFill>
                <a:latin typeface="標楷體" panose="03000509000000000000" pitchFamily="65" charset="-120"/>
                <a:ea typeface="標楷體" panose="03000509000000000000" pitchFamily="65" charset="-120"/>
                <a:sym typeface="Arial"/>
              </a:rPr>
              <a:t>HM</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-1</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我認為透過</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 Education Game</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來學習</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是有趣的</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lang="en-US" altLang="zh-TW" sz="1600" dirty="0">
                <a:solidFill>
                  <a:srgbClr val="F3F3F3">
                    <a:lumMod val="10000"/>
                  </a:srgbClr>
                </a:solidFill>
                <a:latin typeface="標楷體" panose="03000509000000000000" pitchFamily="65" charset="-120"/>
                <a:ea typeface="標楷體" panose="03000509000000000000" pitchFamily="65" charset="-120"/>
                <a:sym typeface="Arial"/>
              </a:rPr>
              <a:t>HM-</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2</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我認為透過</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 Education Game</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來學習</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能帶給我更多動力</a:t>
            </a:r>
          </a:p>
          <a:p>
            <a:pPr marL="0" marR="0" lvl="0" indent="0" algn="l" defTabSz="914400" rtl="0" eaLnBrk="1" fontAlgn="base" latinLnBrk="0" hangingPunct="1">
              <a:lnSpc>
                <a:spcPct val="150000"/>
              </a:lnSpc>
              <a:spcBef>
                <a:spcPts val="0"/>
              </a:spcBef>
              <a:spcAft>
                <a:spcPct val="0"/>
              </a:spcAft>
              <a:buClr>
                <a:srgbClr val="000000"/>
              </a:buClr>
              <a:buSzPts val="1800"/>
              <a:buNone/>
              <a:tabLst/>
              <a:defRPr/>
            </a:pPr>
            <a:endParaRPr kumimoji="0" lang="en-US" altLang="zh-TW" sz="1600" b="1"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a:lnSpc>
                <a:spcPct val="150000"/>
              </a:lnSpc>
              <a:spcBef>
                <a:spcPts val="0"/>
              </a:spcBef>
              <a:buClr>
                <a:srgbClr val="000000"/>
              </a:buClr>
            </a:pPr>
            <a:endParaRPr lang="en-US" altLang="zh-TW" sz="1533" b="1" dirty="0">
              <a:solidFill>
                <a:schemeClr val="bg1">
                  <a:lumMod val="10000"/>
                </a:schemeClr>
              </a:solidFill>
              <a:latin typeface="標楷體" panose="03000509000000000000" pitchFamily="65" charset="-120"/>
              <a:ea typeface="標楷體" panose="03000509000000000000" pitchFamily="65" charset="-120"/>
              <a:sym typeface="Arial"/>
            </a:endParaRPr>
          </a:p>
        </p:txBody>
      </p:sp>
      <p:sp>
        <p:nvSpPr>
          <p:cNvPr id="2" name="投影片編號版面配置區 1">
            <a:extLst>
              <a:ext uri="{FF2B5EF4-FFF2-40B4-BE49-F238E27FC236}">
                <a16:creationId xmlns:a16="http://schemas.microsoft.com/office/drawing/2014/main" id="{77E9441B-6C43-4D72-AC99-816108A536D2}"/>
              </a:ext>
            </a:extLst>
          </p:cNvPr>
          <p:cNvSpPr>
            <a:spLocks noGrp="1"/>
          </p:cNvSpPr>
          <p:nvPr>
            <p:ph type="sldNum" idx="12"/>
          </p:nvPr>
        </p:nvSpPr>
        <p:spPr/>
        <p:txBody>
          <a:bodyPr/>
          <a:lstStyle/>
          <a:p>
            <a:fld id="{00000000-1234-1234-1234-123412341234}" type="slidenum">
              <a:rPr lang="en-US" altLang="zh-TW" smtClean="0"/>
              <a:pPr/>
              <a:t>27</a:t>
            </a:fld>
            <a:endParaRPr lang="zh-TW" altLang="en-US"/>
          </a:p>
        </p:txBody>
      </p:sp>
    </p:spTree>
    <p:extLst>
      <p:ext uri="{BB962C8B-B14F-4D97-AF65-F5344CB8AC3E}">
        <p14:creationId xmlns:p14="http://schemas.microsoft.com/office/powerpoint/2010/main" val="4003399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r>
              <a:rPr lang="zh-TW" altLang="en-US" sz="3200" b="1" dirty="0">
                <a:latin typeface="DFKai-SB"/>
                <a:ea typeface="DFKai-SB"/>
                <a:cs typeface="DFKai-SB"/>
                <a:sym typeface="DFKai-SB"/>
              </a:rPr>
              <a:t>實驗與結果分析</a:t>
            </a:r>
            <a:r>
              <a:rPr lang="en-US" altLang="zh-TW" sz="3200" b="1" dirty="0">
                <a:latin typeface="DFKai-SB"/>
                <a:ea typeface="DFKai-SB"/>
                <a:cs typeface="DFKai-SB"/>
                <a:sym typeface="DFKai-SB"/>
              </a:rPr>
              <a:t>–</a:t>
            </a:r>
            <a:r>
              <a:rPr lang="zh-TW" altLang="en-US" sz="3200" b="1" dirty="0">
                <a:latin typeface="DFKai-SB"/>
                <a:ea typeface="DFKai-SB"/>
                <a:cs typeface="DFKai-SB"/>
                <a:sym typeface="DFKai-SB"/>
              </a:rPr>
              <a:t>問卷內容</a:t>
            </a:r>
            <a:endParaRPr lang="en-US" altLang="zh-TW" sz="3200" b="1" dirty="0">
              <a:latin typeface="DFKai-SB"/>
              <a:ea typeface="DFKai-SB"/>
              <a:sym typeface="DFKai-SB"/>
            </a:endParaRPr>
          </a:p>
        </p:txBody>
      </p:sp>
      <p:sp>
        <p:nvSpPr>
          <p:cNvPr id="180" name="Google Shape;180;p29"/>
          <p:cNvSpPr txBox="1">
            <a:spLocks noGrp="1"/>
          </p:cNvSpPr>
          <p:nvPr>
            <p:ph type="body" idx="1"/>
          </p:nvPr>
        </p:nvSpPr>
        <p:spPr>
          <a:xfrm>
            <a:off x="609600" y="1687514"/>
            <a:ext cx="10972800" cy="5070565"/>
          </a:xfrm>
          <a:prstGeom prst="rect">
            <a:avLst/>
          </a:prstGeom>
        </p:spPr>
        <p:txBody>
          <a:bodyPr spcFirstLastPara="1" vert="horz" wrap="square" lIns="121900" tIns="60933" rIns="121900" bIns="60933" numCol="1" anchor="t" anchorCtr="0" compatLnSpc="1">
            <a:prstTxWarp prst="textNoShape">
              <a:avLst/>
            </a:prstTxWarp>
            <a:noAutofit/>
          </a:bodyPr>
          <a:lstStyle/>
          <a:p>
            <a:pPr marL="285750" indent="-285750">
              <a:lnSpc>
                <a:spcPct val="150000"/>
              </a:lnSpc>
              <a:spcBef>
                <a:spcPts val="0"/>
              </a:spcBef>
              <a:buClr>
                <a:srgbClr val="000000"/>
              </a:buClr>
              <a:buSzPts val="1800"/>
            </a:pPr>
            <a:r>
              <a:rPr lang="zh-TW" altLang="en-US" sz="1800" b="1" dirty="0">
                <a:solidFill>
                  <a:schemeClr val="bg1">
                    <a:lumMod val="10000"/>
                  </a:schemeClr>
                </a:solidFill>
                <a:latin typeface="標楷體" panose="03000509000000000000" pitchFamily="65" charset="-120"/>
                <a:ea typeface="標楷體" panose="03000509000000000000" pitchFamily="65" charset="-120"/>
                <a:sym typeface="Arial"/>
              </a:rPr>
              <a:t>遊戲有用性 </a:t>
            </a:r>
            <a:r>
              <a:rPr lang="en-US" altLang="zh-TW" sz="1800" b="1" dirty="0">
                <a:solidFill>
                  <a:schemeClr val="bg1">
                    <a:lumMod val="10000"/>
                  </a:schemeClr>
                </a:solidFill>
                <a:latin typeface="標楷體" panose="03000509000000000000" pitchFamily="65" charset="-120"/>
                <a:ea typeface="標楷體" panose="03000509000000000000" pitchFamily="65" charset="-120"/>
                <a:sym typeface="Arial"/>
              </a:rPr>
              <a:t>Game Usefulness(GU)</a:t>
            </a: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lang="en-US" altLang="zh-TW" sz="1600" dirty="0">
                <a:solidFill>
                  <a:srgbClr val="F3F3F3">
                    <a:lumMod val="10000"/>
                  </a:srgbClr>
                </a:solidFill>
                <a:latin typeface="標楷體" panose="03000509000000000000" pitchFamily="65" charset="-120"/>
                <a:ea typeface="標楷體" panose="03000509000000000000" pitchFamily="65" charset="-120"/>
                <a:sym typeface="Arial"/>
              </a:rPr>
              <a:t>GU</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-1</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使用</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 Education Game</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學習</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時，遊戲內的提示或指導能幫助我理解關卡內所要教學的</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概念</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lang="en-US" altLang="zh-TW" sz="1600" dirty="0">
                <a:solidFill>
                  <a:srgbClr val="F3F3F3">
                    <a:lumMod val="10000"/>
                  </a:srgbClr>
                </a:solidFill>
                <a:latin typeface="標楷體" panose="03000509000000000000" pitchFamily="65" charset="-120"/>
                <a:ea typeface="標楷體" panose="03000509000000000000" pitchFamily="65" charset="-120"/>
                <a:sym typeface="Arial"/>
              </a:rPr>
              <a:t>GU</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-2</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使用</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 Education Game</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學習</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時，我能透過完成關卡理解各項</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指令的使用方法</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lang="en-US" altLang="zh-TW" sz="1600" dirty="0">
                <a:solidFill>
                  <a:srgbClr val="F3F3F3">
                    <a:lumMod val="10000"/>
                  </a:srgbClr>
                </a:solidFill>
                <a:latin typeface="標楷體" panose="03000509000000000000" pitchFamily="65" charset="-120"/>
                <a:ea typeface="標楷體" panose="03000509000000000000" pitchFamily="65" charset="-120"/>
                <a:sym typeface="Arial"/>
              </a:rPr>
              <a:t>GU</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-3</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使用</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 Education Game</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學習</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時，遊戲內的視覺化效果及機制能幫助我理解</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的工作概念或流程</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285750" indent="-285750">
              <a:lnSpc>
                <a:spcPct val="150000"/>
              </a:lnSpc>
              <a:spcBef>
                <a:spcPts val="0"/>
              </a:spcBef>
              <a:buClr>
                <a:srgbClr val="000000"/>
              </a:buClr>
              <a:buSzPts val="1800"/>
            </a:pPr>
            <a:r>
              <a:rPr lang="zh-TW" altLang="en-US" sz="1800" b="1" dirty="0">
                <a:solidFill>
                  <a:schemeClr val="bg1">
                    <a:lumMod val="10000"/>
                  </a:schemeClr>
                </a:solidFill>
                <a:latin typeface="標楷體" panose="03000509000000000000" pitchFamily="65" charset="-120"/>
                <a:ea typeface="標楷體" panose="03000509000000000000" pitchFamily="65" charset="-120"/>
                <a:sym typeface="Arial"/>
              </a:rPr>
              <a:t>遊戲動機 </a:t>
            </a:r>
            <a:r>
              <a:rPr lang="en-US" altLang="zh-TW" sz="1800" b="1" dirty="0">
                <a:solidFill>
                  <a:schemeClr val="bg1">
                    <a:lumMod val="10000"/>
                  </a:schemeClr>
                </a:solidFill>
                <a:latin typeface="標楷體" panose="03000509000000000000" pitchFamily="65" charset="-120"/>
                <a:ea typeface="標楷體" panose="03000509000000000000" pitchFamily="65" charset="-120"/>
                <a:sym typeface="Arial"/>
              </a:rPr>
              <a:t>Game Motivation(GM)</a:t>
            </a: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lang="en-US" altLang="zh-TW" sz="1600" dirty="0">
                <a:solidFill>
                  <a:srgbClr val="F3F3F3">
                    <a:lumMod val="10000"/>
                  </a:srgbClr>
                </a:solidFill>
                <a:latin typeface="標楷體" panose="03000509000000000000" pitchFamily="65" charset="-120"/>
                <a:ea typeface="標楷體" panose="03000509000000000000" pitchFamily="65" charset="-120"/>
                <a:sym typeface="Arial"/>
              </a:rPr>
              <a:t>GM</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-1</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使用</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 Education Game</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學習時，遊戲內的積分與排行榜系統使我更有動力參與學習</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lang="en-US" altLang="zh-TW" sz="1600" dirty="0">
                <a:solidFill>
                  <a:srgbClr val="F3F3F3">
                    <a:lumMod val="10000"/>
                  </a:srgbClr>
                </a:solidFill>
                <a:latin typeface="標楷體" panose="03000509000000000000" pitchFamily="65" charset="-120"/>
                <a:ea typeface="標楷體" panose="03000509000000000000" pitchFamily="65" charset="-120"/>
                <a:sym typeface="Arial"/>
              </a:rPr>
              <a:t>GM</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-2</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使用</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 Education Game</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學習時，遊戲內的成就系統使我更有動力參與學習</a:t>
            </a: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lang="en-US" altLang="zh-TW" sz="1600" dirty="0">
                <a:solidFill>
                  <a:srgbClr val="F3F3F3">
                    <a:lumMod val="10000"/>
                  </a:srgbClr>
                </a:solidFill>
                <a:latin typeface="標楷體" panose="03000509000000000000" pitchFamily="65" charset="-120"/>
                <a:ea typeface="標楷體" panose="03000509000000000000" pitchFamily="65" charset="-120"/>
                <a:sym typeface="Arial"/>
              </a:rPr>
              <a:t>GM</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-3</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遊戲內的提示與指導比起純授課更使我有動力理解</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Git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概念</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285750" indent="-285750">
              <a:lnSpc>
                <a:spcPct val="150000"/>
              </a:lnSpc>
              <a:spcBef>
                <a:spcPts val="0"/>
              </a:spcBef>
              <a:buClr>
                <a:srgbClr val="000000"/>
              </a:buClr>
              <a:buSzPts val="1800"/>
            </a:pPr>
            <a:r>
              <a:rPr lang="zh-TW" altLang="en-US" sz="1800" b="1" dirty="0">
                <a:solidFill>
                  <a:schemeClr val="bg1">
                    <a:lumMod val="10000"/>
                  </a:schemeClr>
                </a:solidFill>
                <a:latin typeface="標楷體" panose="03000509000000000000" pitchFamily="65" charset="-120"/>
                <a:ea typeface="標楷體" panose="03000509000000000000" pitchFamily="65" charset="-120"/>
                <a:sym typeface="Arial"/>
              </a:rPr>
              <a:t>態度 </a:t>
            </a:r>
            <a:r>
              <a:rPr lang="en-US" altLang="zh-TW" sz="1800" b="1" dirty="0">
                <a:solidFill>
                  <a:schemeClr val="bg1">
                    <a:lumMod val="10000"/>
                  </a:schemeClr>
                </a:solidFill>
                <a:latin typeface="標楷體" panose="03000509000000000000" pitchFamily="65" charset="-120"/>
                <a:ea typeface="標楷體" panose="03000509000000000000" pitchFamily="65" charset="-120"/>
                <a:sym typeface="Arial"/>
              </a:rPr>
              <a:t>Attitude(AT)</a:t>
            </a:r>
          </a:p>
          <a:p>
            <a:pPr lvl="1">
              <a:lnSpc>
                <a:spcPct val="150000"/>
              </a:lnSpc>
              <a:spcBef>
                <a:spcPts val="0"/>
              </a:spcBef>
              <a:buClr>
                <a:srgbClr val="000000"/>
              </a:buClr>
            </a:pP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AT-1</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 </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我認為使用版本控制工具來管理程式碼是個好主意</a:t>
            </a: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lvl="1">
              <a:lnSpc>
                <a:spcPct val="150000"/>
              </a:lnSpc>
              <a:spcBef>
                <a:spcPts val="0"/>
              </a:spcBef>
              <a:buClr>
                <a:srgbClr val="000000"/>
              </a:buClr>
            </a:pP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AT-2</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 </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我認為學習使用版本控制工具是個好主意</a:t>
            </a: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lvl="1">
              <a:lnSpc>
                <a:spcPct val="150000"/>
              </a:lnSpc>
              <a:spcBef>
                <a:spcPts val="0"/>
              </a:spcBef>
              <a:buClr>
                <a:srgbClr val="000000"/>
              </a:buClr>
            </a:pP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AT-3</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 </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我認同開發程式時應使用版本控制工具</a:t>
            </a: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lvl="1">
              <a:lnSpc>
                <a:spcPct val="150000"/>
              </a:lnSpc>
              <a:spcBef>
                <a:spcPts val="0"/>
              </a:spcBef>
              <a:buClr>
                <a:srgbClr val="000000"/>
              </a:buClr>
            </a:pP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AT-4</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 </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我對使用版本控制工具持積極態度</a:t>
            </a: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lvl="1">
              <a:lnSpc>
                <a:spcPct val="150000"/>
              </a:lnSpc>
              <a:spcBef>
                <a:spcPts val="0"/>
              </a:spcBef>
              <a:buClr>
                <a:srgbClr val="000000"/>
              </a:buClr>
            </a:pP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marL="0" marR="0" lvl="0" indent="0" algn="l" defTabSz="914400" rtl="0" eaLnBrk="1" fontAlgn="base" latinLnBrk="0" hangingPunct="1">
              <a:lnSpc>
                <a:spcPct val="150000"/>
              </a:lnSpc>
              <a:spcBef>
                <a:spcPts val="0"/>
              </a:spcBef>
              <a:spcAft>
                <a:spcPct val="0"/>
              </a:spcAft>
              <a:buClr>
                <a:srgbClr val="000000"/>
              </a:buClr>
              <a:buSzPts val="1800"/>
              <a:buNone/>
              <a:tabLst/>
              <a:defRPr/>
            </a:pPr>
            <a:endParaRPr kumimoji="0" lang="en-US" altLang="zh-TW" sz="1600" b="1"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a:lnSpc>
                <a:spcPct val="150000"/>
              </a:lnSpc>
              <a:spcBef>
                <a:spcPts val="0"/>
              </a:spcBef>
              <a:buClr>
                <a:srgbClr val="000000"/>
              </a:buClr>
            </a:pPr>
            <a:endParaRPr lang="en-US" altLang="zh-TW" sz="1533" b="1" dirty="0">
              <a:solidFill>
                <a:schemeClr val="bg1">
                  <a:lumMod val="10000"/>
                </a:schemeClr>
              </a:solidFill>
              <a:latin typeface="標楷體" panose="03000509000000000000" pitchFamily="65" charset="-120"/>
              <a:ea typeface="標楷體" panose="03000509000000000000" pitchFamily="65" charset="-120"/>
              <a:sym typeface="Arial"/>
            </a:endParaRPr>
          </a:p>
        </p:txBody>
      </p:sp>
      <p:sp>
        <p:nvSpPr>
          <p:cNvPr id="2" name="投影片編號版面配置區 1">
            <a:extLst>
              <a:ext uri="{FF2B5EF4-FFF2-40B4-BE49-F238E27FC236}">
                <a16:creationId xmlns:a16="http://schemas.microsoft.com/office/drawing/2014/main" id="{77E9441B-6C43-4D72-AC99-816108A536D2}"/>
              </a:ext>
            </a:extLst>
          </p:cNvPr>
          <p:cNvSpPr>
            <a:spLocks noGrp="1"/>
          </p:cNvSpPr>
          <p:nvPr>
            <p:ph type="sldNum" idx="12"/>
          </p:nvPr>
        </p:nvSpPr>
        <p:spPr/>
        <p:txBody>
          <a:bodyPr/>
          <a:lstStyle/>
          <a:p>
            <a:fld id="{00000000-1234-1234-1234-123412341234}" type="slidenum">
              <a:rPr lang="en-US" altLang="zh-TW" smtClean="0"/>
              <a:pPr/>
              <a:t>28</a:t>
            </a:fld>
            <a:endParaRPr lang="zh-TW" altLang="en-US"/>
          </a:p>
        </p:txBody>
      </p:sp>
    </p:spTree>
    <p:extLst>
      <p:ext uri="{BB962C8B-B14F-4D97-AF65-F5344CB8AC3E}">
        <p14:creationId xmlns:p14="http://schemas.microsoft.com/office/powerpoint/2010/main" val="16538683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r>
              <a:rPr lang="zh-TW" altLang="en-US" sz="3200" b="1" dirty="0">
                <a:latin typeface="DFKai-SB"/>
                <a:ea typeface="DFKai-SB"/>
                <a:cs typeface="DFKai-SB"/>
                <a:sym typeface="DFKai-SB"/>
              </a:rPr>
              <a:t>實驗與結果分析</a:t>
            </a:r>
            <a:r>
              <a:rPr lang="en-US" altLang="zh-TW" sz="3200" b="1" dirty="0">
                <a:latin typeface="DFKai-SB"/>
                <a:ea typeface="DFKai-SB"/>
                <a:cs typeface="DFKai-SB"/>
                <a:sym typeface="DFKai-SB"/>
              </a:rPr>
              <a:t>–</a:t>
            </a:r>
            <a:r>
              <a:rPr lang="zh-TW" altLang="en-US" sz="3200" b="1" dirty="0">
                <a:latin typeface="DFKai-SB"/>
                <a:ea typeface="DFKai-SB"/>
                <a:cs typeface="DFKai-SB"/>
                <a:sym typeface="DFKai-SB"/>
              </a:rPr>
              <a:t>問卷內容</a:t>
            </a:r>
            <a:endParaRPr lang="en-US" altLang="zh-TW" sz="3200" b="1" dirty="0">
              <a:latin typeface="DFKai-SB"/>
              <a:ea typeface="DFKai-SB"/>
              <a:sym typeface="DFKai-SB"/>
            </a:endParaRPr>
          </a:p>
        </p:txBody>
      </p:sp>
      <p:sp>
        <p:nvSpPr>
          <p:cNvPr id="180" name="Google Shape;180;p29"/>
          <p:cNvSpPr txBox="1">
            <a:spLocks noGrp="1"/>
          </p:cNvSpPr>
          <p:nvPr>
            <p:ph type="body" idx="1"/>
          </p:nvPr>
        </p:nvSpPr>
        <p:spPr>
          <a:xfrm>
            <a:off x="609600" y="1687514"/>
            <a:ext cx="10972800" cy="5070565"/>
          </a:xfrm>
          <a:prstGeom prst="rect">
            <a:avLst/>
          </a:prstGeom>
        </p:spPr>
        <p:txBody>
          <a:bodyPr spcFirstLastPara="1" vert="horz" wrap="square" lIns="121900" tIns="60933" rIns="121900" bIns="60933" numCol="1" anchor="t" anchorCtr="0" compatLnSpc="1">
            <a:prstTxWarp prst="textNoShape">
              <a:avLst/>
            </a:prstTxWarp>
            <a:noAutofit/>
          </a:bodyPr>
          <a:lstStyle/>
          <a:p>
            <a:pPr marL="285750" indent="-285750">
              <a:lnSpc>
                <a:spcPct val="150000"/>
              </a:lnSpc>
              <a:spcBef>
                <a:spcPts val="0"/>
              </a:spcBef>
              <a:buClr>
                <a:srgbClr val="000000"/>
              </a:buClr>
              <a:buSzPts val="1800"/>
            </a:pPr>
            <a:r>
              <a:rPr lang="zh-TW" altLang="en-US" sz="1800" b="1" dirty="0">
                <a:solidFill>
                  <a:schemeClr val="bg1">
                    <a:lumMod val="10000"/>
                  </a:schemeClr>
                </a:solidFill>
                <a:latin typeface="標楷體" panose="03000509000000000000" pitchFamily="65" charset="-120"/>
                <a:ea typeface="標楷體" panose="03000509000000000000" pitchFamily="65" charset="-120"/>
                <a:sym typeface="Arial"/>
              </a:rPr>
              <a:t>行為意向</a:t>
            </a:r>
            <a:r>
              <a:rPr lang="en-US" altLang="zh-TW" sz="1800" b="1" dirty="0">
                <a:solidFill>
                  <a:schemeClr val="bg1">
                    <a:lumMod val="10000"/>
                  </a:schemeClr>
                </a:solidFill>
                <a:latin typeface="標楷體" panose="03000509000000000000" pitchFamily="65" charset="-120"/>
                <a:ea typeface="標楷體" panose="03000509000000000000" pitchFamily="65" charset="-120"/>
                <a:sym typeface="Arial"/>
              </a:rPr>
              <a:t> Behavior Intention(BI)</a:t>
            </a: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BI-1</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我打算在以後的專案採用版本控制工具</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BI-2</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我打算經常使用版本控制工具</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BI-3</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我打算成為版本控制工具的忠實使用者</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285750" indent="-285750">
              <a:lnSpc>
                <a:spcPct val="150000"/>
              </a:lnSpc>
              <a:spcBef>
                <a:spcPts val="0"/>
              </a:spcBef>
              <a:buClr>
                <a:srgbClr val="000000"/>
              </a:buClr>
              <a:buSzPts val="1800"/>
            </a:pPr>
            <a:r>
              <a:rPr lang="zh-TW" altLang="en-US" sz="1800" b="1" dirty="0">
                <a:solidFill>
                  <a:schemeClr val="bg1">
                    <a:lumMod val="10000"/>
                  </a:schemeClr>
                </a:solidFill>
                <a:latin typeface="標楷體" panose="03000509000000000000" pitchFamily="65" charset="-120"/>
                <a:ea typeface="標楷體" panose="03000509000000000000" pitchFamily="65" charset="-120"/>
                <a:sym typeface="Arial"/>
              </a:rPr>
              <a:t>實際行為 </a:t>
            </a:r>
            <a:r>
              <a:rPr lang="en-US" altLang="zh-TW" sz="1800" b="1" dirty="0">
                <a:solidFill>
                  <a:schemeClr val="bg1">
                    <a:lumMod val="10000"/>
                  </a:schemeClr>
                </a:solidFill>
                <a:latin typeface="標楷體" panose="03000509000000000000" pitchFamily="65" charset="-120"/>
                <a:ea typeface="標楷體" panose="03000509000000000000" pitchFamily="65" charset="-120"/>
                <a:sym typeface="Arial"/>
              </a:rPr>
              <a:t>User Behavior(UB)</a:t>
            </a: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lang="en-US" altLang="zh-TW" sz="1600" dirty="0">
                <a:solidFill>
                  <a:srgbClr val="F3F3F3">
                    <a:lumMod val="10000"/>
                  </a:srgbClr>
                </a:solidFill>
                <a:latin typeface="標楷體" panose="03000509000000000000" pitchFamily="65" charset="-120"/>
                <a:ea typeface="標楷體" panose="03000509000000000000" pitchFamily="65" charset="-120"/>
                <a:sym typeface="Arial"/>
              </a:rPr>
              <a:t>UB</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-1</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我在所有的軟體專案中都經常使用版本控制工具</a:t>
            </a:r>
            <a:endPar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marL="369689" marR="0" lvl="1" indent="-138410" algn="l" defTabSz="914400" rtl="0" eaLnBrk="1" fontAlgn="base" latinLnBrk="0" hangingPunct="1">
              <a:lnSpc>
                <a:spcPct val="150000"/>
              </a:lnSpc>
              <a:spcBef>
                <a:spcPts val="0"/>
              </a:spcBef>
              <a:spcAft>
                <a:spcPct val="0"/>
              </a:spcAft>
              <a:buClr>
                <a:srgbClr val="000000"/>
              </a:buClr>
              <a:buSzTx/>
              <a:buFont typeface="Georgia" pitchFamily="18" charset="0"/>
              <a:buChar char="▫"/>
              <a:tabLst/>
              <a:defRPr/>
            </a:pP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UB-2</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 </a:t>
            </a:r>
            <a:r>
              <a:rPr kumimoji="0" lang="en-US" altLang="zh-TW"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a:t>
            </a:r>
            <a:r>
              <a:rPr kumimoji="0" lang="zh-TW" altLang="en-US" sz="1600"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rPr>
              <a:t>我推薦我的同學像我一樣使用版本控制工具</a:t>
            </a:r>
          </a:p>
          <a:p>
            <a:pPr marL="285750" indent="-285750">
              <a:lnSpc>
                <a:spcPct val="150000"/>
              </a:lnSpc>
              <a:spcBef>
                <a:spcPts val="0"/>
              </a:spcBef>
              <a:buClr>
                <a:srgbClr val="000000"/>
              </a:buClr>
              <a:buSzPts val="1800"/>
            </a:pPr>
            <a:r>
              <a:rPr lang="zh-TW" altLang="en-US" sz="1800" b="1" dirty="0">
                <a:solidFill>
                  <a:schemeClr val="bg1">
                    <a:lumMod val="10000"/>
                  </a:schemeClr>
                </a:solidFill>
                <a:latin typeface="標楷體" panose="03000509000000000000" pitchFamily="65" charset="-120"/>
                <a:ea typeface="標楷體" panose="03000509000000000000" pitchFamily="65" charset="-120"/>
                <a:sym typeface="Arial"/>
              </a:rPr>
              <a:t>開放式問題 </a:t>
            </a:r>
            <a:r>
              <a:rPr lang="en-US" altLang="zh-TW" sz="1800" b="1" dirty="0">
                <a:solidFill>
                  <a:schemeClr val="bg1">
                    <a:lumMod val="10000"/>
                  </a:schemeClr>
                </a:solidFill>
                <a:latin typeface="標楷體" panose="03000509000000000000" pitchFamily="65" charset="-120"/>
                <a:ea typeface="標楷體" panose="03000509000000000000" pitchFamily="65" charset="-120"/>
                <a:sym typeface="Arial"/>
              </a:rPr>
              <a:t>Open ended Question (OEQ)</a:t>
            </a:r>
          </a:p>
          <a:p>
            <a:pPr lvl="1">
              <a:lnSpc>
                <a:spcPct val="150000"/>
              </a:lnSpc>
              <a:spcBef>
                <a:spcPts val="0"/>
              </a:spcBef>
              <a:buClr>
                <a:srgbClr val="000000"/>
              </a:buClr>
            </a:pP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OEQ-1</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 </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你認為</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Git Education Game</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在教學或遊戲方面有什麼吸引你的優點？或是為你帶來了什麼學習上的好處？</a:t>
            </a: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lvl="1">
              <a:lnSpc>
                <a:spcPct val="150000"/>
              </a:lnSpc>
              <a:spcBef>
                <a:spcPts val="0"/>
              </a:spcBef>
              <a:buClr>
                <a:srgbClr val="000000"/>
              </a:buClr>
            </a:pP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OEQ-2</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 </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你認為</a:t>
            </a:r>
            <a:r>
              <a:rPr lang="en-US" altLang="zh-TW" sz="1600" dirty="0">
                <a:solidFill>
                  <a:schemeClr val="bg1">
                    <a:lumMod val="10000"/>
                  </a:schemeClr>
                </a:solidFill>
                <a:latin typeface="標楷體" panose="03000509000000000000" pitchFamily="65" charset="-120"/>
                <a:ea typeface="標楷體" panose="03000509000000000000" pitchFamily="65" charset="-120"/>
                <a:sym typeface="Arial"/>
              </a:rPr>
              <a:t>Git Education Game</a:t>
            </a:r>
            <a:r>
              <a:rPr lang="zh-TW" altLang="en-US" sz="1600" dirty="0">
                <a:solidFill>
                  <a:schemeClr val="bg1">
                    <a:lumMod val="10000"/>
                  </a:schemeClr>
                </a:solidFill>
                <a:latin typeface="標楷體" panose="03000509000000000000" pitchFamily="65" charset="-120"/>
                <a:ea typeface="標楷體" panose="03000509000000000000" pitchFamily="65" charset="-120"/>
                <a:sym typeface="Arial"/>
              </a:rPr>
              <a:t>在教學或遊戲方面有什麼缺點？或是在教學上有什麼缺失的地方？</a:t>
            </a: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marL="231279" lvl="1" indent="0">
              <a:lnSpc>
                <a:spcPct val="150000"/>
              </a:lnSpc>
              <a:spcBef>
                <a:spcPts val="0"/>
              </a:spcBef>
              <a:buClr>
                <a:srgbClr val="000000"/>
              </a:buClr>
              <a:buNone/>
            </a:pPr>
            <a:endParaRPr lang="en-US" altLang="zh-TW" sz="1600" dirty="0">
              <a:solidFill>
                <a:schemeClr val="bg1">
                  <a:lumMod val="10000"/>
                </a:schemeClr>
              </a:solidFill>
              <a:latin typeface="標楷體" panose="03000509000000000000" pitchFamily="65" charset="-120"/>
              <a:ea typeface="標楷體" panose="03000509000000000000" pitchFamily="65" charset="-120"/>
              <a:sym typeface="Arial"/>
            </a:endParaRPr>
          </a:p>
          <a:p>
            <a:pPr marL="0" marR="0" lvl="0" indent="0" algn="l" defTabSz="914400" rtl="0" eaLnBrk="1" fontAlgn="base" latinLnBrk="0" hangingPunct="1">
              <a:lnSpc>
                <a:spcPct val="150000"/>
              </a:lnSpc>
              <a:spcBef>
                <a:spcPts val="0"/>
              </a:spcBef>
              <a:spcAft>
                <a:spcPct val="0"/>
              </a:spcAft>
              <a:buClr>
                <a:srgbClr val="000000"/>
              </a:buClr>
              <a:buSzPts val="1800"/>
              <a:buNone/>
              <a:tabLst/>
              <a:defRPr/>
            </a:pPr>
            <a:endParaRPr kumimoji="0" lang="en-US" altLang="zh-TW" sz="1600" b="1" i="0" u="none" strike="noStrike" kern="1200" cap="none" spc="0" normalizeH="0" baseline="0" noProof="0" dirty="0">
              <a:ln>
                <a:noFill/>
              </a:ln>
              <a:solidFill>
                <a:srgbClr val="F3F3F3">
                  <a:lumMod val="10000"/>
                </a:srgbClr>
              </a:solidFill>
              <a:effectLst/>
              <a:uLnTx/>
              <a:uFillTx/>
              <a:latin typeface="標楷體" panose="03000509000000000000" pitchFamily="65" charset="-120"/>
              <a:ea typeface="標楷體" panose="03000509000000000000" pitchFamily="65" charset="-120"/>
              <a:sym typeface="Arial"/>
            </a:endParaRPr>
          </a:p>
          <a:p>
            <a:pPr>
              <a:lnSpc>
                <a:spcPct val="150000"/>
              </a:lnSpc>
              <a:spcBef>
                <a:spcPts val="0"/>
              </a:spcBef>
              <a:buClr>
                <a:srgbClr val="000000"/>
              </a:buClr>
            </a:pPr>
            <a:endParaRPr lang="en-US" altLang="zh-TW" sz="1533" b="1" dirty="0">
              <a:solidFill>
                <a:schemeClr val="bg1">
                  <a:lumMod val="10000"/>
                </a:schemeClr>
              </a:solidFill>
              <a:latin typeface="標楷體" panose="03000509000000000000" pitchFamily="65" charset="-120"/>
              <a:ea typeface="標楷體" panose="03000509000000000000" pitchFamily="65" charset="-120"/>
              <a:sym typeface="Arial"/>
            </a:endParaRPr>
          </a:p>
        </p:txBody>
      </p:sp>
      <p:sp>
        <p:nvSpPr>
          <p:cNvPr id="2" name="投影片編號版面配置區 1">
            <a:extLst>
              <a:ext uri="{FF2B5EF4-FFF2-40B4-BE49-F238E27FC236}">
                <a16:creationId xmlns:a16="http://schemas.microsoft.com/office/drawing/2014/main" id="{77E9441B-6C43-4D72-AC99-816108A536D2}"/>
              </a:ext>
            </a:extLst>
          </p:cNvPr>
          <p:cNvSpPr>
            <a:spLocks noGrp="1"/>
          </p:cNvSpPr>
          <p:nvPr>
            <p:ph type="sldNum" idx="12"/>
          </p:nvPr>
        </p:nvSpPr>
        <p:spPr/>
        <p:txBody>
          <a:bodyPr/>
          <a:lstStyle/>
          <a:p>
            <a:fld id="{00000000-1234-1234-1234-123412341234}" type="slidenum">
              <a:rPr lang="en-US" altLang="zh-TW" smtClean="0"/>
              <a:pPr/>
              <a:t>29</a:t>
            </a:fld>
            <a:endParaRPr lang="zh-TW" altLang="en-US"/>
          </a:p>
        </p:txBody>
      </p:sp>
    </p:spTree>
    <p:extLst>
      <p:ext uri="{BB962C8B-B14F-4D97-AF65-F5344CB8AC3E}">
        <p14:creationId xmlns:p14="http://schemas.microsoft.com/office/powerpoint/2010/main" val="36431954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sz="3200" b="1" dirty="0">
                <a:solidFill>
                  <a:srgbClr val="000000"/>
                </a:solidFill>
                <a:latin typeface="DFKai-SB"/>
                <a:ea typeface="DFKai-SB"/>
                <a:cs typeface="DFKai-SB"/>
                <a:sym typeface="DFKai-SB"/>
              </a:rPr>
              <a:t>背景</a:t>
            </a:r>
            <a:endParaRPr sz="3200" b="1" dirty="0">
              <a:solidFill>
                <a:srgbClr val="000000"/>
              </a:solidFill>
              <a:latin typeface="DFKai-SB"/>
              <a:ea typeface="DFKai-SB"/>
              <a:cs typeface="DFKai-SB"/>
              <a:sym typeface="DFKai-SB"/>
            </a:endParaRPr>
          </a:p>
        </p:txBody>
      </p:sp>
      <p:sp>
        <p:nvSpPr>
          <p:cNvPr id="187" name="Google Shape;187;p30"/>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程式碼版本控制系統對於軟體行業是不可或缺的工具</a:t>
            </a:r>
            <a:r>
              <a:rPr lang="zh-TW" dirty="0">
                <a:solidFill>
                  <a:srgbClr val="000000"/>
                </a:solidFill>
                <a:latin typeface="DFKai-SB"/>
                <a:ea typeface="DFKai-SB"/>
                <a:cs typeface="DFKai-SB"/>
                <a:sym typeface="DFKai-SB"/>
              </a:rPr>
              <a:t>，</a:t>
            </a:r>
            <a:r>
              <a:rPr lang="zh-TW" altLang="en-US" dirty="0">
                <a:solidFill>
                  <a:srgbClr val="000000"/>
                </a:solidFill>
                <a:latin typeface="DFKai-SB"/>
                <a:ea typeface="DFKai-SB"/>
                <a:cs typeface="DFKai-SB"/>
                <a:sym typeface="DFKai-SB"/>
              </a:rPr>
              <a:t>但使用這項工具的技能並不一定被當作計算機科學課程的一部分，學校教學也通常以較少的時間及傳統的方式教學</a:t>
            </a:r>
            <a:r>
              <a:rPr lang="zh-TW" dirty="0">
                <a:solidFill>
                  <a:srgbClr val="000000"/>
                </a:solidFill>
                <a:latin typeface="DFKai-SB"/>
                <a:ea typeface="DFKai-SB"/>
                <a:cs typeface="DFKai-SB"/>
                <a:sym typeface="DFKai-SB"/>
              </a:rPr>
              <a:t>。</a:t>
            </a:r>
            <a:r>
              <a:rPr lang="zh-TW" altLang="en-US" dirty="0">
                <a:solidFill>
                  <a:srgbClr val="000000"/>
                </a:solidFill>
                <a:latin typeface="DFKai-SB"/>
                <a:ea typeface="DFKai-SB"/>
                <a:cs typeface="DFKai-SB"/>
                <a:sym typeface="DFKai-SB"/>
              </a:rPr>
              <a:t> </a:t>
            </a:r>
            <a:endParaRPr lang="en-US" altLang="zh-TW" dirty="0">
              <a:solidFill>
                <a:srgbClr val="000000"/>
              </a:solidFill>
              <a:latin typeface="DFKai-SB"/>
              <a:ea typeface="DFKai-SB"/>
              <a:cs typeface="DFKai-SB"/>
              <a:sym typeface="DFKai-SB"/>
            </a:endParaRPr>
          </a:p>
          <a:p>
            <a:pPr marL="745048" indent="-609585">
              <a:spcBef>
                <a:spcPts val="225"/>
              </a:spcBef>
              <a:spcAft>
                <a:spcPts val="0"/>
              </a:spcAft>
              <a:buClr>
                <a:srgbClr val="000000"/>
              </a:buClr>
              <a:buSzPts val="2000"/>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在畢業生進入勞動力市場的能力文獻研究中，團隊技能、專案管理、軟體工具被提到需要改進，顯示資訊產業的業界期望和畢業生的能力有所差距</a:t>
            </a:r>
            <a:r>
              <a:rPr lang="zh-TW" dirty="0">
                <a:solidFill>
                  <a:srgbClr val="000000"/>
                </a:solidFill>
                <a:latin typeface="DFKai-SB"/>
                <a:ea typeface="DFKai-SB"/>
                <a:cs typeface="DFKai-SB"/>
                <a:sym typeface="DFKai-SB"/>
              </a:rPr>
              <a:t>。</a:t>
            </a:r>
            <a:endParaRPr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88E9642F-81A4-4754-B145-F0EF16C782B4}"/>
              </a:ext>
            </a:extLst>
          </p:cNvPr>
          <p:cNvSpPr>
            <a:spLocks noGrp="1"/>
          </p:cNvSpPr>
          <p:nvPr>
            <p:ph type="sldNum" idx="12"/>
          </p:nvPr>
        </p:nvSpPr>
        <p:spPr/>
        <p:txBody>
          <a:bodyPr/>
          <a:lstStyle/>
          <a:p>
            <a:fld id="{00000000-1234-1234-1234-123412341234}" type="slidenum">
              <a:rPr lang="en-US" altLang="zh-TW" smtClean="0"/>
              <a:pPr/>
              <a:t>3</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b="1" dirty="0">
                <a:latin typeface="DFKai-SB"/>
                <a:ea typeface="DFKai-SB"/>
                <a:cs typeface="DFKai-SB"/>
                <a:sym typeface="DFKai-SB"/>
              </a:rPr>
              <a:t>實驗與結果分析</a:t>
            </a:r>
            <a:r>
              <a:rPr lang="en-US" altLang="zh-TW" sz="3200" b="1" dirty="0">
                <a:latin typeface="DFKai-SB"/>
                <a:ea typeface="DFKai-SB"/>
                <a:cs typeface="DFKai-SB"/>
                <a:sym typeface="DFKai-SB"/>
              </a:rPr>
              <a:t>–</a:t>
            </a:r>
            <a:r>
              <a:rPr lang="zh-TW" altLang="en-US" sz="3200" b="1" dirty="0">
                <a:latin typeface="DFKai-SB"/>
                <a:ea typeface="DFKai-SB"/>
                <a:cs typeface="DFKai-SB"/>
                <a:sym typeface="DFKai-SB"/>
              </a:rPr>
              <a:t>研究假設</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30</a:t>
            </a:fld>
            <a:endParaRPr lang="zh-TW" altLang="en-US"/>
          </a:p>
        </p:txBody>
      </p:sp>
      <p:sp>
        <p:nvSpPr>
          <p:cNvPr id="10" name="Google Shape;344;p48">
            <a:extLst>
              <a:ext uri="{FF2B5EF4-FFF2-40B4-BE49-F238E27FC236}">
                <a16:creationId xmlns:a16="http://schemas.microsoft.com/office/drawing/2014/main" id="{B83A3734-4A40-4814-8274-D82A9F6738BC}"/>
              </a:ext>
            </a:extLst>
          </p:cNvPr>
          <p:cNvSpPr txBox="1">
            <a:spLocks/>
          </p:cNvSpPr>
          <p:nvPr/>
        </p:nvSpPr>
        <p:spPr bwMode="auto">
          <a:xfrm>
            <a:off x="624417" y="1773239"/>
            <a:ext cx="10972800" cy="48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121900" tIns="60933" rIns="121900" bIns="60933" numCol="1" anchor="t" anchorCtr="0" compatLnSpc="1">
            <a:prstTxWarp prst="textNoShape">
              <a:avLst/>
            </a:prstTxWarp>
            <a:noAutofit/>
          </a:bodyPr>
          <a:lstStyle>
            <a:lvl1pPr marL="205383" indent="-143768" algn="l" rtl="0" eaLnBrk="1" fontAlgn="base" hangingPunct="1">
              <a:spcBef>
                <a:spcPts val="169"/>
              </a:spcBef>
              <a:spcAft>
                <a:spcPct val="0"/>
              </a:spcAft>
              <a:buClr>
                <a:srgbClr val="A04DA3"/>
              </a:buClr>
              <a:buFont typeface="Georgia" pitchFamily="18" charset="0"/>
              <a:buChar char="•"/>
              <a:defRPr sz="2000" kern="1200">
                <a:solidFill>
                  <a:schemeClr val="tx1"/>
                </a:solidFill>
                <a:latin typeface="+mj-lt"/>
                <a:ea typeface="+mn-ea"/>
                <a:cs typeface="+mn-cs"/>
              </a:defRPr>
            </a:lvl1pPr>
            <a:lvl2pPr marL="369689" indent="-138410" algn="l" rtl="0" eaLnBrk="1" fontAlgn="base" hangingPunct="1">
              <a:spcBef>
                <a:spcPts val="169"/>
              </a:spcBef>
              <a:spcAft>
                <a:spcPct val="0"/>
              </a:spcAft>
              <a:buClr>
                <a:schemeClr val="accent2"/>
              </a:buClr>
              <a:buFont typeface="Georgia" pitchFamily="18" charset="0"/>
              <a:buChar char="▫"/>
              <a:defRPr sz="1800" kern="1200">
                <a:solidFill>
                  <a:srgbClr val="002060"/>
                </a:solidFill>
                <a:latin typeface="+mj-lt"/>
                <a:ea typeface="+mn-ea"/>
                <a:cs typeface="+mn-cs"/>
              </a:defRPr>
            </a:lvl2pPr>
            <a:lvl3pPr marL="518816" indent="-123230" algn="l" rtl="0" eaLnBrk="1" fontAlgn="base" hangingPunct="1">
              <a:spcBef>
                <a:spcPts val="169"/>
              </a:spcBef>
              <a:spcAft>
                <a:spcPct val="0"/>
              </a:spcAft>
              <a:buClr>
                <a:schemeClr val="accent1"/>
              </a:buClr>
              <a:buFont typeface="Wingdings 2" pitchFamily="18" charset="2"/>
              <a:buChar char=""/>
              <a:defRPr sz="1600" kern="1200">
                <a:solidFill>
                  <a:srgbClr val="7030A0"/>
                </a:solidFill>
                <a:latin typeface="+mj-lt"/>
                <a:ea typeface="+mn-ea"/>
                <a:cs typeface="+mn-cs"/>
              </a:defRPr>
            </a:lvl3pPr>
            <a:lvl4pPr marL="663476" indent="-112514" algn="l" rtl="0" eaLnBrk="1" fontAlgn="base" hangingPunct="1">
              <a:spcBef>
                <a:spcPts val="169"/>
              </a:spcBef>
              <a:spcAft>
                <a:spcPct val="0"/>
              </a:spcAft>
              <a:buClr>
                <a:schemeClr val="accent1"/>
              </a:buClr>
              <a:buFont typeface="Wingdings 2" pitchFamily="18" charset="2"/>
              <a:buChar char=""/>
              <a:defRPr sz="1400" kern="1200">
                <a:solidFill>
                  <a:schemeClr val="accent1"/>
                </a:solidFill>
                <a:latin typeface="+mj-lt"/>
                <a:ea typeface="+mn-ea"/>
                <a:cs typeface="+mn-cs"/>
              </a:defRPr>
            </a:lvl4pPr>
            <a:lvl5pPr marL="781348" indent="-102692" algn="l" rtl="0" eaLnBrk="1" fontAlgn="base" hangingPunct="1">
              <a:spcBef>
                <a:spcPts val="169"/>
              </a:spcBef>
              <a:spcAft>
                <a:spcPct val="0"/>
              </a:spcAft>
              <a:buClr>
                <a:srgbClr val="A04DA3"/>
              </a:buClr>
              <a:buFont typeface="Georgia" pitchFamily="18" charset="0"/>
              <a:buChar char="▫"/>
              <a:defRPr sz="1200" kern="1200">
                <a:solidFill>
                  <a:srgbClr val="A04DA3"/>
                </a:solidFill>
                <a:latin typeface="+mj-lt"/>
                <a:ea typeface="+mn-ea"/>
                <a:cs typeface="+mn-cs"/>
              </a:defRPr>
            </a:lvl5pPr>
            <a:lvl6pPr marL="905256" indent="-102870" algn="l" rtl="0" eaLnBrk="1" latinLnBrk="0" hangingPunct="1">
              <a:spcBef>
                <a:spcPts val="169"/>
              </a:spcBef>
              <a:buClr>
                <a:schemeClr val="accent3"/>
              </a:buClr>
              <a:buFont typeface="Georgia"/>
              <a:buChar char="▫"/>
              <a:defRPr kumimoji="0" sz="1013" kern="1200">
                <a:solidFill>
                  <a:schemeClr val="accent3"/>
                </a:solidFill>
                <a:latin typeface="+mn-lt"/>
                <a:ea typeface="+mn-ea"/>
                <a:cs typeface="+mn-cs"/>
              </a:defRPr>
            </a:lvl6pPr>
            <a:lvl7pPr marL="1028700" indent="-102870" algn="l" rtl="0" eaLnBrk="1" latinLnBrk="0" hangingPunct="1">
              <a:spcBef>
                <a:spcPts val="169"/>
              </a:spcBef>
              <a:buClr>
                <a:schemeClr val="accent3"/>
              </a:buClr>
              <a:buFont typeface="Georgia"/>
              <a:buChar char="▫"/>
              <a:defRPr kumimoji="0" sz="900" kern="1200">
                <a:solidFill>
                  <a:schemeClr val="accent3"/>
                </a:solidFill>
                <a:latin typeface="+mn-lt"/>
                <a:ea typeface="+mn-ea"/>
                <a:cs typeface="+mn-cs"/>
              </a:defRPr>
            </a:lvl7pPr>
            <a:lvl8pPr marL="1141857" indent="-102870" algn="l" rtl="0" eaLnBrk="1" latinLnBrk="0" hangingPunct="1">
              <a:spcBef>
                <a:spcPts val="169"/>
              </a:spcBef>
              <a:buClr>
                <a:schemeClr val="accent3"/>
              </a:buClr>
              <a:buFont typeface="Georgia"/>
              <a:buChar char="◦"/>
              <a:defRPr kumimoji="0" sz="844" kern="1200">
                <a:solidFill>
                  <a:schemeClr val="accent3"/>
                </a:solidFill>
                <a:latin typeface="+mn-lt"/>
                <a:ea typeface="+mn-ea"/>
                <a:cs typeface="+mn-cs"/>
              </a:defRPr>
            </a:lvl8pPr>
            <a:lvl9pPr marL="1260158" indent="-102870" algn="l" rtl="0" eaLnBrk="1" latinLnBrk="0" hangingPunct="1">
              <a:spcBef>
                <a:spcPts val="169"/>
              </a:spcBef>
              <a:buClr>
                <a:schemeClr val="accent3"/>
              </a:buClr>
              <a:buFont typeface="Georgia"/>
              <a:buChar char="◦"/>
              <a:defRPr kumimoji="0" sz="788" kern="1200" baseline="0">
                <a:solidFill>
                  <a:schemeClr val="accent3"/>
                </a:solidFill>
                <a:latin typeface="+mn-lt"/>
                <a:ea typeface="+mn-ea"/>
                <a:cs typeface="+mn-cs"/>
              </a:defRPr>
            </a:lvl9pPr>
          </a:lstStyle>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1 (H1): </a:t>
            </a:r>
            <a:r>
              <a:rPr lang="zh-TW" altLang="en-US" dirty="0">
                <a:solidFill>
                  <a:srgbClr val="000000"/>
                </a:solidFill>
                <a:latin typeface="標楷體" panose="03000509000000000000" pitchFamily="65" charset="-120"/>
                <a:ea typeface="標楷體" panose="03000509000000000000" pitchFamily="65" charset="-120"/>
              </a:rPr>
              <a:t>遊戲系統內的機制會影響學生使用遊戲學習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的績效預期</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2 (H2): </a:t>
            </a:r>
            <a:r>
              <a:rPr lang="zh-TW" altLang="en-US" dirty="0">
                <a:solidFill>
                  <a:srgbClr val="000000"/>
                </a:solidFill>
                <a:latin typeface="標楷體" panose="03000509000000000000" pitchFamily="65" charset="-120"/>
                <a:ea typeface="標楷體" panose="03000509000000000000" pitchFamily="65" charset="-120"/>
              </a:rPr>
              <a:t>遊戲系統內的機制會影響學生使用遊戲學習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的自我效能感</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3 (H3): </a:t>
            </a:r>
            <a:r>
              <a:rPr lang="zh-TW" altLang="en-US" dirty="0">
                <a:solidFill>
                  <a:srgbClr val="000000"/>
                </a:solidFill>
                <a:latin typeface="標楷體" panose="03000509000000000000" pitchFamily="65" charset="-120"/>
                <a:ea typeface="標楷體" panose="03000509000000000000" pitchFamily="65" charset="-120"/>
              </a:rPr>
              <a:t>遊戲系統內的機制會影響學生對使用遊戲學習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的努力期望值</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4 (H4): </a:t>
            </a:r>
            <a:r>
              <a:rPr lang="zh-TW" altLang="en-US" dirty="0">
                <a:solidFill>
                  <a:srgbClr val="000000"/>
                </a:solidFill>
                <a:latin typeface="標楷體" panose="03000509000000000000" pitchFamily="65" charset="-120"/>
                <a:ea typeface="標楷體" panose="03000509000000000000" pitchFamily="65" charset="-120"/>
              </a:rPr>
              <a:t>遊戲系統內的機制會影響學生對使用遊戲學習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的享樂主義動機</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5 (H5):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的績效預期會影響學生對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6 (H6):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的自我效能感會影響學生對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7 (H7):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的努力期望值會影響學生對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8 (H8): </a:t>
            </a:r>
            <a:r>
              <a:rPr lang="zh-TW" altLang="en-US" dirty="0">
                <a:solidFill>
                  <a:srgbClr val="000000"/>
                </a:solidFill>
                <a:latin typeface="標楷體" panose="03000509000000000000" pitchFamily="65" charset="-120"/>
                <a:ea typeface="標楷體" panose="03000509000000000000" pitchFamily="65" charset="-120"/>
              </a:rPr>
              <a:t>使用遊戲學習</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的享樂主義動機會影響學生對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a:t>
            </a: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9 (H9): </a:t>
            </a:r>
            <a:r>
              <a:rPr lang="zh-TW" altLang="en-US" dirty="0">
                <a:solidFill>
                  <a:srgbClr val="000000"/>
                </a:solidFill>
                <a:latin typeface="標楷體" panose="03000509000000000000" pitchFamily="65" charset="-120"/>
                <a:ea typeface="標楷體" panose="03000509000000000000" pitchFamily="65" charset="-120"/>
              </a:rPr>
              <a:t>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的態度會影響其對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的行為意向 </a:t>
            </a:r>
            <a:endParaRPr lang="en-US" altLang="zh-TW" dirty="0">
              <a:solidFill>
                <a:srgbClr val="000000"/>
              </a:solidFill>
              <a:latin typeface="標楷體" panose="03000509000000000000" pitchFamily="65" charset="-120"/>
              <a:ea typeface="標楷體" panose="03000509000000000000" pitchFamily="65" charset="-120"/>
            </a:endParaRPr>
          </a:p>
          <a:p>
            <a:pPr marL="745048" indent="-609585">
              <a:spcBef>
                <a:spcPts val="600"/>
              </a:spcBef>
              <a:spcAft>
                <a:spcPts val="600"/>
              </a:spcAft>
              <a:buClr>
                <a:srgbClr val="000000"/>
              </a:buClr>
            </a:pPr>
            <a:r>
              <a:rPr lang="en-US" altLang="zh-TW" b="1" dirty="0">
                <a:solidFill>
                  <a:srgbClr val="000000"/>
                </a:solidFill>
                <a:latin typeface="標楷體" panose="03000509000000000000" pitchFamily="65" charset="-120"/>
                <a:ea typeface="標楷體" panose="03000509000000000000" pitchFamily="65" charset="-120"/>
              </a:rPr>
              <a:t>Hypothesis 10 (H10): </a:t>
            </a:r>
            <a:r>
              <a:rPr lang="zh-TW" altLang="en-US" dirty="0">
                <a:solidFill>
                  <a:srgbClr val="000000"/>
                </a:solidFill>
                <a:latin typeface="標楷體" panose="03000509000000000000" pitchFamily="65" charset="-120"/>
                <a:ea typeface="標楷體" panose="03000509000000000000" pitchFamily="65" charset="-120"/>
              </a:rPr>
              <a:t>學生對</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的行為意向會影響其實際使用</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的行為</a:t>
            </a:r>
          </a:p>
        </p:txBody>
      </p:sp>
    </p:spTree>
    <p:extLst>
      <p:ext uri="{BB962C8B-B14F-4D97-AF65-F5344CB8AC3E}">
        <p14:creationId xmlns:p14="http://schemas.microsoft.com/office/powerpoint/2010/main" val="4234093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6" name="Google Shape;437;p54">
            <a:extLst>
              <a:ext uri="{FF2B5EF4-FFF2-40B4-BE49-F238E27FC236}">
                <a16:creationId xmlns:a16="http://schemas.microsoft.com/office/drawing/2014/main" id="{B3C7F2D1-D863-4B89-8064-1B038AB4578F}"/>
              </a:ext>
            </a:extLst>
          </p:cNvPr>
          <p:cNvSpPr txBox="1">
            <a:spLocks/>
          </p:cNvSpPr>
          <p:nvPr/>
        </p:nvSpPr>
        <p:spPr>
          <a:xfrm>
            <a:off x="-1" y="620713"/>
            <a:ext cx="10414001" cy="1066800"/>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Trebuchet MS"/>
                <a:ea typeface="Trebuchet MS"/>
                <a:cs typeface="Trebuchet MS"/>
                <a:sym typeface="Trebuchet MS"/>
              </a:defRPr>
            </a:lvl9pPr>
          </a:lstStyle>
          <a:p>
            <a:pPr indent="609585"/>
            <a:r>
              <a:rPr lang="zh-TW" altLang="en-US" sz="3200" b="1" dirty="0">
                <a:latin typeface="DFKai-SB"/>
                <a:ea typeface="DFKai-SB"/>
                <a:sym typeface="DFKai-SB"/>
              </a:rPr>
              <a:t>研究計畫時程</a:t>
            </a:r>
            <a:endParaRPr lang="en-US" sz="3200" b="1" dirty="0">
              <a:latin typeface="DFKai-SB"/>
              <a:ea typeface="DFKai-SB"/>
              <a:sym typeface="DFKai-SB"/>
            </a:endParaRPr>
          </a:p>
        </p:txBody>
      </p:sp>
      <p:sp>
        <p:nvSpPr>
          <p:cNvPr id="3" name="投影片編號版面配置區 2">
            <a:extLst>
              <a:ext uri="{FF2B5EF4-FFF2-40B4-BE49-F238E27FC236}">
                <a16:creationId xmlns:a16="http://schemas.microsoft.com/office/drawing/2014/main" id="{F344577B-1CF7-427C-82E3-9A360F852ED9}"/>
              </a:ext>
            </a:extLst>
          </p:cNvPr>
          <p:cNvSpPr>
            <a:spLocks noGrp="1"/>
          </p:cNvSpPr>
          <p:nvPr>
            <p:ph type="sldNum" idx="12"/>
          </p:nvPr>
        </p:nvSpPr>
        <p:spPr/>
        <p:txBody>
          <a:bodyPr/>
          <a:lstStyle/>
          <a:p>
            <a:fld id="{00000000-1234-1234-1234-123412341234}" type="slidenum">
              <a:rPr lang="en-US" altLang="zh-TW" smtClean="0"/>
              <a:pPr/>
              <a:t>31</a:t>
            </a:fld>
            <a:endParaRPr lang="zh-TW" altLang="en-US"/>
          </a:p>
        </p:txBody>
      </p:sp>
      <p:graphicFrame>
        <p:nvGraphicFramePr>
          <p:cNvPr id="8" name="表格 8">
            <a:extLst>
              <a:ext uri="{FF2B5EF4-FFF2-40B4-BE49-F238E27FC236}">
                <a16:creationId xmlns:a16="http://schemas.microsoft.com/office/drawing/2014/main" id="{48160308-B004-4E7F-8206-8DDD9FF22CE0}"/>
              </a:ext>
            </a:extLst>
          </p:cNvPr>
          <p:cNvGraphicFramePr>
            <a:graphicFrameLocks noGrp="1"/>
          </p:cNvGraphicFramePr>
          <p:nvPr>
            <p:extLst>
              <p:ext uri="{D42A27DB-BD31-4B8C-83A1-F6EECF244321}">
                <p14:modId xmlns:p14="http://schemas.microsoft.com/office/powerpoint/2010/main" val="3505975325"/>
              </p:ext>
            </p:extLst>
          </p:nvPr>
        </p:nvGraphicFramePr>
        <p:xfrm>
          <a:off x="158749" y="1687511"/>
          <a:ext cx="11874504" cy="4981964"/>
        </p:xfrm>
        <a:graphic>
          <a:graphicData uri="http://schemas.openxmlformats.org/drawingml/2006/table">
            <a:tbl>
              <a:tblPr firstRow="1" bandRow="1">
                <a:tableStyleId>{7DF18680-E054-41AD-8BC1-D1AEF772440D}</a:tableStyleId>
              </a:tblPr>
              <a:tblGrid>
                <a:gridCol w="1484313">
                  <a:extLst>
                    <a:ext uri="{9D8B030D-6E8A-4147-A177-3AD203B41FA5}">
                      <a16:colId xmlns:a16="http://schemas.microsoft.com/office/drawing/2014/main" val="2526557467"/>
                    </a:ext>
                  </a:extLst>
                </a:gridCol>
                <a:gridCol w="1484313">
                  <a:extLst>
                    <a:ext uri="{9D8B030D-6E8A-4147-A177-3AD203B41FA5}">
                      <a16:colId xmlns:a16="http://schemas.microsoft.com/office/drawing/2014/main" val="535471953"/>
                    </a:ext>
                  </a:extLst>
                </a:gridCol>
                <a:gridCol w="1484313">
                  <a:extLst>
                    <a:ext uri="{9D8B030D-6E8A-4147-A177-3AD203B41FA5}">
                      <a16:colId xmlns:a16="http://schemas.microsoft.com/office/drawing/2014/main" val="69610751"/>
                    </a:ext>
                  </a:extLst>
                </a:gridCol>
                <a:gridCol w="1484313">
                  <a:extLst>
                    <a:ext uri="{9D8B030D-6E8A-4147-A177-3AD203B41FA5}">
                      <a16:colId xmlns:a16="http://schemas.microsoft.com/office/drawing/2014/main" val="386106611"/>
                    </a:ext>
                  </a:extLst>
                </a:gridCol>
                <a:gridCol w="1484313">
                  <a:extLst>
                    <a:ext uri="{9D8B030D-6E8A-4147-A177-3AD203B41FA5}">
                      <a16:colId xmlns:a16="http://schemas.microsoft.com/office/drawing/2014/main" val="3720018253"/>
                    </a:ext>
                  </a:extLst>
                </a:gridCol>
                <a:gridCol w="1484313">
                  <a:extLst>
                    <a:ext uri="{9D8B030D-6E8A-4147-A177-3AD203B41FA5}">
                      <a16:colId xmlns:a16="http://schemas.microsoft.com/office/drawing/2014/main" val="2268524047"/>
                    </a:ext>
                  </a:extLst>
                </a:gridCol>
                <a:gridCol w="1484313">
                  <a:extLst>
                    <a:ext uri="{9D8B030D-6E8A-4147-A177-3AD203B41FA5}">
                      <a16:colId xmlns:a16="http://schemas.microsoft.com/office/drawing/2014/main" val="1834645195"/>
                    </a:ext>
                  </a:extLst>
                </a:gridCol>
                <a:gridCol w="1484313">
                  <a:extLst>
                    <a:ext uri="{9D8B030D-6E8A-4147-A177-3AD203B41FA5}">
                      <a16:colId xmlns:a16="http://schemas.microsoft.com/office/drawing/2014/main" val="3061857345"/>
                    </a:ext>
                  </a:extLst>
                </a:gridCol>
              </a:tblGrid>
              <a:tr h="536831">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Week1</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Week2-3</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Week4</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Week5-6</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Week7-8</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Week9-10</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Week11-12</a:t>
                      </a:r>
                      <a:endParaRPr lang="zh-TW" altLang="en-US"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061546821"/>
                  </a:ext>
                </a:extLst>
              </a:tr>
              <a:tr h="536831">
                <a:tc>
                  <a:txBody>
                    <a:bodyPr/>
                    <a:lstStyle/>
                    <a:p>
                      <a:pPr algn="ctr"/>
                      <a:r>
                        <a:rPr lang="zh-TW" altLang="en-US" dirty="0">
                          <a:latin typeface="標楷體" panose="03000509000000000000" pitchFamily="65" charset="-120"/>
                          <a:ea typeface="標楷體" panose="03000509000000000000" pitchFamily="65" charset="-120"/>
                        </a:rPr>
                        <a:t>問卷結果統整</a:t>
                      </a:r>
                    </a:p>
                  </a:txBody>
                  <a:tcPr anchor="ctr"/>
                </a:tc>
                <a:tc>
                  <a:txBody>
                    <a:bodyPr/>
                    <a:lstStyle/>
                    <a:p>
                      <a:pPr algn="ctr"/>
                      <a:r>
                        <a:rPr lang="en-US" altLang="zh-TW" dirty="0">
                          <a:latin typeface="標楷體" panose="03000509000000000000" pitchFamily="65" charset="-120"/>
                          <a:ea typeface="標楷體" panose="03000509000000000000" pitchFamily="65" charset="-120"/>
                        </a:rPr>
                        <a:t>3.21 - 3.25</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01470457"/>
                  </a:ext>
                </a:extLst>
              </a:tr>
              <a:tr h="536831">
                <a:tc>
                  <a:txBody>
                    <a:bodyPr/>
                    <a:lstStyle/>
                    <a:p>
                      <a:pPr algn="ctr"/>
                      <a:r>
                        <a:rPr lang="en-US" altLang="zh-TW" dirty="0">
                          <a:latin typeface="標楷體" panose="03000509000000000000" pitchFamily="65" charset="-120"/>
                          <a:ea typeface="標楷體" panose="03000509000000000000" pitchFamily="65" charset="-120"/>
                        </a:rPr>
                        <a:t>PLS-SEM</a:t>
                      </a:r>
                      <a:r>
                        <a:rPr lang="zh-TW" altLang="en-US" dirty="0">
                          <a:latin typeface="標楷體" panose="03000509000000000000" pitchFamily="65" charset="-120"/>
                          <a:ea typeface="標楷體" panose="03000509000000000000" pitchFamily="65" charset="-120"/>
                        </a:rPr>
                        <a:t>分析</a:t>
                      </a: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3.28 - 4.8</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451654984"/>
                  </a:ext>
                </a:extLst>
              </a:tr>
              <a:tr h="536831">
                <a:tc>
                  <a:txBody>
                    <a:bodyPr/>
                    <a:lstStyle/>
                    <a:p>
                      <a:pPr algn="ctr"/>
                      <a:r>
                        <a:rPr lang="zh-TW" altLang="en-US" dirty="0">
                          <a:latin typeface="標楷體" panose="03000509000000000000" pitchFamily="65" charset="-120"/>
                          <a:ea typeface="標楷體" panose="03000509000000000000" pitchFamily="65" charset="-120"/>
                        </a:rPr>
                        <a:t>批改與統整學生上機測驗成績</a:t>
                      </a: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4.11 - 4.15</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616820643"/>
                  </a:ext>
                </a:extLst>
              </a:tr>
              <a:tr h="536831">
                <a:tc>
                  <a:txBody>
                    <a:bodyPr/>
                    <a:lstStyle/>
                    <a:p>
                      <a:pPr algn="ctr"/>
                      <a:r>
                        <a:rPr lang="zh-TW" altLang="en-US" dirty="0">
                          <a:latin typeface="標楷體" panose="03000509000000000000" pitchFamily="65" charset="-120"/>
                          <a:ea typeface="標楷體" panose="03000509000000000000" pitchFamily="65" charset="-120"/>
                        </a:rPr>
                        <a:t>分析學生成績差異</a:t>
                      </a: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4.18 - 4.29</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384388093"/>
                  </a:ext>
                </a:extLst>
              </a:tr>
              <a:tr h="536831">
                <a:tc>
                  <a:txBody>
                    <a:bodyPr/>
                    <a:lstStyle/>
                    <a:p>
                      <a:pPr algn="ctr"/>
                      <a:r>
                        <a:rPr lang="zh-TW" altLang="en-US" dirty="0">
                          <a:latin typeface="標楷體" panose="03000509000000000000" pitchFamily="65" charset="-120"/>
                          <a:ea typeface="標楷體" panose="03000509000000000000" pitchFamily="65" charset="-120"/>
                        </a:rPr>
                        <a:t>分析學生活動事件</a:t>
                      </a: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5.2 - 5.13</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589246550"/>
                  </a:ext>
                </a:extLst>
              </a:tr>
              <a:tr h="536831">
                <a:tc>
                  <a:txBody>
                    <a:bodyPr/>
                    <a:lstStyle/>
                    <a:p>
                      <a:pPr algn="ctr"/>
                      <a:r>
                        <a:rPr lang="zh-TW" altLang="en-US" dirty="0">
                          <a:latin typeface="標楷體" panose="03000509000000000000" pitchFamily="65" charset="-120"/>
                          <a:ea typeface="標楷體" panose="03000509000000000000" pitchFamily="65" charset="-120"/>
                        </a:rPr>
                        <a:t>論文撰寫</a:t>
                      </a: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5.16 - 5.27</a:t>
                      </a: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902532726"/>
                  </a:ext>
                </a:extLst>
              </a:tr>
              <a:tr h="536831">
                <a:tc>
                  <a:txBody>
                    <a:bodyPr/>
                    <a:lstStyle/>
                    <a:p>
                      <a:pPr algn="ctr"/>
                      <a:r>
                        <a:rPr lang="zh-TW" altLang="en-US" dirty="0">
                          <a:latin typeface="標楷體" panose="03000509000000000000" pitchFamily="65" charset="-120"/>
                          <a:ea typeface="標楷體" panose="03000509000000000000" pitchFamily="65" charset="-120"/>
                        </a:rPr>
                        <a:t>修改論文</a:t>
                      </a:r>
                    </a:p>
                  </a:txBody>
                  <a:tcPr anchor="ctr"/>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endParaRPr lang="zh-TW" altLang="en-US">
                        <a:latin typeface="標楷體" panose="03000509000000000000" pitchFamily="65" charset="-120"/>
                        <a:ea typeface="標楷體" panose="03000509000000000000" pitchFamily="65" charset="-120"/>
                      </a:endParaRPr>
                    </a:p>
                  </a:txBody>
                  <a:tcPr anchor="ctr"/>
                </a:tc>
                <a:tc>
                  <a:txBody>
                    <a:bodyPr/>
                    <a:lstStyle/>
                    <a:p>
                      <a:pPr algn="ctr"/>
                      <a:r>
                        <a:rPr lang="en-US" altLang="zh-TW" dirty="0">
                          <a:latin typeface="標楷體" panose="03000509000000000000" pitchFamily="65" charset="-120"/>
                          <a:ea typeface="標楷體" panose="03000509000000000000" pitchFamily="65" charset="-120"/>
                        </a:rPr>
                        <a:t>5.30 - 6.13</a:t>
                      </a:r>
                      <a:endParaRPr lang="zh-TW" altLang="en-US" dirty="0">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3948554970"/>
                  </a:ext>
                </a:extLst>
              </a:tr>
            </a:tbl>
          </a:graphicData>
        </a:graphic>
      </p:graphicFrame>
    </p:spTree>
    <p:extLst>
      <p:ext uri="{BB962C8B-B14F-4D97-AF65-F5344CB8AC3E}">
        <p14:creationId xmlns:p14="http://schemas.microsoft.com/office/powerpoint/2010/main" val="3821087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0" y="620713"/>
            <a:ext cx="11582400" cy="1066800"/>
          </a:xfrm>
          <a:prstGeom prst="rect">
            <a:avLst/>
          </a:prstGeom>
          <a:ln>
            <a:noFill/>
          </a:ln>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sz="3200" b="1" dirty="0">
                <a:solidFill>
                  <a:srgbClr val="000000"/>
                </a:solidFill>
                <a:latin typeface="DFKai-SB"/>
                <a:ea typeface="DFKai-SB"/>
                <a:cs typeface="DFKai-SB"/>
                <a:sym typeface="DFKai-SB"/>
              </a:rPr>
              <a:t>遭遇問題</a:t>
            </a:r>
            <a:endParaRPr sz="3200" b="1" dirty="0">
              <a:solidFill>
                <a:srgbClr val="000000"/>
              </a:solidFill>
              <a:latin typeface="DFKai-SB"/>
              <a:ea typeface="DFKai-SB"/>
              <a:cs typeface="DFKai-SB"/>
              <a:sym typeface="DFKai-SB"/>
            </a:endParaRPr>
          </a:p>
        </p:txBody>
      </p:sp>
      <p:sp>
        <p:nvSpPr>
          <p:cNvPr id="208" name="Google Shape;208;p33"/>
          <p:cNvSpPr txBox="1">
            <a:spLocks noGrp="1"/>
          </p:cNvSpPr>
          <p:nvPr>
            <p:ph type="body" idx="1"/>
          </p:nvPr>
        </p:nvSpPr>
        <p:spPr>
          <a:xfrm>
            <a:off x="624418" y="1773239"/>
            <a:ext cx="11408933"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609585" indent="0">
              <a:spcBef>
                <a:spcPts val="225"/>
              </a:spcBef>
              <a:spcAft>
                <a:spcPts val="0"/>
              </a:spcAft>
              <a:buNone/>
            </a:pPr>
            <a:endParaRPr sz="2400" dirty="0">
              <a:solidFill>
                <a:srgbClr val="000000"/>
              </a:solidFill>
              <a:latin typeface="DFKai-SB"/>
              <a:ea typeface="DFKai-SB"/>
              <a:cs typeface="DFKai-SB"/>
              <a:sym typeface="DFKai-SB"/>
            </a:endParaRPr>
          </a:p>
          <a:p>
            <a:pPr indent="-457189">
              <a:buClr>
                <a:srgbClr val="000000"/>
              </a:buClr>
              <a:buSzPts val="1800"/>
              <a:buFont typeface="+mj-lt"/>
              <a:buAutoNum type="arabicPeriod"/>
            </a:pPr>
            <a:r>
              <a:rPr lang="zh-TW" altLang="en-US" dirty="0">
                <a:solidFill>
                  <a:srgbClr val="000000"/>
                </a:solidFill>
                <a:latin typeface="DFKai-SB"/>
                <a:ea typeface="DFKai-SB"/>
                <a:cs typeface="DFKai-SB"/>
                <a:sym typeface="DFKai-SB"/>
              </a:rPr>
              <a:t>傳統的授課方式中，學生對於版本控制工具的概念及使用方式容易混淆不清</a:t>
            </a:r>
            <a:br>
              <a:rPr lang="en-US" altLang="zh-TW" dirty="0">
                <a:solidFill>
                  <a:srgbClr val="000000"/>
                </a:solidFill>
                <a:latin typeface="DFKai-SB"/>
                <a:ea typeface="DFKai-SB"/>
                <a:cs typeface="DFKai-SB"/>
                <a:sym typeface="DFKai-SB"/>
              </a:rPr>
            </a:br>
            <a:br>
              <a:rPr lang="en-US" altLang="zh-TW" dirty="0">
                <a:solidFill>
                  <a:srgbClr val="000000"/>
                </a:solidFill>
                <a:latin typeface="DFKai-SB"/>
                <a:ea typeface="DFKai-SB"/>
                <a:cs typeface="DFKai-SB"/>
                <a:sym typeface="DFKai-SB"/>
              </a:rPr>
            </a:br>
            <a:r>
              <a:rPr lang="zh-TW"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學生無法正確理解</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指令的意義與工作流程</a:t>
            </a:r>
            <a:br>
              <a:rPr lang="en-US" altLang="zh-TW" dirty="0">
                <a:solidFill>
                  <a:srgbClr val="000000"/>
                </a:solidFill>
                <a:latin typeface="DFKai-SB"/>
                <a:ea typeface="DFKai-SB"/>
                <a:cs typeface="DFKai-SB"/>
                <a:sym typeface="DFKai-SB"/>
              </a:rPr>
            </a:br>
            <a:r>
              <a:rPr lang="zh-TW"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學生無法正確理解使用各項指令的時機</a:t>
            </a:r>
            <a:endParaRPr lang="en-US" altLang="zh-TW" dirty="0">
              <a:solidFill>
                <a:srgbClr val="000000"/>
              </a:solidFill>
              <a:latin typeface="DFKai-SB"/>
              <a:ea typeface="DFKai-SB"/>
              <a:cs typeface="DFKai-SB"/>
              <a:sym typeface="DFKai-SB"/>
            </a:endParaRPr>
          </a:p>
          <a:p>
            <a:pPr marL="609585" indent="0">
              <a:spcBef>
                <a:spcPts val="225"/>
              </a:spcBef>
              <a:spcAft>
                <a:spcPts val="0"/>
              </a:spcAft>
              <a:buNone/>
            </a:pPr>
            <a:endParaRPr lang="zh-TW" altLang="en-US" dirty="0">
              <a:solidFill>
                <a:srgbClr val="000000"/>
              </a:solidFill>
              <a:latin typeface="DFKai-SB"/>
              <a:ea typeface="DFKai-SB"/>
              <a:cs typeface="DFKai-SB"/>
              <a:sym typeface="DFKai-SB"/>
            </a:endParaRPr>
          </a:p>
          <a:p>
            <a:pPr marL="205394" indent="-457200">
              <a:buClr>
                <a:srgbClr val="000000"/>
              </a:buClr>
              <a:buSzPts val="1800"/>
              <a:buFont typeface="+mj-lt"/>
              <a:buAutoNum type="arabicPeriod" startAt="2"/>
            </a:pPr>
            <a:r>
              <a:rPr lang="zh-TW" altLang="en-US" dirty="0">
                <a:solidFill>
                  <a:srgbClr val="000000"/>
                </a:solidFill>
                <a:latin typeface="DFKai-SB"/>
                <a:ea typeface="DFKai-SB"/>
                <a:cs typeface="DFKai-SB"/>
                <a:sym typeface="DFKai-SB"/>
              </a:rPr>
              <a:t>傳統授課方式中，學生主動參與學習、積極使用版本控制工具的意願較低</a:t>
            </a:r>
            <a:br>
              <a:rPr lang="zh-TW" altLang="en-US" dirty="0">
                <a:solidFill>
                  <a:srgbClr val="000000"/>
                </a:solidFill>
                <a:latin typeface="DFKai-SB"/>
                <a:ea typeface="DFKai-SB"/>
                <a:cs typeface="DFKai-SB"/>
                <a:sym typeface="DFKai-SB"/>
              </a:rPr>
            </a:br>
            <a:br>
              <a:rPr lang="zh-TW" altLang="en-US" dirty="0">
                <a:solidFill>
                  <a:srgbClr val="000000"/>
                </a:solidFill>
                <a:latin typeface="DFKai-SB"/>
                <a:ea typeface="DFKai-SB"/>
                <a:cs typeface="DFKai-SB"/>
                <a:sym typeface="DFKai-SB"/>
              </a:rPr>
            </a:br>
            <a:r>
              <a:rPr lang="en-US"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學生主動使用</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及</a:t>
            </a:r>
            <a:r>
              <a:rPr lang="en-US" altLang="zh-TW" dirty="0">
                <a:solidFill>
                  <a:srgbClr val="000000"/>
                </a:solidFill>
                <a:latin typeface="DFKai-SB"/>
                <a:ea typeface="DFKai-SB"/>
                <a:cs typeface="DFKai-SB"/>
                <a:sym typeface="DFKai-SB"/>
              </a:rPr>
              <a:t>GitHub</a:t>
            </a:r>
            <a:r>
              <a:rPr lang="zh-TW" altLang="en-US" dirty="0">
                <a:solidFill>
                  <a:srgbClr val="000000"/>
                </a:solidFill>
                <a:latin typeface="DFKai-SB"/>
                <a:ea typeface="DFKai-SB"/>
                <a:cs typeface="DFKai-SB"/>
                <a:sym typeface="DFKai-SB"/>
              </a:rPr>
              <a:t>管理程式碼的比例較低</a:t>
            </a:r>
            <a:br>
              <a:rPr lang="zh-TW" altLang="en-US" dirty="0">
                <a:solidFill>
                  <a:srgbClr val="000000"/>
                </a:solidFill>
                <a:latin typeface="DFKai-SB"/>
                <a:ea typeface="DFKai-SB"/>
                <a:cs typeface="DFKai-SB"/>
                <a:sym typeface="DFKai-SB"/>
              </a:rPr>
            </a:br>
            <a:r>
              <a:rPr lang="en-US" altLang="zh-TW" dirty="0">
                <a:solidFill>
                  <a:srgbClr val="000000"/>
                </a:solidFill>
                <a:latin typeface="DFKai-SB"/>
                <a:ea typeface="DFKai-SB"/>
                <a:cs typeface="DFKai-SB"/>
                <a:sym typeface="DFKai-SB"/>
              </a:rPr>
              <a:t>- </a:t>
            </a:r>
            <a:r>
              <a:rPr lang="zh-TW" altLang="en-US" dirty="0">
                <a:solidFill>
                  <a:srgbClr val="000000"/>
                </a:solidFill>
                <a:latin typeface="DFKai-SB"/>
                <a:ea typeface="DFKai-SB"/>
                <a:cs typeface="DFKai-SB"/>
                <a:sym typeface="DFKai-SB"/>
              </a:rPr>
              <a:t>教學</a:t>
            </a:r>
            <a:r>
              <a:rPr lang="en-US" altLang="zh-TW" dirty="0">
                <a:solidFill>
                  <a:srgbClr val="000000"/>
                </a:solidFill>
                <a:latin typeface="DFKai-SB"/>
                <a:ea typeface="DFKai-SB"/>
                <a:cs typeface="DFKai-SB"/>
                <a:sym typeface="DFKai-SB"/>
              </a:rPr>
              <a:t>Git</a:t>
            </a:r>
            <a:r>
              <a:rPr lang="zh-TW" altLang="en-US" dirty="0">
                <a:solidFill>
                  <a:srgbClr val="000000"/>
                </a:solidFill>
                <a:latin typeface="DFKai-SB"/>
                <a:ea typeface="DFKai-SB"/>
                <a:cs typeface="DFKai-SB"/>
                <a:sym typeface="DFKai-SB"/>
              </a:rPr>
              <a:t>工具時學生參與課堂的積極度較低</a:t>
            </a:r>
            <a:endParaRPr lang="en-US" altLang="zh-TW" dirty="0">
              <a:solidFill>
                <a:srgbClr val="000000"/>
              </a:solidFill>
              <a:latin typeface="DFKai-SB"/>
              <a:ea typeface="DFKai-SB"/>
              <a:cs typeface="DFKai-SB"/>
              <a:sym typeface="DFKai-SB"/>
            </a:endParaRPr>
          </a:p>
          <a:p>
            <a:pPr marL="205394" indent="-457200">
              <a:buClr>
                <a:srgbClr val="000000"/>
              </a:buClr>
              <a:buSzPts val="1800"/>
              <a:buFont typeface="+mj-lt"/>
              <a:buAutoNum type="arabicPeriod" startAt="2"/>
            </a:pPr>
            <a:endParaRPr lang="en-US" altLang="zh-TW" sz="2400" dirty="0">
              <a:solidFill>
                <a:srgbClr val="000000"/>
              </a:solidFill>
              <a:latin typeface="DFKai-SB"/>
              <a:ea typeface="DFKai-SB"/>
              <a:cs typeface="DFKai-SB"/>
              <a:sym typeface="DFKai-SB"/>
            </a:endParaRPr>
          </a:p>
          <a:p>
            <a:pPr marL="0" indent="0">
              <a:buClr>
                <a:srgbClr val="000000"/>
              </a:buClr>
              <a:buSzPts val="1800"/>
              <a:buNone/>
            </a:pPr>
            <a:endParaRPr lang="en-US" altLang="zh-TW" sz="2400" dirty="0">
              <a:solidFill>
                <a:srgbClr val="000000"/>
              </a:solidFill>
              <a:latin typeface="DFKai-SB"/>
              <a:ea typeface="DFKai-SB"/>
              <a:cs typeface="DFKai-SB"/>
              <a:sym typeface="DFKai-SB"/>
            </a:endParaRPr>
          </a:p>
          <a:p>
            <a:pPr indent="-457189">
              <a:buClr>
                <a:srgbClr val="000000"/>
              </a:buClr>
              <a:buSzPts val="1800"/>
              <a:buFont typeface="+mj-lt"/>
              <a:buAutoNum type="arabicPeriod"/>
            </a:pPr>
            <a:endParaRPr lang="en-US" altLang="zh-TW" sz="2400" dirty="0">
              <a:solidFill>
                <a:srgbClr val="000000"/>
              </a:solidFill>
              <a:latin typeface="DFKai-SB"/>
              <a:ea typeface="DFKai-SB"/>
              <a:sym typeface="DFKai-SB"/>
            </a:endParaRPr>
          </a:p>
        </p:txBody>
      </p:sp>
      <p:sp>
        <p:nvSpPr>
          <p:cNvPr id="2" name="投影片編號版面配置區 1">
            <a:extLst>
              <a:ext uri="{FF2B5EF4-FFF2-40B4-BE49-F238E27FC236}">
                <a16:creationId xmlns:a16="http://schemas.microsoft.com/office/drawing/2014/main" id="{A174C997-2E89-4422-8C3D-BBBF992206B9}"/>
              </a:ext>
            </a:extLst>
          </p:cNvPr>
          <p:cNvSpPr>
            <a:spLocks noGrp="1"/>
          </p:cNvSpPr>
          <p:nvPr>
            <p:ph type="sldNum" idx="12"/>
          </p:nvPr>
        </p:nvSpPr>
        <p:spPr/>
        <p:txBody>
          <a:bodyPr/>
          <a:lstStyle/>
          <a:p>
            <a:fld id="{00000000-1234-1234-1234-123412341234}" type="slidenum">
              <a:rPr lang="en-US" altLang="zh-TW" smtClean="0"/>
              <a:pPr/>
              <a:t>4</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8"/>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sz="3200" b="1" dirty="0">
                <a:solidFill>
                  <a:srgbClr val="000000"/>
                </a:solidFill>
                <a:latin typeface="DFKai-SB"/>
                <a:ea typeface="DFKai-SB"/>
                <a:cs typeface="DFKai-SB"/>
                <a:sym typeface="DFKai-SB"/>
              </a:rPr>
              <a:t>方法設計</a:t>
            </a:r>
            <a:endParaRPr sz="3200" b="1" dirty="0">
              <a:solidFill>
                <a:srgbClr val="000000"/>
              </a:solidFill>
              <a:latin typeface="DFKai-SB"/>
              <a:ea typeface="DFKai-SB"/>
              <a:cs typeface="DFKai-SB"/>
              <a:sym typeface="DFKai-SB"/>
            </a:endParaRPr>
          </a:p>
        </p:txBody>
      </p:sp>
      <p:sp>
        <p:nvSpPr>
          <p:cNvPr id="344" name="Google Shape;344;p48"/>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標楷體" panose="03000509000000000000" pitchFamily="65" charset="-120"/>
              <a:ea typeface="標楷體" panose="03000509000000000000" pitchFamily="65" charset="-120"/>
              <a:cs typeface="DFKai-SB"/>
              <a:sym typeface="DFKai-SB"/>
            </a:endParaRPr>
          </a:p>
          <a:p>
            <a:pPr marL="745048" indent="-609585">
              <a:buClr>
                <a:srgbClr val="000000"/>
              </a:buClr>
              <a:buFont typeface="+mj-lt"/>
              <a:buAutoNum type="arabicPeriod"/>
            </a:pPr>
            <a:r>
              <a:rPr lang="zh-TW" altLang="en-US" dirty="0">
                <a:solidFill>
                  <a:srgbClr val="000000"/>
                </a:solidFill>
                <a:latin typeface="標楷體" panose="03000509000000000000" pitchFamily="65" charset="-120"/>
                <a:ea typeface="標楷體" panose="03000509000000000000" pitchFamily="65" charset="-120"/>
              </a:rPr>
              <a:t>提出了一個名為</a:t>
            </a:r>
            <a:r>
              <a:rPr lang="en-US" altLang="zh-TW" dirty="0">
                <a:solidFill>
                  <a:srgbClr val="000000"/>
                </a:solidFill>
                <a:latin typeface="標楷體" panose="03000509000000000000" pitchFamily="65" charset="-120"/>
                <a:ea typeface="標楷體" panose="03000509000000000000" pitchFamily="65" charset="-120"/>
              </a:rPr>
              <a:t>Git Education Game</a:t>
            </a:r>
            <a:r>
              <a:rPr lang="zh-TW" altLang="en-US" dirty="0">
                <a:solidFill>
                  <a:srgbClr val="000000"/>
                </a:solidFill>
                <a:latin typeface="標楷體" panose="03000509000000000000" pitchFamily="65" charset="-120"/>
                <a:ea typeface="標楷體" panose="03000509000000000000" pitchFamily="65" charset="-120"/>
              </a:rPr>
              <a:t>的嚴肅遊戲用於教學</a:t>
            </a:r>
            <a:r>
              <a:rPr lang="en-US" altLang="zh-TW" dirty="0">
                <a:solidFill>
                  <a:srgbClr val="000000"/>
                </a:solidFill>
                <a:latin typeface="標楷體" panose="03000509000000000000" pitchFamily="65" charset="-120"/>
                <a:ea typeface="標楷體" panose="03000509000000000000" pitchFamily="65" charset="-120"/>
              </a:rPr>
              <a:t>Git</a:t>
            </a:r>
            <a:r>
              <a:rPr lang="zh-TW" altLang="en-US" dirty="0">
                <a:solidFill>
                  <a:srgbClr val="000000"/>
                </a:solidFill>
                <a:latin typeface="標楷體" panose="03000509000000000000" pitchFamily="65" charset="-120"/>
                <a:ea typeface="標楷體" panose="03000509000000000000" pitchFamily="65" charset="-120"/>
              </a:rPr>
              <a:t>的概念與使用方法，引入遊戲元素的機制，目的是有效改善學生的學習動機，實現相對傳統授課更深入的學習。</a:t>
            </a:r>
            <a:endParaRPr lang="en-US" altLang="zh-TW" dirty="0">
              <a:solidFill>
                <a:srgbClr val="000000"/>
              </a:solidFill>
              <a:latin typeface="標楷體" panose="03000509000000000000" pitchFamily="65" charset="-120"/>
              <a:ea typeface="標楷體" panose="03000509000000000000" pitchFamily="65" charset="-120"/>
              <a:cs typeface="DFKai-SB"/>
              <a:sym typeface="DFKai-SB"/>
            </a:endParaRPr>
          </a:p>
          <a:p>
            <a:pPr marL="1828754" indent="-609585">
              <a:spcBef>
                <a:spcPts val="225"/>
              </a:spcBef>
              <a:spcAft>
                <a:spcPts val="0"/>
              </a:spcAft>
              <a:buFont typeface="+mj-lt"/>
              <a:buAutoNum type="arabicPeriod"/>
            </a:pPr>
            <a:endParaRPr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設計了一個教育研究實驗，在實驗中將同一門課程的兩個班級分為實驗組及控制組，分別以基於遊戲的方式與傳統的方式授課，並評估遊戲帶來的學習效果。</a:t>
            </a:r>
            <a:endParaRPr lang="zh-TW" altLang="en-US" dirty="0">
              <a:solidFill>
                <a:srgbClr val="000000"/>
              </a:solidFill>
              <a:latin typeface="DFKai-SB"/>
              <a:ea typeface="DFKai-SB"/>
              <a:sym typeface="DFKai-SB"/>
            </a:endParaRPr>
          </a:p>
        </p:txBody>
      </p:sp>
      <p:sp>
        <p:nvSpPr>
          <p:cNvPr id="2" name="投影片編號版面配置區 1">
            <a:extLst>
              <a:ext uri="{FF2B5EF4-FFF2-40B4-BE49-F238E27FC236}">
                <a16:creationId xmlns:a16="http://schemas.microsoft.com/office/drawing/2014/main" id="{2E0F8A40-56CE-4D25-A7BF-6DB29F9A15FA}"/>
              </a:ext>
            </a:extLst>
          </p:cNvPr>
          <p:cNvSpPr>
            <a:spLocks noGrp="1"/>
          </p:cNvSpPr>
          <p:nvPr>
            <p:ph type="sldNum" idx="12"/>
          </p:nvPr>
        </p:nvSpPr>
        <p:spPr/>
        <p:txBody>
          <a:bodyPr/>
          <a:lstStyle/>
          <a:p>
            <a:fld id="{00000000-1234-1234-1234-123412341234}" type="slidenum">
              <a:rPr lang="en-US" altLang="zh-TW" smtClean="0"/>
              <a:pPr/>
              <a:t>5</a:t>
            </a:fld>
            <a:endParaRPr lang="zh-TW" altLang="en-US"/>
          </a:p>
        </p:txBody>
      </p:sp>
    </p:spTree>
    <p:extLst>
      <p:ext uri="{BB962C8B-B14F-4D97-AF65-F5344CB8AC3E}">
        <p14:creationId xmlns:p14="http://schemas.microsoft.com/office/powerpoint/2010/main" val="3524776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8"/>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marL="609585">
              <a:spcBef>
                <a:spcPts val="225"/>
              </a:spcBef>
              <a:spcAft>
                <a:spcPts val="0"/>
              </a:spcAft>
            </a:pPr>
            <a:r>
              <a:rPr lang="zh-TW" altLang="en-US" sz="3200" b="1" dirty="0">
                <a:solidFill>
                  <a:srgbClr val="000000"/>
                </a:solidFill>
                <a:latin typeface="DFKai-SB"/>
                <a:ea typeface="DFKai-SB"/>
                <a:cs typeface="DFKai-SB"/>
                <a:sym typeface="DFKai-SB"/>
              </a:rPr>
              <a:t>獲得好處</a:t>
            </a:r>
          </a:p>
        </p:txBody>
      </p:sp>
      <p:sp>
        <p:nvSpPr>
          <p:cNvPr id="344" name="Google Shape;344;p48"/>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藉由遊戲的內在特性，例如競爭、挑戰、互動，能將學習過程轉變為有趣的體驗，促進學習的積極度，並在教師可接受的教學時間和負擔範圍內實現深入學習</a:t>
            </a: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DFKai-SB"/>
                <a:ea typeface="DFKai-SB"/>
                <a:cs typeface="DFKai-SB"/>
                <a:sym typeface="DFKai-SB"/>
              </a:rPr>
              <a:t>在虛擬的環境中模擬課堂上難以立即重現的情境，並透過互動的方式使教學抽象概念更加容易，即時回饋增進了學習的效率</a:t>
            </a: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en-US" altLang="zh-TW" dirty="0">
              <a:solidFill>
                <a:srgbClr val="000000"/>
              </a:solidFill>
              <a:latin typeface="DFKai-SB"/>
              <a:ea typeface="DFKai-SB"/>
              <a:cs typeface="DFKai-SB"/>
              <a:sym typeface="DFKai-SB"/>
            </a:endParaRPr>
          </a:p>
          <a:p>
            <a:pPr marL="745048" indent="-609585">
              <a:buClr>
                <a:srgbClr val="000000"/>
              </a:buClr>
              <a:buFont typeface="+mj-lt"/>
              <a:buAutoNum type="arabicPeriod"/>
            </a:pPr>
            <a:r>
              <a:rPr lang="zh-TW" altLang="en-US" dirty="0">
                <a:solidFill>
                  <a:srgbClr val="000000"/>
                </a:solidFill>
                <a:latin typeface="標楷體" panose="03000509000000000000" pitchFamily="65" charset="-120"/>
                <a:ea typeface="標楷體" panose="03000509000000000000" pitchFamily="65" charset="-120"/>
              </a:rPr>
              <a:t>以漸增式的難度設計關卡降低學生的學習負擔，學習曲線較為理想，補足學校課程中所不足的部份</a:t>
            </a:r>
            <a:endParaRPr lang="en-US" altLang="zh-TW" dirty="0">
              <a:solidFill>
                <a:srgbClr val="000000"/>
              </a:solidFill>
              <a:latin typeface="標楷體" panose="03000509000000000000" pitchFamily="65" charset="-120"/>
              <a:ea typeface="標楷體" panose="03000509000000000000" pitchFamily="65" charset="-120"/>
            </a:endParaRPr>
          </a:p>
          <a:p>
            <a:pPr marL="745048" indent="-609585">
              <a:buClr>
                <a:srgbClr val="000000"/>
              </a:buClr>
              <a:buFont typeface="+mj-lt"/>
              <a:buAutoNum type="arabicPeriod"/>
            </a:pPr>
            <a:endParaRPr lang="en-US" altLang="zh-TW" dirty="0">
              <a:solidFill>
                <a:srgbClr val="000000"/>
              </a:solidFill>
              <a:latin typeface="標楷體" panose="03000509000000000000" pitchFamily="65" charset="-120"/>
              <a:ea typeface="標楷體" panose="03000509000000000000" pitchFamily="65" charset="-120"/>
            </a:endParaRPr>
          </a:p>
          <a:p>
            <a:pPr marL="745048" indent="-609585">
              <a:buClr>
                <a:srgbClr val="000000"/>
              </a:buClr>
              <a:buFont typeface="+mj-lt"/>
              <a:buAutoNum type="arabicPeriod"/>
            </a:pPr>
            <a:r>
              <a:rPr lang="zh-TW" altLang="en-US" dirty="0">
                <a:solidFill>
                  <a:srgbClr val="000000"/>
                </a:solidFill>
                <a:latin typeface="標楷體" panose="03000509000000000000" pitchFamily="65" charset="-120"/>
                <a:ea typeface="標楷體" panose="03000509000000000000" pitchFamily="65" charset="-120"/>
              </a:rPr>
              <a:t>學生的學習行為經由</a:t>
            </a:r>
            <a:r>
              <a:rPr lang="en-US" altLang="zh-TW" dirty="0">
                <a:solidFill>
                  <a:srgbClr val="000000"/>
                </a:solidFill>
                <a:latin typeface="標楷體" panose="03000509000000000000" pitchFamily="65" charset="-120"/>
                <a:ea typeface="標楷體" panose="03000509000000000000" pitchFamily="65" charset="-120"/>
              </a:rPr>
              <a:t>API</a:t>
            </a:r>
            <a:r>
              <a:rPr lang="zh-TW" altLang="en-US" dirty="0">
                <a:solidFill>
                  <a:srgbClr val="000000"/>
                </a:solidFill>
                <a:latin typeface="標楷體" panose="03000509000000000000" pitchFamily="65" charset="-120"/>
                <a:ea typeface="標楷體" panose="03000509000000000000" pitchFamily="65" charset="-120"/>
              </a:rPr>
              <a:t>發送至後台的資料庫當中，教師可以即時監控學生的學習狀況</a:t>
            </a:r>
          </a:p>
          <a:p>
            <a:pPr marL="745048" indent="-609585">
              <a:buClr>
                <a:srgbClr val="000000"/>
              </a:buClr>
              <a:buFont typeface="+mj-lt"/>
              <a:buAutoNum type="arabicPeriod"/>
            </a:pPr>
            <a:endParaRPr lang="zh-TW" altLang="en-US" dirty="0">
              <a:solidFill>
                <a:srgbClr val="000000"/>
              </a:solidFill>
              <a:latin typeface="DFKai-SB"/>
              <a:ea typeface="DFKai-SB"/>
              <a:cs typeface="DFKai-SB"/>
              <a:sym typeface="DFKai-SB"/>
            </a:endParaRPr>
          </a:p>
          <a:p>
            <a:pPr marL="745048" indent="-609585">
              <a:buClr>
                <a:srgbClr val="000000"/>
              </a:buClr>
              <a:buFont typeface="+mj-lt"/>
              <a:buAutoNum type="arabicPeriod"/>
            </a:pPr>
            <a:endParaRPr lang="zh-TW" altLang="en-US"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2E0F8A40-56CE-4D25-A7BF-6DB29F9A15FA}"/>
              </a:ext>
            </a:extLst>
          </p:cNvPr>
          <p:cNvSpPr>
            <a:spLocks noGrp="1"/>
          </p:cNvSpPr>
          <p:nvPr>
            <p:ph type="sldNum" idx="12"/>
          </p:nvPr>
        </p:nvSpPr>
        <p:spPr/>
        <p:txBody>
          <a:bodyPr/>
          <a:lstStyle/>
          <a:p>
            <a:fld id="{00000000-1234-1234-1234-123412341234}" type="slidenum">
              <a:rPr lang="en-US" altLang="zh-TW" smtClean="0"/>
              <a:pPr/>
              <a:t>6</a:t>
            </a:fld>
            <a:endParaRPr lang="zh-TW" altLang="en-US"/>
          </a:p>
        </p:txBody>
      </p:sp>
    </p:spTree>
    <p:extLst>
      <p:ext uri="{BB962C8B-B14F-4D97-AF65-F5344CB8AC3E}">
        <p14:creationId xmlns:p14="http://schemas.microsoft.com/office/powerpoint/2010/main" val="3885458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sz="3200" b="1" dirty="0">
                <a:solidFill>
                  <a:srgbClr val="000000"/>
                </a:solidFill>
              </a:rPr>
              <a:t>Outline</a:t>
            </a:r>
            <a:endParaRPr sz="3200" dirty="0"/>
          </a:p>
        </p:txBody>
      </p:sp>
      <p:sp>
        <p:nvSpPr>
          <p:cNvPr id="180" name="Google Shape;180;p29"/>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indent="-457189">
              <a:lnSpc>
                <a:spcPct val="150000"/>
              </a:lnSpc>
              <a:spcBef>
                <a:spcPts val="0"/>
              </a:spcBef>
              <a:buClr>
                <a:srgbClr val="000000"/>
              </a:buClr>
              <a:buSzPts val="1800"/>
              <a:buFont typeface="DFKai-SB"/>
              <a:buAutoNum type="arabicPeriod"/>
            </a:pPr>
            <a:r>
              <a:rPr lang="zh-TW" altLang="zh-TW" sz="2400" b="1" dirty="0">
                <a:solidFill>
                  <a:srgbClr val="000000"/>
                </a:solidFill>
                <a:latin typeface="DFKai-SB"/>
                <a:ea typeface="DFKai-SB"/>
                <a:sym typeface="Arial"/>
              </a:rPr>
              <a:t>動機</a:t>
            </a:r>
            <a:endParaRPr lang="en-US" altLang="zh-TW" sz="2400" b="1" dirty="0">
              <a:solidFill>
                <a:srgbClr val="000000"/>
              </a:solidFill>
              <a:latin typeface="DFKai-SB"/>
              <a:ea typeface="DFKai-SB"/>
              <a:sym typeface="Arial"/>
            </a:endParaRPr>
          </a:p>
          <a:p>
            <a:pPr indent="-457189">
              <a:lnSpc>
                <a:spcPct val="150000"/>
              </a:lnSpc>
              <a:spcBef>
                <a:spcPts val="0"/>
              </a:spcBef>
              <a:buClr>
                <a:srgbClr val="000000"/>
              </a:buClr>
              <a:buSzPts val="1800"/>
              <a:buFont typeface="DFKai-SB"/>
              <a:buAutoNum type="arabicPeriod"/>
            </a:pPr>
            <a:r>
              <a:rPr lang="zh-TW" altLang="en-US" sz="2400" b="1" dirty="0">
                <a:solidFill>
                  <a:srgbClr val="FF0000"/>
                </a:solidFill>
                <a:latin typeface="DFKai-SB"/>
                <a:ea typeface="DFKai-SB"/>
                <a:sym typeface="DFKai-SB"/>
              </a:rPr>
              <a:t>文獻回顧</a:t>
            </a:r>
            <a:endParaRPr lang="en-US" altLang="zh-TW" sz="2400" b="1" dirty="0">
              <a:solidFill>
                <a:srgbClr val="FF0000"/>
              </a:solidFill>
              <a:latin typeface="DFKai-SB"/>
              <a:ea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系統設計</a:t>
            </a:r>
            <a:endParaRPr lang="en-US" altLang="zh-TW" sz="2400" b="1" dirty="0">
              <a:solidFill>
                <a:srgbClr val="000000"/>
              </a:solidFill>
              <a:latin typeface="DFKai-SB"/>
              <a:ea typeface="DFKai-SB"/>
              <a:cs typeface="DFKai-SB"/>
              <a:sym typeface="DFKai-SB"/>
            </a:endParaRP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實驗與結果分析</a:t>
            </a:r>
          </a:p>
          <a:p>
            <a:pPr indent="-457189">
              <a:lnSpc>
                <a:spcPct val="150000"/>
              </a:lnSpc>
              <a:spcBef>
                <a:spcPts val="0"/>
              </a:spcBef>
              <a:buClr>
                <a:srgbClr val="000000"/>
              </a:buClr>
              <a:buSzPts val="1800"/>
              <a:buFont typeface="DFKai-SB"/>
              <a:buAutoNum type="arabicPeriod"/>
            </a:pPr>
            <a:r>
              <a:rPr lang="zh-TW" altLang="en-US" sz="2400" b="1" dirty="0">
                <a:solidFill>
                  <a:srgbClr val="000000"/>
                </a:solidFill>
                <a:latin typeface="DFKai-SB"/>
                <a:ea typeface="DFKai-SB"/>
                <a:cs typeface="DFKai-SB"/>
                <a:sym typeface="DFKai-SB"/>
              </a:rPr>
              <a:t>結論與未來研究</a:t>
            </a:r>
            <a:endParaRPr sz="2400" b="1" dirty="0">
              <a:solidFill>
                <a:srgbClr val="000000"/>
              </a:solidFill>
              <a:latin typeface="Arial"/>
              <a:ea typeface="Arial"/>
              <a:cs typeface="Arial"/>
              <a:sym typeface="Arial"/>
            </a:endParaRPr>
          </a:p>
          <a:p>
            <a:pPr marL="0" indent="0">
              <a:spcBef>
                <a:spcPts val="225"/>
              </a:spcBef>
              <a:spcAft>
                <a:spcPts val="0"/>
              </a:spcAft>
              <a:buNone/>
            </a:pPr>
            <a:endParaRPr sz="2400" dirty="0"/>
          </a:p>
        </p:txBody>
      </p:sp>
      <p:sp>
        <p:nvSpPr>
          <p:cNvPr id="2" name="投影片編號版面配置區 1">
            <a:extLst>
              <a:ext uri="{FF2B5EF4-FFF2-40B4-BE49-F238E27FC236}">
                <a16:creationId xmlns:a16="http://schemas.microsoft.com/office/drawing/2014/main" id="{76DC6E0D-FBDC-4633-B8FA-055078CBFDCC}"/>
              </a:ext>
            </a:extLst>
          </p:cNvPr>
          <p:cNvSpPr>
            <a:spLocks noGrp="1"/>
          </p:cNvSpPr>
          <p:nvPr>
            <p:ph type="sldNum" idx="12"/>
          </p:nvPr>
        </p:nvSpPr>
        <p:spPr/>
        <p:txBody>
          <a:bodyPr/>
          <a:lstStyle/>
          <a:p>
            <a:fld id="{00000000-1234-1234-1234-123412341234}" type="slidenum">
              <a:rPr lang="en-US" altLang="zh-TW" smtClean="0"/>
              <a:pPr/>
              <a:t>7</a:t>
            </a:fld>
            <a:endParaRPr lang="zh-TW" altLang="en-US"/>
          </a:p>
        </p:txBody>
      </p:sp>
    </p:spTree>
    <p:extLst>
      <p:ext uri="{BB962C8B-B14F-4D97-AF65-F5344CB8AC3E}">
        <p14:creationId xmlns:p14="http://schemas.microsoft.com/office/powerpoint/2010/main" val="3187610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sz="3200" b="1" dirty="0">
                <a:solidFill>
                  <a:srgbClr val="000000"/>
                </a:solidFill>
                <a:latin typeface="DFKai-SB"/>
                <a:ea typeface="DFKai-SB"/>
                <a:cs typeface="DFKai-SB"/>
                <a:sym typeface="DFKai-SB"/>
              </a:rPr>
              <a:t>文獻</a:t>
            </a:r>
            <a:r>
              <a:rPr lang="zh-TW" altLang="en-US" sz="3200" b="1" dirty="0">
                <a:solidFill>
                  <a:srgbClr val="000000"/>
                </a:solidFill>
                <a:latin typeface="DFKai-SB"/>
                <a:ea typeface="DFKai-SB"/>
                <a:cs typeface="DFKai-SB"/>
                <a:sym typeface="DFKai-SB"/>
              </a:rPr>
              <a:t>回顧</a:t>
            </a:r>
            <a:endParaRPr sz="3200" b="1" dirty="0">
              <a:latin typeface="DFKai-SB"/>
              <a:ea typeface="DFKai-SB"/>
              <a:cs typeface="DFKai-SB"/>
              <a:sym typeface="DFKai-SB"/>
            </a:endParaRPr>
          </a:p>
        </p:txBody>
      </p:sp>
      <p:sp>
        <p:nvSpPr>
          <p:cNvPr id="222" name="Google Shape;222;p35"/>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00"/>
              </a:spcBef>
              <a:spcAft>
                <a:spcPts val="200"/>
              </a:spcAft>
              <a:buNone/>
            </a:pPr>
            <a:r>
              <a:rPr lang="zh-TW" altLang="en-US" b="1" dirty="0">
                <a:solidFill>
                  <a:srgbClr val="000000"/>
                </a:solidFill>
                <a:latin typeface="標楷體" panose="03000509000000000000" pitchFamily="65" charset="-120"/>
                <a:ea typeface="標楷體" panose="03000509000000000000" pitchFamily="65" charset="-120"/>
              </a:rPr>
              <a:t>嚴肅遊戲與遊戲化</a:t>
            </a:r>
            <a:r>
              <a:rPr lang="zh-TW" b="1" dirty="0">
                <a:solidFill>
                  <a:srgbClr val="000000"/>
                </a:solidFill>
              </a:rPr>
              <a:t>:</a:t>
            </a:r>
            <a:endParaRPr b="1" dirty="0">
              <a:solidFill>
                <a:srgbClr val="000000"/>
              </a:solidFill>
            </a:endParaRPr>
          </a:p>
          <a:p>
            <a:pPr indent="-457189">
              <a:spcBef>
                <a:spcPts val="500"/>
              </a:spcBef>
              <a:spcAft>
                <a:spcPts val="500"/>
              </a:spcAft>
              <a:buClr>
                <a:srgbClr val="000000"/>
              </a:buClr>
              <a:buSzPts val="1800"/>
            </a:pPr>
            <a:r>
              <a:rPr lang="zh-TW" altLang="en-US" dirty="0">
                <a:solidFill>
                  <a:srgbClr val="000000"/>
                </a:solidFill>
                <a:latin typeface="DFKai-SB"/>
                <a:ea typeface="DFKai-SB"/>
              </a:rPr>
              <a:t>近幾十年來嚴肅遊戲與遊戲化都被用於開發用於</a:t>
            </a:r>
            <a:r>
              <a:rPr lang="en-US" altLang="zh-TW" dirty="0">
                <a:solidFill>
                  <a:srgbClr val="000000"/>
                </a:solidFill>
                <a:latin typeface="DFKai-SB"/>
                <a:ea typeface="DFKai-SB"/>
              </a:rPr>
              <a:t>”</a:t>
            </a:r>
            <a:r>
              <a:rPr lang="zh-TW" altLang="en-US" dirty="0">
                <a:solidFill>
                  <a:srgbClr val="000000"/>
                </a:solidFill>
                <a:latin typeface="DFKai-SB"/>
                <a:ea typeface="DFKai-SB"/>
              </a:rPr>
              <a:t>嚴肅”目的，嚴肅遊戲以完整的遊戲為基礎，將娛樂作為次要，遊戲化則是將遊戲元素加入到非遊戲的環境之中，但都試圖使用遊戲或遊戲元素來教育和改變行為模式</a:t>
            </a:r>
            <a:endParaRPr lang="en-US" altLang="zh-TW" dirty="0">
              <a:solidFill>
                <a:srgbClr val="000000"/>
              </a:solidFill>
              <a:latin typeface="DFKai-SB"/>
              <a:ea typeface="DFKai-SB"/>
            </a:endParaRPr>
          </a:p>
          <a:p>
            <a:pPr marL="0" indent="0">
              <a:spcBef>
                <a:spcPts val="500"/>
              </a:spcBef>
              <a:spcAft>
                <a:spcPts val="500"/>
              </a:spcAft>
              <a:buClr>
                <a:srgbClr val="000000"/>
              </a:buClr>
              <a:buSzPts val="1800"/>
              <a:buNone/>
            </a:pPr>
            <a:r>
              <a:rPr lang="zh-TW" altLang="en-US" b="1" dirty="0">
                <a:solidFill>
                  <a:srgbClr val="000000"/>
                </a:solidFill>
                <a:latin typeface="標楷體" panose="03000509000000000000" pitchFamily="65" charset="-120"/>
                <a:ea typeface="標楷體" panose="03000509000000000000" pitchFamily="65" charset="-120"/>
              </a:rPr>
              <a:t>遊戲元素</a:t>
            </a:r>
            <a:r>
              <a:rPr lang="en-US" altLang="zh-TW" b="1" dirty="0">
                <a:solidFill>
                  <a:srgbClr val="000000"/>
                </a:solidFill>
                <a:latin typeface="標楷體" panose="03000509000000000000" pitchFamily="65" charset="-120"/>
                <a:ea typeface="標楷體" panose="03000509000000000000" pitchFamily="65" charset="-120"/>
              </a:rPr>
              <a:t>:</a:t>
            </a:r>
            <a:endParaRPr lang="zh-TW" altLang="en-US" b="1" dirty="0">
              <a:solidFill>
                <a:srgbClr val="000000"/>
              </a:solidFill>
              <a:latin typeface="標楷體" panose="03000509000000000000" pitchFamily="65" charset="-120"/>
              <a:ea typeface="標楷體" panose="03000509000000000000" pitchFamily="65" charset="-120"/>
              <a:cs typeface="DFKai-SB"/>
              <a:sym typeface="DFKai-SB"/>
            </a:endParaRPr>
          </a:p>
          <a:p>
            <a:pPr indent="-457189">
              <a:spcBef>
                <a:spcPts val="200"/>
              </a:spcBef>
              <a:spcAft>
                <a:spcPts val="200"/>
              </a:spcAft>
              <a:buClr>
                <a:srgbClr val="000000"/>
              </a:buClr>
              <a:buSzPts val="1800"/>
            </a:pPr>
            <a:r>
              <a:rPr lang="zh-TW" altLang="en-US" dirty="0">
                <a:solidFill>
                  <a:srgbClr val="000000"/>
                </a:solidFill>
                <a:latin typeface="標楷體" panose="03000509000000000000" pitchFamily="65" charset="-120"/>
                <a:ea typeface="標楷體" panose="03000509000000000000" pitchFamily="65" charset="-120"/>
              </a:rPr>
              <a:t>遊戲元素為</a:t>
            </a:r>
            <a:r>
              <a:rPr lang="zh-TW" altLang="en-US" dirty="0">
                <a:solidFill>
                  <a:schemeClr val="bg1">
                    <a:lumMod val="10000"/>
                  </a:schemeClr>
                </a:solidFill>
                <a:latin typeface="標楷體" panose="03000509000000000000" pitchFamily="65" charset="-120"/>
                <a:ea typeface="標楷體" panose="03000509000000000000" pitchFamily="65" charset="-120"/>
              </a:rPr>
              <a:t>吸引使用者的重要動力</a:t>
            </a:r>
            <a:r>
              <a:rPr lang="zh-TW" altLang="en-US" dirty="0">
                <a:solidFill>
                  <a:srgbClr val="000000"/>
                </a:solidFill>
                <a:latin typeface="標楷體" panose="03000509000000000000" pitchFamily="65" charset="-120"/>
                <a:ea typeface="標楷體" panose="03000509000000000000" pitchFamily="65" charset="-120"/>
                <a:cs typeface="DFKai-SB"/>
                <a:sym typeface="DFKai-SB"/>
              </a:rPr>
              <a:t>，並且往往是相互關聯的，</a:t>
            </a:r>
            <a:r>
              <a:rPr lang="en-US" altLang="zh-TW" dirty="0">
                <a:solidFill>
                  <a:srgbClr val="000000"/>
                </a:solidFill>
                <a:latin typeface="標楷體" panose="03000509000000000000" pitchFamily="65" charset="-120"/>
                <a:ea typeface="標楷體" panose="03000509000000000000" pitchFamily="65" charset="-120"/>
                <a:cs typeface="DFKai-SB"/>
                <a:sym typeface="DFKai-SB"/>
              </a:rPr>
              <a:t>Katie Seaborn</a:t>
            </a:r>
            <a:r>
              <a:rPr lang="zh-TW" altLang="en-US" dirty="0">
                <a:solidFill>
                  <a:srgbClr val="000000"/>
                </a:solidFill>
                <a:latin typeface="標楷體" panose="03000509000000000000" pitchFamily="65" charset="-120"/>
                <a:ea typeface="標楷體" panose="03000509000000000000" pitchFamily="65" charset="-120"/>
                <a:cs typeface="DFKai-SB"/>
                <a:sym typeface="DFKai-SB"/>
              </a:rPr>
              <a:t>等人統整了數個遊戲化常引入的遊戲元素</a:t>
            </a:r>
            <a:endParaRPr lang="zh-TW" altLang="en-US" b="1" dirty="0">
              <a:solidFill>
                <a:srgbClr val="000000"/>
              </a:solidFill>
              <a:latin typeface="標楷體" panose="03000509000000000000" pitchFamily="65" charset="-120"/>
              <a:ea typeface="標楷體" panose="03000509000000000000" pitchFamily="65" charset="-120"/>
            </a:endParaRPr>
          </a:p>
          <a:p>
            <a:pPr indent="-457189">
              <a:buClr>
                <a:srgbClr val="000000"/>
              </a:buClr>
              <a:buSzPts val="1800"/>
            </a:pPr>
            <a:endParaRPr lang="en-US" dirty="0">
              <a:solidFill>
                <a:srgbClr val="000000"/>
              </a:solidFill>
              <a:latin typeface="Arial"/>
              <a:ea typeface="DFKai-SB"/>
              <a:cs typeface="Arial"/>
              <a:sym typeface="Arial"/>
            </a:endParaRPr>
          </a:p>
          <a:p>
            <a:pPr indent="-457189">
              <a:buClr>
                <a:srgbClr val="000000"/>
              </a:buClr>
              <a:buSzPts val="1800"/>
            </a:pPr>
            <a:endParaRPr lang="en-US" sz="2400" dirty="0">
              <a:solidFill>
                <a:srgbClr val="000000"/>
              </a:solidFill>
              <a:latin typeface="DFKai-SB"/>
              <a:ea typeface="DFKai-SB"/>
              <a:cs typeface="DFKai-SB"/>
              <a:sym typeface="DFKai-SB"/>
            </a:endParaRPr>
          </a:p>
          <a:p>
            <a:pPr indent="-457189">
              <a:buClr>
                <a:srgbClr val="000000"/>
              </a:buClr>
              <a:buSzPts val="1800"/>
            </a:pPr>
            <a:endParaRPr sz="2400" dirty="0">
              <a:solidFill>
                <a:srgbClr val="000000"/>
              </a:solidFill>
              <a:latin typeface="DFKai-SB"/>
              <a:ea typeface="DFKai-SB"/>
              <a:cs typeface="DFKai-SB"/>
              <a:sym typeface="DFKai-SB"/>
            </a:endParaRPr>
          </a:p>
        </p:txBody>
      </p:sp>
      <p:sp>
        <p:nvSpPr>
          <p:cNvPr id="2" name="投影片編號版面配置區 1">
            <a:extLst>
              <a:ext uri="{FF2B5EF4-FFF2-40B4-BE49-F238E27FC236}">
                <a16:creationId xmlns:a16="http://schemas.microsoft.com/office/drawing/2014/main" id="{F95C7F36-31DE-492F-B645-DF80510D6487}"/>
              </a:ext>
            </a:extLst>
          </p:cNvPr>
          <p:cNvSpPr>
            <a:spLocks noGrp="1"/>
          </p:cNvSpPr>
          <p:nvPr>
            <p:ph type="sldNum" idx="12"/>
          </p:nvPr>
        </p:nvSpPr>
        <p:spPr/>
        <p:txBody>
          <a:bodyPr/>
          <a:lstStyle/>
          <a:p>
            <a:fld id="{00000000-1234-1234-1234-123412341234}" type="slidenum">
              <a:rPr lang="en-US" altLang="zh-TW" smtClean="0"/>
              <a:pPr/>
              <a:t>8</a:t>
            </a:fld>
            <a:endParaRPr lang="zh-TW" altLang="en-US"/>
          </a:p>
        </p:txBody>
      </p:sp>
      <p:graphicFrame>
        <p:nvGraphicFramePr>
          <p:cNvPr id="7" name="表格 6">
            <a:extLst>
              <a:ext uri="{FF2B5EF4-FFF2-40B4-BE49-F238E27FC236}">
                <a16:creationId xmlns:a16="http://schemas.microsoft.com/office/drawing/2014/main" id="{BB83601F-3769-436E-81F6-C567F66F1B09}"/>
              </a:ext>
            </a:extLst>
          </p:cNvPr>
          <p:cNvGraphicFramePr>
            <a:graphicFrameLocks noGrp="1"/>
          </p:cNvGraphicFramePr>
          <p:nvPr>
            <p:extLst>
              <p:ext uri="{D42A27DB-BD31-4B8C-83A1-F6EECF244321}">
                <p14:modId xmlns:p14="http://schemas.microsoft.com/office/powerpoint/2010/main" val="1718650761"/>
              </p:ext>
            </p:extLst>
          </p:nvPr>
        </p:nvGraphicFramePr>
        <p:xfrm>
          <a:off x="1142685" y="4495542"/>
          <a:ext cx="9297030" cy="2191023"/>
        </p:xfrm>
        <a:graphic>
          <a:graphicData uri="http://schemas.openxmlformats.org/drawingml/2006/table">
            <a:tbl>
              <a:tblPr>
                <a:tableStyleId>{9D7B26C5-4107-4FEC-AEDC-1716B250A1EF}</a:tableStyleId>
              </a:tblPr>
              <a:tblGrid>
                <a:gridCol w="1610444">
                  <a:extLst>
                    <a:ext uri="{9D8B030D-6E8A-4147-A177-3AD203B41FA5}">
                      <a16:colId xmlns:a16="http://schemas.microsoft.com/office/drawing/2014/main" val="2915066396"/>
                    </a:ext>
                  </a:extLst>
                </a:gridCol>
                <a:gridCol w="5032488">
                  <a:extLst>
                    <a:ext uri="{9D8B030D-6E8A-4147-A177-3AD203B41FA5}">
                      <a16:colId xmlns:a16="http://schemas.microsoft.com/office/drawing/2014/main" val="655574669"/>
                    </a:ext>
                  </a:extLst>
                </a:gridCol>
                <a:gridCol w="2654098">
                  <a:extLst>
                    <a:ext uri="{9D8B030D-6E8A-4147-A177-3AD203B41FA5}">
                      <a16:colId xmlns:a16="http://schemas.microsoft.com/office/drawing/2014/main" val="595343033"/>
                    </a:ext>
                  </a:extLst>
                </a:gridCol>
              </a:tblGrid>
              <a:tr h="243447">
                <a:tc>
                  <a:txBody>
                    <a:bodyPr/>
                    <a:lstStyle/>
                    <a:p>
                      <a:pPr algn="ctr">
                        <a:lnSpc>
                          <a:spcPts val="1300"/>
                        </a:lnSpc>
                      </a:pPr>
                      <a:r>
                        <a:rPr lang="en-US" sz="1600" dirty="0">
                          <a:solidFill>
                            <a:schemeClr val="bg1">
                              <a:lumMod val="10000"/>
                            </a:schemeClr>
                          </a:solidFill>
                          <a:effectLst/>
                          <a:latin typeface="+mn-lt"/>
                          <a:ea typeface="+mn-ea"/>
                        </a:rPr>
                        <a:t>Term</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Definition</a:t>
                      </a:r>
                      <a:endParaRPr lang="zh-TW" altLang="en-US" sz="1600" dirty="0">
                        <a:solidFill>
                          <a:schemeClr val="bg1">
                            <a:lumMod val="10000"/>
                          </a:schemeClr>
                        </a:solidFill>
                        <a:effectLst/>
                        <a:latin typeface="+mn-lt"/>
                        <a:ea typeface="+mn-ea"/>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Alternatives</a:t>
                      </a:r>
                    </a:p>
                  </a:txBody>
                  <a:tcPr marL="6350" marR="6350" marT="0" marB="0" anchor="ctr"/>
                </a:tc>
                <a:extLst>
                  <a:ext uri="{0D108BD9-81ED-4DB2-BD59-A6C34878D82A}">
                    <a16:rowId xmlns:a16="http://schemas.microsoft.com/office/drawing/2014/main" val="2829870818"/>
                  </a:ext>
                </a:extLst>
              </a:tr>
              <a:tr h="243447">
                <a:tc>
                  <a:txBody>
                    <a:bodyPr/>
                    <a:lstStyle/>
                    <a:p>
                      <a:pPr algn="ctr">
                        <a:lnSpc>
                          <a:spcPts val="1300"/>
                        </a:lnSpc>
                      </a:pPr>
                      <a:r>
                        <a:rPr lang="en-US" sz="1600" dirty="0">
                          <a:solidFill>
                            <a:schemeClr val="bg1">
                              <a:lumMod val="10000"/>
                            </a:schemeClr>
                          </a:solidFill>
                          <a:effectLst/>
                          <a:latin typeface="+mn-lt"/>
                          <a:ea typeface="+mn-ea"/>
                        </a:rPr>
                        <a:t>Points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Numerical units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Experience points; score.</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675053019"/>
                  </a:ext>
                </a:extLst>
              </a:tr>
              <a:tr h="243447">
                <a:tc>
                  <a:txBody>
                    <a:bodyPr/>
                    <a:lstStyle/>
                    <a:p>
                      <a:pPr algn="ctr">
                        <a:lnSpc>
                          <a:spcPts val="1300"/>
                        </a:lnSpc>
                      </a:pPr>
                      <a:r>
                        <a:rPr lang="en-US" sz="1600" dirty="0">
                          <a:solidFill>
                            <a:schemeClr val="bg1">
                              <a:lumMod val="10000"/>
                            </a:schemeClr>
                          </a:solidFill>
                          <a:effectLst/>
                          <a:latin typeface="+mn-lt"/>
                          <a:ea typeface="+mn-ea"/>
                        </a:rPr>
                        <a:t>Badges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Visual icons signifying achievements.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Trophies.</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552664458"/>
                  </a:ext>
                </a:extLst>
              </a:tr>
              <a:tr h="243447">
                <a:tc>
                  <a:txBody>
                    <a:bodyPr/>
                    <a:lstStyle/>
                    <a:p>
                      <a:pPr algn="ctr">
                        <a:lnSpc>
                          <a:spcPts val="1300"/>
                        </a:lnSpc>
                      </a:pPr>
                      <a:r>
                        <a:rPr lang="en-US" sz="1600">
                          <a:solidFill>
                            <a:schemeClr val="bg1">
                              <a:lumMod val="10000"/>
                            </a:schemeClr>
                          </a:solidFill>
                          <a:effectLst/>
                          <a:latin typeface="+mn-lt"/>
                          <a:ea typeface="+mn-ea"/>
                        </a:rPr>
                        <a:t>Leaderboards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Display of ranks for comparison. </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a:solidFill>
                            <a:schemeClr val="bg1">
                              <a:lumMod val="10000"/>
                            </a:schemeClr>
                          </a:solidFill>
                          <a:effectLst/>
                          <a:latin typeface="+mn-lt"/>
                          <a:ea typeface="+mn-ea"/>
                        </a:rPr>
                        <a:t>Rankings, scoreboard.</a:t>
                      </a:r>
                      <a:endParaRPr lang="zh-TW" sz="160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1348173732"/>
                  </a:ext>
                </a:extLst>
              </a:tr>
              <a:tr h="243447">
                <a:tc>
                  <a:txBody>
                    <a:bodyPr/>
                    <a:lstStyle/>
                    <a:p>
                      <a:pPr algn="ctr">
                        <a:lnSpc>
                          <a:spcPts val="1300"/>
                        </a:lnSpc>
                      </a:pPr>
                      <a:r>
                        <a:rPr lang="en-US" sz="1600" dirty="0">
                          <a:solidFill>
                            <a:schemeClr val="bg1">
                              <a:lumMod val="10000"/>
                            </a:schemeClr>
                          </a:solidFill>
                          <a:effectLst/>
                          <a:latin typeface="+mn-lt"/>
                          <a:ea typeface="+mn-ea"/>
                        </a:rPr>
                        <a:t>Progression</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Milestones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Levelling, level up.</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4246339097"/>
                  </a:ext>
                </a:extLst>
              </a:tr>
              <a:tr h="243447">
                <a:tc>
                  <a:txBody>
                    <a:bodyPr/>
                    <a:lstStyle/>
                    <a:p>
                      <a:pPr algn="ctr">
                        <a:lnSpc>
                          <a:spcPts val="1300"/>
                        </a:lnSpc>
                      </a:pPr>
                      <a:r>
                        <a:rPr lang="en-US" sz="1600">
                          <a:solidFill>
                            <a:schemeClr val="bg1">
                              <a:lumMod val="10000"/>
                            </a:schemeClr>
                          </a:solidFill>
                          <a:effectLst/>
                          <a:latin typeface="+mn-lt"/>
                          <a:ea typeface="+mn-ea"/>
                        </a:rPr>
                        <a:t>Status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Textual monikers indicating progress.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Title, ranks</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387826822"/>
                  </a:ext>
                </a:extLst>
              </a:tr>
              <a:tr h="243447">
                <a:tc>
                  <a:txBody>
                    <a:bodyPr/>
                    <a:lstStyle/>
                    <a:p>
                      <a:pPr algn="ctr">
                        <a:lnSpc>
                          <a:spcPts val="1300"/>
                        </a:lnSpc>
                      </a:pPr>
                      <a:r>
                        <a:rPr lang="en-US" sz="1600">
                          <a:solidFill>
                            <a:schemeClr val="bg1">
                              <a:lumMod val="10000"/>
                            </a:schemeClr>
                          </a:solidFill>
                          <a:effectLst/>
                          <a:latin typeface="+mn-lt"/>
                          <a:ea typeface="+mn-ea"/>
                        </a:rPr>
                        <a:t>Levels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Increasingly difficult environments.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Stage, area, world.</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548087618"/>
                  </a:ext>
                </a:extLst>
              </a:tr>
              <a:tr h="243447">
                <a:tc>
                  <a:txBody>
                    <a:bodyPr/>
                    <a:lstStyle/>
                    <a:p>
                      <a:pPr algn="ctr">
                        <a:lnSpc>
                          <a:spcPts val="1300"/>
                        </a:lnSpc>
                      </a:pPr>
                      <a:r>
                        <a:rPr lang="en-US" sz="1600">
                          <a:solidFill>
                            <a:schemeClr val="bg1">
                              <a:lumMod val="10000"/>
                            </a:schemeClr>
                          </a:solidFill>
                          <a:effectLst/>
                          <a:latin typeface="+mn-lt"/>
                          <a:ea typeface="+mn-ea"/>
                        </a:rPr>
                        <a:t>Rewards</a:t>
                      </a:r>
                      <a:endParaRPr lang="zh-TW" sz="160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Tangible, desirable items.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Incentives, prizes, gifts.</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3099812249"/>
                  </a:ext>
                </a:extLst>
              </a:tr>
              <a:tr h="243447">
                <a:tc>
                  <a:txBody>
                    <a:bodyPr/>
                    <a:lstStyle/>
                    <a:p>
                      <a:pPr algn="ctr">
                        <a:lnSpc>
                          <a:spcPts val="1300"/>
                        </a:lnSpc>
                      </a:pPr>
                      <a:r>
                        <a:rPr lang="en-US" sz="1600" dirty="0">
                          <a:solidFill>
                            <a:schemeClr val="bg1">
                              <a:lumMod val="10000"/>
                            </a:schemeClr>
                          </a:solidFill>
                          <a:effectLst/>
                          <a:latin typeface="+mn-lt"/>
                          <a:ea typeface="+mn-ea"/>
                        </a:rPr>
                        <a:t>Roles</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Role-playing elements of character.</a:t>
                      </a:r>
                      <a:endParaRPr lang="zh-TW" sz="1600" dirty="0">
                        <a:solidFill>
                          <a:schemeClr val="bg1">
                            <a:lumMod val="10000"/>
                          </a:schemeClr>
                        </a:solidFill>
                        <a:effectLst/>
                        <a:latin typeface="+mn-lt"/>
                        <a:ea typeface="+mn-ea"/>
                        <a:cs typeface="Times New Roman" panose="02020603050405020304" pitchFamily="18" charset="0"/>
                      </a:endParaRPr>
                    </a:p>
                  </a:txBody>
                  <a:tcPr marL="0" marR="0" marT="0" marB="0" anchor="ctr"/>
                </a:tc>
                <a:tc>
                  <a:txBody>
                    <a:bodyPr/>
                    <a:lstStyle/>
                    <a:p>
                      <a:pPr algn="ctr">
                        <a:lnSpc>
                          <a:spcPts val="1300"/>
                        </a:lnSpc>
                      </a:pPr>
                      <a:r>
                        <a:rPr lang="en-US" sz="1600" dirty="0">
                          <a:solidFill>
                            <a:schemeClr val="bg1">
                              <a:lumMod val="10000"/>
                            </a:schemeClr>
                          </a:solidFill>
                          <a:effectLst/>
                          <a:latin typeface="+mn-lt"/>
                          <a:ea typeface="+mn-ea"/>
                        </a:rPr>
                        <a:t>Class, character.</a:t>
                      </a:r>
                      <a:endParaRPr lang="zh-TW" sz="1600" dirty="0">
                        <a:solidFill>
                          <a:schemeClr val="bg1">
                            <a:lumMod val="10000"/>
                          </a:schemeClr>
                        </a:solidFill>
                        <a:effectLst/>
                        <a:latin typeface="+mn-lt"/>
                        <a:ea typeface="+mn-ea"/>
                        <a:cs typeface="Times New Roman" panose="02020603050405020304" pitchFamily="18" charset="0"/>
                      </a:endParaRPr>
                    </a:p>
                  </a:txBody>
                  <a:tcPr marL="6350" marR="6350" marT="0" marB="0" anchor="ctr"/>
                </a:tc>
                <a:extLst>
                  <a:ext uri="{0D108BD9-81ED-4DB2-BD59-A6C34878D82A}">
                    <a16:rowId xmlns:a16="http://schemas.microsoft.com/office/drawing/2014/main" val="25410756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0" y="620713"/>
            <a:ext cx="11582400" cy="1066800"/>
          </a:xfrm>
          <a:prstGeom prst="rect">
            <a:avLst/>
          </a:prstGeom>
        </p:spPr>
        <p:txBody>
          <a:bodyPr spcFirstLastPara="1" vert="horz" wrap="square" lIns="121900" tIns="60933" rIns="121900" bIns="60933" numCol="1" anchor="ctr" anchorCtr="0" compatLnSpc="1">
            <a:prstTxWarp prst="textNoShape">
              <a:avLst/>
            </a:prstTxWarp>
            <a:noAutofit/>
          </a:bodyPr>
          <a:lstStyle/>
          <a:p>
            <a:pPr indent="609585">
              <a:spcBef>
                <a:spcPts val="0"/>
              </a:spcBef>
              <a:spcAft>
                <a:spcPts val="0"/>
              </a:spcAft>
            </a:pPr>
            <a:r>
              <a:rPr lang="zh-TW" altLang="zh-TW" sz="3200" b="1" dirty="0">
                <a:solidFill>
                  <a:srgbClr val="000000"/>
                </a:solidFill>
                <a:latin typeface="DFKai-SB"/>
                <a:ea typeface="DFKai-SB"/>
                <a:cs typeface="DFKai-SB"/>
                <a:sym typeface="DFKai-SB"/>
              </a:rPr>
              <a:t>文獻</a:t>
            </a:r>
            <a:r>
              <a:rPr lang="zh-TW" altLang="en-US" sz="3200" b="1" dirty="0">
                <a:solidFill>
                  <a:srgbClr val="000000"/>
                </a:solidFill>
                <a:latin typeface="DFKai-SB"/>
                <a:ea typeface="DFKai-SB"/>
                <a:cs typeface="DFKai-SB"/>
                <a:sym typeface="DFKai-SB"/>
              </a:rPr>
              <a:t>回顧</a:t>
            </a:r>
            <a:endParaRPr sz="3200" b="1" dirty="0"/>
          </a:p>
        </p:txBody>
      </p:sp>
      <p:sp>
        <p:nvSpPr>
          <p:cNvPr id="236" name="Google Shape;236;p37"/>
          <p:cNvSpPr txBox="1">
            <a:spLocks noGrp="1"/>
          </p:cNvSpPr>
          <p:nvPr>
            <p:ph type="body" idx="1"/>
          </p:nvPr>
        </p:nvSpPr>
        <p:spPr>
          <a:xfrm>
            <a:off x="624417" y="1773239"/>
            <a:ext cx="10972800" cy="4827600"/>
          </a:xfrm>
          <a:prstGeom prst="rect">
            <a:avLst/>
          </a:prstGeom>
        </p:spPr>
        <p:txBody>
          <a:bodyPr spcFirstLastPara="1" vert="horz" wrap="square" lIns="121900" tIns="60933" rIns="121900" bIns="60933" numCol="1" anchor="t" anchorCtr="0" compatLnSpc="1">
            <a:prstTxWarp prst="textNoShape">
              <a:avLst/>
            </a:prstTxWarp>
            <a:noAutofit/>
          </a:bodyPr>
          <a:lstStyle/>
          <a:p>
            <a:pPr marL="0" indent="0">
              <a:spcBef>
                <a:spcPts val="225"/>
              </a:spcBef>
              <a:spcAft>
                <a:spcPts val="0"/>
              </a:spcAft>
              <a:buNone/>
            </a:pPr>
            <a:r>
              <a:rPr lang="zh-TW" altLang="en-US" b="1" dirty="0">
                <a:solidFill>
                  <a:srgbClr val="000000"/>
                </a:solidFill>
                <a:latin typeface="DFKai-SB"/>
                <a:ea typeface="DFKai-SB"/>
                <a:cs typeface="DFKai-SB"/>
                <a:sym typeface="DFKai-SB"/>
              </a:rPr>
              <a:t>軟體工程中的教育遊戲</a:t>
            </a:r>
            <a:r>
              <a:rPr lang="zh-TW" b="1" dirty="0">
                <a:solidFill>
                  <a:srgbClr val="000000"/>
                </a:solidFill>
                <a:latin typeface="DFKai-SB"/>
                <a:ea typeface="DFKai-SB"/>
                <a:cs typeface="DFKai-SB"/>
                <a:sym typeface="DFKai-SB"/>
              </a:rPr>
              <a:t>: </a:t>
            </a:r>
            <a:endParaRPr b="1" dirty="0">
              <a:solidFill>
                <a:srgbClr val="000000"/>
              </a:solidFill>
              <a:latin typeface="DFKai-SB"/>
              <a:ea typeface="DFKai-SB"/>
              <a:cs typeface="DFKai-SB"/>
              <a:sym typeface="DFKai-SB"/>
            </a:endParaRPr>
          </a:p>
          <a:p>
            <a:pPr marL="0" indent="0">
              <a:spcBef>
                <a:spcPts val="225"/>
              </a:spcBef>
              <a:spcAft>
                <a:spcPts val="0"/>
              </a:spcAft>
              <a:buNone/>
            </a:pPr>
            <a:endParaRPr dirty="0">
              <a:solidFill>
                <a:srgbClr val="000000"/>
              </a:solidFill>
              <a:latin typeface="Arial"/>
              <a:ea typeface="Arial"/>
              <a:cs typeface="Arial"/>
              <a:sym typeface="Arial"/>
            </a:endParaRPr>
          </a:p>
          <a:p>
            <a:pPr indent="-457189">
              <a:buClr>
                <a:srgbClr val="000000"/>
              </a:buClr>
              <a:buSzPts val="1800"/>
              <a:buFont typeface="DFKai-SB"/>
              <a:buChar char="•"/>
            </a:pPr>
            <a:r>
              <a:rPr lang="en-US" altLang="zh-TW" dirty="0">
                <a:solidFill>
                  <a:srgbClr val="000000"/>
                </a:solidFill>
              </a:rPr>
              <a:t>Alex Baker</a:t>
            </a:r>
            <a:r>
              <a:rPr lang="zh-TW" altLang="en-US" dirty="0">
                <a:solidFill>
                  <a:srgbClr val="000000"/>
                </a:solidFill>
                <a:latin typeface="DFKai-SB"/>
                <a:ea typeface="DFKai-SB"/>
                <a:cs typeface="DFKai-SB"/>
                <a:sym typeface="DFKai-SB"/>
              </a:rPr>
              <a:t>等人設計一款模擬軟體開發過程的教育紙牌遊戲，遊戲流程與瀑布開發模式的流程相同，並導入開發過程可能發生的問題，以使學生充分了解軟體工程的過程</a:t>
            </a:r>
            <a:endParaRPr lang="en-US" altLang="zh-TW" dirty="0">
              <a:solidFill>
                <a:srgbClr val="000000"/>
              </a:solidFill>
              <a:latin typeface="DFKai-SB"/>
              <a:ea typeface="DFKai-SB"/>
              <a:cs typeface="DFKai-SB"/>
              <a:sym typeface="DFKai-SB"/>
            </a:endParaRPr>
          </a:p>
          <a:p>
            <a:pPr indent="-457189">
              <a:buClr>
                <a:srgbClr val="000000"/>
              </a:buClr>
              <a:buSzPts val="1800"/>
              <a:buFont typeface="DFKai-SB"/>
              <a:buChar char="•"/>
            </a:pPr>
            <a:endParaRPr lang="en-US" dirty="0">
              <a:solidFill>
                <a:srgbClr val="000000"/>
              </a:solidFill>
              <a:latin typeface="DFKai-SB"/>
              <a:ea typeface="DFKai-SB"/>
              <a:cs typeface="DFKai-SB"/>
              <a:sym typeface="DFKai-SB"/>
            </a:endParaRPr>
          </a:p>
          <a:p>
            <a:pPr indent="-457189">
              <a:buClr>
                <a:srgbClr val="000000"/>
              </a:buClr>
              <a:buSzPts val="1800"/>
              <a:buFont typeface="DFKai-SB"/>
              <a:buChar char="•"/>
            </a:pPr>
            <a:r>
              <a:rPr lang="en-US" altLang="zh-TW" dirty="0">
                <a:solidFill>
                  <a:srgbClr val="000000"/>
                </a:solidFill>
                <a:latin typeface="DFKai-SB"/>
                <a:ea typeface="DFKai-SB"/>
                <a:cs typeface="DFKai-SB"/>
                <a:sym typeface="DFKai-SB"/>
              </a:rPr>
              <a:t>Christiane </a:t>
            </a:r>
            <a:r>
              <a:rPr lang="en-US" altLang="zh-TW" dirty="0" err="1">
                <a:solidFill>
                  <a:srgbClr val="000000"/>
                </a:solidFill>
                <a:latin typeface="DFKai-SB"/>
                <a:ea typeface="DFKai-SB"/>
                <a:cs typeface="DFKai-SB"/>
                <a:sym typeface="DFKai-SB"/>
              </a:rPr>
              <a:t>Gresse</a:t>
            </a:r>
            <a:r>
              <a:rPr lang="en-US" altLang="zh-TW" dirty="0">
                <a:solidFill>
                  <a:srgbClr val="000000"/>
                </a:solidFill>
                <a:latin typeface="DFKai-SB"/>
                <a:ea typeface="DFKai-SB"/>
                <a:cs typeface="DFKai-SB"/>
                <a:sym typeface="DFKai-SB"/>
              </a:rPr>
              <a:t> von </a:t>
            </a:r>
            <a:r>
              <a:rPr lang="en-US" altLang="zh-TW" dirty="0" err="1">
                <a:solidFill>
                  <a:srgbClr val="000000"/>
                </a:solidFill>
                <a:latin typeface="DFKai-SB"/>
                <a:ea typeface="DFKai-SB"/>
                <a:cs typeface="DFKai-SB"/>
                <a:sym typeface="DFKai-SB"/>
              </a:rPr>
              <a:t>Wangenheim</a:t>
            </a:r>
            <a:r>
              <a:rPr lang="zh-TW" altLang="en-US" dirty="0">
                <a:solidFill>
                  <a:srgbClr val="000000"/>
                </a:solidFill>
                <a:latin typeface="DFKai-SB"/>
                <a:ea typeface="DFKai-SB"/>
                <a:cs typeface="DFKai-SB"/>
                <a:sym typeface="DFKai-SB"/>
              </a:rPr>
              <a:t>等人提出運用遊戲教學</a:t>
            </a:r>
            <a:r>
              <a:rPr lang="en-US" altLang="zh-TW" dirty="0">
                <a:solidFill>
                  <a:srgbClr val="000000"/>
                </a:solidFill>
                <a:latin typeface="DFKai-SB"/>
                <a:ea typeface="DFKai-SB"/>
                <a:cs typeface="DFKai-SB"/>
                <a:sym typeface="DFKai-SB"/>
              </a:rPr>
              <a:t>Scrum</a:t>
            </a:r>
            <a:r>
              <a:rPr lang="zh-TW" altLang="en-US" dirty="0">
                <a:solidFill>
                  <a:srgbClr val="000000"/>
                </a:solidFill>
                <a:latin typeface="DFKai-SB"/>
                <a:ea typeface="DFKai-SB"/>
                <a:cs typeface="DFKai-SB"/>
                <a:sym typeface="DFKai-SB"/>
              </a:rPr>
              <a:t>開發方法，在課堂中模擬</a:t>
            </a:r>
            <a:r>
              <a:rPr lang="en-US" altLang="zh-TW" dirty="0">
                <a:solidFill>
                  <a:srgbClr val="000000"/>
                </a:solidFill>
                <a:latin typeface="DFKai-SB"/>
                <a:ea typeface="DFKai-SB"/>
                <a:cs typeface="DFKai-SB"/>
                <a:sym typeface="DFKai-SB"/>
              </a:rPr>
              <a:t>Scrum</a:t>
            </a:r>
            <a:r>
              <a:rPr lang="zh-TW" altLang="en-US" dirty="0">
                <a:solidFill>
                  <a:srgbClr val="000000"/>
                </a:solidFill>
                <a:latin typeface="DFKai-SB"/>
                <a:ea typeface="DFKai-SB"/>
                <a:cs typeface="DFKai-SB"/>
                <a:sym typeface="DFKai-SB"/>
              </a:rPr>
              <a:t>的開發環節並進行小組競爭，成功激發學生的參與度</a:t>
            </a:r>
          </a:p>
          <a:p>
            <a:pPr marL="609585" indent="0">
              <a:spcBef>
                <a:spcPts val="225"/>
              </a:spcBef>
              <a:spcAft>
                <a:spcPts val="0"/>
              </a:spcAft>
              <a:buNone/>
            </a:pPr>
            <a:endParaRPr dirty="0">
              <a:solidFill>
                <a:srgbClr val="000000"/>
              </a:solidFill>
              <a:latin typeface="Arial"/>
              <a:ea typeface="Arial"/>
              <a:cs typeface="Arial"/>
              <a:sym typeface="Arial"/>
            </a:endParaRPr>
          </a:p>
          <a:p>
            <a:pPr marL="609585" indent="0">
              <a:spcBef>
                <a:spcPts val="225"/>
              </a:spcBef>
              <a:spcAft>
                <a:spcPts val="0"/>
              </a:spcAft>
              <a:buNone/>
            </a:pPr>
            <a:endParaRPr dirty="0">
              <a:solidFill>
                <a:srgbClr val="000000"/>
              </a:solidFill>
              <a:latin typeface="Arial"/>
              <a:ea typeface="Arial"/>
              <a:cs typeface="Arial"/>
              <a:sym typeface="Arial"/>
            </a:endParaRPr>
          </a:p>
        </p:txBody>
      </p:sp>
      <p:sp>
        <p:nvSpPr>
          <p:cNvPr id="2" name="投影片編號版面配置區 1">
            <a:extLst>
              <a:ext uri="{FF2B5EF4-FFF2-40B4-BE49-F238E27FC236}">
                <a16:creationId xmlns:a16="http://schemas.microsoft.com/office/drawing/2014/main" id="{056FA601-7A03-4D47-8B52-8501F0AA263A}"/>
              </a:ext>
            </a:extLst>
          </p:cNvPr>
          <p:cNvSpPr>
            <a:spLocks noGrp="1"/>
          </p:cNvSpPr>
          <p:nvPr>
            <p:ph type="sldNum" idx="12"/>
          </p:nvPr>
        </p:nvSpPr>
        <p:spPr/>
        <p:txBody>
          <a:bodyPr/>
          <a:lstStyle/>
          <a:p>
            <a:fld id="{00000000-1234-1234-1234-123412341234}" type="slidenum">
              <a:rPr lang="en-US" altLang="zh-TW" smtClean="0"/>
              <a:pPr/>
              <a:t>9</a:t>
            </a:fld>
            <a:endParaRPr lang="zh-TW"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佈景主題1">
  <a:themeElements>
    <a:clrScheme name="Custom 6">
      <a:dk1>
        <a:srgbClr val="455C19"/>
      </a:dk1>
      <a:lt1>
        <a:srgbClr val="F3F3F3"/>
      </a:lt1>
      <a:dk2>
        <a:srgbClr val="424242"/>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2">
      <a:majorFont>
        <a:latin typeface="Times New Roman"/>
        <a:ea typeface="楷体"/>
        <a:cs typeface=""/>
      </a:majorFont>
      <a:minorFont>
        <a:latin typeface="Times New Roman"/>
        <a:ea typeface="楷体"/>
        <a:cs typeface=""/>
      </a:minorFont>
    </a:fontScheme>
    <a:fmtScheme name="都會">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佈景主題1" id="{B169F551-CAD8-43B8-B540-6418118780A3}" vid="{FF25CD38-492D-4AFA-8384-438192C77E4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0.報告用主題</Template>
  <TotalTime>86712</TotalTime>
  <Words>4436</Words>
  <Application>Microsoft Office PowerPoint</Application>
  <PresentationFormat>寬螢幕</PresentationFormat>
  <Paragraphs>422</Paragraphs>
  <Slides>31</Slides>
  <Notes>31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31</vt:i4>
      </vt:variant>
    </vt:vector>
  </HeadingPairs>
  <TitlesOfParts>
    <vt:vector size="41" baseType="lpstr">
      <vt:lpstr>標楷體</vt:lpstr>
      <vt:lpstr>標楷體</vt:lpstr>
      <vt:lpstr>Arial</vt:lpstr>
      <vt:lpstr>Calibri</vt:lpstr>
      <vt:lpstr>Georgia</vt:lpstr>
      <vt:lpstr>Palatino Linotype</vt:lpstr>
      <vt:lpstr>Times New Roman</vt:lpstr>
      <vt:lpstr>Trebuchet MS</vt:lpstr>
      <vt:lpstr>Wingdings 2</vt:lpstr>
      <vt:lpstr>佈景主題1</vt:lpstr>
      <vt:lpstr>Git Education Game - 針對學習程式碼版本控制技術的嚴肅遊戲之研發</vt:lpstr>
      <vt:lpstr>Outline</vt:lpstr>
      <vt:lpstr>背景</vt:lpstr>
      <vt:lpstr>遭遇問題</vt:lpstr>
      <vt:lpstr>方法設計</vt:lpstr>
      <vt:lpstr>獲得好處</vt:lpstr>
      <vt:lpstr>Outline</vt:lpstr>
      <vt:lpstr>文獻回顧</vt:lpstr>
      <vt:lpstr>文獻回顧</vt:lpstr>
      <vt:lpstr>文獻回顧</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PowerPoint 簡報</vt:lpstr>
      <vt:lpstr>實驗與結果分析–問卷內容</vt:lpstr>
      <vt:lpstr>實驗與結果分析–問卷內容</vt:lpstr>
      <vt:lpstr>實驗與結果分析–問卷內容</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2017/12/29</dc:title>
  <dc:creator>Lin</dc:creator>
  <cp:lastModifiedBy>張佑瑋</cp:lastModifiedBy>
  <cp:revision>1474</cp:revision>
  <cp:lastPrinted>2022-03-17T05:21:35Z</cp:lastPrinted>
  <dcterms:created xsi:type="dcterms:W3CDTF">2017-12-28T08:00:02Z</dcterms:created>
  <dcterms:modified xsi:type="dcterms:W3CDTF">2022-03-18T05:28:30Z</dcterms:modified>
</cp:coreProperties>
</file>