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5"/>
  </p:notesMasterIdLst>
  <p:sldIdLst>
    <p:sldId id="256" r:id="rId2"/>
    <p:sldId id="258" r:id="rId3"/>
    <p:sldId id="310" r:id="rId4"/>
    <p:sldId id="313" r:id="rId5"/>
    <p:sldId id="259" r:id="rId6"/>
    <p:sldId id="260" r:id="rId7"/>
    <p:sldId id="261" r:id="rId8"/>
    <p:sldId id="311" r:id="rId9"/>
    <p:sldId id="312" r:id="rId10"/>
    <p:sldId id="319" r:id="rId11"/>
    <p:sldId id="309" r:id="rId12"/>
    <p:sldId id="316" r:id="rId13"/>
    <p:sldId id="307" r:id="rId14"/>
    <p:sldId id="321" r:id="rId15"/>
    <p:sldId id="295" r:id="rId16"/>
    <p:sldId id="297" r:id="rId17"/>
    <p:sldId id="314" r:id="rId18"/>
    <p:sldId id="315" r:id="rId19"/>
    <p:sldId id="267" r:id="rId20"/>
    <p:sldId id="273" r:id="rId21"/>
    <p:sldId id="274" r:id="rId22"/>
    <p:sldId id="275" r:id="rId23"/>
    <p:sldId id="285"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49CABD-16BC-4F6F-888B-A88BBFCB63F0}">
  <a:tblStyle styleId="{1C49CABD-16BC-4F6F-888B-A88BBFCB63F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6574" autoAdjust="0"/>
  </p:normalViewPr>
  <p:slideViewPr>
    <p:cSldViewPr>
      <p:cViewPr varScale="1">
        <p:scale>
          <a:sx n="95" d="100"/>
          <a:sy n="95" d="100"/>
        </p:scale>
        <p:origin x="2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904439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8148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4038193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127579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a:t>1.</a:t>
            </a:r>
            <a:r>
              <a:rPr lang="zh-TW" altLang="en-US" dirty="0"/>
              <a:t>版本控制工作流程會防止每個人使用自己的開發流程搭配不同和不相容工具的混亂。 版本控制系統會提供程式強制執行和許可權，讓每個人都保持在相同頁面上。</a:t>
            </a:r>
            <a:endParaRPr lang="en-US" altLang="zh-TW" dirty="0"/>
          </a:p>
          <a:p>
            <a:r>
              <a:rPr lang="en-US" altLang="zh-TW" dirty="0"/>
              <a:t>2.</a:t>
            </a:r>
            <a:r>
              <a:rPr lang="zh-TW" altLang="en-US" dirty="0"/>
              <a:t>版本控制會在小組儲存程式碼的新版本時，保留變更的歷程記錄。 您可以複習此歷程記錄，以找出誰、為何，以及何時進行變更。 歷程記錄讓團隊有信心進行實驗，因為隨時都可以輕鬆地復原到先前的良好版本。 歷程記錄讓任何人都能以任何版本的程式碼做為基礎，例如修正先前版本中的 </a:t>
            </a:r>
            <a:r>
              <a:rPr lang="en-US" altLang="zh-TW" dirty="0"/>
              <a:t>bug</a:t>
            </a:r>
            <a:r>
              <a:rPr lang="zh-TW" altLang="en-US" dirty="0"/>
              <a:t>。</a:t>
            </a:r>
            <a:endParaRPr lang="en-US" altLang="zh-TW" dirty="0"/>
          </a:p>
          <a:p>
            <a:r>
              <a:rPr lang="en-US" altLang="zh-TW" dirty="0"/>
              <a:t>3.</a:t>
            </a:r>
            <a:r>
              <a:rPr lang="zh-TW" altLang="en-US" dirty="0"/>
              <a:t>版本控制會同步處理版本，並確保變更不會與其他變更發生衝突。 小組會依賴版本控制以協助解決和防止衝突，即使使用者同時進行變更也是如此。</a:t>
            </a:r>
          </a:p>
        </p:txBody>
      </p:sp>
    </p:spTree>
    <p:extLst>
      <p:ext uri="{BB962C8B-B14F-4D97-AF65-F5344CB8AC3E}">
        <p14:creationId xmlns:p14="http://schemas.microsoft.com/office/powerpoint/2010/main" val="3930289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zh-TW" dirty="0"/>
              <a:t>許多人習慣用複制整個項目目錄的方式來保存不同的版本，或許還會改名加上備份時間以示區別。</a:t>
            </a:r>
            <a:endParaRPr lang="en-US" altLang="zh-TW" dirty="0"/>
          </a:p>
          <a:p>
            <a:r>
              <a:rPr lang="zh-TW" altLang="zh-TW" dirty="0"/>
              <a:t>這麼做唯一的好處就是簡單，但是特別容易犯錯。有時候會混淆所在的工作目錄，一不小心會寫錯文件或者覆蓋意想外的文件。 </a:t>
            </a:r>
            <a:endParaRPr lang="en-US" altLang="zh-TW" dirty="0"/>
          </a:p>
          <a:p>
            <a:r>
              <a:rPr lang="zh-TW" altLang="zh-TW" dirty="0"/>
              <a:t>為了解決這個問題，人們很久以前就開發了許多種本地版本控制系統，大多都是採用某種簡單的數據庫來記錄文件的歷次更新差異。</a:t>
            </a:r>
            <a:endParaRPr lang="en-US" altLang="zh-TW" dirty="0"/>
          </a:p>
          <a:p>
            <a:r>
              <a:rPr lang="zh-TW" altLang="en-US" dirty="0"/>
              <a:t>缺點是無法協作開發。</a:t>
            </a:r>
          </a:p>
        </p:txBody>
      </p:sp>
    </p:spTree>
    <p:extLst>
      <p:ext uri="{BB962C8B-B14F-4D97-AF65-F5344CB8AC3E}">
        <p14:creationId xmlns:p14="http://schemas.microsoft.com/office/powerpoint/2010/main" val="4271732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zh-TW" dirty="0"/>
              <a:t>接下來人們又遇到一個問題，如何讓在不同系統上的開發者協同工作</a:t>
            </a:r>
            <a:endParaRPr lang="en-US" altLang="zh-TW" dirty="0"/>
          </a:p>
          <a:p>
            <a:r>
              <a:rPr lang="en-US" altLang="zh-TW" dirty="0" err="1"/>
              <a:t>cvs</a:t>
            </a:r>
            <a:r>
              <a:rPr lang="zh-TW" altLang="en-US" dirty="0"/>
              <a:t>應運而生</a:t>
            </a:r>
            <a:r>
              <a:rPr lang="zh-TW" altLang="zh-TW" dirty="0"/>
              <a:t> </a:t>
            </a:r>
            <a:endParaRPr lang="en-US" altLang="zh-TW" dirty="0"/>
          </a:p>
          <a:p>
            <a:r>
              <a:rPr lang="zh-TW" altLang="zh-TW" dirty="0"/>
              <a:t>有一個單一的集中管理的服務器，保存所有文件的修訂版本，而協同工作的人們都通過客戶端連到這台服務器，取出最新的文件或者提交更新</a:t>
            </a:r>
            <a:endParaRPr lang="en-US" altLang="zh-TW" dirty="0"/>
          </a:p>
          <a:p>
            <a:r>
              <a:rPr lang="zh-TW" altLang="zh-TW" dirty="0"/>
              <a:t>每個人都可以在一定程度上看到項目中的其他人正在做些什麼。而管理員也可以輕鬆掌控每個開發者的權限</a:t>
            </a:r>
            <a:endParaRPr lang="en-US" altLang="zh-TW" dirty="0"/>
          </a:p>
          <a:p>
            <a:endParaRPr lang="en-US" altLang="zh-TW" dirty="0"/>
          </a:p>
          <a:p>
            <a:r>
              <a:rPr lang="zh-TW" altLang="zh-TW" dirty="0"/>
              <a:t>單點故障</a:t>
            </a:r>
            <a:r>
              <a:rPr lang="en-US" altLang="zh-TW" dirty="0"/>
              <a:t>:</a:t>
            </a:r>
          </a:p>
          <a:p>
            <a:r>
              <a:rPr lang="zh-TW" altLang="zh-TW" dirty="0"/>
              <a:t>如果宕機一小時，那麼在這一小時內，誰都無法提交更新，也就無法協同工作</a:t>
            </a:r>
            <a:endParaRPr lang="en-US" altLang="zh-TW" dirty="0"/>
          </a:p>
          <a:p>
            <a:r>
              <a:rPr lang="zh-TW" altLang="en-US" dirty="0"/>
              <a:t>並且</a:t>
            </a:r>
            <a:r>
              <a:rPr lang="zh-TW" altLang="zh-TW" dirty="0"/>
              <a:t>整個</a:t>
            </a:r>
            <a:r>
              <a:rPr lang="zh-TW" altLang="en-US" dirty="0"/>
              <a:t>專案</a:t>
            </a:r>
            <a:r>
              <a:rPr lang="zh-TW" altLang="zh-TW" dirty="0"/>
              <a:t>的歷史記錄被保存在單一位置，就有丟失所有歷史更新記錄的風險。</a:t>
            </a:r>
            <a:endParaRPr lang="zh-TW" altLang="en-US" dirty="0"/>
          </a:p>
        </p:txBody>
      </p:sp>
    </p:spTree>
    <p:extLst>
      <p:ext uri="{BB962C8B-B14F-4D97-AF65-F5344CB8AC3E}">
        <p14:creationId xmlns:p14="http://schemas.microsoft.com/office/powerpoint/2010/main" val="1408938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a:t>為了解決這個問題分散式版本控制系統誕生了</a:t>
            </a:r>
            <a:endParaRPr lang="en-US" altLang="zh-TW" dirty="0"/>
          </a:p>
          <a:p>
            <a:r>
              <a:rPr lang="zh-TW" altLang="en-US" dirty="0"/>
              <a:t>如 </a:t>
            </a:r>
            <a:r>
              <a:rPr lang="en-US" altLang="zh-TW" dirty="0"/>
              <a:t>Git, Mercurial(Hg), Bazaar </a:t>
            </a:r>
            <a:r>
              <a:rPr lang="zh-TW" altLang="en-US" dirty="0"/>
              <a:t>等就是屬於分散式版本控制系統。</a:t>
            </a:r>
            <a:endParaRPr lang="en-US" altLang="zh-TW" dirty="0"/>
          </a:p>
          <a:p>
            <a:endParaRPr lang="en-US" altLang="zh-TW" dirty="0"/>
          </a:p>
          <a:p>
            <a:r>
              <a:rPr lang="zh-TW" altLang="zh-TW" dirty="0"/>
              <a:t>在這類系統中，像 Git、Mercurial等，</a:t>
            </a:r>
            <a:r>
              <a:rPr lang="zh-TW" altLang="en-US" dirty="0"/>
              <a:t>使用者</a:t>
            </a:r>
            <a:r>
              <a:rPr lang="zh-TW" altLang="zh-TW" dirty="0"/>
              <a:t>並不只提取最新版本的</a:t>
            </a:r>
            <a:r>
              <a:rPr lang="zh-TW" altLang="en-US" dirty="0"/>
              <a:t>專案</a:t>
            </a:r>
            <a:r>
              <a:rPr lang="zh-TW" altLang="zh-TW" dirty="0"/>
              <a:t>， </a:t>
            </a:r>
            <a:endParaRPr lang="en-US" altLang="zh-TW" dirty="0"/>
          </a:p>
          <a:p>
            <a:r>
              <a:rPr lang="zh-TW" altLang="zh-TW" dirty="0"/>
              <a:t>而是把</a:t>
            </a:r>
            <a:r>
              <a:rPr lang="zh-TW" altLang="en-US" dirty="0"/>
              <a:t>程式碼倉庫</a:t>
            </a:r>
            <a:r>
              <a:rPr lang="zh-TW" altLang="zh-TW" dirty="0"/>
              <a:t>完整地</a:t>
            </a:r>
            <a:r>
              <a:rPr lang="zh-TW" altLang="en-US" dirty="0"/>
              <a:t>拷貝</a:t>
            </a:r>
            <a:r>
              <a:rPr lang="zh-TW" altLang="zh-TW" dirty="0"/>
              <a:t>下來，</a:t>
            </a:r>
            <a:r>
              <a:rPr lang="en-US" altLang="zh-TW" dirty="0"/>
              <a:t>(</a:t>
            </a:r>
            <a:r>
              <a:rPr lang="zh-TW" altLang="en-US" dirty="0"/>
              <a:t>版本的所有歷史紀錄都拷貝</a:t>
            </a:r>
            <a:r>
              <a:rPr lang="en-US" altLang="zh-TW" dirty="0"/>
              <a:t>)</a:t>
            </a:r>
          </a:p>
          <a:p>
            <a:r>
              <a:rPr lang="zh-TW" altLang="zh-TW" dirty="0"/>
              <a:t>這麼一來，</a:t>
            </a:r>
            <a:r>
              <a:rPr lang="zh-TW" altLang="en-US" dirty="0"/>
              <a:t>其他任何一台機器</a:t>
            </a:r>
            <a:r>
              <a:rPr lang="zh-TW" altLang="zh-TW" dirty="0"/>
              <a:t>發生故障，</a:t>
            </a:r>
            <a:r>
              <a:rPr lang="zh-TW" altLang="en-US" dirty="0"/>
              <a:t>都可以恢復</a:t>
            </a:r>
            <a:endParaRPr lang="en-US" altLang="zh-TW" dirty="0"/>
          </a:p>
          <a:p>
            <a:r>
              <a:rPr lang="zh-TW" altLang="zh-TW" dirty="0"/>
              <a:t>因為每</a:t>
            </a:r>
            <a:r>
              <a:rPr lang="zh-TW" altLang="en-US" dirty="0"/>
              <a:t>一台機器上都有專案的</a:t>
            </a:r>
            <a:r>
              <a:rPr lang="zh-TW" altLang="zh-TW" dirty="0"/>
              <a:t>完整備份</a:t>
            </a:r>
            <a:endParaRPr lang="en-US" altLang="zh-TW" dirty="0"/>
          </a:p>
        </p:txBody>
      </p:sp>
    </p:spTree>
    <p:extLst>
      <p:ext uri="{BB962C8B-B14F-4D97-AF65-F5344CB8AC3E}">
        <p14:creationId xmlns:p14="http://schemas.microsoft.com/office/powerpoint/2010/main" val="2684917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289323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206955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b="1" dirty="0"/>
              <a:t>Master </a:t>
            </a:r>
            <a:r>
              <a:rPr lang="zh-TW" altLang="en-US" b="1" dirty="0"/>
              <a:t>分支</a:t>
            </a:r>
          </a:p>
          <a:p>
            <a:r>
              <a:rPr lang="zh-TW" altLang="en-US" dirty="0"/>
              <a:t>主要是用來放穩定、隨時可上線的版本。這個分支的來源只能從別的分支合併過來，開發者不會直接 </a:t>
            </a:r>
            <a:r>
              <a:rPr lang="en-US" altLang="zh-TW" dirty="0"/>
              <a:t>Commit </a:t>
            </a:r>
            <a:r>
              <a:rPr lang="zh-TW" altLang="en-US" dirty="0"/>
              <a:t>到這個分支。因為是穩定版本，所以通常也會在這個分支上的 </a:t>
            </a:r>
            <a:r>
              <a:rPr lang="en-US" altLang="zh-TW" dirty="0"/>
              <a:t>Commit </a:t>
            </a:r>
            <a:r>
              <a:rPr lang="zh-TW" altLang="en-US" dirty="0"/>
              <a:t>上打上版本號標籤。</a:t>
            </a:r>
          </a:p>
          <a:p>
            <a:r>
              <a:rPr lang="en-US" altLang="zh-TW" b="1" dirty="0"/>
              <a:t>Develop </a:t>
            </a:r>
            <a:r>
              <a:rPr lang="zh-TW" altLang="en-US" b="1" dirty="0"/>
              <a:t>分支</a:t>
            </a:r>
          </a:p>
          <a:p>
            <a:r>
              <a:rPr lang="zh-TW" altLang="en-US" dirty="0"/>
              <a:t>這個分支主要是所有開發的基礎分支，當要新增功能的時候，所有的 </a:t>
            </a:r>
            <a:r>
              <a:rPr lang="en-US" altLang="zh-TW" dirty="0"/>
              <a:t>Feature </a:t>
            </a:r>
            <a:r>
              <a:rPr lang="zh-TW" altLang="en-US" dirty="0"/>
              <a:t>分支都是從這個分支切出去的。而 </a:t>
            </a:r>
            <a:r>
              <a:rPr lang="en-US" altLang="zh-TW" dirty="0"/>
              <a:t>Feature </a:t>
            </a:r>
            <a:r>
              <a:rPr lang="zh-TW" altLang="en-US" dirty="0"/>
              <a:t>分支的功能完成後，也都會合併回來這個分支。</a:t>
            </a:r>
          </a:p>
          <a:p>
            <a:r>
              <a:rPr lang="en-US" altLang="zh-TW" b="1" dirty="0"/>
              <a:t>Hotfix </a:t>
            </a:r>
            <a:r>
              <a:rPr lang="zh-TW" altLang="en-US" b="1" dirty="0"/>
              <a:t>分支</a:t>
            </a:r>
          </a:p>
          <a:p>
            <a:r>
              <a:rPr lang="zh-TW" altLang="en-US" dirty="0"/>
              <a:t>當線上產品發生緊急問題的時候，會從 </a:t>
            </a:r>
            <a:r>
              <a:rPr lang="en-US" altLang="zh-TW" dirty="0"/>
              <a:t>Master </a:t>
            </a:r>
            <a:r>
              <a:rPr lang="zh-TW" altLang="en-US" dirty="0"/>
              <a:t>分支開一個 </a:t>
            </a:r>
            <a:r>
              <a:rPr lang="en-US" altLang="zh-TW" dirty="0"/>
              <a:t>Hotfix </a:t>
            </a:r>
            <a:r>
              <a:rPr lang="zh-TW" altLang="en-US" dirty="0"/>
              <a:t>分支出來進行修復，</a:t>
            </a:r>
            <a:r>
              <a:rPr lang="en-US" altLang="zh-TW" dirty="0"/>
              <a:t>Hotfix </a:t>
            </a:r>
            <a:r>
              <a:rPr lang="zh-TW" altLang="en-US" dirty="0"/>
              <a:t>分支修復完成之後，會合併回 </a:t>
            </a:r>
            <a:r>
              <a:rPr lang="en-US" altLang="zh-TW" dirty="0"/>
              <a:t>Master </a:t>
            </a:r>
            <a:r>
              <a:rPr lang="zh-TW" altLang="en-US" dirty="0"/>
              <a:t>分支，也同時會合併一份到 </a:t>
            </a:r>
            <a:r>
              <a:rPr lang="en-US" altLang="zh-TW" dirty="0"/>
              <a:t>Develop </a:t>
            </a:r>
            <a:r>
              <a:rPr lang="zh-TW" altLang="en-US" dirty="0"/>
              <a:t>分支。</a:t>
            </a:r>
          </a:p>
          <a:p>
            <a:r>
              <a:rPr lang="en-US" altLang="zh-TW" b="1" dirty="0"/>
              <a:t>Release </a:t>
            </a:r>
            <a:r>
              <a:rPr lang="zh-TW" altLang="en-US" b="1" dirty="0"/>
              <a:t>分支</a:t>
            </a:r>
          </a:p>
          <a:p>
            <a:r>
              <a:rPr lang="zh-TW" altLang="en-US" dirty="0"/>
              <a:t>當認為 </a:t>
            </a:r>
            <a:r>
              <a:rPr lang="en-US" altLang="zh-TW" dirty="0"/>
              <a:t>Develop </a:t>
            </a:r>
            <a:r>
              <a:rPr lang="zh-TW" altLang="en-US" dirty="0"/>
              <a:t>分支夠成熟了，就可以把 </a:t>
            </a:r>
            <a:r>
              <a:rPr lang="en-US" altLang="zh-TW" dirty="0"/>
              <a:t>Develop </a:t>
            </a:r>
            <a:r>
              <a:rPr lang="zh-TW" altLang="en-US" dirty="0"/>
              <a:t>分支合併到 </a:t>
            </a:r>
            <a:r>
              <a:rPr lang="en-US" altLang="zh-TW" dirty="0"/>
              <a:t>Release </a:t>
            </a:r>
            <a:r>
              <a:rPr lang="zh-TW" altLang="en-US" dirty="0"/>
              <a:t>分支，在這邊進行算是上線前的最後測試。</a:t>
            </a:r>
          </a:p>
          <a:p>
            <a:r>
              <a:rPr lang="en-US" altLang="zh-TW" b="1" dirty="0"/>
              <a:t>Feature </a:t>
            </a:r>
            <a:r>
              <a:rPr lang="zh-TW" altLang="en-US" b="1" dirty="0"/>
              <a:t>分支</a:t>
            </a:r>
          </a:p>
          <a:p>
            <a:r>
              <a:rPr lang="zh-TW" altLang="en-US" dirty="0"/>
              <a:t>當要開始新增功能的時候，就是使用 </a:t>
            </a:r>
            <a:r>
              <a:rPr lang="en-US" altLang="zh-TW" dirty="0"/>
              <a:t>Feature </a:t>
            </a:r>
            <a:r>
              <a:rPr lang="zh-TW" altLang="en-US" dirty="0"/>
              <a:t>分支的時候了。</a:t>
            </a:r>
            <a:r>
              <a:rPr lang="en-US" altLang="zh-TW" dirty="0"/>
              <a:t>Feature </a:t>
            </a:r>
            <a:r>
              <a:rPr lang="zh-TW" altLang="en-US" dirty="0"/>
              <a:t>分支都是從 </a:t>
            </a:r>
            <a:r>
              <a:rPr lang="en-US" altLang="zh-TW" dirty="0"/>
              <a:t>Develop </a:t>
            </a:r>
            <a:r>
              <a:rPr lang="zh-TW" altLang="en-US" dirty="0"/>
              <a:t>分支來的，完成之後會再併回 </a:t>
            </a:r>
            <a:r>
              <a:rPr lang="en-US" altLang="zh-TW" dirty="0"/>
              <a:t>Develop </a:t>
            </a:r>
            <a:r>
              <a:rPr lang="zh-TW" altLang="en-US" dirty="0"/>
              <a:t>分支。</a:t>
            </a:r>
          </a:p>
          <a:p>
            <a:endParaRPr lang="zh-TW" altLang="en-US" dirty="0"/>
          </a:p>
        </p:txBody>
      </p:sp>
    </p:spTree>
    <p:extLst>
      <p:ext uri="{BB962C8B-B14F-4D97-AF65-F5344CB8AC3E}">
        <p14:creationId xmlns:p14="http://schemas.microsoft.com/office/powerpoint/2010/main" val="192888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411772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AD01BFE8-65C5-4051-B32F-7DAD99B5FF7A}" type="datetime1">
              <a:rPr lang="zh-TW" altLang="en-US" smtClean="0"/>
              <a:t>2022/7/13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13C7726D-3C0F-40B7-9C0A-893B8BDC9EC3}" type="datetime1">
              <a:rPr lang="zh-TW" altLang="en-US" smtClean="0"/>
              <a:t>2022/7/13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B12DA46-1FA4-48D3-BA4F-91C0B1357C64}" type="datetime1">
              <a:rPr lang="zh-TW" altLang="en-US" smtClean="0"/>
              <a:t>2022/7/13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E6848009-C288-494C-AD10-31EF874101A6}" type="datetime1">
              <a:rPr lang="zh-TW" altLang="en-US" smtClean="0"/>
              <a:t>2022/7/13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6B0F7F5-9607-4868-B9EF-CD603F2C5D46}" type="datetime1">
              <a:rPr lang="zh-TW" altLang="en-US" smtClean="0"/>
              <a:t>2022/7/13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54DE9E7-B987-4C5C-8FA8-2884575CAD4F}" type="datetime1">
              <a:rPr lang="zh-TW" altLang="en-US" smtClean="0"/>
              <a:t>2022/7/13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7562362-1594-4011-86DE-BF91C4DD0862}" type="datetime1">
              <a:rPr lang="zh-TW" altLang="en-US" smtClean="0"/>
              <a:t>2022/7/13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C166216F-7EA8-46CE-BBC1-757ED8466C87}" type="datetime1">
              <a:rPr lang="zh-TW" altLang="en-US" smtClean="0"/>
              <a:t>2022/7/13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20B19-6436-4AE7-9751-C84290F2DF4B}" type="datetime1">
              <a:rPr lang="zh-TW" altLang="en-US" smtClean="0"/>
              <a:t>2022/7/13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1A74199-92E6-473D-A450-120A4C2A1AC2}" type="datetime1">
              <a:rPr lang="zh-TW" altLang="en-US" smtClean="0"/>
              <a:t>2022/7/13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06C3173-E008-4721-A0B3-FDEFE6C3D774}" type="datetime1">
              <a:rPr lang="zh-TW" altLang="en-US" smtClean="0"/>
              <a:t>2022/7/13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C62848B-A2CA-46E6-84A7-A5C24999EB14}" type="datetime1">
              <a:rPr lang="zh-TW" altLang="en-US" smtClean="0"/>
              <a:t>2022/7/13</a:t>
            </a:fld>
            <a:endParaRPr lang="zh-TW"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TW"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4367BE0-5FCD-4D51-9842-B3EAE45D1ACD}"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ctrTitle"/>
          </p:nvPr>
        </p:nvSpPr>
        <p:spPr>
          <a:prstGeom prst="rect">
            <a:avLst/>
          </a:prstGeom>
        </p:spPr>
        <p:txBody>
          <a:bodyPr lIns="91425" tIns="91425" rIns="91425" bIns="91425" anchor="b" anchorCtr="0">
            <a:noAutofit/>
          </a:bodyPr>
          <a:lstStyle/>
          <a:p>
            <a:pPr lvl="0">
              <a:spcBef>
                <a:spcPts val="0"/>
              </a:spcBef>
            </a:pPr>
            <a:r>
              <a:rPr lang="en-US" altLang="zh-TW" sz="5400" dirty="0"/>
              <a:t>Git &amp; GitHub</a:t>
            </a:r>
            <a:r>
              <a:rPr lang="zh-TW" altLang="en-US" sz="5400" dirty="0"/>
              <a:t>簡介</a:t>
            </a:r>
            <a:endParaRPr lang="en" sz="5400" dirty="0"/>
          </a:p>
        </p:txBody>
      </p:sp>
      <p:sp>
        <p:nvSpPr>
          <p:cNvPr id="38" name="Shape 38"/>
          <p:cNvSpPr txBox="1">
            <a:spLocks noGrp="1"/>
          </p:cNvSpPr>
          <p:nvPr>
            <p:ph type="subTitle" idx="1"/>
          </p:nvPr>
        </p:nvSpPr>
        <p:spPr>
          <a:prstGeom prst="rect">
            <a:avLst/>
          </a:prstGeom>
        </p:spPr>
        <p:txBody>
          <a:bodyPr lIns="91425" tIns="91425" rIns="91425" bIns="91425" anchor="ctr" anchorCtr="0">
            <a:noAutofit/>
          </a:bodyPr>
          <a:lstStyle/>
          <a:p>
            <a:pPr lvl="0">
              <a:spcBef>
                <a:spcPts val="0"/>
              </a:spcBef>
            </a:pPr>
            <a:r>
              <a:rPr lang="zh-TW" altLang="en-US" dirty="0"/>
              <a:t>版本控制</a:t>
            </a:r>
            <a:endParaRPr lang="en" dirty="0"/>
          </a:p>
        </p:txBody>
      </p:sp>
      <p:sp>
        <p:nvSpPr>
          <p:cNvPr id="2" name="投影片編號版面配置區 1"/>
          <p:cNvSpPr>
            <a:spLocks noGrp="1"/>
          </p:cNvSpPr>
          <p:nvPr>
            <p:ph type="sldNum" sz="quarter" idx="12"/>
          </p:nvPr>
        </p:nvSpPr>
        <p:spPr/>
        <p:txBody>
          <a:bodyPr/>
          <a:lstStyle/>
          <a:p>
            <a:fld id="{94367BE0-5FCD-4D51-9842-B3EAE45D1ACD}" type="slidenum">
              <a:rPr lang="zh-TW" altLang="en-US" smtClean="0"/>
              <a:t>1</a:t>
            </a:fld>
            <a:endParaRPr lang="zh-TW" altLang="en-US"/>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名詞</a:t>
            </a:r>
            <a:r>
              <a:rPr lang="en-US" altLang="zh-TW" baseline="-25000" dirty="0"/>
              <a:t>1</a:t>
            </a:r>
            <a:endParaRPr lang="zh-TW" altLang="en-US" dirty="0"/>
          </a:p>
        </p:txBody>
      </p:sp>
      <p:sp>
        <p:nvSpPr>
          <p:cNvPr id="3" name="內容版面配置區 2"/>
          <p:cNvSpPr>
            <a:spLocks noGrp="1"/>
          </p:cNvSpPr>
          <p:nvPr>
            <p:ph idx="1"/>
          </p:nvPr>
        </p:nvSpPr>
        <p:spPr/>
        <p:txBody>
          <a:bodyPr>
            <a:normAutofit/>
          </a:bodyPr>
          <a:lstStyle/>
          <a:p>
            <a:pPr marL="355600" indent="-343535">
              <a:lnSpc>
                <a:spcPct val="100000"/>
              </a:lnSpc>
              <a:spcBef>
                <a:spcPts val="1200"/>
              </a:spcBef>
              <a:spcAft>
                <a:spcPts val="1200"/>
              </a:spcAft>
              <a:buChar char="•"/>
              <a:tabLst>
                <a:tab pos="355600" algn="l"/>
                <a:tab pos="356235" algn="l"/>
              </a:tabLst>
            </a:pPr>
            <a:r>
              <a:rPr lang="zh-TW" altLang="en-US" sz="2800" dirty="0">
                <a:latin typeface="Arial"/>
                <a:cs typeface="Arial"/>
              </a:rPr>
              <a:t>工作目錄（</a:t>
            </a:r>
            <a:r>
              <a:rPr lang="en-US" altLang="zh-TW" sz="2800" dirty="0">
                <a:latin typeface="Arial"/>
                <a:cs typeface="Arial"/>
              </a:rPr>
              <a:t>Working Directory</a:t>
            </a:r>
            <a:r>
              <a:rPr lang="zh-TW" altLang="en-US" sz="2800" dirty="0">
                <a:latin typeface="Arial"/>
                <a:cs typeface="Arial"/>
              </a:rPr>
              <a:t>）</a:t>
            </a:r>
            <a:endParaRPr lang="en-US" altLang="zh-TW" sz="2800" dirty="0">
              <a:latin typeface="Arial"/>
              <a:cs typeface="Arial"/>
            </a:endParaRPr>
          </a:p>
          <a:p>
            <a:pPr marL="629920" lvl="1" indent="-343535">
              <a:spcBef>
                <a:spcPts val="600"/>
              </a:spcBef>
              <a:tabLst>
                <a:tab pos="355600" algn="l"/>
                <a:tab pos="356235" algn="l"/>
              </a:tabLst>
            </a:pPr>
            <a:r>
              <a:rPr lang="zh-TW" altLang="en-US" sz="2400" dirty="0">
                <a:latin typeface="Arial"/>
                <a:cs typeface="Arial"/>
              </a:rPr>
              <a:t>專案進行開發以及所有</a:t>
            </a:r>
            <a:r>
              <a:rPr lang="en-US" altLang="zh-TW" sz="2400" dirty="0">
                <a:latin typeface="Arial"/>
                <a:cs typeface="Arial"/>
              </a:rPr>
              <a:t>Git</a:t>
            </a:r>
            <a:r>
              <a:rPr lang="zh-TW" altLang="en-US" sz="2400" dirty="0">
                <a:latin typeface="Arial"/>
                <a:cs typeface="Arial"/>
              </a:rPr>
              <a:t>相關操作的目錄</a:t>
            </a:r>
            <a:endParaRPr lang="en-US" altLang="zh-TW" sz="2400" dirty="0">
              <a:latin typeface="Arial"/>
              <a:cs typeface="Arial"/>
            </a:endParaRPr>
          </a:p>
          <a:p>
            <a:pPr marL="355600" indent="-343535">
              <a:spcBef>
                <a:spcPts val="1200"/>
              </a:spcBef>
              <a:spcAft>
                <a:spcPts val="1200"/>
              </a:spcAft>
              <a:tabLst>
                <a:tab pos="355600" algn="l"/>
                <a:tab pos="356235" algn="l"/>
              </a:tabLst>
            </a:pPr>
            <a:r>
              <a:rPr lang="zh-TW" altLang="en-US" sz="2800" dirty="0">
                <a:latin typeface="Arial"/>
                <a:cs typeface="Arial"/>
              </a:rPr>
              <a:t>暫存區（</a:t>
            </a:r>
            <a:r>
              <a:rPr lang="en-US" altLang="zh-TW" sz="2800" dirty="0">
                <a:latin typeface="Arial"/>
                <a:cs typeface="Arial"/>
              </a:rPr>
              <a:t>Stage</a:t>
            </a:r>
            <a:r>
              <a:rPr lang="zh-TW" altLang="en-US" sz="2800" dirty="0">
                <a:latin typeface="Arial"/>
                <a:cs typeface="Arial"/>
              </a:rPr>
              <a:t>）</a:t>
            </a:r>
            <a:endParaRPr lang="en-US" altLang="zh-TW" sz="2800" dirty="0">
              <a:latin typeface="Arial"/>
              <a:cs typeface="Arial"/>
            </a:endParaRPr>
          </a:p>
          <a:p>
            <a:pPr marL="629920" lvl="1" indent="-343535">
              <a:spcBef>
                <a:spcPts val="600"/>
              </a:spcBef>
              <a:tabLst>
                <a:tab pos="355600" algn="l"/>
                <a:tab pos="356235" algn="l"/>
              </a:tabLst>
            </a:pPr>
            <a:r>
              <a:rPr lang="zh-TW" altLang="en-US" sz="2400" dirty="0">
                <a:latin typeface="Arial"/>
                <a:cs typeface="Arial"/>
              </a:rPr>
              <a:t>程式碼被加入追蹤的地方</a:t>
            </a:r>
            <a:endParaRPr lang="en-US" altLang="zh-TW" sz="2400" dirty="0">
              <a:latin typeface="Arial"/>
              <a:cs typeface="Arial"/>
            </a:endParaRPr>
          </a:p>
          <a:p>
            <a:pPr marL="629920" lvl="1" indent="-343535">
              <a:spcBef>
                <a:spcPts val="600"/>
              </a:spcBef>
              <a:tabLst>
                <a:tab pos="355600" algn="l"/>
                <a:tab pos="356235" algn="l"/>
              </a:tabLst>
            </a:pPr>
            <a:r>
              <a:rPr lang="zh-TW" altLang="en-US" sz="2400" dirty="0">
                <a:latin typeface="Arial"/>
                <a:cs typeface="Arial"/>
              </a:rPr>
              <a:t>可以被提交（</a:t>
            </a:r>
            <a:r>
              <a:rPr lang="en-US" altLang="zh-TW" sz="2400" dirty="0">
                <a:latin typeface="Arial"/>
                <a:cs typeface="Arial"/>
              </a:rPr>
              <a:t>commit</a:t>
            </a:r>
            <a:r>
              <a:rPr lang="zh-TW" altLang="en-US" sz="2400" dirty="0">
                <a:latin typeface="Arial"/>
                <a:cs typeface="Arial"/>
              </a:rPr>
              <a:t>）操作儲存至版本庫</a:t>
            </a:r>
            <a:endParaRPr lang="en-US" altLang="zh-TW" sz="2400" dirty="0">
              <a:latin typeface="Arial"/>
              <a:cs typeface="Arial"/>
            </a:endParaRPr>
          </a:p>
          <a:p>
            <a:pPr marL="355600" indent="-343535">
              <a:lnSpc>
                <a:spcPct val="100000"/>
              </a:lnSpc>
              <a:spcBef>
                <a:spcPts val="1200"/>
              </a:spcBef>
              <a:spcAft>
                <a:spcPts val="1200"/>
              </a:spcAft>
              <a:buChar char="•"/>
              <a:tabLst>
                <a:tab pos="355600" algn="l"/>
                <a:tab pos="356235" algn="l"/>
              </a:tabLst>
            </a:pPr>
            <a:r>
              <a:rPr lang="zh-TW" altLang="en-US" sz="2800" dirty="0">
                <a:latin typeface="Arial"/>
                <a:cs typeface="Arial"/>
              </a:rPr>
              <a:t>版本庫（</a:t>
            </a:r>
            <a:r>
              <a:rPr lang="en-US" altLang="zh-TW" sz="2800" dirty="0">
                <a:latin typeface="Arial"/>
                <a:cs typeface="Arial"/>
              </a:rPr>
              <a:t>Repository</a:t>
            </a:r>
            <a:r>
              <a:rPr lang="zh-TW" altLang="en-US" sz="2800" dirty="0">
                <a:latin typeface="Arial"/>
                <a:cs typeface="Arial"/>
              </a:rPr>
              <a:t>）</a:t>
            </a:r>
            <a:endParaRPr lang="en-US" altLang="zh-TW" sz="2800" dirty="0">
              <a:latin typeface="Arial"/>
              <a:cs typeface="Arial"/>
            </a:endParaRPr>
          </a:p>
          <a:p>
            <a:pPr marL="629920" lvl="1" indent="-343535">
              <a:spcBef>
                <a:spcPts val="600"/>
              </a:spcBef>
              <a:tabLst>
                <a:tab pos="355600" algn="l"/>
                <a:tab pos="356235" algn="l"/>
              </a:tabLst>
            </a:pPr>
            <a:r>
              <a:rPr lang="zh-TW" altLang="en-US" sz="2400" dirty="0">
                <a:latin typeface="Arial"/>
                <a:cs typeface="Arial"/>
              </a:rPr>
              <a:t>儲存程式碼</a:t>
            </a:r>
            <a:endParaRPr lang="en-US" altLang="zh-TW" sz="2400" dirty="0">
              <a:latin typeface="Arial"/>
              <a:cs typeface="Arial"/>
            </a:endParaRPr>
          </a:p>
          <a:p>
            <a:pPr marL="629920" lvl="1" indent="-343535">
              <a:spcBef>
                <a:spcPts val="600"/>
              </a:spcBef>
              <a:tabLst>
                <a:tab pos="355600" algn="l"/>
                <a:tab pos="356235" algn="l"/>
              </a:tabLst>
            </a:pPr>
            <a:r>
              <a:rPr lang="zh-TW" altLang="en-US" sz="2400" dirty="0">
                <a:latin typeface="Arial"/>
                <a:cs typeface="Arial"/>
              </a:rPr>
              <a:t>儲存每個版本、索引資訊等等檔案</a:t>
            </a:r>
            <a:endParaRPr lang="en-US" altLang="zh-TW" sz="2400" dirty="0">
              <a:latin typeface="Arial"/>
              <a:cs typeface="Arial"/>
            </a:endParaRP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10</a:t>
            </a:fld>
            <a:endParaRPr lang="zh-TW" altLang="en-US"/>
          </a:p>
        </p:txBody>
      </p:sp>
    </p:spTree>
    <p:extLst>
      <p:ext uri="{BB962C8B-B14F-4D97-AF65-F5344CB8AC3E}">
        <p14:creationId xmlns:p14="http://schemas.microsoft.com/office/powerpoint/2010/main" val="198964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Git</a:t>
            </a:r>
            <a:r>
              <a:rPr lang="zh-TW" altLang="en-US" dirty="0"/>
              <a:t>運作</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11</a:t>
            </a:fld>
            <a:endParaRPr lang="zh-TW" altLang="en-US"/>
          </a:p>
        </p:txBody>
      </p:sp>
      <p:pic>
        <p:nvPicPr>
          <p:cNvPr id="5126" name="Picture 6" descr="http://denny.one/SITCON-workshop-2014-ncku-git/img/local-remo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275" y="1587246"/>
            <a:ext cx="6429449" cy="527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32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名詞</a:t>
            </a:r>
            <a:r>
              <a:rPr lang="en-US" altLang="zh-TW" baseline="-25000" dirty="0"/>
              <a:t>2</a:t>
            </a:r>
            <a:endParaRPr lang="zh-TW" altLang="en-US" dirty="0"/>
          </a:p>
        </p:txBody>
      </p:sp>
      <p:sp>
        <p:nvSpPr>
          <p:cNvPr id="3" name="內容版面配置區 2"/>
          <p:cNvSpPr>
            <a:spLocks noGrp="1"/>
          </p:cNvSpPr>
          <p:nvPr>
            <p:ph idx="1"/>
          </p:nvPr>
        </p:nvSpPr>
        <p:spPr/>
        <p:txBody>
          <a:bodyPr>
            <a:normAutofit/>
          </a:bodyPr>
          <a:lstStyle/>
          <a:p>
            <a:pPr marL="355600" indent="-343535">
              <a:spcBef>
                <a:spcPts val="775"/>
              </a:spcBef>
              <a:tabLst>
                <a:tab pos="355600" algn="l"/>
                <a:tab pos="356235" algn="l"/>
              </a:tabLst>
            </a:pPr>
            <a:r>
              <a:rPr lang="zh-TW" altLang="en-US" sz="2800" dirty="0">
                <a:latin typeface="Arial"/>
                <a:cs typeface="Arial"/>
              </a:rPr>
              <a:t>分支（</a:t>
            </a:r>
            <a:r>
              <a:rPr lang="en-US" altLang="zh-TW" sz="2800" dirty="0">
                <a:latin typeface="Arial"/>
                <a:cs typeface="Arial"/>
              </a:rPr>
              <a:t>Branch</a:t>
            </a:r>
            <a:r>
              <a:rPr lang="zh-TW" altLang="en-US" sz="2800" dirty="0">
                <a:latin typeface="Arial"/>
                <a:cs typeface="Arial"/>
              </a:rPr>
              <a:t>）</a:t>
            </a:r>
            <a:endParaRPr lang="en-US" altLang="zh-TW" sz="2800" dirty="0">
              <a:latin typeface="Arial"/>
              <a:cs typeface="Arial"/>
            </a:endParaRPr>
          </a:p>
          <a:p>
            <a:pPr marL="629920" lvl="1" indent="-343535">
              <a:spcBef>
                <a:spcPts val="775"/>
              </a:spcBef>
              <a:tabLst>
                <a:tab pos="355600" algn="l"/>
                <a:tab pos="356235" algn="l"/>
              </a:tabLst>
            </a:pPr>
            <a:r>
              <a:rPr lang="zh-TW" altLang="en-US" sz="2400" dirty="0">
                <a:latin typeface="Arial"/>
                <a:cs typeface="Arial"/>
              </a:rPr>
              <a:t>從原本的開發線上建立新的開發線</a:t>
            </a:r>
            <a:endParaRPr lang="en-US" altLang="zh-TW" sz="2400" dirty="0">
              <a:latin typeface="Arial"/>
              <a:cs typeface="Arial"/>
            </a:endParaRPr>
          </a:p>
          <a:p>
            <a:pPr marL="629920" lvl="1" indent="-343535">
              <a:spcBef>
                <a:spcPts val="775"/>
              </a:spcBef>
              <a:tabLst>
                <a:tab pos="355600" algn="l"/>
                <a:tab pos="356235" algn="l"/>
              </a:tabLst>
            </a:pPr>
            <a:r>
              <a:rPr lang="zh-TW" altLang="en-US" sz="2400" dirty="0">
                <a:latin typeface="Arial"/>
                <a:cs typeface="Arial"/>
              </a:rPr>
              <a:t>主幹（</a:t>
            </a:r>
            <a:r>
              <a:rPr lang="en-US" altLang="zh-TW" sz="2400" dirty="0">
                <a:latin typeface="Arial"/>
                <a:cs typeface="Arial"/>
              </a:rPr>
              <a:t>Master</a:t>
            </a:r>
            <a:r>
              <a:rPr lang="zh-TW" altLang="en-US" sz="2400" dirty="0">
                <a:latin typeface="Arial"/>
                <a:cs typeface="Arial"/>
              </a:rPr>
              <a:t>）與分支（</a:t>
            </a:r>
            <a:r>
              <a:rPr lang="en-US" altLang="zh-TW" sz="2400" dirty="0">
                <a:latin typeface="Arial"/>
                <a:cs typeface="Arial"/>
              </a:rPr>
              <a:t>Branch</a:t>
            </a:r>
            <a:r>
              <a:rPr lang="zh-TW" altLang="en-US" sz="2400" dirty="0">
                <a:latin typeface="Arial"/>
                <a:cs typeface="Arial"/>
              </a:rPr>
              <a:t>）是稱呼專案的主要版本和分支版本</a:t>
            </a:r>
            <a:endParaRPr lang="en-US" altLang="zh-TW" sz="2400" dirty="0">
              <a:latin typeface="Arial"/>
              <a:cs typeface="Arial"/>
            </a:endParaRPr>
          </a:p>
          <a:p>
            <a:pPr marL="629920" lvl="1" indent="-343535">
              <a:spcBef>
                <a:spcPts val="775"/>
              </a:spcBef>
              <a:tabLst>
                <a:tab pos="355600" algn="l"/>
                <a:tab pos="356235" algn="l"/>
              </a:tabLst>
            </a:pPr>
            <a:r>
              <a:rPr lang="en-US" altLang="zh-TW" sz="2400" dirty="0">
                <a:latin typeface="Arial"/>
                <a:cs typeface="Arial"/>
              </a:rPr>
              <a:t>Branch</a:t>
            </a:r>
            <a:r>
              <a:rPr lang="zh-TW" altLang="en-US" sz="2400" dirty="0">
                <a:latin typeface="Arial"/>
                <a:cs typeface="Arial"/>
              </a:rPr>
              <a:t>也是一個建立分支的</a:t>
            </a:r>
            <a:r>
              <a:rPr lang="en-US" altLang="zh-TW" sz="2400" dirty="0">
                <a:latin typeface="Arial"/>
                <a:cs typeface="Arial"/>
              </a:rPr>
              <a:t>Git</a:t>
            </a:r>
            <a:r>
              <a:rPr lang="zh-TW" altLang="en-US" sz="2400" dirty="0">
                <a:latin typeface="Arial"/>
                <a:cs typeface="Arial"/>
              </a:rPr>
              <a:t>指令，可將某個歷史版本複製一份，獨立成為另一個新的分支版本</a:t>
            </a:r>
            <a:endParaRPr lang="en-US" altLang="zh-TW" sz="2400" dirty="0">
              <a:latin typeface="Arial"/>
              <a:cs typeface="Arial"/>
            </a:endParaRP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12</a:t>
            </a:fld>
            <a:endParaRPr lang="zh-TW" altLang="en-US"/>
          </a:p>
        </p:txBody>
      </p:sp>
    </p:spTree>
    <p:extLst>
      <p:ext uri="{BB962C8B-B14F-4D97-AF65-F5344CB8AC3E}">
        <p14:creationId xmlns:p14="http://schemas.microsoft.com/office/powerpoint/2010/main" val="190060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分支</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13</a:t>
            </a:fld>
            <a:endParaRPr lang="zh-TW" altLang="en-US"/>
          </a:p>
        </p:txBody>
      </p:sp>
      <p:pic>
        <p:nvPicPr>
          <p:cNvPr id="5126" name="Picture 6"/>
          <p:cNvPicPr>
            <a:picLocks noChangeAspect="1" noChangeArrowheads="1"/>
          </p:cNvPicPr>
          <p:nvPr/>
        </p:nvPicPr>
        <p:blipFill>
          <a:blip r:embed="rId2"/>
          <a:srcRect/>
          <a:stretch/>
        </p:blipFill>
        <p:spPr bwMode="auto">
          <a:xfrm>
            <a:off x="1437461" y="2060848"/>
            <a:ext cx="6269077" cy="386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694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 Flow</a:t>
            </a:r>
            <a:endParaRPr lang="zh-TW" altLang="en-US" dirty="0"/>
          </a:p>
        </p:txBody>
      </p:sp>
      <p:sp>
        <p:nvSpPr>
          <p:cNvPr id="3" name="內容版面配置區 2"/>
          <p:cNvSpPr>
            <a:spLocks noGrp="1"/>
          </p:cNvSpPr>
          <p:nvPr>
            <p:ph idx="1"/>
          </p:nvPr>
        </p:nvSpPr>
        <p:spPr/>
        <p:txBody>
          <a:bodyPr>
            <a:normAutofit/>
          </a:bodyPr>
          <a:lstStyle/>
          <a:p>
            <a:pPr marL="355600" indent="-343535">
              <a:spcBef>
                <a:spcPts val="775"/>
              </a:spcBef>
              <a:tabLst>
                <a:tab pos="355600" algn="l"/>
                <a:tab pos="356235" algn="l"/>
              </a:tabLst>
            </a:pPr>
            <a:r>
              <a:rPr lang="zh-TW" altLang="en-US" sz="2400" dirty="0">
                <a:latin typeface="Arial"/>
                <a:cs typeface="Arial"/>
              </a:rPr>
              <a:t>一種多人協作的開發流程</a:t>
            </a:r>
            <a:endParaRPr lang="en-US" altLang="zh-TW" sz="2400" dirty="0">
              <a:latin typeface="Arial"/>
              <a:cs typeface="Arial"/>
            </a:endParaRPr>
          </a:p>
          <a:p>
            <a:pPr marL="355600" indent="-343535">
              <a:spcBef>
                <a:spcPts val="775"/>
              </a:spcBef>
              <a:tabLst>
                <a:tab pos="355600" algn="l"/>
                <a:tab pos="356235" algn="l"/>
              </a:tabLst>
            </a:pPr>
            <a:r>
              <a:rPr lang="zh-TW" altLang="en-US" sz="2400" dirty="0">
                <a:latin typeface="Arial"/>
                <a:cs typeface="Arial"/>
              </a:rPr>
              <a:t>各種分支負責不同的功能</a:t>
            </a:r>
            <a:endParaRPr lang="en-US" altLang="zh-TW" sz="2400" dirty="0">
              <a:latin typeface="Arial"/>
              <a:cs typeface="Arial"/>
            </a:endParaRPr>
          </a:p>
          <a:p>
            <a:pPr marL="355600" indent="-343535">
              <a:spcBef>
                <a:spcPts val="775"/>
              </a:spcBef>
              <a:tabLst>
                <a:tab pos="355600" algn="l"/>
                <a:tab pos="356235" algn="l"/>
              </a:tabLst>
            </a:pPr>
            <a:r>
              <a:rPr lang="zh-TW" altLang="en-US" sz="2400" dirty="0">
                <a:latin typeface="Arial"/>
                <a:cs typeface="Arial"/>
              </a:rPr>
              <a:t>長期分支</a:t>
            </a:r>
            <a:endParaRPr lang="en-US" altLang="zh-TW" sz="2400" dirty="0">
              <a:latin typeface="Arial"/>
              <a:cs typeface="Arial"/>
            </a:endParaRPr>
          </a:p>
          <a:p>
            <a:pPr marL="629920" lvl="1" indent="-343535">
              <a:spcBef>
                <a:spcPts val="775"/>
              </a:spcBef>
              <a:tabLst>
                <a:tab pos="355600" algn="l"/>
                <a:tab pos="356235" algn="l"/>
              </a:tabLst>
            </a:pPr>
            <a:r>
              <a:rPr lang="en-US" altLang="zh-TW" dirty="0">
                <a:latin typeface="Arial"/>
                <a:cs typeface="Arial"/>
              </a:rPr>
              <a:t>Master </a:t>
            </a:r>
            <a:r>
              <a:rPr lang="zh-TW" altLang="en-US" dirty="0">
                <a:latin typeface="Arial"/>
                <a:cs typeface="Arial"/>
              </a:rPr>
              <a:t>分支</a:t>
            </a:r>
            <a:endParaRPr lang="en-US" altLang="zh-TW" dirty="0">
              <a:latin typeface="Arial"/>
              <a:cs typeface="Arial"/>
            </a:endParaRPr>
          </a:p>
          <a:p>
            <a:pPr marL="904240" lvl="2" indent="-343535">
              <a:spcBef>
                <a:spcPts val="775"/>
              </a:spcBef>
              <a:tabLst>
                <a:tab pos="355600" algn="l"/>
                <a:tab pos="356235" algn="l"/>
              </a:tabLst>
            </a:pPr>
            <a:r>
              <a:rPr lang="zh-TW" altLang="en-US" dirty="0">
                <a:latin typeface="Arial"/>
                <a:cs typeface="Arial"/>
              </a:rPr>
              <a:t>任務結束後刪除分支</a:t>
            </a:r>
            <a:endParaRPr lang="en-US" altLang="zh-TW" dirty="0">
              <a:latin typeface="Arial"/>
              <a:cs typeface="Arial"/>
            </a:endParaRPr>
          </a:p>
          <a:p>
            <a:pPr marL="904240" lvl="2" indent="-343535">
              <a:spcBef>
                <a:spcPts val="775"/>
              </a:spcBef>
              <a:tabLst>
                <a:tab pos="355600" algn="l"/>
                <a:tab pos="356235" algn="l"/>
              </a:tabLst>
            </a:pPr>
            <a:r>
              <a:rPr lang="en-US" altLang="zh-TW" dirty="0">
                <a:latin typeface="Arial"/>
                <a:cs typeface="Arial"/>
              </a:rPr>
              <a:t>Hotfix</a:t>
            </a:r>
            <a:r>
              <a:rPr lang="zh-TW" altLang="en-US" dirty="0">
                <a:latin typeface="Arial"/>
                <a:cs typeface="Arial"/>
              </a:rPr>
              <a:t>分支</a:t>
            </a:r>
            <a:endParaRPr lang="en-US" altLang="zh-TW" dirty="0">
              <a:latin typeface="Arial"/>
              <a:cs typeface="Arial"/>
            </a:endParaRPr>
          </a:p>
          <a:p>
            <a:pPr marL="629920" lvl="1" indent="-343535">
              <a:spcBef>
                <a:spcPts val="775"/>
              </a:spcBef>
              <a:tabLst>
                <a:tab pos="355600" algn="l"/>
                <a:tab pos="356235" algn="l"/>
              </a:tabLst>
            </a:pPr>
            <a:r>
              <a:rPr lang="en-US" altLang="zh-TW" dirty="0">
                <a:latin typeface="Arial"/>
                <a:cs typeface="Arial"/>
              </a:rPr>
              <a:t>Develop </a:t>
            </a:r>
            <a:r>
              <a:rPr lang="zh-TW" altLang="en-US" dirty="0">
                <a:latin typeface="Arial"/>
                <a:cs typeface="Arial"/>
              </a:rPr>
              <a:t>分支</a:t>
            </a:r>
            <a:endParaRPr lang="en-US" altLang="zh-TW" dirty="0">
              <a:latin typeface="Arial"/>
              <a:cs typeface="Arial"/>
            </a:endParaRPr>
          </a:p>
          <a:p>
            <a:pPr marL="904240" lvl="2" indent="-343535">
              <a:spcBef>
                <a:spcPts val="775"/>
              </a:spcBef>
              <a:tabLst>
                <a:tab pos="355600" algn="l"/>
                <a:tab pos="356235" algn="l"/>
              </a:tabLst>
            </a:pPr>
            <a:r>
              <a:rPr lang="en-US" altLang="zh-TW" dirty="0">
                <a:latin typeface="Arial"/>
                <a:cs typeface="Arial"/>
              </a:rPr>
              <a:t>Feature </a:t>
            </a:r>
            <a:r>
              <a:rPr lang="zh-TW" altLang="en-US" dirty="0">
                <a:latin typeface="Arial"/>
                <a:cs typeface="Arial"/>
              </a:rPr>
              <a:t>分支</a:t>
            </a:r>
            <a:endParaRPr lang="en-US" altLang="zh-TW" dirty="0">
              <a:latin typeface="Arial"/>
              <a:cs typeface="Arial"/>
            </a:endParaRPr>
          </a:p>
          <a:p>
            <a:pPr marL="629920" lvl="1" indent="-343535">
              <a:spcBef>
                <a:spcPts val="775"/>
              </a:spcBef>
              <a:tabLst>
                <a:tab pos="355600" algn="l"/>
                <a:tab pos="356235" algn="l"/>
              </a:tabLst>
            </a:pPr>
            <a:r>
              <a:rPr lang="en-US" altLang="zh-TW" dirty="0">
                <a:latin typeface="Arial"/>
                <a:cs typeface="Arial"/>
              </a:rPr>
              <a:t>Release </a:t>
            </a:r>
            <a:r>
              <a:rPr lang="zh-TW" altLang="en-US" dirty="0">
                <a:latin typeface="Arial"/>
                <a:cs typeface="Arial"/>
              </a:rPr>
              <a:t>分支</a:t>
            </a:r>
            <a:endParaRPr lang="en-US" altLang="zh-TW" dirty="0">
              <a:latin typeface="Arial"/>
              <a:cs typeface="Arial"/>
            </a:endParaRP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14</a:t>
            </a:fld>
            <a:endParaRPr lang="zh-TW" altLang="en-US"/>
          </a:p>
        </p:txBody>
      </p:sp>
    </p:spTree>
    <p:extLst>
      <p:ext uri="{BB962C8B-B14F-4D97-AF65-F5344CB8AC3E}">
        <p14:creationId xmlns:p14="http://schemas.microsoft.com/office/powerpoint/2010/main" val="2181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安裝</a:t>
            </a:r>
          </a:p>
        </p:txBody>
      </p:sp>
      <p:sp>
        <p:nvSpPr>
          <p:cNvPr id="3" name="內容版面配置區 2"/>
          <p:cNvSpPr>
            <a:spLocks noGrp="1"/>
          </p:cNvSpPr>
          <p:nvPr>
            <p:ph idx="1"/>
          </p:nvPr>
        </p:nvSpPr>
        <p:spPr/>
        <p:txBody>
          <a:bodyPr>
            <a:normAutofit/>
          </a:bodyPr>
          <a:lstStyle/>
          <a:p>
            <a:pPr marL="355600" indent="-343535">
              <a:lnSpc>
                <a:spcPct val="100000"/>
              </a:lnSpc>
              <a:spcBef>
                <a:spcPts val="775"/>
              </a:spcBef>
              <a:buChar char="•"/>
              <a:tabLst>
                <a:tab pos="355600" algn="l"/>
                <a:tab pos="356235" algn="l"/>
              </a:tabLst>
            </a:pPr>
            <a:r>
              <a:rPr lang="en-US" altLang="zh-TW" sz="3200" spc="-10" dirty="0">
                <a:latin typeface="Noto Sans CJK JP Thin"/>
                <a:cs typeface="Arial" panose="020B0604020202020204" pitchFamily="34" charset="0"/>
              </a:rPr>
              <a:t>Git</a:t>
            </a:r>
            <a:r>
              <a:rPr lang="zh-TW" altLang="en-US" sz="2800" spc="-10" dirty="0">
                <a:latin typeface="Noto Sans CJK JP Thin"/>
                <a:cs typeface="Arial" panose="020B0604020202020204" pitchFamily="34" charset="0"/>
              </a:rPr>
              <a:t>下載網址：</a:t>
            </a:r>
            <a:r>
              <a:rPr lang="en-US" altLang="zh-TW" sz="2800" dirty="0">
                <a:latin typeface="Arial"/>
                <a:cs typeface="Arial"/>
              </a:rPr>
              <a:t>https://git-scm.com/downloads</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15</a:t>
            </a:fld>
            <a:endParaRPr lang="zh-TW" altLang="en-US"/>
          </a:p>
        </p:txBody>
      </p:sp>
      <p:pic>
        <p:nvPicPr>
          <p:cNvPr id="7" name="圖片 6">
            <a:extLst>
              <a:ext uri="{FF2B5EF4-FFF2-40B4-BE49-F238E27FC236}">
                <a16:creationId xmlns:a16="http://schemas.microsoft.com/office/drawing/2014/main" id="{20614EEC-843B-469E-B350-0CA6E6856575}"/>
              </a:ext>
            </a:extLst>
          </p:cNvPr>
          <p:cNvPicPr>
            <a:picLocks noChangeAspect="1"/>
          </p:cNvPicPr>
          <p:nvPr/>
        </p:nvPicPr>
        <p:blipFill>
          <a:blip r:embed="rId2"/>
          <a:stretch>
            <a:fillRect/>
          </a:stretch>
        </p:blipFill>
        <p:spPr>
          <a:xfrm>
            <a:off x="1203992" y="2480927"/>
            <a:ext cx="7017449" cy="4072273"/>
          </a:xfrm>
          <a:prstGeom prst="rect">
            <a:avLst/>
          </a:prstGeom>
        </p:spPr>
      </p:pic>
    </p:spTree>
    <p:extLst>
      <p:ext uri="{BB962C8B-B14F-4D97-AF65-F5344CB8AC3E}">
        <p14:creationId xmlns:p14="http://schemas.microsoft.com/office/powerpoint/2010/main" val="135836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初次使用設定</a:t>
            </a:r>
            <a:endParaRPr kumimoji="1" lang="zh-TW" altLang="en-US" dirty="0"/>
          </a:p>
        </p:txBody>
      </p:sp>
      <p:sp>
        <p:nvSpPr>
          <p:cNvPr id="4" name="投影片編號版面配置區 3"/>
          <p:cNvSpPr>
            <a:spLocks noGrp="1"/>
          </p:cNvSpPr>
          <p:nvPr>
            <p:ph type="sldNum" sz="quarter" idx="12"/>
          </p:nvPr>
        </p:nvSpPr>
        <p:spPr/>
        <p:txBody>
          <a:bodyPr/>
          <a:lstStyle/>
          <a:p>
            <a:fld id="{94367BE0-5FCD-4D51-9842-B3EAE45D1ACD}" type="slidenum">
              <a:rPr lang="zh-TW" altLang="en-US" smtClean="0"/>
              <a:t>16</a:t>
            </a:fld>
            <a:endParaRPr lang="zh-TW" altLang="en-US"/>
          </a:p>
        </p:txBody>
      </p:sp>
      <p:pic>
        <p:nvPicPr>
          <p:cNvPr id="5" name="圖片 4"/>
          <p:cNvPicPr>
            <a:picLocks noChangeAspect="1"/>
          </p:cNvPicPr>
          <p:nvPr/>
        </p:nvPicPr>
        <p:blipFill>
          <a:blip r:embed="rId2"/>
          <a:srcRect/>
          <a:stretch/>
        </p:blipFill>
        <p:spPr>
          <a:xfrm>
            <a:off x="1943708" y="3156539"/>
            <a:ext cx="5256584" cy="3168061"/>
          </a:xfrm>
          <a:prstGeom prst="rect">
            <a:avLst/>
          </a:prstGeom>
        </p:spPr>
      </p:pic>
      <p:sp>
        <p:nvSpPr>
          <p:cNvPr id="6" name="內容版面配置區 2">
            <a:extLst>
              <a:ext uri="{FF2B5EF4-FFF2-40B4-BE49-F238E27FC236}">
                <a16:creationId xmlns:a16="http://schemas.microsoft.com/office/drawing/2014/main" id="{F07997BE-342B-4B8D-8F05-3C95A70D90D6}"/>
              </a:ext>
            </a:extLst>
          </p:cNvPr>
          <p:cNvSpPr>
            <a:spLocks noGrp="1"/>
          </p:cNvSpPr>
          <p:nvPr>
            <p:ph idx="1"/>
          </p:nvPr>
        </p:nvSpPr>
        <p:spPr>
          <a:xfrm>
            <a:off x="457200" y="1600200"/>
            <a:ext cx="8229600" cy="4876800"/>
          </a:xfrm>
        </p:spPr>
        <p:txBody>
          <a:bodyPr>
            <a:normAutofit/>
          </a:bodyPr>
          <a:lstStyle/>
          <a:p>
            <a:pPr marL="355600" indent="-343535">
              <a:lnSpc>
                <a:spcPct val="100000"/>
              </a:lnSpc>
              <a:spcBef>
                <a:spcPts val="775"/>
              </a:spcBef>
              <a:buChar char="•"/>
              <a:tabLst>
                <a:tab pos="355600" algn="l"/>
                <a:tab pos="356235" algn="l"/>
              </a:tabLst>
            </a:pPr>
            <a:r>
              <a:rPr lang="zh-TW" altLang="en-US" sz="3200" spc="-10" dirty="0">
                <a:latin typeface="Noto Sans CJK JP Thin"/>
                <a:cs typeface="Arial" panose="020B0604020202020204" pitchFamily="34" charset="0"/>
              </a:rPr>
              <a:t>設定使用者資料</a:t>
            </a:r>
            <a:endParaRPr lang="en-US" altLang="zh-TW" sz="3200" spc="-10" dirty="0">
              <a:latin typeface="Noto Sans CJK JP Thin"/>
              <a:cs typeface="Arial" panose="020B0604020202020204" pitchFamily="34" charset="0"/>
            </a:endParaRPr>
          </a:p>
          <a:p>
            <a:pPr marL="355600" indent="-343535">
              <a:lnSpc>
                <a:spcPct val="100000"/>
              </a:lnSpc>
              <a:spcBef>
                <a:spcPts val="775"/>
              </a:spcBef>
              <a:buChar char="•"/>
              <a:tabLst>
                <a:tab pos="355600" algn="l"/>
                <a:tab pos="356235" algn="l"/>
              </a:tabLst>
            </a:pPr>
            <a:r>
              <a:rPr lang="en-US" altLang="zh-TW" dirty="0">
                <a:latin typeface="Arial"/>
                <a:cs typeface="Arial"/>
              </a:rPr>
              <a:t>git config --global user.name “Your name”</a:t>
            </a:r>
          </a:p>
          <a:p>
            <a:pPr marL="355600" indent="-343535">
              <a:lnSpc>
                <a:spcPct val="100000"/>
              </a:lnSpc>
              <a:spcBef>
                <a:spcPts val="775"/>
              </a:spcBef>
              <a:buChar char="•"/>
              <a:tabLst>
                <a:tab pos="355600" algn="l"/>
                <a:tab pos="356235" algn="l"/>
              </a:tabLst>
            </a:pPr>
            <a:r>
              <a:rPr lang="en-US" altLang="zh-TW" dirty="0">
                <a:latin typeface="Arial"/>
                <a:cs typeface="Arial"/>
              </a:rPr>
              <a:t>git config --global </a:t>
            </a:r>
            <a:r>
              <a:rPr lang="en-US" altLang="zh-TW" dirty="0" err="1">
                <a:latin typeface="Arial"/>
                <a:cs typeface="Arial"/>
              </a:rPr>
              <a:t>user.email</a:t>
            </a:r>
            <a:r>
              <a:rPr lang="en-US" altLang="zh-TW" dirty="0">
                <a:latin typeface="Arial"/>
                <a:cs typeface="Arial"/>
              </a:rPr>
              <a:t> example@example.com</a:t>
            </a:r>
          </a:p>
        </p:txBody>
      </p:sp>
    </p:spTree>
    <p:extLst>
      <p:ext uri="{BB962C8B-B14F-4D97-AF65-F5344CB8AC3E}">
        <p14:creationId xmlns:p14="http://schemas.microsoft.com/office/powerpoint/2010/main" val="241859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GitHub</a:t>
            </a:r>
            <a:endParaRPr lang="zh-TW" altLang="en-US" dirty="0"/>
          </a:p>
        </p:txBody>
      </p:sp>
      <p:sp>
        <p:nvSpPr>
          <p:cNvPr id="3" name="內容版面配置區 2"/>
          <p:cNvSpPr>
            <a:spLocks noGrp="1"/>
          </p:cNvSpPr>
          <p:nvPr>
            <p:ph idx="1"/>
          </p:nvPr>
        </p:nvSpPr>
        <p:spPr/>
        <p:txBody>
          <a:bodyPr/>
          <a:lstStyle/>
          <a:p>
            <a:pPr>
              <a:spcBef>
                <a:spcPts val="1200"/>
              </a:spcBef>
              <a:spcAft>
                <a:spcPts val="1200"/>
              </a:spcAft>
            </a:pPr>
            <a:r>
              <a:rPr lang="zh-TW" altLang="en-US" dirty="0"/>
              <a:t>儲存遠端版本庫的服務（提供一個版本庫儲存伺服器）</a:t>
            </a:r>
            <a:endParaRPr lang="en-US" altLang="zh-TW" dirty="0"/>
          </a:p>
          <a:p>
            <a:pPr>
              <a:spcBef>
                <a:spcPts val="1200"/>
              </a:spcBef>
              <a:spcAft>
                <a:spcPts val="1200"/>
              </a:spcAft>
            </a:pPr>
            <a:r>
              <a:rPr lang="en-US" altLang="zh-TW" dirty="0"/>
              <a:t>Git</a:t>
            </a:r>
            <a:r>
              <a:rPr lang="zh-TW" altLang="en-US" dirty="0"/>
              <a:t>良好支持</a:t>
            </a:r>
            <a:endParaRPr lang="en-US" altLang="zh-TW" dirty="0"/>
          </a:p>
          <a:p>
            <a:pPr>
              <a:spcBef>
                <a:spcPts val="1200"/>
              </a:spcBef>
              <a:spcAft>
                <a:spcPts val="1200"/>
              </a:spcAft>
            </a:pPr>
            <a:r>
              <a:rPr lang="zh-TW" altLang="en-US" dirty="0"/>
              <a:t>允許使用者給予程式碼評論（</a:t>
            </a:r>
            <a:r>
              <a:rPr lang="en-US" altLang="zh-TW" dirty="0"/>
              <a:t>comments</a:t>
            </a:r>
            <a:r>
              <a:rPr lang="zh-TW" altLang="en-US" dirty="0"/>
              <a:t>）</a:t>
            </a:r>
            <a:endParaRPr lang="en-US" altLang="zh-TW" dirty="0"/>
          </a:p>
          <a:p>
            <a:pPr>
              <a:spcBef>
                <a:spcPts val="1200"/>
              </a:spcBef>
              <a:spcAft>
                <a:spcPts val="1200"/>
              </a:spcAft>
            </a:pPr>
            <a:r>
              <a:rPr lang="en-US" altLang="zh-TW" dirty="0"/>
              <a:t>Bug</a:t>
            </a:r>
            <a:r>
              <a:rPr lang="zh-TW" altLang="en-US" dirty="0"/>
              <a:t>回報機制</a:t>
            </a:r>
            <a:endParaRPr lang="en-US" altLang="zh-TW" dirty="0"/>
          </a:p>
          <a:p>
            <a:pPr>
              <a:spcBef>
                <a:spcPts val="1200"/>
              </a:spcBef>
              <a:spcAft>
                <a:spcPts val="1200"/>
              </a:spcAft>
            </a:pPr>
            <a:r>
              <a:rPr lang="zh-TW" altLang="en-US" dirty="0"/>
              <a:t>免費（開源專案）</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17</a:t>
            </a:fld>
            <a:endParaRPr lang="zh-TW" altLang="en-US"/>
          </a:p>
        </p:txBody>
      </p:sp>
      <p:pic>
        <p:nvPicPr>
          <p:cNvPr id="6" name="圖片 5">
            <a:extLst>
              <a:ext uri="{FF2B5EF4-FFF2-40B4-BE49-F238E27FC236}">
                <a16:creationId xmlns:a16="http://schemas.microsoft.com/office/drawing/2014/main" id="{ECD6D51F-0279-46F5-ACF7-52549D763EFD}"/>
              </a:ext>
            </a:extLst>
          </p:cNvPr>
          <p:cNvPicPr>
            <a:picLocks noChangeAspect="1"/>
          </p:cNvPicPr>
          <p:nvPr/>
        </p:nvPicPr>
        <p:blipFill>
          <a:blip r:embed="rId3"/>
          <a:stretch>
            <a:fillRect/>
          </a:stretch>
        </p:blipFill>
        <p:spPr>
          <a:xfrm>
            <a:off x="4031432" y="4602554"/>
            <a:ext cx="5112568" cy="1895058"/>
          </a:xfrm>
          <a:prstGeom prst="rect">
            <a:avLst/>
          </a:prstGeom>
        </p:spPr>
      </p:pic>
    </p:spTree>
    <p:extLst>
      <p:ext uri="{BB962C8B-B14F-4D97-AF65-F5344CB8AC3E}">
        <p14:creationId xmlns:p14="http://schemas.microsoft.com/office/powerpoint/2010/main" val="368107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與</a:t>
            </a:r>
            <a:r>
              <a:rPr lang="en-US" altLang="zh-TW" dirty="0"/>
              <a:t>GitHub</a:t>
            </a:r>
            <a:r>
              <a:rPr lang="zh-TW" altLang="en-US" dirty="0"/>
              <a:t>的差別</a:t>
            </a:r>
          </a:p>
        </p:txBody>
      </p:sp>
      <p:sp>
        <p:nvSpPr>
          <p:cNvPr id="3" name="內容版面配置區 2"/>
          <p:cNvSpPr>
            <a:spLocks noGrp="1"/>
          </p:cNvSpPr>
          <p:nvPr>
            <p:ph idx="1"/>
          </p:nvPr>
        </p:nvSpPr>
        <p:spPr/>
        <p:txBody>
          <a:bodyPr/>
          <a:lstStyle/>
          <a:p>
            <a:pPr>
              <a:spcBef>
                <a:spcPts val="1200"/>
              </a:spcBef>
              <a:spcAft>
                <a:spcPts val="1200"/>
              </a:spcAft>
            </a:pPr>
            <a:r>
              <a:rPr lang="en-US" altLang="zh-TW" dirty="0"/>
              <a:t>Git</a:t>
            </a:r>
            <a:r>
              <a:rPr lang="zh-TW" altLang="en-US" dirty="0"/>
              <a:t>是一個分散式版本控制軟體</a:t>
            </a:r>
            <a:endParaRPr lang="en-US" altLang="zh-TW" dirty="0"/>
          </a:p>
          <a:p>
            <a:pPr>
              <a:spcBef>
                <a:spcPts val="1200"/>
              </a:spcBef>
              <a:spcAft>
                <a:spcPts val="1200"/>
              </a:spcAft>
            </a:pPr>
            <a:r>
              <a:rPr lang="en-US" altLang="zh-TW" dirty="0"/>
              <a:t>GitHub</a:t>
            </a:r>
            <a:r>
              <a:rPr lang="zh-TW" altLang="en-US" dirty="0"/>
              <a:t>是一個用於存放程式碼與專案的網路服務（程式碼儲存伺服器），供使用者存放</a:t>
            </a:r>
            <a:r>
              <a:rPr lang="en-US" altLang="zh-TW" dirty="0"/>
              <a:t>Git</a:t>
            </a:r>
            <a:r>
              <a:rPr lang="zh-TW" altLang="en-US" dirty="0"/>
              <a:t>建立的程式碼儲存庫</a:t>
            </a:r>
            <a:endParaRPr lang="en-US" altLang="zh-TW" dirty="0"/>
          </a:p>
          <a:p>
            <a:pPr>
              <a:spcBef>
                <a:spcPts val="1200"/>
              </a:spcBef>
              <a:spcAft>
                <a:spcPts val="1200"/>
              </a:spcAft>
            </a:pPr>
            <a:r>
              <a:rPr lang="zh-TW" altLang="en-US" dirty="0"/>
              <a:t>沒有</a:t>
            </a:r>
            <a:r>
              <a:rPr lang="en-US" altLang="zh-TW" dirty="0"/>
              <a:t>GitHub</a:t>
            </a:r>
            <a:r>
              <a:rPr lang="zh-TW" altLang="en-US" dirty="0"/>
              <a:t>，依然可以使用</a:t>
            </a:r>
            <a:r>
              <a:rPr lang="en-US" altLang="zh-TW" dirty="0"/>
              <a:t>Git</a:t>
            </a:r>
            <a:endParaRPr lang="zh-TW" altLang="en-US" dirty="0"/>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18</a:t>
            </a:fld>
            <a:endParaRPr lang="zh-TW" altLang="en-US"/>
          </a:p>
        </p:txBody>
      </p:sp>
    </p:spTree>
    <p:extLst>
      <p:ext uri="{BB962C8B-B14F-4D97-AF65-F5344CB8AC3E}">
        <p14:creationId xmlns:p14="http://schemas.microsoft.com/office/powerpoint/2010/main" val="328703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GitHub</a:t>
            </a:r>
            <a:endParaRPr lang="zh-TW" altLang="en-US" dirty="0"/>
          </a:p>
        </p:txBody>
      </p:sp>
      <p:sp>
        <p:nvSpPr>
          <p:cNvPr id="3" name="內容版面配置區 2"/>
          <p:cNvSpPr>
            <a:spLocks noGrp="1"/>
          </p:cNvSpPr>
          <p:nvPr>
            <p:ph idx="1"/>
          </p:nvPr>
        </p:nvSpPr>
        <p:spPr/>
        <p:txBody>
          <a:bodyPr>
            <a:normAutofit/>
          </a:bodyPr>
          <a:lstStyle/>
          <a:p>
            <a:r>
              <a:rPr lang="en-US" altLang="zh-TW" sz="2800" dirty="0"/>
              <a:t>GitHub</a:t>
            </a:r>
            <a:r>
              <a:rPr lang="zh-TW" altLang="en-US" sz="2800" dirty="0"/>
              <a:t>網址</a:t>
            </a:r>
            <a:r>
              <a:rPr lang="en-US" altLang="zh-TW" sz="2800" dirty="0"/>
              <a:t>:https://github.com/</a:t>
            </a:r>
          </a:p>
          <a:p>
            <a:pPr lvl="1"/>
            <a:r>
              <a:rPr lang="zh-TW" altLang="en-US" sz="2400" dirty="0"/>
              <a:t>註冊</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19</a:t>
            </a:fld>
            <a:endParaRPr lang="zh-TW" altLang="en-US"/>
          </a:p>
        </p:txBody>
      </p:sp>
      <p:pic>
        <p:nvPicPr>
          <p:cNvPr id="5" name="圖片 4"/>
          <p:cNvPicPr>
            <a:picLocks noChangeAspect="1"/>
          </p:cNvPicPr>
          <p:nvPr/>
        </p:nvPicPr>
        <p:blipFill>
          <a:blip r:embed="rId3"/>
          <a:stretch>
            <a:fillRect/>
          </a:stretch>
        </p:blipFill>
        <p:spPr>
          <a:xfrm>
            <a:off x="899592" y="2564904"/>
            <a:ext cx="7626250" cy="3787873"/>
          </a:xfrm>
          <a:prstGeom prst="rect">
            <a:avLst/>
          </a:prstGeom>
        </p:spPr>
      </p:pic>
    </p:spTree>
    <p:extLst>
      <p:ext uri="{BB962C8B-B14F-4D97-AF65-F5344CB8AC3E}">
        <p14:creationId xmlns:p14="http://schemas.microsoft.com/office/powerpoint/2010/main" val="207107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版本控制</a:t>
            </a:r>
          </a:p>
        </p:txBody>
      </p:sp>
      <p:sp>
        <p:nvSpPr>
          <p:cNvPr id="3" name="內容版面配置區 2"/>
          <p:cNvSpPr>
            <a:spLocks noGrp="1"/>
          </p:cNvSpPr>
          <p:nvPr>
            <p:ph idx="1"/>
          </p:nvPr>
        </p:nvSpPr>
        <p:spPr/>
        <p:txBody>
          <a:bodyPr>
            <a:normAutofit/>
          </a:bodyPr>
          <a:lstStyle/>
          <a:p>
            <a:r>
              <a:rPr lang="zh-TW" altLang="en-US" sz="2800" dirty="0"/>
              <a:t>在任何專案下，保存文件、程式等檔案都是很重要的工作。</a:t>
            </a:r>
            <a:endParaRPr lang="en-US" altLang="zh-TW" sz="2800" dirty="0"/>
          </a:p>
          <a:p>
            <a:r>
              <a:rPr lang="zh-TW" altLang="en-US" sz="2800" dirty="0"/>
              <a:t>在保存檔案當下，檔案之間的</a:t>
            </a:r>
            <a:r>
              <a:rPr lang="zh-TW" altLang="en-US" sz="2800" b="1" dirty="0"/>
              <a:t>演進過程</a:t>
            </a:r>
            <a:r>
              <a:rPr lang="zh-TW" altLang="en-US" sz="2800" dirty="0"/>
              <a:t>及</a:t>
            </a:r>
            <a:r>
              <a:rPr lang="zh-TW" altLang="en-US" sz="2800" b="1" dirty="0"/>
              <a:t>歷史紀錄</a:t>
            </a:r>
            <a:r>
              <a:rPr lang="zh-TW" altLang="en-US" sz="2800" dirty="0"/>
              <a:t>都會</a:t>
            </a:r>
            <a:r>
              <a:rPr lang="zh-TW" altLang="en-US" sz="2800" b="1" dirty="0"/>
              <a:t>記錄</a:t>
            </a:r>
            <a:r>
              <a:rPr lang="zh-TW" altLang="en-US" sz="2800" dirty="0"/>
              <a:t>下來。</a:t>
            </a:r>
            <a:endParaRPr lang="en-US" altLang="zh-TW" sz="2800" dirty="0"/>
          </a:p>
          <a:p>
            <a:pPr lvl="1"/>
            <a:r>
              <a:rPr lang="zh-TW" altLang="en-US" sz="2400" dirty="0"/>
              <a:t>因此會對專案下的檔案都會做版本控制的動作。</a:t>
            </a:r>
            <a:endParaRPr lang="en-US" altLang="zh-TW" sz="2400" dirty="0"/>
          </a:p>
          <a:p>
            <a:r>
              <a:rPr lang="zh-TW" altLang="en-US" sz="2800" dirty="0"/>
              <a:t>版本控制系統是一個能夠記錄</a:t>
            </a:r>
            <a:r>
              <a:rPr lang="zh-TW" altLang="en-US" sz="2800" b="1" dirty="0"/>
              <a:t>一個</a:t>
            </a:r>
            <a:r>
              <a:rPr lang="zh-TW" altLang="en-US" sz="2800" dirty="0"/>
              <a:t>或</a:t>
            </a:r>
            <a:r>
              <a:rPr lang="zh-TW" altLang="en-US" sz="2800" b="1" dirty="0"/>
              <a:t>一組</a:t>
            </a:r>
            <a:r>
              <a:rPr lang="zh-TW" altLang="en-US" sz="2800" dirty="0"/>
              <a:t>檔案在某一段時間的</a:t>
            </a:r>
            <a:r>
              <a:rPr lang="zh-TW" altLang="en-US" sz="2800" b="1" dirty="0"/>
              <a:t>變更</a:t>
            </a:r>
            <a:r>
              <a:rPr lang="zh-TW" altLang="en-US" sz="2800" dirty="0"/>
              <a:t>，使得讀者以後能取回特定版本的系統。</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2</a:t>
            </a:fld>
            <a:endParaRPr lang="zh-TW" altLang="en-US"/>
          </a:p>
        </p:txBody>
      </p:sp>
    </p:spTree>
    <p:extLst>
      <p:ext uri="{BB962C8B-B14F-4D97-AF65-F5344CB8AC3E}">
        <p14:creationId xmlns:p14="http://schemas.microsoft.com/office/powerpoint/2010/main" val="1570995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GitHub</a:t>
            </a:r>
            <a:endParaRPr kumimoji="1" lang="zh-TW" altLang="en-US" dirty="0"/>
          </a:p>
        </p:txBody>
      </p:sp>
      <p:sp>
        <p:nvSpPr>
          <p:cNvPr id="4" name="投影片編號版面配置區 3"/>
          <p:cNvSpPr>
            <a:spLocks noGrp="1"/>
          </p:cNvSpPr>
          <p:nvPr>
            <p:ph type="sldNum" sz="quarter" idx="12"/>
          </p:nvPr>
        </p:nvSpPr>
        <p:spPr/>
        <p:txBody>
          <a:bodyPr/>
          <a:lstStyle/>
          <a:p>
            <a:fld id="{94367BE0-5FCD-4D51-9842-B3EAE45D1ACD}" type="slidenum">
              <a:rPr lang="zh-TW" altLang="en-US" smtClean="0"/>
              <a:t>20</a:t>
            </a:fld>
            <a:endParaRPr lang="zh-TW" altLang="en-US"/>
          </a:p>
        </p:txBody>
      </p:sp>
      <p:pic>
        <p:nvPicPr>
          <p:cNvPr id="5" name="圖片 4"/>
          <p:cNvPicPr>
            <a:picLocks noChangeAspect="1"/>
          </p:cNvPicPr>
          <p:nvPr/>
        </p:nvPicPr>
        <p:blipFill>
          <a:blip r:embed="rId2"/>
          <a:stretch>
            <a:fillRect/>
          </a:stretch>
        </p:blipFill>
        <p:spPr>
          <a:xfrm>
            <a:off x="1475656" y="1844824"/>
            <a:ext cx="6588224" cy="4742558"/>
          </a:xfrm>
          <a:prstGeom prst="rect">
            <a:avLst/>
          </a:prstGeom>
        </p:spPr>
      </p:pic>
    </p:spTree>
    <p:extLst>
      <p:ext uri="{BB962C8B-B14F-4D97-AF65-F5344CB8AC3E}">
        <p14:creationId xmlns:p14="http://schemas.microsoft.com/office/powerpoint/2010/main" val="1362165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4367BE0-5FCD-4D51-9842-B3EAE45D1ACD}" type="slidenum">
              <a:rPr lang="zh-TW" altLang="en-US" smtClean="0"/>
              <a:t>21</a:t>
            </a:fld>
            <a:endParaRPr lang="zh-TW" altLang="en-US"/>
          </a:p>
        </p:txBody>
      </p:sp>
      <p:pic>
        <p:nvPicPr>
          <p:cNvPr id="5" name="圖片 4"/>
          <p:cNvPicPr>
            <a:picLocks noChangeAspect="1"/>
          </p:cNvPicPr>
          <p:nvPr/>
        </p:nvPicPr>
        <p:blipFill>
          <a:blip r:embed="rId2"/>
          <a:stretch>
            <a:fillRect/>
          </a:stretch>
        </p:blipFill>
        <p:spPr>
          <a:xfrm>
            <a:off x="1835696" y="775445"/>
            <a:ext cx="6123719" cy="5946097"/>
          </a:xfrm>
          <a:prstGeom prst="rect">
            <a:avLst/>
          </a:prstGeom>
        </p:spPr>
      </p:pic>
    </p:spTree>
    <p:extLst>
      <p:ext uri="{BB962C8B-B14F-4D97-AF65-F5344CB8AC3E}">
        <p14:creationId xmlns:p14="http://schemas.microsoft.com/office/powerpoint/2010/main" val="1484248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4367BE0-5FCD-4D51-9842-B3EAE45D1ACD}" type="slidenum">
              <a:rPr lang="zh-TW" altLang="en-US" smtClean="0"/>
              <a:t>22</a:t>
            </a:fld>
            <a:endParaRPr lang="zh-TW" altLang="en-US"/>
          </a:p>
        </p:txBody>
      </p:sp>
      <p:pic>
        <p:nvPicPr>
          <p:cNvPr id="5" name="圖片 4"/>
          <p:cNvPicPr>
            <a:picLocks noChangeAspect="1"/>
          </p:cNvPicPr>
          <p:nvPr/>
        </p:nvPicPr>
        <p:blipFill>
          <a:blip r:embed="rId2"/>
          <a:stretch>
            <a:fillRect/>
          </a:stretch>
        </p:blipFill>
        <p:spPr>
          <a:xfrm>
            <a:off x="1747168" y="1052736"/>
            <a:ext cx="5872832" cy="2029871"/>
          </a:xfrm>
          <a:prstGeom prst="rect">
            <a:avLst/>
          </a:prstGeom>
        </p:spPr>
      </p:pic>
      <p:pic>
        <p:nvPicPr>
          <p:cNvPr id="6" name="圖片 5"/>
          <p:cNvPicPr>
            <a:picLocks noChangeAspect="1"/>
          </p:cNvPicPr>
          <p:nvPr/>
        </p:nvPicPr>
        <p:blipFill>
          <a:blip r:embed="rId3"/>
          <a:stretch>
            <a:fillRect/>
          </a:stretch>
        </p:blipFill>
        <p:spPr>
          <a:xfrm>
            <a:off x="1751856" y="3550032"/>
            <a:ext cx="5868144" cy="2626924"/>
          </a:xfrm>
          <a:prstGeom prst="rect">
            <a:avLst/>
          </a:prstGeom>
        </p:spPr>
      </p:pic>
    </p:spTree>
    <p:extLst>
      <p:ext uri="{BB962C8B-B14F-4D97-AF65-F5344CB8AC3E}">
        <p14:creationId xmlns:p14="http://schemas.microsoft.com/office/powerpoint/2010/main" val="1474963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Github</a:t>
            </a:r>
            <a:r>
              <a:rPr lang="zh-TW" altLang="en-US" dirty="0"/>
              <a:t>專案</a:t>
            </a:r>
          </a:p>
        </p:txBody>
      </p:sp>
      <p:sp>
        <p:nvSpPr>
          <p:cNvPr id="4" name="投影片編號版面配置區 3"/>
          <p:cNvSpPr>
            <a:spLocks noGrp="1"/>
          </p:cNvSpPr>
          <p:nvPr>
            <p:ph type="sldNum" sz="quarter" idx="12"/>
          </p:nvPr>
        </p:nvSpPr>
        <p:spPr/>
        <p:txBody>
          <a:bodyPr/>
          <a:lstStyle/>
          <a:p>
            <a:fld id="{94367BE0-5FCD-4D51-9842-B3EAE45D1ACD}" type="slidenum">
              <a:rPr lang="zh-TW" altLang="en-US" smtClean="0"/>
              <a:t>23</a:t>
            </a:fld>
            <a:endParaRPr lang="zh-TW" altLang="en-US"/>
          </a:p>
        </p:txBody>
      </p:sp>
      <p:pic>
        <p:nvPicPr>
          <p:cNvPr id="9218" name="Picture 2"/>
          <p:cNvPicPr>
            <a:picLocks noChangeAspect="1" noChangeArrowheads="1"/>
          </p:cNvPicPr>
          <p:nvPr/>
        </p:nvPicPr>
        <p:blipFill>
          <a:blip r:embed="rId2"/>
          <a:srcRect/>
          <a:stretch/>
        </p:blipFill>
        <p:spPr bwMode="auto">
          <a:xfrm>
            <a:off x="539552" y="2809608"/>
            <a:ext cx="8184729" cy="2540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18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為什麼要使用版本控制？</a:t>
            </a:r>
          </a:p>
        </p:txBody>
      </p:sp>
      <p:sp>
        <p:nvSpPr>
          <p:cNvPr id="3" name="內容版面配置區 2"/>
          <p:cNvSpPr>
            <a:spLocks noGrp="1"/>
          </p:cNvSpPr>
          <p:nvPr>
            <p:ph idx="1"/>
          </p:nvPr>
        </p:nvSpPr>
        <p:spPr/>
        <p:txBody>
          <a:bodyPr>
            <a:normAutofit/>
          </a:bodyPr>
          <a:lstStyle/>
          <a:p>
            <a:r>
              <a:rPr lang="zh-TW" altLang="en-US" sz="2800" dirty="0"/>
              <a:t>檔案被自己或別人覆蓋，刪除</a:t>
            </a:r>
            <a:endParaRPr lang="en-US" altLang="zh-TW" sz="2800" dirty="0"/>
          </a:p>
          <a:p>
            <a:r>
              <a:rPr lang="zh-TW" altLang="en-US" sz="2800" dirty="0"/>
              <a:t>想復原前幾天寫的版本</a:t>
            </a:r>
            <a:endParaRPr lang="en-US" altLang="zh-TW" sz="2800" dirty="0"/>
          </a:p>
          <a:p>
            <a:r>
              <a:rPr lang="zh-TW" altLang="en-US" sz="2800" dirty="0"/>
              <a:t>想查看跟昨天寫的差別在哪裡</a:t>
            </a:r>
            <a:endParaRPr lang="en-US" altLang="zh-TW" sz="2800" dirty="0"/>
          </a:p>
          <a:p>
            <a:r>
              <a:rPr lang="zh-TW" altLang="en-US" sz="2800" dirty="0"/>
              <a:t>新功能開發到一半，原版本有問題要修改</a:t>
            </a:r>
            <a:endParaRPr lang="en-US" altLang="zh-TW" sz="2800" dirty="0"/>
          </a:p>
          <a:p>
            <a:r>
              <a:rPr lang="en-US" altLang="zh-TW" sz="2800" dirty="0"/>
              <a:t>……</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3</a:t>
            </a:fld>
            <a:endParaRPr lang="zh-TW" altLang="en-US"/>
          </a:p>
        </p:txBody>
      </p:sp>
    </p:spTree>
    <p:extLst>
      <p:ext uri="{BB962C8B-B14F-4D97-AF65-F5344CB8AC3E}">
        <p14:creationId xmlns:p14="http://schemas.microsoft.com/office/powerpoint/2010/main" val="261365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版本控制的好處</a:t>
            </a:r>
          </a:p>
        </p:txBody>
      </p:sp>
      <p:sp>
        <p:nvSpPr>
          <p:cNvPr id="3" name="內容版面配置區 2"/>
          <p:cNvSpPr>
            <a:spLocks noGrp="1"/>
          </p:cNvSpPr>
          <p:nvPr>
            <p:ph idx="1"/>
          </p:nvPr>
        </p:nvSpPr>
        <p:spPr/>
        <p:txBody>
          <a:bodyPr>
            <a:normAutofit/>
          </a:bodyPr>
          <a:lstStyle/>
          <a:p>
            <a:r>
              <a:rPr lang="zh-TW" altLang="en-US" sz="2800" dirty="0"/>
              <a:t>建立工作流程</a:t>
            </a:r>
            <a:endParaRPr lang="en-US" altLang="zh-TW" sz="2800" dirty="0"/>
          </a:p>
          <a:p>
            <a:r>
              <a:rPr lang="zh-TW" altLang="en-US" sz="2800" dirty="0"/>
              <a:t>保留歷程紀錄</a:t>
            </a:r>
            <a:endParaRPr lang="en-US" altLang="zh-TW" sz="2800" dirty="0"/>
          </a:p>
          <a:p>
            <a:r>
              <a:rPr lang="zh-TW" altLang="en-US" sz="2800" dirty="0"/>
              <a:t>協同工作</a:t>
            </a:r>
            <a:endParaRPr lang="en-US" altLang="zh-TW" sz="2800" dirty="0"/>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4</a:t>
            </a:fld>
            <a:endParaRPr lang="zh-TW" altLang="en-US"/>
          </a:p>
        </p:txBody>
      </p:sp>
    </p:spTree>
    <p:extLst>
      <p:ext uri="{BB962C8B-B14F-4D97-AF65-F5344CB8AC3E}">
        <p14:creationId xmlns:p14="http://schemas.microsoft.com/office/powerpoint/2010/main" val="14347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版本控制的類型</a:t>
            </a:r>
            <a:r>
              <a:rPr lang="en-US" altLang="zh-TW" baseline="-25000" dirty="0"/>
              <a:t>1</a:t>
            </a:r>
            <a:endParaRPr lang="zh-TW" altLang="en-US" baseline="-25000" dirty="0"/>
          </a:p>
        </p:txBody>
      </p:sp>
      <p:sp>
        <p:nvSpPr>
          <p:cNvPr id="3" name="內容版面配置區 2"/>
          <p:cNvSpPr>
            <a:spLocks noGrp="1"/>
          </p:cNvSpPr>
          <p:nvPr>
            <p:ph idx="1"/>
          </p:nvPr>
        </p:nvSpPr>
        <p:spPr/>
        <p:txBody>
          <a:bodyPr>
            <a:normAutofit/>
          </a:bodyPr>
          <a:lstStyle/>
          <a:p>
            <a:r>
              <a:rPr lang="zh-TW" altLang="en-US" dirty="0"/>
              <a:t>本地版本控制系統</a:t>
            </a:r>
            <a:r>
              <a:rPr lang="en-US" altLang="zh-TW" dirty="0"/>
              <a:t>( Local Version Control Systems)</a:t>
            </a:r>
          </a:p>
          <a:p>
            <a:r>
              <a:rPr lang="en-US" altLang="zh-TW" dirty="0"/>
              <a:t>RCS</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5</a:t>
            </a:fld>
            <a:endParaRPr lang="zh-TW" altLang="en-US"/>
          </a:p>
        </p:txBody>
      </p:sp>
      <p:pic>
        <p:nvPicPr>
          <p:cNvPr id="1026" name="Picture 2" descr="http://newsletter.ascc.sinica.edu.tw/file/file/38/38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705" y="2784243"/>
            <a:ext cx="4196519" cy="352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3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版本控制的類型</a:t>
            </a:r>
            <a:r>
              <a:rPr lang="en-US" altLang="zh-TW" baseline="-25000" dirty="0"/>
              <a:t>2</a:t>
            </a:r>
            <a:endParaRPr lang="zh-TW" altLang="en-US" dirty="0"/>
          </a:p>
        </p:txBody>
      </p:sp>
      <p:sp>
        <p:nvSpPr>
          <p:cNvPr id="3" name="內容版面配置區 2"/>
          <p:cNvSpPr>
            <a:spLocks noGrp="1"/>
          </p:cNvSpPr>
          <p:nvPr>
            <p:ph idx="1"/>
          </p:nvPr>
        </p:nvSpPr>
        <p:spPr/>
        <p:txBody>
          <a:bodyPr>
            <a:normAutofit/>
          </a:bodyPr>
          <a:lstStyle/>
          <a:p>
            <a:r>
              <a:rPr lang="zh-TW" altLang="en-US" dirty="0"/>
              <a:t>集中化版本控制系統</a:t>
            </a:r>
            <a:r>
              <a:rPr lang="en-US" altLang="zh-TW" dirty="0"/>
              <a:t>( Centralized Version Control Systems)</a:t>
            </a:r>
          </a:p>
          <a:p>
            <a:r>
              <a:rPr lang="en-US" altLang="zh-TW" dirty="0"/>
              <a:t>Subversion</a:t>
            </a:r>
            <a:endParaRPr lang="zh-TW" altLang="en-US" dirty="0"/>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6</a:t>
            </a:fld>
            <a:endParaRPr lang="zh-TW" altLang="en-US"/>
          </a:p>
        </p:txBody>
      </p:sp>
      <p:pic>
        <p:nvPicPr>
          <p:cNvPr id="2050" name="Picture 2" descr="http://newsletter.ascc.sinica.edu.tw/file/file/38/38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852936"/>
            <a:ext cx="4047163"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6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版本控制的類型</a:t>
            </a:r>
            <a:r>
              <a:rPr lang="en-US" altLang="zh-TW" baseline="-25000" dirty="0"/>
              <a:t>3</a:t>
            </a:r>
            <a:endParaRPr lang="zh-TW" altLang="en-US" dirty="0"/>
          </a:p>
        </p:txBody>
      </p:sp>
      <p:sp>
        <p:nvSpPr>
          <p:cNvPr id="3" name="內容版面配置區 2"/>
          <p:cNvSpPr>
            <a:spLocks noGrp="1"/>
          </p:cNvSpPr>
          <p:nvPr>
            <p:ph idx="1"/>
          </p:nvPr>
        </p:nvSpPr>
        <p:spPr/>
        <p:txBody>
          <a:bodyPr/>
          <a:lstStyle/>
          <a:p>
            <a:r>
              <a:rPr lang="zh-TW" altLang="en-US" dirty="0"/>
              <a:t>分散式版本控制系統</a:t>
            </a:r>
            <a:endParaRPr lang="en-US" altLang="zh-TW" dirty="0"/>
          </a:p>
          <a:p>
            <a:r>
              <a:rPr lang="en-US" altLang="zh-TW" dirty="0"/>
              <a:t>Git</a:t>
            </a:r>
            <a:r>
              <a:rPr lang="zh-TW" altLang="en-US" dirty="0"/>
              <a:t>、</a:t>
            </a:r>
            <a:r>
              <a:rPr lang="en-US" altLang="zh-TW" dirty="0"/>
              <a:t>Mercurial</a:t>
            </a:r>
            <a:endParaRPr lang="zh-TW" altLang="en-US" dirty="0"/>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7</a:t>
            </a:fld>
            <a:endParaRPr lang="zh-TW" altLang="en-US"/>
          </a:p>
        </p:txBody>
      </p:sp>
      <p:pic>
        <p:nvPicPr>
          <p:cNvPr id="3074" name="Picture 2" descr="http://newsletter.ascc.sinica.edu.tw/file/file/38/38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420888"/>
            <a:ext cx="3744416" cy="421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06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主流版本控制軟體</a:t>
            </a:r>
          </a:p>
        </p:txBody>
      </p:sp>
      <p:sp>
        <p:nvSpPr>
          <p:cNvPr id="3" name="內容版面配置區 2"/>
          <p:cNvSpPr>
            <a:spLocks noGrp="1"/>
          </p:cNvSpPr>
          <p:nvPr>
            <p:ph idx="1"/>
          </p:nvPr>
        </p:nvSpPr>
        <p:spPr/>
        <p:txBody>
          <a:bodyPr/>
          <a:lstStyle/>
          <a:p>
            <a:r>
              <a:rPr lang="en-US" altLang="zh-TW" dirty="0"/>
              <a:t>CVS</a:t>
            </a:r>
          </a:p>
          <a:p>
            <a:r>
              <a:rPr lang="en-US" altLang="zh-TW" dirty="0"/>
              <a:t>Subversion</a:t>
            </a:r>
          </a:p>
          <a:p>
            <a:r>
              <a:rPr lang="en-US" altLang="zh-TW" dirty="0"/>
              <a:t>Mercurial</a:t>
            </a:r>
          </a:p>
          <a:p>
            <a:r>
              <a:rPr lang="en-US" altLang="zh-TW" dirty="0">
                <a:solidFill>
                  <a:srgbClr val="FF0000"/>
                </a:solidFill>
              </a:rPr>
              <a:t>Git</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8</a:t>
            </a:fld>
            <a:endParaRPr lang="zh-TW" altLang="en-US"/>
          </a:p>
        </p:txBody>
      </p:sp>
    </p:spTree>
    <p:extLst>
      <p:ext uri="{BB962C8B-B14F-4D97-AF65-F5344CB8AC3E}">
        <p14:creationId xmlns:p14="http://schemas.microsoft.com/office/powerpoint/2010/main" val="337111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endParaRPr lang="zh-TW" altLang="en-US" dirty="0"/>
          </a:p>
        </p:txBody>
      </p:sp>
      <p:sp>
        <p:nvSpPr>
          <p:cNvPr id="3" name="內容版面配置區 2"/>
          <p:cNvSpPr>
            <a:spLocks noGrp="1"/>
          </p:cNvSpPr>
          <p:nvPr>
            <p:ph idx="1"/>
          </p:nvPr>
        </p:nvSpPr>
        <p:spPr/>
        <p:txBody>
          <a:bodyPr/>
          <a:lstStyle/>
          <a:p>
            <a:pPr>
              <a:spcBef>
                <a:spcPts val="600"/>
              </a:spcBef>
              <a:spcAft>
                <a:spcPts val="600"/>
              </a:spcAft>
            </a:pPr>
            <a:r>
              <a:rPr lang="zh-TW" altLang="en-US" dirty="0"/>
              <a:t>最初為管理</a:t>
            </a:r>
            <a:r>
              <a:rPr lang="en-US" altLang="zh-TW" dirty="0"/>
              <a:t>Linux</a:t>
            </a:r>
            <a:r>
              <a:rPr lang="zh-TW" altLang="en-US" dirty="0"/>
              <a:t>核心開發用</a:t>
            </a:r>
            <a:endParaRPr lang="en-US" altLang="zh-TW" dirty="0"/>
          </a:p>
          <a:p>
            <a:pPr>
              <a:spcBef>
                <a:spcPts val="600"/>
              </a:spcBef>
              <a:spcAft>
                <a:spcPts val="600"/>
              </a:spcAft>
            </a:pPr>
            <a:r>
              <a:rPr lang="zh-TW" altLang="en-US" dirty="0"/>
              <a:t>設計簡單</a:t>
            </a:r>
            <a:endParaRPr lang="en-US" altLang="zh-TW" dirty="0"/>
          </a:p>
          <a:p>
            <a:pPr>
              <a:spcBef>
                <a:spcPts val="600"/>
              </a:spcBef>
              <a:spcAft>
                <a:spcPts val="600"/>
              </a:spcAft>
            </a:pPr>
            <a:r>
              <a:rPr lang="zh-TW" altLang="en-US" dirty="0"/>
              <a:t>支援非線性開發（分支）</a:t>
            </a:r>
            <a:endParaRPr lang="en-US" altLang="zh-TW" dirty="0"/>
          </a:p>
          <a:p>
            <a:pPr>
              <a:spcBef>
                <a:spcPts val="600"/>
              </a:spcBef>
              <a:spcAft>
                <a:spcPts val="600"/>
              </a:spcAft>
            </a:pPr>
            <a:r>
              <a:rPr lang="zh-TW" altLang="en-US" dirty="0"/>
              <a:t>完全的分散式系統</a:t>
            </a:r>
            <a:endParaRPr lang="en-US" altLang="zh-TW" dirty="0"/>
          </a:p>
          <a:p>
            <a:pPr>
              <a:spcBef>
                <a:spcPts val="600"/>
              </a:spcBef>
              <a:spcAft>
                <a:spcPts val="600"/>
              </a:spcAft>
            </a:pPr>
            <a:r>
              <a:rPr lang="zh-TW" altLang="en-US" dirty="0"/>
              <a:t>支援大規模專案</a:t>
            </a:r>
            <a:endParaRPr lang="en-US" altLang="zh-TW" dirty="0"/>
          </a:p>
          <a:p>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9</a:t>
            </a:fld>
            <a:endParaRPr lang="zh-TW" altLang="en-US"/>
          </a:p>
        </p:txBody>
      </p:sp>
    </p:spTree>
    <p:extLst>
      <p:ext uri="{BB962C8B-B14F-4D97-AF65-F5344CB8AC3E}">
        <p14:creationId xmlns:p14="http://schemas.microsoft.com/office/powerpoint/2010/main" val="1318223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度">
  <a:themeElements>
    <a:clrScheme name="清晰度">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古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度">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Web程式設計-2-Basics</Template>
  <TotalTime>12012</TotalTime>
  <Words>1256</Words>
  <Application>Microsoft Office PowerPoint</Application>
  <PresentationFormat>如螢幕大小 (4:3)</PresentationFormat>
  <Paragraphs>139</Paragraphs>
  <Slides>23</Slides>
  <Notes>11</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23</vt:i4>
      </vt:variant>
    </vt:vector>
  </HeadingPairs>
  <TitlesOfParts>
    <vt:vector size="26" baseType="lpstr">
      <vt:lpstr>Noto Sans CJK JP Thin</vt:lpstr>
      <vt:lpstr>Arial</vt:lpstr>
      <vt:lpstr>清晰度</vt:lpstr>
      <vt:lpstr>Git &amp; GitHub簡介</vt:lpstr>
      <vt:lpstr>版本控制</vt:lpstr>
      <vt:lpstr>為什麼要使用版本控制？</vt:lpstr>
      <vt:lpstr>版本控制的好處</vt:lpstr>
      <vt:lpstr>版本控制的類型1</vt:lpstr>
      <vt:lpstr>版本控制的類型2</vt:lpstr>
      <vt:lpstr>版本控制的類型3</vt:lpstr>
      <vt:lpstr>主流版本控制軟體</vt:lpstr>
      <vt:lpstr>Git</vt:lpstr>
      <vt:lpstr>Git名詞1</vt:lpstr>
      <vt:lpstr>Git運作</vt:lpstr>
      <vt:lpstr>Git名詞2</vt:lpstr>
      <vt:lpstr>Git分支</vt:lpstr>
      <vt:lpstr>Git Flow</vt:lpstr>
      <vt:lpstr>Git安裝</vt:lpstr>
      <vt:lpstr>Git初次使用設定</vt:lpstr>
      <vt:lpstr>GitHub</vt:lpstr>
      <vt:lpstr>Git與GitHub的差別</vt:lpstr>
      <vt:lpstr>GitHub</vt:lpstr>
      <vt:lpstr>GitHub</vt:lpstr>
      <vt:lpstr>PowerPoint 簡報</vt:lpstr>
      <vt:lpstr>PowerPoint 簡報</vt:lpstr>
      <vt:lpstr>Github專案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Web程式設計</dc:title>
  <dc:creator>sammy</dc:creator>
  <cp:lastModifiedBy>張佑瑋</cp:lastModifiedBy>
  <cp:revision>160</cp:revision>
  <dcterms:modified xsi:type="dcterms:W3CDTF">2022-07-13T13:04:11Z</dcterms:modified>
</cp:coreProperties>
</file>