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75" r:id="rId4"/>
    <p:sldId id="280" r:id="rId5"/>
    <p:sldId id="299" r:id="rId6"/>
    <p:sldId id="285" r:id="rId7"/>
    <p:sldId id="290" r:id="rId8"/>
    <p:sldId id="292" r:id="rId9"/>
    <p:sldId id="291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論文ppt" id="{29DEABDF-9A16-4EEF-9544-FF58353BE367}">
          <p14:sldIdLst>
            <p14:sldId id="256"/>
            <p14:sldId id="279"/>
            <p14:sldId id="275"/>
            <p14:sldId id="280"/>
            <p14:sldId id="299"/>
            <p14:sldId id="285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59294" autoAdjust="0"/>
  </p:normalViewPr>
  <p:slideViewPr>
    <p:cSldViewPr snapToGrid="0">
      <p:cViewPr varScale="1">
        <p:scale>
          <a:sx n="65" d="100"/>
          <a:sy n="65" d="100"/>
        </p:scale>
        <p:origin x="2592" y="66"/>
      </p:cViewPr>
      <p:guideLst>
        <p:guide orient="horz" pos="2160"/>
        <p:guide pos="52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AAEA2-08F3-465F-B0E5-2CDABF472A92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6CF6F-DDF4-4188-A15C-F23F10133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11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71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7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8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3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4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70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 - Background</a:t>
            </a:r>
          </a:p>
          <a:p>
            <a:r>
              <a:rPr lang="en-US" altLang="zh-TW" dirty="0"/>
              <a:t> - Problem</a:t>
            </a:r>
          </a:p>
          <a:p>
            <a:r>
              <a:rPr lang="en-US" altLang="zh-TW" dirty="0"/>
              <a:t> - Approach Method System</a:t>
            </a:r>
          </a:p>
          <a:p>
            <a:r>
              <a:rPr lang="en-US" altLang="zh-TW" dirty="0"/>
              <a:t> - Benefit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9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Reasserting the philosophy of experiential education as a vehicle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for change in the 21st century. The Journal of Experiential Education 22, 91–98.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ulliverRM"/>
              </a:rPr>
              <a:t> (</a:t>
            </a:r>
            <a:r>
              <a:rPr lang="en-US" altLang="zh-TW" sz="1800" b="0" i="0" u="none" strike="noStrike" baseline="0" dirty="0" err="1">
                <a:solidFill>
                  <a:srgbClr val="000066"/>
                </a:solidFill>
                <a:latin typeface="GulliverRM"/>
              </a:rPr>
              <a:t>Itin</a:t>
            </a:r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, 1999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ulliverRM"/>
              </a:rPr>
              <a:t>).</a:t>
            </a:r>
            <a:endParaRPr lang="en-US" altLang="zh-TW" sz="1800" b="0" i="0" u="none" strike="noStrike" baseline="0" dirty="0">
              <a:solidFill>
                <a:srgbClr val="000066"/>
              </a:solidFill>
              <a:latin typeface="GulliverRM"/>
            </a:endParaRP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41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Reasserting the philosophy of experiential education as a vehicle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for change in the 21st century. The Journal of Experiential Education 22, 91–98.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ulliverRM"/>
              </a:rPr>
              <a:t> (</a:t>
            </a:r>
            <a:r>
              <a:rPr lang="en-US" altLang="zh-TW" sz="1800" b="0" i="0" u="none" strike="noStrike" baseline="0" dirty="0" err="1">
                <a:solidFill>
                  <a:srgbClr val="000066"/>
                </a:solidFill>
                <a:latin typeface="GulliverRM"/>
              </a:rPr>
              <a:t>Itin</a:t>
            </a:r>
            <a:r>
              <a:rPr lang="en-US" altLang="zh-TW" sz="1800" b="0" i="0" u="none" strike="noStrike" baseline="0" dirty="0">
                <a:solidFill>
                  <a:srgbClr val="000066"/>
                </a:solidFill>
                <a:latin typeface="GulliverRM"/>
              </a:rPr>
              <a:t>, 1999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GulliverRM"/>
              </a:rPr>
              <a:t>).</a:t>
            </a:r>
            <a:endParaRPr lang="en-US" altLang="zh-TW" sz="1800" b="0" i="0" u="none" strike="noStrike" baseline="0" dirty="0">
              <a:solidFill>
                <a:srgbClr val="000066"/>
              </a:solidFill>
              <a:latin typeface="GulliverRM"/>
            </a:endParaRP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2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單元：</a:t>
            </a:r>
            <a:endParaRPr lang="en-US" altLang="zh-TW" dirty="0"/>
          </a:p>
          <a:p>
            <a:r>
              <a:rPr lang="en-US" altLang="zh-TW" dirty="0"/>
              <a:t>Merge</a:t>
            </a:r>
            <a:r>
              <a:rPr lang="zh-TW" altLang="en-US" dirty="0"/>
              <a:t>操作</a:t>
            </a:r>
            <a:endParaRPr lang="en-US" altLang="zh-TW" dirty="0"/>
          </a:p>
          <a:p>
            <a:r>
              <a:rPr lang="zh-TW" altLang="en-US" dirty="0"/>
              <a:t>解決衝突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Remote:</a:t>
            </a:r>
          </a:p>
          <a:p>
            <a:r>
              <a:rPr lang="en-US" altLang="zh-TW" dirty="0"/>
              <a:t>pull</a:t>
            </a:r>
            <a:r>
              <a:rPr lang="zh-TW" altLang="en-US" dirty="0"/>
              <a:t>操作</a:t>
            </a:r>
            <a:endParaRPr lang="en-US" altLang="zh-TW" dirty="0"/>
          </a:p>
          <a:p>
            <a:r>
              <a:rPr lang="zh-TW" altLang="en-US" dirty="0"/>
              <a:t>遠端分支</a:t>
            </a:r>
            <a:endParaRPr lang="en-US" altLang="zh-TW" dirty="0"/>
          </a:p>
          <a:p>
            <a:r>
              <a:rPr lang="en-US" altLang="zh-TW" dirty="0"/>
              <a:t>Pull request</a:t>
            </a:r>
          </a:p>
          <a:p>
            <a:endParaRPr lang="en-US" altLang="zh-TW" dirty="0"/>
          </a:p>
          <a:p>
            <a:r>
              <a:rPr lang="en-US" altLang="zh-TW" dirty="0"/>
              <a:t>Tag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版本發布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操作複製檔案以解釋手動備份的麻煩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80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完成目標後學習到如何建立</a:t>
            </a:r>
            <a:r>
              <a:rPr lang="en-US" altLang="zh-TW" dirty="0"/>
              <a:t>Git repository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45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7213600" y="3897318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7213604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7213604" y="4198943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213603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9836151" y="4060827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8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8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7" name="Picture 17" descr="selab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268" y="5486400"/>
            <a:ext cx="13377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09600" y="2401892"/>
            <a:ext cx="11277600" cy="1470025"/>
          </a:xfrm>
        </p:spPr>
        <p:txBody>
          <a:bodyPr anchor="b"/>
          <a:lstStyle>
            <a:lvl1pPr>
              <a:defRPr sz="2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Click to edit Master title style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36005" indent="0" algn="l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fld id="{F4B6B703-992A-435A-AE26-8C4502460852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2" y="1593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892D4-1A1F-44F3-9DA7-45230F7C91EC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69988"/>
            <a:ext cx="109728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24417" y="2276475"/>
            <a:ext cx="109728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8701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00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69988"/>
            <a:ext cx="109728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8618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69988"/>
            <a:ext cx="10972800" cy="1066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24417" y="2276475"/>
            <a:ext cx="10972800" cy="432435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707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713"/>
            <a:ext cx="11582400" cy="1066800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solidFill>
                  <a:srgbClr val="002060"/>
                </a:solidFill>
                <a:latin typeface="+mj-lt"/>
              </a:defRPr>
            </a:lvl2pPr>
            <a:lvl3pPr>
              <a:defRPr sz="1600">
                <a:solidFill>
                  <a:srgbClr val="7030A0"/>
                </a:solidFill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B1C7F-91E8-43D5-BEEE-4654B31AC72F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5"/>
            <a:ext cx="10363200" cy="1362075"/>
          </a:xfrm>
        </p:spPr>
        <p:txBody>
          <a:bodyPr anchor="b">
            <a:noAutofit/>
          </a:bodyPr>
          <a:lstStyle>
            <a:lvl1pPr algn="ctr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25718" indent="0">
              <a:buNone/>
              <a:defRPr sz="1181" b="0">
                <a:solidFill>
                  <a:schemeClr val="tx2"/>
                </a:solidFill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801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9"/>
            <a:ext cx="53848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9"/>
            <a:ext cx="5384800" cy="4525963"/>
          </a:xfrm>
        </p:spPr>
        <p:txBody>
          <a:bodyPr/>
          <a:lstStyle>
            <a:lvl1pPr>
              <a:defRPr sz="1125"/>
            </a:lvl1pPr>
            <a:lvl2pPr>
              <a:defRPr sz="1069"/>
            </a:lvl2pPr>
            <a:lvl3pPr>
              <a:defRPr sz="1013"/>
            </a:lvl3pPr>
            <a:lvl4pPr>
              <a:defRPr sz="1013"/>
            </a:lvl4pPr>
            <a:lvl5pPr>
              <a:defRPr sz="1013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5ECBC-75D7-4E92-A6DA-E5A61CC0505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6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2250" b="0" i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70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5718" indent="0">
              <a:buNone/>
              <a:defRPr sz="1069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125" b="1"/>
            </a:lvl2pPr>
            <a:lvl3pPr>
              <a:buNone/>
              <a:defRPr sz="1013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6" y="2708519"/>
            <a:ext cx="5389033" cy="3886200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7792BD-C1B3-4730-AEDC-1261E14F33A0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0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8099F-6083-417A-91B4-07F67E91F2D3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013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5144" indent="0">
              <a:buNone/>
              <a:defRPr sz="788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2E897-83EE-45A1-9541-8196F21AF618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9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5" y="1109162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1125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13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731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04F8F-E36F-44BB-942F-CBFBD841E80C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88169-0977-48A8-85EF-1864E048F152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8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80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8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43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70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11887203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 altLang="zh-TW" sz="1013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620713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24417" y="1773239"/>
            <a:ext cx="109728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2" y="612775"/>
            <a:ext cx="1276349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fld id="{F1BCBD23-0C21-44FF-925C-6B444C55876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3" y="612775"/>
            <a:ext cx="176741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45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pic>
        <p:nvPicPr>
          <p:cNvPr id="1043" name="Picture 19" descr="selablogo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52" y="15875"/>
            <a:ext cx="13377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52151" y="6391280"/>
            <a:ext cx="1181100" cy="366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Calibri" pitchFamily="34" charset="0"/>
              </a:defRPr>
            </a:lvl1pPr>
          </a:lstStyle>
          <a:p>
            <a:fld id="{9F403048-CE27-480E-9DB2-78DEF10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itchFamily="34" charset="0"/>
          <a:ea typeface="微軟正黑體" pitchFamily="34" charset="-120"/>
        </a:defRPr>
      </a:lvl9pPr>
    </p:titleStyle>
    <p:bodyStyle>
      <a:lvl1pPr marL="205383" indent="-143768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69689" indent="-138410" algn="l" rtl="0" eaLnBrk="1" fontAlgn="base" hangingPunct="1">
        <a:spcBef>
          <a:spcPts val="169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1800" kern="1200">
          <a:solidFill>
            <a:srgbClr val="002060"/>
          </a:solidFill>
          <a:latin typeface="Calibri" pitchFamily="34" charset="0"/>
          <a:ea typeface="+mn-ea"/>
          <a:cs typeface="+mn-cs"/>
        </a:defRPr>
      </a:lvl2pPr>
      <a:lvl3pPr marL="518816" indent="-123230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rgbClr val="7030A0"/>
          </a:solidFill>
          <a:latin typeface="Calibri" pitchFamily="34" charset="0"/>
          <a:ea typeface="+mn-ea"/>
          <a:cs typeface="+mn-cs"/>
        </a:defRPr>
      </a:lvl3pPr>
      <a:lvl4pPr marL="663476" indent="-112514" algn="l" rtl="0" eaLnBrk="1" fontAlgn="base" hangingPunct="1">
        <a:spcBef>
          <a:spcPts val="169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4pPr>
      <a:lvl5pPr marL="781348" indent="-102692" algn="l" rtl="0" eaLnBrk="1" fontAlgn="base" hangingPunct="1">
        <a:spcBef>
          <a:spcPts val="169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1200" kern="1200">
          <a:solidFill>
            <a:srgbClr val="A04DA3"/>
          </a:solidFill>
          <a:latin typeface="Calibri" pitchFamily="34" charset="0"/>
          <a:ea typeface="+mn-ea"/>
          <a:cs typeface="+mn-cs"/>
        </a:defRPr>
      </a:lvl5pPr>
      <a:lvl6pPr marL="905256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1013" kern="1200">
          <a:solidFill>
            <a:schemeClr val="accent3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▫"/>
        <a:defRPr kumimoji="0" sz="9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141857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844" kern="1200">
          <a:solidFill>
            <a:schemeClr val="accent3"/>
          </a:solidFill>
          <a:latin typeface="+mn-lt"/>
          <a:ea typeface="+mn-ea"/>
          <a:cs typeface="+mn-cs"/>
        </a:defRPr>
      </a:lvl8pPr>
      <a:lvl9pPr marL="1260158" indent="-102870" algn="l" rtl="0" eaLnBrk="1" latinLnBrk="0" hangingPunct="1">
        <a:spcBef>
          <a:spcPts val="169"/>
        </a:spcBef>
        <a:buClr>
          <a:schemeClr val="accent3"/>
        </a:buClr>
        <a:buFont typeface="Georgia"/>
        <a:buChar char="◦"/>
        <a:defRPr kumimoji="0" sz="788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6665" y="2226046"/>
            <a:ext cx="11277600" cy="1470025"/>
          </a:xfrm>
        </p:spPr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2021/12/28 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進度報告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FEC24E9-2CD6-4FC0-AD93-4BBA892E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17522"/>
            <a:ext cx="6604000" cy="1752600"/>
          </a:xfrm>
        </p:spPr>
        <p:txBody>
          <a:bodyPr/>
          <a:lstStyle/>
          <a:p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  <a:cs typeface="Arial" panose="020B0604020202020204" pitchFamily="34" charset="0"/>
              </a:rPr>
              <a:t>報告人：張佑瑋</a:t>
            </a:r>
          </a:p>
        </p:txBody>
      </p:sp>
    </p:spTree>
    <p:extLst>
      <p:ext uri="{BB962C8B-B14F-4D97-AF65-F5344CB8AC3E}">
        <p14:creationId xmlns:p14="http://schemas.microsoft.com/office/powerpoint/2010/main" val="279977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2D0370-A0E1-4DC5-8797-B993CFE5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3" y="1773238"/>
            <a:ext cx="8191069" cy="4827587"/>
          </a:xfrm>
        </p:spPr>
      </p:pic>
    </p:spTree>
    <p:extLst>
      <p:ext uri="{BB962C8B-B14F-4D97-AF65-F5344CB8AC3E}">
        <p14:creationId xmlns:p14="http://schemas.microsoft.com/office/powerpoint/2010/main" val="21395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F547FED-E3FE-471F-ADA0-6B2E0356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3" y="1773238"/>
            <a:ext cx="8191069" cy="4827587"/>
          </a:xfrm>
        </p:spPr>
      </p:pic>
    </p:spTree>
    <p:extLst>
      <p:ext uri="{BB962C8B-B14F-4D97-AF65-F5344CB8AC3E}">
        <p14:creationId xmlns:p14="http://schemas.microsoft.com/office/powerpoint/2010/main" val="157329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E5DA30-756F-4C0B-A74B-C31AD72B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3" y="1773238"/>
            <a:ext cx="8191069" cy="4827587"/>
          </a:xfrm>
        </p:spPr>
      </p:pic>
    </p:spTree>
    <p:extLst>
      <p:ext uri="{BB962C8B-B14F-4D97-AF65-F5344CB8AC3E}">
        <p14:creationId xmlns:p14="http://schemas.microsoft.com/office/powerpoint/2010/main" val="102228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02EF38-0755-4C8C-8A7E-2241EB22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7" y="1773238"/>
            <a:ext cx="7486082" cy="4827587"/>
          </a:xfrm>
        </p:spPr>
      </p:pic>
    </p:spTree>
    <p:extLst>
      <p:ext uri="{BB962C8B-B14F-4D97-AF65-F5344CB8AC3E}">
        <p14:creationId xmlns:p14="http://schemas.microsoft.com/office/powerpoint/2010/main" val="32111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467298A-95B4-4069-A561-494A6749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7" y="1773238"/>
            <a:ext cx="7486082" cy="4827587"/>
          </a:xfrm>
        </p:spPr>
      </p:pic>
    </p:spTree>
    <p:extLst>
      <p:ext uri="{BB962C8B-B14F-4D97-AF65-F5344CB8AC3E}">
        <p14:creationId xmlns:p14="http://schemas.microsoft.com/office/powerpoint/2010/main" val="23388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論文</a:t>
            </a:r>
            <a:r>
              <a:rPr lang="en-US" altLang="zh-TW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Outline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99750"/>
            <a:ext cx="10972800" cy="4671265"/>
          </a:xfrm>
        </p:spPr>
        <p:txBody>
          <a:bodyPr/>
          <a:lstStyle/>
          <a:p>
            <a:pPr marL="61615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600" b="1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dirty="0">
                <a:latin typeface="+mn-lt"/>
                <a:ea typeface="Arial"/>
                <a:cs typeface="Arial"/>
                <a:sym typeface="Arial"/>
              </a:rPr>
              <a:t>Motivation</a:t>
            </a:r>
            <a:r>
              <a:rPr lang="zh-TW" altLang="en-US" sz="2800" b="1" dirty="0">
                <a:latin typeface="+mn-lt"/>
                <a:ea typeface="Arial"/>
                <a:cs typeface="Arial"/>
                <a:sym typeface="Arial"/>
              </a:rPr>
              <a:t>（動機）</a:t>
            </a:r>
            <a:endParaRPr lang="en-US" altLang="zh-TW" sz="2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dirty="0">
                <a:latin typeface="+mn-lt"/>
                <a:ea typeface="Arial"/>
                <a:cs typeface="Arial"/>
                <a:sym typeface="Arial"/>
              </a:rPr>
              <a:t>Literature review</a:t>
            </a:r>
            <a:r>
              <a:rPr lang="zh-TW" altLang="en-US" sz="2800" b="1" dirty="0">
                <a:latin typeface="+mn-lt"/>
                <a:ea typeface="Arial"/>
                <a:cs typeface="Arial"/>
                <a:sym typeface="Arial"/>
              </a:rPr>
              <a:t>（文獻回顧）</a:t>
            </a:r>
            <a:endParaRPr lang="en-US" altLang="zh-TW" sz="2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dirty="0">
                <a:latin typeface="+mn-lt"/>
                <a:ea typeface="Arial"/>
                <a:cs typeface="Arial"/>
                <a:sym typeface="Arial"/>
              </a:rPr>
              <a:t>Proposal method</a:t>
            </a:r>
            <a:r>
              <a:rPr lang="zh-TW" altLang="en-US" sz="2800" b="1" dirty="0">
                <a:latin typeface="+mn-lt"/>
                <a:ea typeface="Arial"/>
                <a:cs typeface="Arial"/>
                <a:sym typeface="Arial"/>
              </a:rPr>
              <a:t>（主要方法）</a:t>
            </a:r>
            <a:endParaRPr lang="en-US" altLang="zh-TW" sz="28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dirty="0">
                <a:latin typeface="+mn-lt"/>
                <a:ea typeface="Arial"/>
                <a:cs typeface="Arial"/>
                <a:sym typeface="Arial"/>
              </a:rPr>
              <a:t>GEG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Experimental &amp; discussions results</a:t>
            </a:r>
            <a:r>
              <a:rPr lang="zh-TW" alt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（實驗）</a:t>
            </a:r>
            <a:endParaRPr lang="en-US" altLang="zh-TW" sz="28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altLang="zh-TW" sz="2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Conclusions and future work</a:t>
            </a:r>
            <a:r>
              <a:rPr lang="zh-TW" altLang="en-US" sz="2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（結論與未來研究）</a:t>
            </a:r>
            <a:endParaRPr lang="en-US" altLang="zh-TW" sz="2800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endParaRPr lang="en-US" altLang="zh-TW" sz="2800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動機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F7DB1005-790C-4626-ADCC-9A5C6691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9750"/>
            <a:ext cx="10972800" cy="4671265"/>
          </a:xfrm>
        </p:spPr>
        <p:txBody>
          <a:bodyPr/>
          <a:lstStyle/>
          <a:p>
            <a:pPr marL="61615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61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69689" marR="0" lvl="1" indent="-13841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AB833"/>
              </a:buClr>
              <a:buSzTx/>
              <a:buFont typeface="Georgia" pitchFamily="18" charset="0"/>
              <a:buChar char="▫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使用版控系統的能力在軟體業中有高度需求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61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根據問卷調查，大多數資訊工程系學生對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有學習或使用上的困難，並認為對使用遊戲的方式學習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較傳統學習方式有興趣。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61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因此提出此方法以驗證運用教育遊戲對學習效率的提高、以及提高學生的學習動機</a:t>
            </a:r>
            <a:endParaRPr lang="en-US" altLang="zh-TW" sz="2800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161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好處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以教育遊戲代替傳統課程的方法被認為可以提供各種優勢指導策略，可以幫助增強理解力、提供更深度的學習，並可將學習過程轉換為有趣的體驗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目的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99750"/>
            <a:ext cx="10972800" cy="4671265"/>
          </a:xfrm>
        </p:spPr>
        <p:txBody>
          <a:bodyPr/>
          <a:lstStyle/>
          <a:p>
            <a:pPr marL="61615" indent="0">
              <a:buNone/>
            </a:pPr>
            <a:r>
              <a:rPr lang="en-US" altLang="zh-TW" sz="240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改善對</a:t>
            </a:r>
            <a:r>
              <a:rPr lang="en-US" altLang="zh-TW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Git</a:t>
            </a: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有學習障礙的學生對</a:t>
            </a:r>
            <a:r>
              <a:rPr lang="en-US" altLang="zh-TW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Git</a:t>
            </a: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的使用體驗、學習成效</a:t>
            </a: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驗證教育遊戲相對直接授課能實現更深入的學習，並改善學習態度</a:t>
            </a: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了解使用者能否將遊戲過程累積的經驗轉換成實際使用</a:t>
            </a:r>
            <a:r>
              <a:rPr lang="en-US" altLang="zh-TW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Git</a:t>
            </a: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的能力</a:t>
            </a: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TW" altLang="en-US" sz="26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了解使用者對使用教育遊戲學習的態度</a:t>
            </a: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TW" sz="260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4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文獻回顧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99750"/>
            <a:ext cx="10972800" cy="4671265"/>
          </a:xfrm>
        </p:spPr>
        <p:txBody>
          <a:bodyPr/>
          <a:lstStyle/>
          <a:p>
            <a:pPr marL="61615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21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99750"/>
            <a:ext cx="10972800" cy="4671265"/>
          </a:xfrm>
        </p:spPr>
        <p:txBody>
          <a:bodyPr/>
          <a:lstStyle/>
          <a:p>
            <a:pPr marL="61615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遊戲分為六個關卡：介紹（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基本操作（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base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分支（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branches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合併（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merge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遠端（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remote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, 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標籤（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tag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每個關卡中有數個小節，介紹與引導玩家認識</a:t>
            </a:r>
            <a:r>
              <a:rPr lang="en-US" altLang="zh-TW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git</a:t>
            </a: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概念及指令</a:t>
            </a: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每個小節中，玩家要完成指定的目標，達成後即可進入下個小節</a:t>
            </a: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每通過一個小節，代表玩家認識、學習或掌握了一個知識</a:t>
            </a:r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endParaRPr lang="en-US" altLang="zh-TW" sz="2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7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內容版面配置區 5" descr="一張含有 桌 的圖片&#10;&#10;自動產生的描述">
            <a:extLst>
              <a:ext uri="{FF2B5EF4-FFF2-40B4-BE49-F238E27FC236}">
                <a16:creationId xmlns:a16="http://schemas.microsoft.com/office/drawing/2014/main" id="{84E617B5-0216-4EE3-A2D1-0EFE1F0E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95" y="1400175"/>
            <a:ext cx="7924409" cy="4670425"/>
          </a:xfrm>
        </p:spPr>
      </p:pic>
    </p:spTree>
    <p:extLst>
      <p:ext uri="{BB962C8B-B14F-4D97-AF65-F5344CB8AC3E}">
        <p14:creationId xmlns:p14="http://schemas.microsoft.com/office/powerpoint/2010/main" val="85497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40353EB1-FE81-44DE-B8B3-4EE8BD45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3" y="1773238"/>
            <a:ext cx="8191069" cy="4827587"/>
          </a:xfrm>
        </p:spPr>
      </p:pic>
    </p:spTree>
    <p:extLst>
      <p:ext uri="{BB962C8B-B14F-4D97-AF65-F5344CB8AC3E}">
        <p14:creationId xmlns:p14="http://schemas.microsoft.com/office/powerpoint/2010/main" val="157680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方法</a:t>
            </a:r>
            <a:endParaRPr lang="en-US" altLang="zh-TW" sz="4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419E77B-E3E2-48A1-B30B-2ACDDDEB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53" y="1773238"/>
            <a:ext cx="8191069" cy="4827587"/>
          </a:xfrm>
        </p:spPr>
      </p:pic>
    </p:spTree>
    <p:extLst>
      <p:ext uri="{BB962C8B-B14F-4D97-AF65-F5344CB8AC3E}">
        <p14:creationId xmlns:p14="http://schemas.microsoft.com/office/powerpoint/2010/main" val="357484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Custom 6">
      <a:dk1>
        <a:srgbClr val="455C19"/>
      </a:dk1>
      <a:lt1>
        <a:srgbClr val="F3F3F3"/>
      </a:lt1>
      <a:dk2>
        <a:srgbClr val="424242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佈景主題1" id="{B169F551-CAD8-43B8-B540-6418118780A3}" vid="{FF25CD38-492D-4AFA-8384-438192C77E4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0.報告用主題</Template>
  <TotalTime>68043</TotalTime>
  <Words>453</Words>
  <Application>Microsoft Office PowerPoint</Application>
  <PresentationFormat>寬螢幕</PresentationFormat>
  <Paragraphs>92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GulliverRM</vt:lpstr>
      <vt:lpstr>Microsoft YaHei</vt:lpstr>
      <vt:lpstr>微軟正黑體 Light</vt:lpstr>
      <vt:lpstr>Arial</vt:lpstr>
      <vt:lpstr>Calibri</vt:lpstr>
      <vt:lpstr>Georgia</vt:lpstr>
      <vt:lpstr>Times New Roman</vt:lpstr>
      <vt:lpstr>Trebuchet MS</vt:lpstr>
      <vt:lpstr>Wingdings 2</vt:lpstr>
      <vt:lpstr>佈景主題1</vt:lpstr>
      <vt:lpstr>2021/12/28 進度報告</vt:lpstr>
      <vt:lpstr>論文Outline</vt:lpstr>
      <vt:lpstr>動機</vt:lpstr>
      <vt:lpstr>目的</vt:lpstr>
      <vt:lpstr>文獻回顧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  <vt:lpstr>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2017/12/29</dc:title>
  <dc:creator>Lin</dc:creator>
  <cp:lastModifiedBy>張佑瑋</cp:lastModifiedBy>
  <cp:revision>1289</cp:revision>
  <dcterms:created xsi:type="dcterms:W3CDTF">2017-12-28T08:00:02Z</dcterms:created>
  <dcterms:modified xsi:type="dcterms:W3CDTF">2022-01-03T07:07:57Z</dcterms:modified>
</cp:coreProperties>
</file>