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300" r:id="rId2"/>
    <p:sldId id="257" r:id="rId3"/>
    <p:sldId id="258" r:id="rId4"/>
    <p:sldId id="261" r:id="rId5"/>
    <p:sldId id="276" r:id="rId6"/>
    <p:sldId id="320" r:id="rId7"/>
    <p:sldId id="303" r:id="rId8"/>
    <p:sldId id="263" r:id="rId9"/>
    <p:sldId id="264" r:id="rId10"/>
    <p:sldId id="265" r:id="rId11"/>
    <p:sldId id="305" r:id="rId12"/>
    <p:sldId id="317" r:id="rId13"/>
    <p:sldId id="316" r:id="rId14"/>
    <p:sldId id="278" r:id="rId15"/>
    <p:sldId id="309" r:id="rId16"/>
    <p:sldId id="315" r:id="rId17"/>
    <p:sldId id="307" r:id="rId18"/>
    <p:sldId id="308" r:id="rId19"/>
    <p:sldId id="306" r:id="rId20"/>
    <p:sldId id="310" r:id="rId21"/>
    <p:sldId id="311" r:id="rId22"/>
    <p:sldId id="312" r:id="rId23"/>
    <p:sldId id="313" r:id="rId24"/>
    <p:sldId id="319" r:id="rId25"/>
    <p:sldId id="321" r:id="rId26"/>
    <p:sldId id="323" r:id="rId27"/>
    <p:sldId id="322" r:id="rId2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論文ppt" id="{29DEABDF-9A16-4EEF-9544-FF58353BE367}">
          <p14:sldIdLst>
            <p14:sldId id="300"/>
            <p14:sldId id="257"/>
            <p14:sldId id="258"/>
            <p14:sldId id="261"/>
            <p14:sldId id="276"/>
            <p14:sldId id="320"/>
            <p14:sldId id="303"/>
            <p14:sldId id="263"/>
            <p14:sldId id="264"/>
            <p14:sldId id="265"/>
            <p14:sldId id="305"/>
            <p14:sldId id="317"/>
            <p14:sldId id="316"/>
            <p14:sldId id="278"/>
            <p14:sldId id="309"/>
            <p14:sldId id="315"/>
            <p14:sldId id="307"/>
            <p14:sldId id="308"/>
            <p14:sldId id="306"/>
            <p14:sldId id="310"/>
            <p14:sldId id="311"/>
            <p14:sldId id="312"/>
            <p14:sldId id="313"/>
            <p14:sldId id="319"/>
            <p14:sldId id="321"/>
            <p14:sldId id="323"/>
            <p14:sldId id="322"/>
          </p14:sldIdLst>
        </p14:section>
      </p14:sectionLst>
    </p:ext>
    <p:ext uri="{EFAFB233-063F-42B5-8137-9DF3F51BA10A}">
      <p15:sldGuideLst xmlns:p15="http://schemas.microsoft.com/office/powerpoint/2012/main">
        <p15:guide id="1" orient="horz" pos="2160" userDrawn="1">
          <p15:clr>
            <a:srgbClr val="A4A3A4"/>
          </p15:clr>
        </p15:guide>
        <p15:guide id="2" pos="526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235" autoAdjust="0"/>
  </p:normalViewPr>
  <p:slideViewPr>
    <p:cSldViewPr snapToGrid="0">
      <p:cViewPr varScale="1">
        <p:scale>
          <a:sx n="87" d="100"/>
          <a:sy n="87" d="100"/>
        </p:scale>
        <p:origin x="1452" y="78"/>
      </p:cViewPr>
      <p:guideLst>
        <p:guide orient="horz" pos="2160"/>
        <p:guide pos="5269"/>
      </p:guideLst>
    </p:cSldViewPr>
  </p:slideViewPr>
  <p:notesTextViewPr>
    <p:cViewPr>
      <p:scale>
        <a:sx n="3" d="2"/>
        <a:sy n="3" d="2"/>
      </p:scale>
      <p:origin x="0" y="0"/>
    </p:cViewPr>
  </p:notesText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7AAEA2-08F3-465F-B0E5-2CDABF472A92}" type="datetimeFigureOut">
              <a:rPr lang="zh-TW" altLang="en-US" smtClean="0"/>
              <a:t>2022/3/4</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26CF6F-DDF4-4188-A15C-F23F10133382}" type="slidenum">
              <a:rPr lang="zh-TW" altLang="en-US" smtClean="0"/>
              <a:t>‹#›</a:t>
            </a:fld>
            <a:endParaRPr lang="zh-TW" altLang="en-US"/>
          </a:p>
        </p:txBody>
      </p:sp>
    </p:spTree>
    <p:extLst>
      <p:ext uri="{BB962C8B-B14F-4D97-AF65-F5344CB8AC3E}">
        <p14:creationId xmlns:p14="http://schemas.microsoft.com/office/powerpoint/2010/main" val="2041111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a9fb85e2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a9fb85e2c_0_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1" name="Google Shape;171;g7a9fb85e2c_0_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829c2bcf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829c2bcf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傳統授課只允許被動學習，這導致教育軟體工程的過程難以提供足夠實用的知識</a:t>
            </a:r>
            <a:endPar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endPar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en-US" dirty="0"/>
              <a:t>1.</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結果顯示該遊戲在引領學生入門軟體工程流程方面取得了一定的成功，學生一致認為將該由納入軟體工程課程中有助於他們理解軟體工程概念</a:t>
            </a:r>
            <a:endPar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endPar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2.</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他們如何運用遊戲的內在特性，將教授</a:t>
            </a: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Scrum</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開發方法，將學生的學習過程轉變為有趣的體驗，並提到遊戲可以在可接受的教學時間和教師負擔範圍內實現深度學習，結果顯示由於遊戲的競爭性，激發了學生在學習的參與度，對學生的學習體驗及學習動機造成了積極的影響</a:t>
            </a:r>
            <a:endPar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endPar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本研究也選擇加入競爭元素，如排行榜機制來刺激學生產生學習動機</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2956acb37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2956acb37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7039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研究採用了</a:t>
            </a: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[32]</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所提出的設計原則，將</a:t>
            </a: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flow experience</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與教育設計結合，試圖創造出具有高度沈浸感的遊戲體驗，進而使學習過程的效益更高，因此本研究提出之系統以以下步驟進行設計</a:t>
            </a: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12</a:t>
            </a:fld>
            <a:endParaRPr/>
          </a:p>
        </p:txBody>
      </p:sp>
    </p:spTree>
    <p:extLst>
      <p:ext uri="{BB962C8B-B14F-4D97-AF65-F5344CB8AC3E}">
        <p14:creationId xmlns:p14="http://schemas.microsoft.com/office/powerpoint/2010/main" val="4278583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13</a:t>
            </a:fld>
            <a:endParaRPr/>
          </a:p>
        </p:txBody>
      </p:sp>
    </p:spTree>
    <p:extLst>
      <p:ext uri="{BB962C8B-B14F-4D97-AF65-F5344CB8AC3E}">
        <p14:creationId xmlns:p14="http://schemas.microsoft.com/office/powerpoint/2010/main" val="922928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講架構</a:t>
            </a: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講架構</a:t>
            </a: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15</a:t>
            </a:fld>
            <a:endParaRPr/>
          </a:p>
        </p:txBody>
      </p:sp>
    </p:spTree>
    <p:extLst>
      <p:ext uri="{BB962C8B-B14F-4D97-AF65-F5344CB8AC3E}">
        <p14:creationId xmlns:p14="http://schemas.microsoft.com/office/powerpoint/2010/main" val="1746686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16</a:t>
            </a:fld>
            <a:endParaRPr/>
          </a:p>
        </p:txBody>
      </p:sp>
    </p:spTree>
    <p:extLst>
      <p:ext uri="{BB962C8B-B14F-4D97-AF65-F5344CB8AC3E}">
        <p14:creationId xmlns:p14="http://schemas.microsoft.com/office/powerpoint/2010/main" val="1623643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本研究的遊戲是基於</a:t>
            </a:r>
            <a:r>
              <a:rPr lang="en-US"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web</a:t>
            </a:r>
            <a:r>
              <a:rPr lang="zh-TW"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的，學生必須進入遊戲的網址才可以開始進行遊戲</a:t>
            </a:r>
            <a:endParaRPr lang="en-US"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zh-TW"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我們要求學生必須以學號註冊才能開始進行遊戲</a:t>
            </a: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17</a:t>
            </a:fld>
            <a:endParaRPr/>
          </a:p>
        </p:txBody>
      </p:sp>
    </p:spTree>
    <p:extLst>
      <p:ext uri="{BB962C8B-B14F-4D97-AF65-F5344CB8AC3E}">
        <p14:creationId xmlns:p14="http://schemas.microsoft.com/office/powerpoint/2010/main" val="11926139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遊戲的章節選單，我們所要教授的</a:t>
            </a:r>
            <a:r>
              <a:rPr lang="en-US"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Git</a:t>
            </a:r>
            <a:r>
              <a:rPr lang="zh-TW"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概念與指令被包含在這些關卡當中，而學生必須通過相應的關卡才能解鎖後續的關卡</a:t>
            </a:r>
            <a:endParaRPr lang="en-US"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endParaRPr>
          </a:p>
          <a:p>
            <a:pPr marL="0" lvl="0" indent="0" algn="l" rtl="0">
              <a:spcBef>
                <a:spcPts val="0"/>
              </a:spcBef>
              <a:spcAft>
                <a:spcPts val="0"/>
              </a:spcAft>
              <a:buNone/>
            </a:pPr>
            <a:endParaRPr lang="en-US"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新細明體" panose="02020500000000000000" pitchFamily="18" charset="-120"/>
              </a:rPr>
              <a:t>在學生正式開始第一關之前，學生首先會進入第</a:t>
            </a:r>
            <a:r>
              <a:rPr lang="en-US" altLang="zh-TW" sz="1800" dirty="0">
                <a:solidFill>
                  <a:srgbClr val="000000"/>
                </a:solidFill>
                <a:effectLst/>
                <a:ea typeface="標楷體" panose="03000509000000000000" pitchFamily="65" charset="-120"/>
                <a:cs typeface="新細明體" panose="02020500000000000000" pitchFamily="18" charset="-120"/>
              </a:rPr>
              <a:t>0</a:t>
            </a:r>
            <a:r>
              <a:rPr lang="zh-TW" altLang="zh-TW" sz="1800" dirty="0">
                <a:solidFill>
                  <a:srgbClr val="000000"/>
                </a:solidFill>
                <a:effectLst/>
                <a:ea typeface="標楷體" panose="03000509000000000000" pitchFamily="65" charset="-120"/>
                <a:cs typeface="新細明體" panose="02020500000000000000" pitchFamily="18" charset="-120"/>
              </a:rPr>
              <a:t>關，如</a:t>
            </a:r>
            <a:r>
              <a:rPr lang="zh-TW" altLang="zh-TW" sz="1800" b="1" dirty="0">
                <a:solidFill>
                  <a:srgbClr val="000000"/>
                </a:solidFill>
                <a:effectLst/>
                <a:ea typeface="標楷體" panose="03000509000000000000" pitchFamily="65" charset="-120"/>
                <a:cs typeface="新細明體" panose="02020500000000000000" pitchFamily="18" charset="-120"/>
              </a:rPr>
              <a:t>圖</a:t>
            </a:r>
            <a:r>
              <a:rPr lang="zh-TW" altLang="zh-TW" sz="1800" dirty="0">
                <a:solidFill>
                  <a:srgbClr val="000000"/>
                </a:solidFill>
                <a:effectLst/>
                <a:ea typeface="標楷體" panose="03000509000000000000" pitchFamily="65" charset="-120"/>
                <a:cs typeface="新細明體" panose="02020500000000000000" pitchFamily="18" charset="-120"/>
              </a:rPr>
              <a:t>，這個關卡會向學生進行解釋遊戲如何進行</a:t>
            </a: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18</a:t>
            </a:fld>
            <a:endParaRPr/>
          </a:p>
        </p:txBody>
      </p:sp>
    </p:spTree>
    <p:extLst>
      <p:ext uri="{BB962C8B-B14F-4D97-AF65-F5344CB8AC3E}">
        <p14:creationId xmlns:p14="http://schemas.microsoft.com/office/powerpoint/2010/main" val="4024751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656080" indent="287020" algn="l">
              <a:lnSpc>
                <a:spcPct val="95000"/>
              </a:lnSpc>
              <a:spcBef>
                <a:spcPts val="600"/>
              </a:spcBef>
              <a:spcAft>
                <a:spcPts val="300"/>
              </a:spcAft>
            </a:pPr>
            <a:r>
              <a:rPr lang="zh-TW"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遊戲介面被分為六大區塊，下列的號碼與圖片中的識別號碼相對應：</a:t>
            </a:r>
            <a:endParaRPr lang="zh-TW" altLang="zh-TW" sz="18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marL="0" lvl="0" indent="0" algn="just" fontAlgn="base">
              <a:lnSpc>
                <a:spcPct val="95000"/>
              </a:lnSpc>
              <a:spcBef>
                <a:spcPts val="300"/>
              </a:spcBef>
              <a:buSzPts val="1000"/>
              <a:buFont typeface="+mj-lt"/>
              <a:buNone/>
            </a:pPr>
            <a:r>
              <a:rPr lang="en-US"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1.</a:t>
            </a:r>
            <a:r>
              <a:rPr lang="zh-TW"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關卡的簡述以及關卡的指示開啟按鈕</a:t>
            </a:r>
            <a:endParaRPr lang="zh-TW" altLang="zh-TW" sz="18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marL="0" lvl="0" indent="0" algn="just" fontAlgn="base">
              <a:lnSpc>
                <a:spcPct val="95000"/>
              </a:lnSpc>
              <a:buSzPts val="1000"/>
              <a:buFont typeface="+mj-lt"/>
              <a:buNone/>
            </a:pPr>
            <a:r>
              <a:rPr lang="en-US"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2.</a:t>
            </a:r>
            <a:r>
              <a:rPr lang="zh-TW"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關卡的任務目標，完成的目標會以綠色顯示，否則顯示紅色</a:t>
            </a:r>
            <a:endParaRPr lang="zh-TW" altLang="zh-TW" sz="18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marL="0" lvl="0" indent="0" algn="just" fontAlgn="base">
              <a:lnSpc>
                <a:spcPct val="95000"/>
              </a:lnSpc>
              <a:buSzPts val="1000"/>
              <a:buFont typeface="+mj-lt"/>
              <a:buNone/>
            </a:pPr>
            <a:r>
              <a:rPr lang="en-US"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3.</a:t>
            </a:r>
            <a:r>
              <a:rPr lang="zh-TW"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檔案區塊，學生有時必須操作檔案進行修改及儲存</a:t>
            </a:r>
            <a:endParaRPr lang="zh-TW" altLang="zh-TW" sz="18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marL="0" lvl="0" indent="0" algn="just" fontAlgn="base">
              <a:lnSpc>
                <a:spcPct val="95000"/>
              </a:lnSpc>
              <a:buSzPts val="1000"/>
              <a:buFont typeface="+mj-lt"/>
              <a:buNone/>
            </a:pPr>
            <a:r>
              <a:rPr lang="en-US" altLang="zh-TW" sz="1800" dirty="0">
                <a:solidFill>
                  <a:srgbClr val="000000"/>
                </a:solidFill>
                <a:effectLst/>
                <a:latin typeface="標楷體" panose="03000509000000000000" pitchFamily="65" charset="-120"/>
                <a:ea typeface="Times New Roman" panose="02020603050405020304" pitchFamily="18" charset="0"/>
                <a:cs typeface="新細明體" panose="02020500000000000000" pitchFamily="18" charset="-120"/>
              </a:rPr>
              <a:t>4.Git console</a:t>
            </a:r>
            <a:r>
              <a:rPr lang="zh-TW"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介面，學生必須在此輸入相應的</a:t>
            </a:r>
            <a:r>
              <a:rPr lang="en-US"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Git</a:t>
            </a:r>
            <a:r>
              <a:rPr lang="zh-TW"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指令</a:t>
            </a:r>
            <a:endParaRPr lang="zh-TW" altLang="zh-TW" sz="18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marL="0" lvl="0" indent="0" algn="just" fontAlgn="base">
              <a:lnSpc>
                <a:spcPct val="95000"/>
              </a:lnSpc>
              <a:buSzPts val="1000"/>
              <a:buFont typeface="+mj-lt"/>
              <a:buNone/>
            </a:pPr>
            <a:r>
              <a:rPr lang="en-US" altLang="zh-TW" sz="1800" dirty="0">
                <a:solidFill>
                  <a:srgbClr val="000000"/>
                </a:solidFill>
                <a:effectLst/>
                <a:latin typeface="標楷體" panose="03000509000000000000" pitchFamily="65" charset="-120"/>
                <a:ea typeface="Times New Roman" panose="02020603050405020304" pitchFamily="18" charset="0"/>
                <a:cs typeface="新細明體" panose="02020500000000000000" pitchFamily="18" charset="-120"/>
              </a:rPr>
              <a:t>5.Git</a:t>
            </a:r>
            <a:r>
              <a:rPr lang="zh-TW"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的視覺化顯示區塊，包含遠端（上半部份）與本地（下半部份），右上角有關卡重啟按鈕，當學生使用不可逆操作時可以使用</a:t>
            </a:r>
            <a:endParaRPr lang="zh-TW" altLang="zh-TW" sz="18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marL="0" lvl="0" indent="0" algn="just" fontAlgn="base">
              <a:lnSpc>
                <a:spcPct val="95000"/>
              </a:lnSpc>
              <a:spcAft>
                <a:spcPts val="300"/>
              </a:spcAft>
              <a:buSzPts val="1000"/>
              <a:buFont typeface="+mj-lt"/>
              <a:buNone/>
            </a:pPr>
            <a:r>
              <a:rPr lang="en-US"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6.</a:t>
            </a:r>
            <a:r>
              <a:rPr lang="zh-TW"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與關卡相關的</a:t>
            </a:r>
            <a:r>
              <a:rPr lang="en-US"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Git</a:t>
            </a:r>
            <a:r>
              <a:rPr lang="zh-TW" altLang="zh-TW" sz="1800" dirty="0">
                <a:solidFill>
                  <a:srgbClr val="000000"/>
                </a:solidFill>
                <a:effectLst/>
                <a:latin typeface="Palatino Linotype" panose="02040502050505030304" pitchFamily="18" charset="0"/>
                <a:ea typeface="標楷體" panose="03000509000000000000" pitchFamily="65" charset="-120"/>
                <a:cs typeface="新細明體" panose="02020500000000000000" pitchFamily="18" charset="-120"/>
              </a:rPr>
              <a:t>指令提示卡片，將鼠標移動至卡片上方時會放大</a:t>
            </a:r>
            <a:endParaRPr lang="zh-TW" altLang="zh-TW" sz="18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19</a:t>
            </a:fld>
            <a:endParaRPr/>
          </a:p>
        </p:txBody>
      </p:sp>
    </p:spTree>
    <p:extLst>
      <p:ext uri="{BB962C8B-B14F-4D97-AF65-F5344CB8AC3E}">
        <p14:creationId xmlns:p14="http://schemas.microsoft.com/office/powerpoint/2010/main" val="3504144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2956acb37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2956acb37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新細明體" panose="02020500000000000000" pitchFamily="18" charset="-120"/>
              </a:rPr>
              <a:t>學生進入關卡後，關卡的指示會自動被開啟，如</a:t>
            </a:r>
            <a:r>
              <a:rPr lang="zh-TW" altLang="zh-TW" sz="1800" b="1" dirty="0">
                <a:solidFill>
                  <a:srgbClr val="000000"/>
                </a:solidFill>
                <a:effectLst/>
                <a:ea typeface="標楷體" panose="03000509000000000000" pitchFamily="65" charset="-120"/>
                <a:cs typeface="新細明體" panose="02020500000000000000" pitchFamily="18" charset="-120"/>
              </a:rPr>
              <a:t>圖</a:t>
            </a:r>
            <a:r>
              <a:rPr lang="en-US" altLang="zh-TW" sz="1800" b="1" dirty="0">
                <a:solidFill>
                  <a:srgbClr val="000000"/>
                </a:solidFill>
                <a:effectLst/>
                <a:ea typeface="標楷體" panose="03000509000000000000" pitchFamily="65" charset="-120"/>
                <a:cs typeface="新細明體" panose="02020500000000000000" pitchFamily="18" charset="-120"/>
              </a:rPr>
              <a:t>5</a:t>
            </a:r>
            <a:r>
              <a:rPr lang="zh-TW" altLang="zh-TW" sz="1800" dirty="0">
                <a:solidFill>
                  <a:srgbClr val="000000"/>
                </a:solidFill>
                <a:effectLst/>
                <a:ea typeface="標楷體" panose="03000509000000000000" pitchFamily="65" charset="-120"/>
                <a:cs typeface="新細明體" panose="02020500000000000000" pitchFamily="18" charset="-120"/>
              </a:rPr>
              <a:t>，閱覽至最後一頁時再按下一頁即會關閉，也可以手動立即關閉，而學生必須照著指示完成目標</a:t>
            </a:r>
            <a:endParaRPr lang="en-US" altLang="zh-TW" sz="1800" dirty="0">
              <a:solidFill>
                <a:srgbClr val="000000"/>
              </a:solidFill>
              <a:effectLst/>
              <a:ea typeface="標楷體" panose="03000509000000000000" pitchFamily="65" charset="-120"/>
              <a:cs typeface="新細明體" panose="02020500000000000000" pitchFamily="18" charset="-120"/>
            </a:endParaRPr>
          </a:p>
          <a:p>
            <a:pPr marL="0" lvl="0" indent="0" algn="l" rtl="0">
              <a:spcBef>
                <a:spcPts val="0"/>
              </a:spcBef>
              <a:spcAft>
                <a:spcPts val="0"/>
              </a:spcAft>
              <a:buNone/>
            </a:pPr>
            <a:endParaRPr lang="en-US" altLang="zh-TW" sz="1800" dirty="0">
              <a:solidFill>
                <a:srgbClr val="000000"/>
              </a:solidFill>
              <a:effectLst/>
              <a:ea typeface="標楷體" panose="03000509000000000000" pitchFamily="65" charset="-120"/>
            </a:endParaRPr>
          </a:p>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新細明體" panose="02020500000000000000" pitchFamily="18" charset="-120"/>
              </a:rPr>
              <a:t>當關卡完成後，除了基本的恭賀訊息外，也向學生顯示在關卡中耗費的時間與輸入指令的次數</a:t>
            </a:r>
            <a:r>
              <a:rPr lang="zh-TW" altLang="zh-TW" sz="1800" i="1" dirty="0">
                <a:solidFill>
                  <a:srgbClr val="000000"/>
                </a:solidFill>
                <a:effectLst/>
                <a:ea typeface="標楷體" panose="03000509000000000000" pitchFamily="65" charset="-120"/>
                <a:cs typeface="新細明體" panose="02020500000000000000" pitchFamily="18" charset="-120"/>
              </a:rPr>
              <a:t>，</a:t>
            </a:r>
            <a:r>
              <a:rPr lang="zh-TW" altLang="zh-TW" sz="1800" dirty="0">
                <a:solidFill>
                  <a:srgbClr val="000000"/>
                </a:solidFill>
                <a:effectLst/>
                <a:ea typeface="標楷體" panose="03000509000000000000" pitchFamily="65" charset="-120"/>
                <a:cs typeface="新細明體" panose="02020500000000000000" pitchFamily="18" charset="-120"/>
              </a:rPr>
              <a:t>這些紀錄都會被傳送至伺服器資料庫，除了可用於後續分析外，還作為遊戲內排行榜依據的一部分，同時章節選單會解鎖相應的關卡，使其成為可自由進出的關卡，以利學生複習</a:t>
            </a:r>
            <a:endParaRPr lang="en-US" altLang="zh-TW" sz="1800" dirty="0">
              <a:solidFill>
                <a:srgbClr val="000000"/>
              </a:solidFill>
              <a:effectLst/>
              <a:ea typeface="標楷體" panose="03000509000000000000" pitchFamily="65" charset="-120"/>
            </a:endParaRPr>
          </a:p>
          <a:p>
            <a:pPr marL="0" lvl="0" indent="0" algn="l" rtl="0">
              <a:spcBef>
                <a:spcPts val="0"/>
              </a:spcBef>
              <a:spcAft>
                <a:spcPts val="0"/>
              </a:spcAft>
              <a:buNone/>
            </a:pP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20</a:t>
            </a:fld>
            <a:endParaRPr/>
          </a:p>
        </p:txBody>
      </p:sp>
    </p:spTree>
    <p:extLst>
      <p:ext uri="{BB962C8B-B14F-4D97-AF65-F5344CB8AC3E}">
        <p14:creationId xmlns:p14="http://schemas.microsoft.com/office/powerpoint/2010/main" val="11596924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新細明體" panose="02020500000000000000" pitchFamily="18" charset="-120"/>
              </a:rPr>
              <a:t>排行榜也是最常見的遊戲元素之一，同時也是</a:t>
            </a:r>
            <a:r>
              <a:rPr lang="en-US" altLang="zh-TW" sz="1800" dirty="0">
                <a:solidFill>
                  <a:srgbClr val="000000"/>
                </a:solidFill>
                <a:effectLst/>
                <a:ea typeface="標楷體" panose="03000509000000000000" pitchFamily="65" charset="-120"/>
                <a:cs typeface="新細明體" panose="02020500000000000000" pitchFamily="18" charset="-120"/>
              </a:rPr>
              <a:t>GEG</a:t>
            </a:r>
            <a:r>
              <a:rPr lang="zh-TW" altLang="zh-TW" sz="1800" dirty="0">
                <a:solidFill>
                  <a:srgbClr val="000000"/>
                </a:solidFill>
                <a:effectLst/>
                <a:ea typeface="標楷體" panose="03000509000000000000" pitchFamily="65" charset="-120"/>
                <a:cs typeface="新細明體" panose="02020500000000000000" pitchFamily="18" charset="-120"/>
              </a:rPr>
              <a:t>主要的遊戲性所在，</a:t>
            </a:r>
            <a:r>
              <a:rPr lang="en-US" altLang="zh-TW" sz="1800" dirty="0">
                <a:solidFill>
                  <a:srgbClr val="000000"/>
                </a:solidFill>
                <a:effectLst/>
                <a:ea typeface="標楷體" panose="03000509000000000000" pitchFamily="65" charset="-120"/>
                <a:cs typeface="新細明體" panose="02020500000000000000" pitchFamily="18" charset="-120"/>
              </a:rPr>
              <a:t>GEG</a:t>
            </a:r>
            <a:r>
              <a:rPr lang="zh-TW" altLang="zh-TW" sz="1800" dirty="0">
                <a:solidFill>
                  <a:srgbClr val="000000"/>
                </a:solidFill>
                <a:effectLst/>
                <a:ea typeface="標楷體" panose="03000509000000000000" pitchFamily="65" charset="-120"/>
                <a:cs typeface="新細明體" panose="02020500000000000000" pitchFamily="18" charset="-120"/>
              </a:rPr>
              <a:t>中的排行榜分為兩類，第一種是關卡排行榜，它根據學生通關時的數據進行排名，花費時間較少的學生會在排行榜的前方，花費時間相同時則比較花費的指令行數，並且會列出學生的完成時間</a:t>
            </a:r>
            <a:endParaRPr lang="en-US" altLang="zh-TW" sz="1800" dirty="0">
              <a:solidFill>
                <a:srgbClr val="000000"/>
              </a:solidFill>
              <a:effectLst/>
              <a:ea typeface="標楷體" panose="03000509000000000000" pitchFamily="65" charset="-120"/>
              <a:cs typeface="新細明體" panose="02020500000000000000" pitchFamily="18" charset="-120"/>
            </a:endParaRPr>
          </a:p>
          <a:p>
            <a:pPr marL="0" lvl="0" indent="0" algn="l" rtl="0">
              <a:spcBef>
                <a:spcPts val="0"/>
              </a:spcBef>
              <a:spcAft>
                <a:spcPts val="0"/>
              </a:spcAft>
              <a:buNone/>
            </a:pPr>
            <a:endParaRPr lang="en-US" altLang="zh-TW" sz="1800" dirty="0">
              <a:solidFill>
                <a:srgbClr val="000000"/>
              </a:solidFill>
              <a:effectLst/>
              <a:ea typeface="標楷體" panose="03000509000000000000" pitchFamily="65" charset="-120"/>
            </a:endParaRPr>
          </a:p>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新細明體" panose="02020500000000000000" pitchFamily="18" charset="-120"/>
              </a:rPr>
              <a:t>第二種則是總排行榜，如</a:t>
            </a:r>
            <a:r>
              <a:rPr lang="zh-TW" altLang="zh-TW" sz="1800" b="1" dirty="0">
                <a:solidFill>
                  <a:srgbClr val="000000"/>
                </a:solidFill>
                <a:effectLst/>
                <a:ea typeface="標楷體" panose="03000509000000000000" pitchFamily="65" charset="-120"/>
                <a:cs typeface="新細明體" panose="02020500000000000000" pitchFamily="18" charset="-120"/>
              </a:rPr>
              <a:t>圖</a:t>
            </a:r>
            <a:r>
              <a:rPr lang="en-US" altLang="zh-TW" sz="1800" b="1" dirty="0">
                <a:solidFill>
                  <a:srgbClr val="000000"/>
                </a:solidFill>
                <a:effectLst/>
                <a:ea typeface="標楷體" panose="03000509000000000000" pitchFamily="65" charset="-120"/>
                <a:cs typeface="新細明體" panose="02020500000000000000" pitchFamily="18" charset="-120"/>
              </a:rPr>
              <a:t>8</a:t>
            </a:r>
            <a:r>
              <a:rPr lang="zh-TW" altLang="zh-TW" sz="1800" dirty="0">
                <a:solidFill>
                  <a:srgbClr val="000000"/>
                </a:solidFill>
                <a:effectLst/>
                <a:ea typeface="標楷體" panose="03000509000000000000" pitchFamily="65" charset="-120"/>
                <a:cs typeface="新細明體" panose="02020500000000000000" pitchFamily="18" charset="-120"/>
              </a:rPr>
              <a:t>所示</a:t>
            </a:r>
            <a:r>
              <a:rPr lang="zh-TW" altLang="zh-TW" sz="1800" b="1" dirty="0">
                <a:solidFill>
                  <a:srgbClr val="000000"/>
                </a:solidFill>
                <a:effectLst/>
                <a:ea typeface="標楷體" panose="03000509000000000000" pitchFamily="65" charset="-120"/>
                <a:cs typeface="新細明體" panose="02020500000000000000" pitchFamily="18" charset="-120"/>
              </a:rPr>
              <a:t>，</a:t>
            </a:r>
            <a:r>
              <a:rPr lang="zh-TW" altLang="zh-TW" sz="1800" dirty="0">
                <a:solidFill>
                  <a:srgbClr val="000000"/>
                </a:solidFill>
                <a:effectLst/>
                <a:ea typeface="標楷體" panose="03000509000000000000" pitchFamily="65" charset="-120"/>
                <a:cs typeface="新細明體" panose="02020500000000000000" pitchFamily="18" charset="-120"/>
              </a:rPr>
              <a:t>根據學生在整個遊戲關卡獲得的點數進行排名，同時列出學生獲得的成就數量</a:t>
            </a:r>
            <a:endParaRPr lang="en-US" altLang="zh-TW" sz="1800" dirty="0">
              <a:solidFill>
                <a:srgbClr val="000000"/>
              </a:solidFill>
              <a:effectLst/>
              <a:ea typeface="標楷體" panose="03000509000000000000" pitchFamily="65" charset="-120"/>
              <a:cs typeface="新細明體" panose="02020500000000000000" pitchFamily="18" charset="-120"/>
            </a:endParaRPr>
          </a:p>
          <a:p>
            <a:pPr marL="0" lvl="0" indent="0" algn="l" rtl="0">
              <a:spcBef>
                <a:spcPts val="0"/>
              </a:spcBef>
              <a:spcAft>
                <a:spcPts val="0"/>
              </a:spcAft>
              <a:buNone/>
            </a:pPr>
            <a:endParaRPr lang="en-US" altLang="zh-TW" sz="1800" dirty="0">
              <a:solidFill>
                <a:srgbClr val="000000"/>
              </a:solidFill>
              <a:effectLst/>
              <a:ea typeface="標楷體" panose="03000509000000000000" pitchFamily="65" charset="-120"/>
            </a:endParaRPr>
          </a:p>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新細明體" panose="02020500000000000000" pitchFamily="18" charset="-120"/>
              </a:rPr>
              <a:t>考慮到排行榜可能對於較低名次學生造成反效果</a:t>
            </a:r>
            <a:r>
              <a:rPr lang="en-US" altLang="zh-TW" sz="1800" dirty="0">
                <a:solidFill>
                  <a:srgbClr val="000000"/>
                </a:solidFill>
                <a:effectLst/>
                <a:latin typeface="標楷體" panose="03000509000000000000" pitchFamily="65" charset="-120"/>
                <a:cs typeface="新細明體" panose="02020500000000000000" pitchFamily="18" charset="-120"/>
              </a:rPr>
              <a:t>[16]</a:t>
            </a:r>
            <a:r>
              <a:rPr lang="zh-TW" altLang="zh-TW" sz="1800" dirty="0">
                <a:solidFill>
                  <a:srgbClr val="000000"/>
                </a:solidFill>
                <a:effectLst/>
                <a:ea typeface="標楷體" panose="03000509000000000000" pitchFamily="65" charset="-120"/>
                <a:cs typeface="新細明體" panose="02020500000000000000" pitchFamily="18" charset="-120"/>
              </a:rPr>
              <a:t>，</a:t>
            </a:r>
            <a:r>
              <a:rPr lang="en-US" altLang="zh-TW" sz="1800" dirty="0">
                <a:solidFill>
                  <a:srgbClr val="000000"/>
                </a:solidFill>
                <a:effectLst/>
                <a:ea typeface="標楷體" panose="03000509000000000000" pitchFamily="65" charset="-120"/>
                <a:cs typeface="新細明體" panose="02020500000000000000" pitchFamily="18" charset="-120"/>
              </a:rPr>
              <a:t>GEG</a:t>
            </a:r>
            <a:r>
              <a:rPr lang="zh-TW" altLang="zh-TW" sz="1800" dirty="0">
                <a:solidFill>
                  <a:srgbClr val="000000"/>
                </a:solidFill>
                <a:effectLst/>
                <a:ea typeface="標楷體" panose="03000509000000000000" pitchFamily="65" charset="-120"/>
                <a:cs typeface="新細明體" panose="02020500000000000000" pitchFamily="18" charset="-120"/>
              </a:rPr>
              <a:t>設置了一個開關用以控制是否顯示全部排名，放在排行榜介面的右下角，預設狀態下只會顯示部份排名（前十位），若學生自願開啟則可以查看全部的名次</a:t>
            </a: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21</a:t>
            </a:fld>
            <a:endParaRPr/>
          </a:p>
        </p:txBody>
      </p:sp>
    </p:spTree>
    <p:extLst>
      <p:ext uri="{BB962C8B-B14F-4D97-AF65-F5344CB8AC3E}">
        <p14:creationId xmlns:p14="http://schemas.microsoft.com/office/powerpoint/2010/main" val="26478406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新細明體" panose="02020500000000000000" pitchFamily="18" charset="-120"/>
              </a:rPr>
              <a:t>獎章通常用於象徵玩家的功績，視覺化的成就本身就代表一種獎勵</a:t>
            </a:r>
            <a:endParaRPr lang="en-US" altLang="zh-TW" sz="1800" dirty="0">
              <a:solidFill>
                <a:srgbClr val="000000"/>
              </a:solidFill>
              <a:effectLst/>
              <a:ea typeface="標楷體" panose="03000509000000000000" pitchFamily="65" charset="-120"/>
              <a:cs typeface="新細明體" panose="02020500000000000000" pitchFamily="18" charset="-120"/>
            </a:endParaRPr>
          </a:p>
          <a:p>
            <a:pPr marL="0" lvl="0" indent="0" algn="l" rtl="0">
              <a:spcBef>
                <a:spcPts val="0"/>
              </a:spcBef>
              <a:spcAft>
                <a:spcPts val="0"/>
              </a:spcAft>
              <a:buNone/>
            </a:pPr>
            <a:r>
              <a:rPr lang="en-US" altLang="zh-TW" sz="1800" dirty="0">
                <a:solidFill>
                  <a:srgbClr val="000000"/>
                </a:solidFill>
                <a:effectLst/>
                <a:latin typeface="標楷體" panose="03000509000000000000" pitchFamily="65" charset="-120"/>
                <a:cs typeface="新細明體" panose="02020500000000000000" pitchFamily="18" charset="-120"/>
              </a:rPr>
              <a:t>GEG</a:t>
            </a:r>
            <a:r>
              <a:rPr lang="zh-TW" altLang="zh-TW" sz="1800" dirty="0">
                <a:solidFill>
                  <a:srgbClr val="000000"/>
                </a:solidFill>
                <a:effectLst/>
                <a:ea typeface="標楷體" panose="03000509000000000000" pitchFamily="65" charset="-120"/>
                <a:cs typeface="新細明體" panose="02020500000000000000" pitchFamily="18" charset="-120"/>
              </a:rPr>
              <a:t>中設置了十項成就，當學生完成特定的任務時便可以獲得</a:t>
            </a:r>
            <a:endParaRPr lang="en-US" altLang="zh-TW" sz="1800" dirty="0">
              <a:solidFill>
                <a:srgbClr val="000000"/>
              </a:solidFill>
              <a:effectLst/>
              <a:ea typeface="標楷體" panose="03000509000000000000" pitchFamily="65" charset="-120"/>
              <a:cs typeface="新細明體" panose="02020500000000000000" pitchFamily="18" charset="-120"/>
            </a:endParaRPr>
          </a:p>
          <a:p>
            <a:pPr marL="0" lvl="0" indent="0" algn="l" rtl="0">
              <a:spcBef>
                <a:spcPts val="0"/>
              </a:spcBef>
              <a:spcAft>
                <a:spcPts val="0"/>
              </a:spcAft>
              <a:buNone/>
            </a:pPr>
            <a:endParaRPr lang="en-US" altLang="zh-TW" sz="1800" dirty="0">
              <a:solidFill>
                <a:srgbClr val="000000"/>
              </a:solidFill>
              <a:effectLst/>
              <a:ea typeface="標楷體" panose="03000509000000000000" pitchFamily="65" charset="-120"/>
            </a:endParaRPr>
          </a:p>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新細明體" panose="02020500000000000000" pitchFamily="18" charset="-120"/>
              </a:rPr>
              <a:t>獲得成就的學生除了可以蒐集到獎章以外也能獲得一定量的點數，鼓勵學生藉由完成特定的操作以在排行榜的競爭中獲得更前面的排名</a:t>
            </a:r>
            <a:endParaRPr lang="en-US" altLang="zh-TW" sz="1800" dirty="0">
              <a:solidFill>
                <a:srgbClr val="000000"/>
              </a:solidFill>
              <a:effectLst/>
              <a:ea typeface="標楷體" panose="03000509000000000000" pitchFamily="65" charset="-120"/>
              <a:cs typeface="新細明體" panose="02020500000000000000" pitchFamily="18" charset="-120"/>
            </a:endParaRPr>
          </a:p>
          <a:p>
            <a:pPr marL="0" lvl="0" indent="0" algn="l" rtl="0">
              <a:spcBef>
                <a:spcPts val="0"/>
              </a:spcBef>
              <a:spcAft>
                <a:spcPts val="0"/>
              </a:spcAft>
              <a:buNone/>
            </a:pPr>
            <a:endParaRPr lang="en-US" altLang="zh-TW" sz="1800" dirty="0">
              <a:solidFill>
                <a:srgbClr val="000000"/>
              </a:solidFill>
              <a:effectLst/>
              <a:ea typeface="標楷體" panose="03000509000000000000" pitchFamily="65" charset="-120"/>
            </a:endParaRPr>
          </a:p>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新細明體" panose="02020500000000000000" pitchFamily="18" charset="-120"/>
              </a:rPr>
              <a:t>比如：當學生通過了遊戲中的第一關時，可以獲得一個名為入門的成就，</a:t>
            </a:r>
            <a:r>
              <a:rPr lang="zh-TW" altLang="zh-TW" sz="1800" b="1" dirty="0">
                <a:solidFill>
                  <a:srgbClr val="000000"/>
                </a:solidFill>
                <a:effectLst/>
                <a:ea typeface="標楷體" panose="03000509000000000000" pitchFamily="65" charset="-120"/>
                <a:cs typeface="新細明體" panose="02020500000000000000" pitchFamily="18" charset="-120"/>
              </a:rPr>
              <a:t>圖</a:t>
            </a:r>
            <a:r>
              <a:rPr lang="en-US" altLang="zh-TW" sz="1800" b="1" dirty="0">
                <a:solidFill>
                  <a:srgbClr val="000000"/>
                </a:solidFill>
                <a:effectLst/>
                <a:ea typeface="標楷體" panose="03000509000000000000" pitchFamily="65" charset="-120"/>
                <a:cs typeface="新細明體" panose="02020500000000000000" pitchFamily="18" charset="-120"/>
              </a:rPr>
              <a:t>9</a:t>
            </a:r>
            <a:r>
              <a:rPr lang="zh-TW" altLang="zh-TW" sz="1800" dirty="0">
                <a:solidFill>
                  <a:srgbClr val="000000"/>
                </a:solidFill>
                <a:effectLst/>
                <a:ea typeface="標楷體" panose="03000509000000000000" pitchFamily="65" charset="-120"/>
                <a:cs typeface="新細明體" panose="02020500000000000000" pitchFamily="18" charset="-120"/>
              </a:rPr>
              <a:t>顯示了學生獲得該成就時跳出提示的畫面</a:t>
            </a: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22</a:t>
            </a:fld>
            <a:endParaRPr/>
          </a:p>
        </p:txBody>
      </p:sp>
    </p:spTree>
    <p:extLst>
      <p:ext uri="{BB962C8B-B14F-4D97-AF65-F5344CB8AC3E}">
        <p14:creationId xmlns:p14="http://schemas.microsoft.com/office/powerpoint/2010/main" val="22294920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新細明體" panose="02020500000000000000" pitchFamily="18" charset="-120"/>
              </a:rPr>
              <a:t>學生在</a:t>
            </a:r>
            <a:r>
              <a:rPr lang="en-US" altLang="zh-TW" sz="1800" dirty="0">
                <a:solidFill>
                  <a:srgbClr val="000000"/>
                </a:solidFill>
                <a:effectLst/>
                <a:ea typeface="標楷體" panose="03000509000000000000" pitchFamily="65" charset="-120"/>
                <a:cs typeface="新細明體" panose="02020500000000000000" pitchFamily="18" charset="-120"/>
              </a:rPr>
              <a:t>GEG</a:t>
            </a:r>
            <a:r>
              <a:rPr lang="zh-TW" altLang="zh-TW" sz="1800" dirty="0">
                <a:solidFill>
                  <a:srgbClr val="000000"/>
                </a:solidFill>
                <a:effectLst/>
                <a:ea typeface="標楷體" panose="03000509000000000000" pitchFamily="65" charset="-120"/>
                <a:cs typeface="新細明體" panose="02020500000000000000" pitchFamily="18" charset="-120"/>
              </a:rPr>
              <a:t>中的活動會被紀錄下來發送至資料庫，教師可以根據狀況即時了解學生的學習狀況，這些活動包含</a:t>
            </a:r>
            <a:r>
              <a:rPr lang="en-US" altLang="zh-TW" sz="1800" dirty="0">
                <a:solidFill>
                  <a:srgbClr val="000000"/>
                </a:solidFill>
                <a:effectLst/>
                <a:ea typeface="標楷體" panose="03000509000000000000" pitchFamily="65" charset="-120"/>
                <a:cs typeface="新細明體" panose="02020500000000000000" pitchFamily="18" charset="-120"/>
              </a:rPr>
              <a:t> ~</a:t>
            </a:r>
          </a:p>
          <a:p>
            <a:pPr marL="0" lvl="0" indent="0" algn="l" rtl="0">
              <a:spcBef>
                <a:spcPts val="0"/>
              </a:spcBef>
              <a:spcAft>
                <a:spcPts val="0"/>
              </a:spcAft>
              <a:buNone/>
            </a:pPr>
            <a:endParaRPr lang="en-US" altLang="zh-TW" sz="1800" dirty="0">
              <a:solidFill>
                <a:srgbClr val="000000"/>
              </a:solidFill>
              <a:effectLst/>
              <a:ea typeface="標楷體" panose="03000509000000000000" pitchFamily="65" charset="-120"/>
              <a:cs typeface="新細明體" panose="02020500000000000000" pitchFamily="18" charset="-120"/>
            </a:endParaRPr>
          </a:p>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Times New Roman" panose="02020603050405020304" pitchFamily="18" charset="0"/>
              </a:rPr>
              <a:t>教師可以查看每個關卡通過的人數來判斷學生是否在某些環節遇到困難，比如在</a:t>
            </a:r>
            <a:r>
              <a:rPr lang="zh-TW" altLang="zh-TW" sz="1800" b="1" dirty="0">
                <a:solidFill>
                  <a:srgbClr val="000000"/>
                </a:solidFill>
                <a:effectLst/>
                <a:ea typeface="標楷體" panose="03000509000000000000" pitchFamily="65" charset="-120"/>
                <a:cs typeface="Times New Roman" panose="02020603050405020304" pitchFamily="18" charset="0"/>
              </a:rPr>
              <a:t>圖</a:t>
            </a:r>
            <a:r>
              <a:rPr lang="zh-TW" altLang="zh-TW" sz="1800" dirty="0">
                <a:solidFill>
                  <a:srgbClr val="000000"/>
                </a:solidFill>
                <a:effectLst/>
                <a:ea typeface="標楷體" panose="03000509000000000000" pitchFamily="65" charset="-120"/>
                <a:cs typeface="Times New Roman" panose="02020603050405020304" pitchFamily="18" charset="0"/>
              </a:rPr>
              <a:t>當中，查閱了關卡</a:t>
            </a:r>
            <a:r>
              <a:rPr lang="en-US" altLang="zh-TW" sz="1800" dirty="0">
                <a:solidFill>
                  <a:srgbClr val="000000"/>
                </a:solidFill>
                <a:effectLst/>
                <a:ea typeface="標楷體" panose="03000509000000000000" pitchFamily="65" charset="-120"/>
                <a:cs typeface="Times New Roman" panose="02020603050405020304" pitchFamily="18" charset="0"/>
              </a:rPr>
              <a:t>8</a:t>
            </a:r>
            <a:r>
              <a:rPr lang="zh-TW" altLang="zh-TW" sz="1800" dirty="0">
                <a:solidFill>
                  <a:srgbClr val="000000"/>
                </a:solidFill>
                <a:effectLst/>
                <a:ea typeface="標楷體" panose="03000509000000000000" pitchFamily="65" charset="-120"/>
                <a:cs typeface="Times New Roman" panose="02020603050405020304" pitchFamily="18" charset="0"/>
              </a:rPr>
              <a:t>在實驗日時的通過紀錄，我們觀察到只有大約</a:t>
            </a:r>
            <a:r>
              <a:rPr lang="en-US" altLang="zh-TW" sz="1800" dirty="0">
                <a:solidFill>
                  <a:srgbClr val="000000"/>
                </a:solidFill>
                <a:effectLst/>
                <a:ea typeface="標楷體" panose="03000509000000000000" pitchFamily="65" charset="-120"/>
                <a:cs typeface="Times New Roman" panose="02020603050405020304" pitchFamily="18" charset="0"/>
              </a:rPr>
              <a:t>5</a:t>
            </a:r>
            <a:r>
              <a:rPr lang="zh-TW" altLang="zh-TW" sz="1800" dirty="0">
                <a:solidFill>
                  <a:srgbClr val="000000"/>
                </a:solidFill>
                <a:effectLst/>
                <a:ea typeface="標楷體" panose="03000509000000000000" pitchFamily="65" charset="-120"/>
                <a:cs typeface="Times New Roman" panose="02020603050405020304" pitchFamily="18" charset="0"/>
              </a:rPr>
              <a:t>成的學生有通過關卡，關卡</a:t>
            </a:r>
            <a:r>
              <a:rPr lang="en-US" altLang="zh-TW" sz="1800" dirty="0">
                <a:solidFill>
                  <a:srgbClr val="000000"/>
                </a:solidFill>
                <a:effectLst/>
                <a:ea typeface="標楷體" panose="03000509000000000000" pitchFamily="65" charset="-120"/>
                <a:cs typeface="Times New Roman" panose="02020603050405020304" pitchFamily="18" charset="0"/>
              </a:rPr>
              <a:t>9</a:t>
            </a:r>
            <a:r>
              <a:rPr lang="zh-TW" altLang="zh-TW" sz="1800" dirty="0">
                <a:solidFill>
                  <a:srgbClr val="000000"/>
                </a:solidFill>
                <a:effectLst/>
                <a:ea typeface="標楷體" panose="03000509000000000000" pitchFamily="65" charset="-120"/>
                <a:cs typeface="Times New Roman" panose="02020603050405020304" pitchFamily="18" charset="0"/>
              </a:rPr>
              <a:t>也同樣只有約一半的學生有通過，教師可以由此得知學生對於分支合併、衝突解決等等並不能即時充分理解與掌握</a:t>
            </a:r>
            <a:endParaRPr lang="en-US" altLang="zh-TW" sz="1800" dirty="0">
              <a:solidFill>
                <a:srgbClr val="000000"/>
              </a:solidFill>
              <a:effectLst/>
              <a:ea typeface="標楷體" panose="03000509000000000000" pitchFamily="65" charset="-120"/>
              <a:cs typeface="新細明體" panose="02020500000000000000" pitchFamily="18" charset="-120"/>
            </a:endParaRPr>
          </a:p>
          <a:p>
            <a:pPr marL="0" lvl="0" indent="0" algn="l" rtl="0">
              <a:spcBef>
                <a:spcPts val="0"/>
              </a:spcBef>
              <a:spcAft>
                <a:spcPts val="0"/>
              </a:spcAft>
              <a:buNone/>
            </a:pPr>
            <a:endParaRPr lang="en-US" altLang="zh-TW" sz="1800" dirty="0">
              <a:solidFill>
                <a:srgbClr val="000000"/>
              </a:solidFill>
              <a:effectLst/>
              <a:ea typeface="標楷體" panose="03000509000000000000" pitchFamily="65" charset="-120"/>
            </a:endParaRPr>
          </a:p>
          <a:p>
            <a:pPr marL="0" lvl="0" indent="0" algn="l" rtl="0">
              <a:spcBef>
                <a:spcPts val="0"/>
              </a:spcBef>
              <a:spcAft>
                <a:spcPts val="0"/>
              </a:spcAft>
              <a:buNone/>
            </a:pP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23</a:t>
            </a:fld>
            <a:endParaRPr/>
          </a:p>
        </p:txBody>
      </p:sp>
    </p:spTree>
    <p:extLst>
      <p:ext uri="{BB962C8B-B14F-4D97-AF65-F5344CB8AC3E}">
        <p14:creationId xmlns:p14="http://schemas.microsoft.com/office/powerpoint/2010/main" val="518668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2956acb37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2956acb37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41632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在實驗開始之前，實驗組與</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控制</a:t>
            </a:r>
            <a:r>
              <a:rPr lang="zh-CN"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組分別有一個不涉及</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實作</a:t>
            </a:r>
            <a:r>
              <a:rPr lang="zh-CN"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的</a:t>
            </a: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Git</a:t>
            </a:r>
            <a:r>
              <a:rPr lang="zh-CN"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教學課程及選擇題前置測驗，作為判斷學生是否具有相同的基準，在前置課程的下一週，分別讓實驗組及</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控制</a:t>
            </a:r>
            <a:r>
              <a:rPr lang="zh-CN"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組進行</a:t>
            </a: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Git</a:t>
            </a:r>
            <a:r>
              <a:rPr lang="zh-CN"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的課程，範圍包含從建立</a:t>
            </a: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Git Repository</a:t>
            </a:r>
            <a:r>
              <a:rPr lang="zh-CN"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到解決衝突，課程時間為兩小時，實驗組學生則為一小時的遊戲時間與一小時的課程教學</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（教學範圍與控制組相同）</a:t>
            </a:r>
            <a:r>
              <a:rPr lang="zh-CN"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，為了使學生有時間得以吸收知識，後</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置測驗安排在</a:t>
            </a:r>
            <a:r>
              <a:rPr lang="zh-CN"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數周之後</a:t>
            </a: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25</a:t>
            </a:fld>
            <a:endParaRPr/>
          </a:p>
        </p:txBody>
      </p:sp>
    </p:spTree>
    <p:extLst>
      <p:ext uri="{BB962C8B-B14F-4D97-AF65-F5344CB8AC3E}">
        <p14:creationId xmlns:p14="http://schemas.microsoft.com/office/powerpoint/2010/main" val="24871203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26</a:t>
            </a:fld>
            <a:endParaRPr/>
          </a:p>
        </p:txBody>
      </p:sp>
    </p:spTree>
    <p:extLst>
      <p:ext uri="{BB962C8B-B14F-4D97-AF65-F5344CB8AC3E}">
        <p14:creationId xmlns:p14="http://schemas.microsoft.com/office/powerpoint/2010/main" val="16070421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為了回答這些研究問題，本研究應用並擴展了部分</a:t>
            </a:r>
            <a:r>
              <a:rPr lang="en-US"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UTAUT2</a:t>
            </a:r>
            <a:r>
              <a:rPr lang="zh-TW"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，考察使用遊戲化學習方式是否正面影響學生對</a:t>
            </a:r>
            <a:r>
              <a:rPr lang="en-US"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Git</a:t>
            </a:r>
            <a:r>
              <a:rPr lang="zh-TW"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的態度，並考察遊戲化對自我效能、表現預期及享樂主意動機等等因素的影響，本研</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究引入了績效預期、努力期望、享樂主義動機</a:t>
            </a: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[20]</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、自我效能感</a:t>
            </a: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[21]</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、態度</a:t>
            </a: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[21]</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、行為意向、實際行為，並加入了遊戲化有用性、遊戲化動機檢測我們所設計的機制帶來的影響。</a:t>
            </a: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27</a:t>
            </a:fld>
            <a:endParaRPr/>
          </a:p>
        </p:txBody>
      </p:sp>
    </p:spTree>
    <p:extLst>
      <p:ext uri="{BB962C8B-B14F-4D97-AF65-F5344CB8AC3E}">
        <p14:creationId xmlns:p14="http://schemas.microsoft.com/office/powerpoint/2010/main" val="2995078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7a9fb85e2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7a9fb85e2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7a9fb85e2c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7a9fb85e2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7a9fb85e2c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7a9fb85e2c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dirty="0">
              <a:latin typeface="DFKai-SB"/>
              <a:ea typeface="DFKai-SB"/>
              <a:cs typeface="DFKai-SB"/>
              <a:sym typeface="DFKai-SB"/>
            </a:endParaRPr>
          </a:p>
        </p:txBody>
      </p:sp>
    </p:spTree>
    <p:extLst>
      <p:ext uri="{BB962C8B-B14F-4D97-AF65-F5344CB8AC3E}">
        <p14:creationId xmlns:p14="http://schemas.microsoft.com/office/powerpoint/2010/main" val="3182886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7a9fb85e2c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7a9fb85e2c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dirty="0">
              <a:latin typeface="DFKai-SB"/>
              <a:ea typeface="DFKai-SB"/>
              <a:cs typeface="DFKai-SB"/>
              <a:sym typeface="DFKai-SB"/>
            </a:endParaRPr>
          </a:p>
        </p:txBody>
      </p:sp>
    </p:spTree>
    <p:extLst>
      <p:ext uri="{BB962C8B-B14F-4D97-AF65-F5344CB8AC3E}">
        <p14:creationId xmlns:p14="http://schemas.microsoft.com/office/powerpoint/2010/main" val="2049861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2956acb37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2956acb37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9071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82956acb37_2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82956acb37_2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本研究的主要目的，即是通過嚴肅遊戲，來教育、改變學生的版本控制軟體的認知，</a:t>
            </a:r>
            <a:endPar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藉由引進遊戲化元素，建立遊戲機制等等來使嚴肅遊戲能夠獲得不同於普通遊戲的有益成果</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82956acb3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82956acb3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69"/>
              </a:spcBef>
              <a:spcAft>
                <a:spcPts val="0"/>
              </a:spcAft>
              <a:buClrTx/>
              <a:buSzTx/>
              <a:buFontTx/>
              <a:buNone/>
              <a:tabLst/>
              <a:defRPr/>
            </a:pPr>
            <a:r>
              <a:rPr lang="zh-TW" altLang="zh-TW" sz="1800"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rPr>
              <a:t>本研究引入其中的點數、獎章、排行榜等元素作為主要的遊戲機制。</a:t>
            </a:r>
          </a:p>
          <a:p>
            <a:pPr marL="0" lvl="0" indent="0" algn="l" rtl="0">
              <a:spcBef>
                <a:spcPts val="169"/>
              </a:spcBef>
              <a:spcAft>
                <a:spcPts val="0"/>
              </a:spcAft>
              <a:buNone/>
            </a:pPr>
            <a:endParaRPr sz="20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4" name="Rectangle 22"/>
          <p:cNvSpPr/>
          <p:nvPr/>
        </p:nvSpPr>
        <p:spPr>
          <a:xfrm flipV="1">
            <a:off x="7213600" y="3810000"/>
            <a:ext cx="49784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5" name="Rectangle 23"/>
          <p:cNvSpPr/>
          <p:nvPr/>
        </p:nvSpPr>
        <p:spPr>
          <a:xfrm flipV="1">
            <a:off x="7213600" y="3897318"/>
            <a:ext cx="49784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6" name="Rectangle 24"/>
          <p:cNvSpPr/>
          <p:nvPr/>
        </p:nvSpPr>
        <p:spPr>
          <a:xfrm flipV="1">
            <a:off x="7213600" y="4114801"/>
            <a:ext cx="49784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7" name="Rectangle 25"/>
          <p:cNvSpPr/>
          <p:nvPr/>
        </p:nvSpPr>
        <p:spPr>
          <a:xfrm flipV="1">
            <a:off x="7213604" y="4164013"/>
            <a:ext cx="2620433"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10" name="Rectangle 26"/>
          <p:cNvSpPr/>
          <p:nvPr/>
        </p:nvSpPr>
        <p:spPr>
          <a:xfrm flipV="1">
            <a:off x="7213604" y="4198943"/>
            <a:ext cx="2620433"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useBgFill="1">
        <p:nvSpPr>
          <p:cNvPr id="11" name="Rounded Rectangle 29"/>
          <p:cNvSpPr/>
          <p:nvPr/>
        </p:nvSpPr>
        <p:spPr bwMode="white">
          <a:xfrm>
            <a:off x="7213603" y="3962400"/>
            <a:ext cx="4085167"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useBgFill="1">
        <p:nvSpPr>
          <p:cNvPr id="12" name="Rounded Rectangle 30"/>
          <p:cNvSpPr/>
          <p:nvPr/>
        </p:nvSpPr>
        <p:spPr bwMode="white">
          <a:xfrm>
            <a:off x="9836151" y="4060827"/>
            <a:ext cx="21336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13" name="Rectangle 6"/>
          <p:cNvSpPr/>
          <p:nvPr/>
        </p:nvSpPr>
        <p:spPr>
          <a:xfrm>
            <a:off x="0" y="3649668"/>
            <a:ext cx="12192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14" name="Rectangle 9"/>
          <p:cNvSpPr/>
          <p:nvPr/>
        </p:nvSpPr>
        <p:spPr>
          <a:xfrm>
            <a:off x="0" y="3675068"/>
            <a:ext cx="12192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15" name="Rectangle 10"/>
          <p:cNvSpPr/>
          <p:nvPr/>
        </p:nvSpPr>
        <p:spPr>
          <a:xfrm flipV="1">
            <a:off x="8551333" y="3643313"/>
            <a:ext cx="3640667"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16" name="Rectangle 18"/>
          <p:cNvSpPr/>
          <p:nvPr/>
        </p:nvSpPr>
        <p:spPr>
          <a:xfrm>
            <a:off x="0" y="0"/>
            <a:ext cx="12192000" cy="3702050"/>
          </a:xfrm>
          <a:prstGeom prst="rect">
            <a:avLst/>
          </a:prstGeom>
          <a:ln/>
        </p:spPr>
        <p:style>
          <a:lnRef idx="1">
            <a:schemeClr val="accent6"/>
          </a:lnRef>
          <a:fillRef idx="2">
            <a:schemeClr val="accent6"/>
          </a:fillRef>
          <a:effectRef idx="1">
            <a:schemeClr val="accent6"/>
          </a:effectRef>
          <a:fontRef idx="minor">
            <a:schemeClr val="dk1"/>
          </a:fontRef>
        </p:style>
        <p:txBody>
          <a:bodyPr anchor="ctr"/>
          <a:lstStyle/>
          <a:p>
            <a:pPr>
              <a:defRPr/>
            </a:pPr>
            <a:endParaRPr kumimoji="0" lang="en-US" altLang="zh-TW" sz="1013" dirty="0">
              <a:solidFill>
                <a:srgbClr val="FFFFFF"/>
              </a:solidFill>
              <a:latin typeface="Calibri" pitchFamily="34" charset="0"/>
            </a:endParaRPr>
          </a:p>
        </p:txBody>
      </p:sp>
      <p:pic>
        <p:nvPicPr>
          <p:cNvPr id="17" name="Picture 17" descr="selablogo.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4268" y="5486400"/>
            <a:ext cx="133773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ctrTitle" hasCustomPrompt="1"/>
          </p:nvPr>
        </p:nvSpPr>
        <p:spPr>
          <a:xfrm>
            <a:off x="609600" y="2401892"/>
            <a:ext cx="11277600" cy="1470025"/>
          </a:xfrm>
        </p:spPr>
        <p:txBody>
          <a:bodyPr anchor="b"/>
          <a:lstStyle>
            <a:lvl1pPr>
              <a:defRPr sz="2600">
                <a:solidFill>
                  <a:schemeClr val="tx1">
                    <a:lumMod val="50000"/>
                  </a:schemeClr>
                </a:solidFill>
                <a:latin typeface="+mj-lt"/>
              </a:defRPr>
            </a:lvl1pPr>
          </a:lstStyle>
          <a:p>
            <a:r>
              <a:rPr lang="en-US" altLang="zh-TW" dirty="0"/>
              <a:t>Click to edit Master title style</a:t>
            </a:r>
            <a:br>
              <a:rPr lang="en-US" altLang="zh-TW" dirty="0"/>
            </a:br>
            <a:endParaRPr lang="en-US" dirty="0"/>
          </a:p>
        </p:txBody>
      </p:sp>
      <p:sp>
        <p:nvSpPr>
          <p:cNvPr id="9" name="Subtitle 8"/>
          <p:cNvSpPr>
            <a:spLocks noGrp="1"/>
          </p:cNvSpPr>
          <p:nvPr>
            <p:ph type="subTitle" idx="1"/>
          </p:nvPr>
        </p:nvSpPr>
        <p:spPr>
          <a:xfrm>
            <a:off x="609600" y="3899938"/>
            <a:ext cx="6604000" cy="1752600"/>
          </a:xfrm>
        </p:spPr>
        <p:txBody>
          <a:bodyPr/>
          <a:lstStyle>
            <a:lvl1pPr marL="36005" indent="0" algn="l">
              <a:buNone/>
              <a:defRPr sz="1600">
                <a:solidFill>
                  <a:schemeClr val="tx2"/>
                </a:solidFill>
                <a:latin typeface="+mj-lt"/>
              </a:defRPr>
            </a:lvl1pPr>
            <a:lvl2pPr marL="257175" indent="0" algn="ctr">
              <a:buNone/>
            </a:lvl2pPr>
            <a:lvl3pPr marL="514350" indent="0" algn="ctr">
              <a:buNone/>
            </a:lvl3pPr>
            <a:lvl4pPr marL="771525" indent="0" algn="ctr">
              <a:buNone/>
            </a:lvl4pPr>
            <a:lvl5pPr marL="1028700" indent="0" algn="ctr">
              <a:buNone/>
            </a:lvl5pPr>
            <a:lvl6pPr marL="1285875" indent="0" algn="ctr">
              <a:buNone/>
            </a:lvl6pPr>
            <a:lvl7pPr marL="1543050" indent="0" algn="ctr">
              <a:buNone/>
            </a:lvl7pPr>
            <a:lvl8pPr marL="1800225" indent="0" algn="ctr">
              <a:buNone/>
            </a:lvl8pPr>
            <a:lvl9pPr marL="2057400" indent="0" algn="ctr">
              <a:buNone/>
            </a:lvl9pPr>
          </a:lstStyle>
          <a:p>
            <a:r>
              <a:rPr lang="zh-TW" altLang="en-US"/>
              <a:t>按一下以編輯母片副標題樣式</a:t>
            </a:r>
            <a:endParaRPr lang="en-US" dirty="0"/>
          </a:p>
        </p:txBody>
      </p:sp>
      <p:sp>
        <p:nvSpPr>
          <p:cNvPr id="18" name="Date Placeholder 27"/>
          <p:cNvSpPr>
            <a:spLocks noGrp="1"/>
          </p:cNvSpPr>
          <p:nvPr>
            <p:ph type="dt" sz="half" idx="10"/>
          </p:nvPr>
        </p:nvSpPr>
        <p:spPr>
          <a:xfrm>
            <a:off x="8940800" y="4206875"/>
            <a:ext cx="1280584" cy="457200"/>
          </a:xfrm>
        </p:spPr>
        <p:txBody>
          <a:bodyPr/>
          <a:lstStyle>
            <a:lvl1pPr>
              <a:defRPr/>
            </a:lvl1pPr>
          </a:lstStyle>
          <a:p>
            <a:fld id="{F4B6B703-992A-435A-AE26-8C4502460852}" type="datetime1">
              <a:rPr lang="zh-TW" altLang="en-US" smtClean="0"/>
              <a:t>2022/3/4</a:t>
            </a:fld>
            <a:endParaRPr lang="zh-TW" altLang="en-US"/>
          </a:p>
        </p:txBody>
      </p:sp>
      <p:sp>
        <p:nvSpPr>
          <p:cNvPr id="19" name="Footer Placeholder 16"/>
          <p:cNvSpPr>
            <a:spLocks noGrp="1"/>
          </p:cNvSpPr>
          <p:nvPr>
            <p:ph type="ftr" sz="quarter" idx="11"/>
          </p:nvPr>
        </p:nvSpPr>
        <p:spPr>
          <a:xfrm>
            <a:off x="7213600" y="4205288"/>
            <a:ext cx="1727200" cy="457200"/>
          </a:xfrm>
        </p:spPr>
        <p:txBody>
          <a:bodyPr/>
          <a:lstStyle>
            <a:lvl1pPr>
              <a:defRPr/>
            </a:lvl1pPr>
          </a:lstStyle>
          <a:p>
            <a:endParaRPr lang="zh-TW" altLang="en-US"/>
          </a:p>
        </p:txBody>
      </p:sp>
      <p:sp>
        <p:nvSpPr>
          <p:cNvPr id="20" name="Slide Number Placeholder 28"/>
          <p:cNvSpPr>
            <a:spLocks noGrp="1"/>
          </p:cNvSpPr>
          <p:nvPr>
            <p:ph type="sldNum" sz="quarter" idx="12"/>
          </p:nvPr>
        </p:nvSpPr>
        <p:spPr>
          <a:xfrm>
            <a:off x="11093452" y="1593"/>
            <a:ext cx="996949" cy="365125"/>
          </a:xfrm>
        </p:spPr>
        <p:txBody>
          <a:bodyPr/>
          <a:lstStyle>
            <a:lvl1pPr>
              <a:defRPr>
                <a:solidFill>
                  <a:schemeClr val="bg1"/>
                </a:solidFill>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2864212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143000"/>
            <a:ext cx="2540000" cy="5486400"/>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609600" y="1143000"/>
            <a:ext cx="8331200" cy="548640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13"/>
          <p:cNvSpPr>
            <a:spLocks noGrp="1"/>
          </p:cNvSpPr>
          <p:nvPr>
            <p:ph type="dt" sz="half" idx="10"/>
          </p:nvPr>
        </p:nvSpPr>
        <p:spPr/>
        <p:txBody>
          <a:bodyPr/>
          <a:lstStyle>
            <a:lvl1pPr>
              <a:defRPr/>
            </a:lvl1pPr>
          </a:lstStyle>
          <a:p>
            <a:fld id="{417892D4-1A1F-44F3-9DA7-45230F7C91EC}" type="datetime1">
              <a:rPr lang="zh-TW" altLang="en-US" smtClean="0"/>
              <a:t>2022/3/4</a:t>
            </a:fld>
            <a:endParaRPr lang="zh-TW" altLang="en-US"/>
          </a:p>
        </p:txBody>
      </p:sp>
      <p:sp>
        <p:nvSpPr>
          <p:cNvPr id="5" name="Footer Placeholder 2"/>
          <p:cNvSpPr>
            <a:spLocks noGrp="1"/>
          </p:cNvSpPr>
          <p:nvPr>
            <p:ph type="ftr" sz="quarter" idx="11"/>
          </p:nvPr>
        </p:nvSpPr>
        <p:spPr/>
        <p:txBody>
          <a:bodyPr/>
          <a:lstStyle>
            <a:lvl1pPr>
              <a:defRPr/>
            </a:lvl1pPr>
          </a:lstStyle>
          <a:p>
            <a:endParaRPr lang="zh-TW" altLang="en-US"/>
          </a:p>
        </p:txBody>
      </p:sp>
      <p:sp>
        <p:nvSpPr>
          <p:cNvPr id="6"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101195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609600" y="1169988"/>
            <a:ext cx="10972800" cy="1066800"/>
          </a:xfrm>
        </p:spPr>
        <p:txBody>
          <a:bodyPr/>
          <a:lstStyle/>
          <a:p>
            <a:r>
              <a:rPr lang="zh-TW" altLang="en-US"/>
              <a:t>按一下以編輯母片標題樣式</a:t>
            </a:r>
          </a:p>
        </p:txBody>
      </p:sp>
      <p:sp>
        <p:nvSpPr>
          <p:cNvPr id="3" name="表格版面配置區 2"/>
          <p:cNvSpPr>
            <a:spLocks noGrp="1"/>
          </p:cNvSpPr>
          <p:nvPr>
            <p:ph type="tbl" idx="1"/>
          </p:nvPr>
        </p:nvSpPr>
        <p:spPr>
          <a:xfrm>
            <a:off x="624417" y="2276475"/>
            <a:ext cx="10972800" cy="4324350"/>
          </a:xfrm>
        </p:spPr>
        <p:txBody>
          <a:bodyPr/>
          <a:lstStyle/>
          <a:p>
            <a:pPr lvl="0"/>
            <a:r>
              <a:rPr lang="zh-TW" altLang="en-US" noProof="0"/>
              <a:t>按一下圖示以新增表格</a:t>
            </a:r>
          </a:p>
        </p:txBody>
      </p:sp>
      <p:sp>
        <p:nvSpPr>
          <p:cNvPr id="4" name="Date Placeholder 13"/>
          <p:cNvSpPr>
            <a:spLocks noGrp="1"/>
          </p:cNvSpPr>
          <p:nvPr>
            <p:ph type="dt" sz="half" idx="10"/>
          </p:nvPr>
        </p:nvSpPr>
        <p:spPr/>
        <p:txBody>
          <a:bodyPr/>
          <a:lstStyle>
            <a:lvl1pPr>
              <a:defRPr/>
            </a:lvl1pPr>
          </a:lstStyle>
          <a:p>
            <a:fld id="{F1BCBD23-0C21-44FF-925C-6B444C55876E}" type="datetime1">
              <a:rPr lang="zh-TW" altLang="en-US" smtClean="0"/>
              <a:t>2022/3/4</a:t>
            </a:fld>
            <a:endParaRPr lang="zh-TW" altLang="en-US"/>
          </a:p>
        </p:txBody>
      </p:sp>
      <p:sp>
        <p:nvSpPr>
          <p:cNvPr id="5" name="Footer Placeholder 2"/>
          <p:cNvSpPr>
            <a:spLocks noGrp="1"/>
          </p:cNvSpPr>
          <p:nvPr>
            <p:ph type="ftr" sz="quarter" idx="11"/>
          </p:nvPr>
        </p:nvSpPr>
        <p:spPr/>
        <p:txBody>
          <a:bodyPr/>
          <a:lstStyle>
            <a:lvl1pPr>
              <a:defRPr/>
            </a:lvl1pPr>
          </a:lstStyle>
          <a:p>
            <a:endParaRPr lang="zh-TW" altLang="en-US"/>
          </a:p>
        </p:txBody>
      </p:sp>
      <p:sp>
        <p:nvSpPr>
          <p:cNvPr id="6"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266287013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914400" y="2130430"/>
            <a:ext cx="10363200" cy="1470025"/>
          </a:xfrm>
        </p:spPr>
        <p:txBody>
          <a:bodyPr/>
          <a:lstStyle/>
          <a:p>
            <a:r>
              <a:rPr lang="zh-TW" altLang="en-US"/>
              <a:t>按一下以編輯母片標題樣式</a:t>
            </a:r>
          </a:p>
        </p:txBody>
      </p:sp>
      <p:sp>
        <p:nvSpPr>
          <p:cNvPr id="3" name="副標題 2"/>
          <p:cNvSpPr>
            <a:spLocks noGrp="1"/>
          </p:cNvSpPr>
          <p:nvPr>
            <p:ph type="subTitle" idx="1"/>
          </p:nvPr>
        </p:nvSpPr>
        <p:spPr>
          <a:xfrm>
            <a:off x="1828800" y="3886200"/>
            <a:ext cx="8534400" cy="1752600"/>
          </a:xfrm>
        </p:spPr>
        <p:txBody>
          <a:bodyPr/>
          <a:lstStyle>
            <a:lvl1pPr marL="0" indent="0" algn="ctr">
              <a:buNone/>
              <a:defRPr/>
            </a:lvl1pPr>
            <a:lvl2pPr marL="257175" indent="0" algn="ctr">
              <a:buNone/>
              <a:defRPr/>
            </a:lvl2pPr>
            <a:lvl3pPr marL="514350" indent="0" algn="ctr">
              <a:buNone/>
              <a:defRPr/>
            </a:lvl3pPr>
            <a:lvl4pPr marL="771525" indent="0" algn="ctr">
              <a:buNone/>
              <a:defRPr/>
            </a:lvl4pPr>
            <a:lvl5pPr marL="1028700" indent="0" algn="ctr">
              <a:buNone/>
              <a:defRPr/>
            </a:lvl5pPr>
            <a:lvl6pPr marL="1285875" indent="0" algn="ctr">
              <a:buNone/>
              <a:defRPr/>
            </a:lvl6pPr>
            <a:lvl7pPr marL="1543050" indent="0" algn="ctr">
              <a:buNone/>
              <a:defRPr/>
            </a:lvl7pPr>
            <a:lvl8pPr marL="1800225" indent="0" algn="ctr">
              <a:buNone/>
              <a:defRPr/>
            </a:lvl8pPr>
            <a:lvl9pPr marL="2057400" indent="0" algn="ctr">
              <a:buNone/>
              <a:defRPr/>
            </a:lvl9pPr>
          </a:lstStyle>
          <a:p>
            <a:r>
              <a:rPr lang="zh-TW" altLang="en-US"/>
              <a:t>按一下以編輯母片副標題樣式</a:t>
            </a:r>
          </a:p>
        </p:txBody>
      </p:sp>
      <p:sp>
        <p:nvSpPr>
          <p:cNvPr id="4" name="Date Placeholder 13"/>
          <p:cNvSpPr>
            <a:spLocks noGrp="1"/>
          </p:cNvSpPr>
          <p:nvPr>
            <p:ph type="dt" sz="half" idx="10"/>
          </p:nvPr>
        </p:nvSpPr>
        <p:spPr/>
        <p:txBody>
          <a:bodyPr/>
          <a:lstStyle>
            <a:lvl1pPr>
              <a:defRPr/>
            </a:lvl1pPr>
          </a:lstStyle>
          <a:p>
            <a:fld id="{F1BCBD23-0C21-44FF-925C-6B444C55876E}" type="datetime1">
              <a:rPr lang="zh-TW" altLang="en-US" smtClean="0"/>
              <a:t>2022/3/4</a:t>
            </a:fld>
            <a:endParaRPr lang="zh-TW" altLang="en-US"/>
          </a:p>
        </p:txBody>
      </p:sp>
      <p:sp>
        <p:nvSpPr>
          <p:cNvPr id="5" name="Footer Placeholder 2"/>
          <p:cNvSpPr>
            <a:spLocks noGrp="1"/>
          </p:cNvSpPr>
          <p:nvPr>
            <p:ph type="ftr" sz="quarter" idx="11"/>
          </p:nvPr>
        </p:nvSpPr>
        <p:spPr/>
        <p:txBody>
          <a:bodyPr/>
          <a:lstStyle>
            <a:lvl1pPr>
              <a:defRPr/>
            </a:lvl1pPr>
          </a:lstStyle>
          <a:p>
            <a:endParaRPr lang="zh-TW" altLang="en-US"/>
          </a:p>
        </p:txBody>
      </p:sp>
      <p:sp>
        <p:nvSpPr>
          <p:cNvPr id="6"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317570045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1_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609600" y="1169988"/>
            <a:ext cx="10972800" cy="1066800"/>
          </a:xfrm>
        </p:spPr>
        <p:txBody>
          <a:bodyPr/>
          <a:lstStyle/>
          <a:p>
            <a:r>
              <a:rPr lang="zh-TW" altLang="en-US"/>
              <a:t>按一下以編輯母片標題樣式</a:t>
            </a:r>
          </a:p>
        </p:txBody>
      </p:sp>
      <p:sp>
        <p:nvSpPr>
          <p:cNvPr id="3" name="Date Placeholder 13"/>
          <p:cNvSpPr>
            <a:spLocks noGrp="1"/>
          </p:cNvSpPr>
          <p:nvPr>
            <p:ph type="dt" sz="half" idx="10"/>
          </p:nvPr>
        </p:nvSpPr>
        <p:spPr/>
        <p:txBody>
          <a:bodyPr/>
          <a:lstStyle>
            <a:lvl1pPr>
              <a:defRPr/>
            </a:lvl1pPr>
          </a:lstStyle>
          <a:p>
            <a:fld id="{F1BCBD23-0C21-44FF-925C-6B444C55876E}" type="datetime1">
              <a:rPr lang="zh-TW" altLang="en-US" smtClean="0"/>
              <a:t>2022/3/4</a:t>
            </a:fld>
            <a:endParaRPr lang="zh-TW" altLang="en-US"/>
          </a:p>
        </p:txBody>
      </p:sp>
      <p:sp>
        <p:nvSpPr>
          <p:cNvPr id="4" name="Footer Placeholder 2"/>
          <p:cNvSpPr>
            <a:spLocks noGrp="1"/>
          </p:cNvSpPr>
          <p:nvPr>
            <p:ph type="ftr" sz="quarter" idx="11"/>
          </p:nvPr>
        </p:nvSpPr>
        <p:spPr/>
        <p:txBody>
          <a:bodyPr/>
          <a:lstStyle>
            <a:lvl1pPr>
              <a:defRPr/>
            </a:lvl1pPr>
          </a:lstStyle>
          <a:p>
            <a:endParaRPr lang="zh-TW" altLang="en-US"/>
          </a:p>
        </p:txBody>
      </p:sp>
      <p:sp>
        <p:nvSpPr>
          <p:cNvPr id="5"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51486180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標題及圖表">
    <p:spTree>
      <p:nvGrpSpPr>
        <p:cNvPr id="1" name=""/>
        <p:cNvGrpSpPr/>
        <p:nvPr/>
      </p:nvGrpSpPr>
      <p:grpSpPr>
        <a:xfrm>
          <a:off x="0" y="0"/>
          <a:ext cx="0" cy="0"/>
          <a:chOff x="0" y="0"/>
          <a:chExt cx="0" cy="0"/>
        </a:xfrm>
      </p:grpSpPr>
      <p:sp>
        <p:nvSpPr>
          <p:cNvPr id="2" name="標題 1"/>
          <p:cNvSpPr>
            <a:spLocks noGrp="1"/>
          </p:cNvSpPr>
          <p:nvPr>
            <p:ph type="title"/>
          </p:nvPr>
        </p:nvSpPr>
        <p:spPr>
          <a:xfrm>
            <a:off x="609600" y="1169988"/>
            <a:ext cx="10972800" cy="1066800"/>
          </a:xfrm>
        </p:spPr>
        <p:txBody>
          <a:bodyPr/>
          <a:lstStyle/>
          <a:p>
            <a:r>
              <a:rPr lang="zh-TW" altLang="en-US"/>
              <a:t>按一下以編輯母片標題樣式</a:t>
            </a:r>
          </a:p>
        </p:txBody>
      </p:sp>
      <p:sp>
        <p:nvSpPr>
          <p:cNvPr id="3" name="圖表版面配置區 2"/>
          <p:cNvSpPr>
            <a:spLocks noGrp="1"/>
          </p:cNvSpPr>
          <p:nvPr>
            <p:ph type="chart" idx="1"/>
          </p:nvPr>
        </p:nvSpPr>
        <p:spPr>
          <a:xfrm>
            <a:off x="624417" y="2276475"/>
            <a:ext cx="10972800" cy="4324350"/>
          </a:xfrm>
        </p:spPr>
        <p:txBody>
          <a:bodyPr/>
          <a:lstStyle/>
          <a:p>
            <a:pPr lvl="0"/>
            <a:r>
              <a:rPr lang="zh-TW" altLang="en-US" noProof="0"/>
              <a:t>按一下圖示以新增圖表</a:t>
            </a:r>
          </a:p>
        </p:txBody>
      </p:sp>
      <p:sp>
        <p:nvSpPr>
          <p:cNvPr id="4" name="Date Placeholder 13"/>
          <p:cNvSpPr>
            <a:spLocks noGrp="1"/>
          </p:cNvSpPr>
          <p:nvPr>
            <p:ph type="dt" sz="half" idx="10"/>
          </p:nvPr>
        </p:nvSpPr>
        <p:spPr/>
        <p:txBody>
          <a:bodyPr/>
          <a:lstStyle>
            <a:lvl1pPr>
              <a:defRPr/>
            </a:lvl1pPr>
          </a:lstStyle>
          <a:p>
            <a:fld id="{F1BCBD23-0C21-44FF-925C-6B444C55876E}" type="datetime1">
              <a:rPr lang="zh-TW" altLang="en-US" smtClean="0"/>
              <a:t>2022/3/4</a:t>
            </a:fld>
            <a:endParaRPr lang="zh-TW" altLang="en-US"/>
          </a:p>
        </p:txBody>
      </p:sp>
      <p:sp>
        <p:nvSpPr>
          <p:cNvPr id="5" name="Footer Placeholder 2"/>
          <p:cNvSpPr>
            <a:spLocks noGrp="1"/>
          </p:cNvSpPr>
          <p:nvPr>
            <p:ph type="ftr" sz="quarter" idx="11"/>
          </p:nvPr>
        </p:nvSpPr>
        <p:spPr/>
        <p:txBody>
          <a:bodyPr/>
          <a:lstStyle>
            <a:lvl1pPr>
              <a:defRPr/>
            </a:lvl1pPr>
          </a:lstStyle>
          <a:p>
            <a:endParaRPr lang="zh-TW" altLang="en-US"/>
          </a:p>
        </p:txBody>
      </p:sp>
      <p:sp>
        <p:nvSpPr>
          <p:cNvPr id="6"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399487070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0" y="620713"/>
            <a:ext cx="11582400" cy="1066800"/>
          </a:xfrm>
        </p:spPr>
        <p:txBody>
          <a:bodyPr/>
          <a:lstStyle>
            <a:lvl1pPr>
              <a:defRPr sz="2400">
                <a:latin typeface="+mj-lt"/>
              </a:defRPr>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lvl1pPr>
              <a:defRPr sz="2000">
                <a:latin typeface="+mj-lt"/>
              </a:defRPr>
            </a:lvl1pPr>
            <a:lvl2pPr>
              <a:defRPr sz="1800">
                <a:solidFill>
                  <a:srgbClr val="002060"/>
                </a:solidFill>
                <a:latin typeface="+mj-lt"/>
              </a:defRPr>
            </a:lvl2pPr>
            <a:lvl3pPr>
              <a:defRPr sz="1600">
                <a:solidFill>
                  <a:srgbClr val="7030A0"/>
                </a:solidFill>
                <a:latin typeface="+mj-lt"/>
              </a:defRPr>
            </a:lvl3pPr>
            <a:lvl4pPr>
              <a:defRPr sz="1400">
                <a:latin typeface="+mj-lt"/>
              </a:defRPr>
            </a:lvl4pPr>
            <a:lvl5pPr>
              <a:defRPr sz="1200">
                <a:latin typeface="+mj-lt"/>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13"/>
          <p:cNvSpPr>
            <a:spLocks noGrp="1"/>
          </p:cNvSpPr>
          <p:nvPr>
            <p:ph type="dt" sz="half" idx="10"/>
          </p:nvPr>
        </p:nvSpPr>
        <p:spPr/>
        <p:txBody>
          <a:bodyPr/>
          <a:lstStyle>
            <a:lvl1pPr>
              <a:defRPr/>
            </a:lvl1pPr>
          </a:lstStyle>
          <a:p>
            <a:fld id="{53CB1C7F-91E8-43D5-BEEE-4654B31AC72F}" type="datetime1">
              <a:rPr lang="zh-TW" altLang="en-US" smtClean="0"/>
              <a:t>2022/3/4</a:t>
            </a:fld>
            <a:endParaRPr lang="zh-TW" altLang="en-US"/>
          </a:p>
        </p:txBody>
      </p:sp>
      <p:sp>
        <p:nvSpPr>
          <p:cNvPr id="5" name="Footer Placeholder 2"/>
          <p:cNvSpPr>
            <a:spLocks noGrp="1"/>
          </p:cNvSpPr>
          <p:nvPr>
            <p:ph type="ftr" sz="quarter" idx="11"/>
          </p:nvPr>
        </p:nvSpPr>
        <p:spPr/>
        <p:txBody>
          <a:bodyPr/>
          <a:lstStyle>
            <a:lvl1pPr>
              <a:defRPr/>
            </a:lvl1pPr>
          </a:lstStyle>
          <a:p>
            <a:endParaRPr lang="zh-TW" altLang="en-US"/>
          </a:p>
        </p:txBody>
      </p:sp>
      <p:sp>
        <p:nvSpPr>
          <p:cNvPr id="6"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4236583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Title 1"/>
          <p:cNvSpPr>
            <a:spLocks noGrp="1"/>
          </p:cNvSpPr>
          <p:nvPr>
            <p:ph type="title"/>
          </p:nvPr>
        </p:nvSpPr>
        <p:spPr>
          <a:xfrm>
            <a:off x="963084" y="1981205"/>
            <a:ext cx="10363200" cy="1362075"/>
          </a:xfrm>
        </p:spPr>
        <p:txBody>
          <a:bodyPr anchor="b">
            <a:noAutofit/>
          </a:bodyPr>
          <a:lstStyle>
            <a:lvl1pPr algn="ctr">
              <a:buNone/>
              <a:defRPr sz="4800" b="1" cap="none" baseline="0">
                <a:ln w="12700">
                  <a:solidFill>
                    <a:schemeClr val="accent2">
                      <a:shade val="90000"/>
                      <a:satMod val="150000"/>
                    </a:schemeClr>
                  </a:solidFill>
                </a:ln>
                <a:solidFill>
                  <a:schemeClr val="tx1">
                    <a:lumMod val="75000"/>
                  </a:schemeClr>
                </a:solidFill>
                <a:effectLst>
                  <a:outerShdw blurRad="38100" dist="38100" dir="5400000" algn="tl" rotWithShape="0">
                    <a:srgbClr val="000000">
                      <a:alpha val="25000"/>
                    </a:srgbClr>
                  </a:outerShdw>
                </a:effectLst>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963084" y="3367088"/>
            <a:ext cx="10363200" cy="1509712"/>
          </a:xfrm>
        </p:spPr>
        <p:txBody>
          <a:bodyPr/>
          <a:lstStyle>
            <a:lvl1pPr marL="25718" indent="0">
              <a:buNone/>
              <a:defRPr sz="1181" b="0">
                <a:solidFill>
                  <a:schemeClr val="tx2"/>
                </a:solidFill>
              </a:defRPr>
            </a:lvl1pPr>
            <a:lvl2pPr>
              <a:buNone/>
              <a:defRPr sz="1013">
                <a:solidFill>
                  <a:schemeClr val="tx1">
                    <a:tint val="75000"/>
                  </a:schemeClr>
                </a:solidFill>
              </a:defRPr>
            </a:lvl2pPr>
            <a:lvl3pPr>
              <a:buNone/>
              <a:defRPr sz="900">
                <a:solidFill>
                  <a:schemeClr val="tx1">
                    <a:tint val="75000"/>
                  </a:schemeClr>
                </a:solidFill>
              </a:defRPr>
            </a:lvl3pPr>
            <a:lvl4pPr>
              <a:buNone/>
              <a:defRPr sz="788">
                <a:solidFill>
                  <a:schemeClr val="tx1">
                    <a:tint val="75000"/>
                  </a:schemeClr>
                </a:solidFill>
              </a:defRPr>
            </a:lvl4pPr>
            <a:lvl5pPr>
              <a:buNone/>
              <a:defRPr sz="788">
                <a:solidFill>
                  <a:schemeClr val="tx1">
                    <a:tint val="75000"/>
                  </a:schemeClr>
                </a:solidFill>
              </a:defRPr>
            </a:lvl5pPr>
          </a:lstStyle>
          <a:p>
            <a:pPr lvl="0"/>
            <a:r>
              <a:rPr lang="zh-TW" altLang="en-US"/>
              <a:t>編輯母片文字樣式</a:t>
            </a:r>
          </a:p>
        </p:txBody>
      </p:sp>
      <p:sp>
        <p:nvSpPr>
          <p:cNvPr id="4" name="Date Placeholder 13"/>
          <p:cNvSpPr>
            <a:spLocks noGrp="1"/>
          </p:cNvSpPr>
          <p:nvPr>
            <p:ph type="dt" sz="half" idx="10"/>
          </p:nvPr>
        </p:nvSpPr>
        <p:spPr/>
        <p:txBody>
          <a:bodyPr/>
          <a:lstStyle>
            <a:lvl1pPr>
              <a:defRPr/>
            </a:lvl1pPr>
          </a:lstStyle>
          <a:p>
            <a:fld id="{F1BCBD23-0C21-44FF-925C-6B444C55876E}" type="datetime1">
              <a:rPr lang="zh-TW" altLang="en-US" smtClean="0"/>
              <a:t>2022/3/4</a:t>
            </a:fld>
            <a:endParaRPr lang="zh-TW" altLang="en-US"/>
          </a:p>
        </p:txBody>
      </p:sp>
      <p:sp>
        <p:nvSpPr>
          <p:cNvPr id="5" name="Footer Placeholder 2"/>
          <p:cNvSpPr>
            <a:spLocks noGrp="1"/>
          </p:cNvSpPr>
          <p:nvPr>
            <p:ph type="ftr" sz="quarter" idx="11"/>
          </p:nvPr>
        </p:nvSpPr>
        <p:spPr/>
        <p:txBody>
          <a:bodyPr/>
          <a:lstStyle>
            <a:lvl1pPr>
              <a:defRPr/>
            </a:lvl1pPr>
          </a:lstStyle>
          <a:p>
            <a:endParaRPr lang="zh-TW" altLang="en-US"/>
          </a:p>
        </p:txBody>
      </p:sp>
      <p:sp>
        <p:nvSpPr>
          <p:cNvPr id="6"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146778019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609600" y="2249429"/>
            <a:ext cx="5384800" cy="4525963"/>
          </a:xfrm>
        </p:spPr>
        <p:txBody>
          <a:bodyPr/>
          <a:lstStyle>
            <a:lvl1pPr>
              <a:defRPr sz="1125"/>
            </a:lvl1pPr>
            <a:lvl2pPr>
              <a:defRPr sz="1069"/>
            </a:lvl2pPr>
            <a:lvl3pPr>
              <a:defRPr sz="1013"/>
            </a:lvl3pPr>
            <a:lvl4pPr>
              <a:defRPr sz="1013"/>
            </a:lvl4pPr>
            <a:lvl5pPr>
              <a:defRPr sz="1013"/>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half" idx="2"/>
          </p:nvPr>
        </p:nvSpPr>
        <p:spPr>
          <a:xfrm>
            <a:off x="6197600" y="2249429"/>
            <a:ext cx="5384800" cy="4525963"/>
          </a:xfrm>
        </p:spPr>
        <p:txBody>
          <a:bodyPr/>
          <a:lstStyle>
            <a:lvl1pPr>
              <a:defRPr sz="1125"/>
            </a:lvl1pPr>
            <a:lvl2pPr>
              <a:defRPr sz="1069"/>
            </a:lvl2pPr>
            <a:lvl3pPr>
              <a:defRPr sz="1013"/>
            </a:lvl3pPr>
            <a:lvl4pPr>
              <a:defRPr sz="1013"/>
            </a:lvl4pPr>
            <a:lvl5pPr>
              <a:defRPr sz="1013"/>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13"/>
          <p:cNvSpPr>
            <a:spLocks noGrp="1"/>
          </p:cNvSpPr>
          <p:nvPr>
            <p:ph type="dt" sz="half" idx="10"/>
          </p:nvPr>
        </p:nvSpPr>
        <p:spPr/>
        <p:txBody>
          <a:bodyPr/>
          <a:lstStyle>
            <a:lvl1pPr>
              <a:defRPr/>
            </a:lvl1pPr>
          </a:lstStyle>
          <a:p>
            <a:fld id="{2FF5ECBC-75D7-4E92-A6DA-E5A61CC05057}" type="datetime1">
              <a:rPr lang="zh-TW" altLang="en-US" smtClean="0"/>
              <a:t>2022/3/4</a:t>
            </a:fld>
            <a:endParaRPr lang="zh-TW" altLang="en-US"/>
          </a:p>
        </p:txBody>
      </p:sp>
      <p:sp>
        <p:nvSpPr>
          <p:cNvPr id="6" name="Footer Placeholder 2"/>
          <p:cNvSpPr>
            <a:spLocks noGrp="1"/>
          </p:cNvSpPr>
          <p:nvPr>
            <p:ph type="ftr" sz="quarter" idx="11"/>
          </p:nvPr>
        </p:nvSpPr>
        <p:spPr/>
        <p:txBody>
          <a:bodyPr/>
          <a:lstStyle>
            <a:lvl1pPr>
              <a:defRPr/>
            </a:lvl1pPr>
          </a:lstStyle>
          <a:p>
            <a:endParaRPr lang="zh-TW" altLang="en-US"/>
          </a:p>
        </p:txBody>
      </p:sp>
      <p:sp>
        <p:nvSpPr>
          <p:cNvPr id="7"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1002065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lstStyle>
            <a:lvl1pPr>
              <a:defRPr sz="2250" b="0" i="0" cap="none" baseline="0"/>
            </a:lvl1pPr>
          </a:lstStyle>
          <a:p>
            <a:r>
              <a:rPr lang="zh-TW" altLang="en-US"/>
              <a:t>按一下以編輯母片標題樣式</a:t>
            </a:r>
            <a:endParaRPr lang="en-US"/>
          </a:p>
        </p:txBody>
      </p:sp>
      <p:sp>
        <p:nvSpPr>
          <p:cNvPr id="3" name="Text Placeholder 2"/>
          <p:cNvSpPr>
            <a:spLocks noGrp="1"/>
          </p:cNvSpPr>
          <p:nvPr>
            <p:ph type="body" idx="1"/>
          </p:nvPr>
        </p:nvSpPr>
        <p:spPr>
          <a:xfrm>
            <a:off x="508000" y="2244970"/>
            <a:ext cx="5388864" cy="457200"/>
          </a:xfrm>
          <a:solidFill>
            <a:schemeClr val="accent2">
              <a:satMod val="150000"/>
              <a:alpha val="25000"/>
            </a:schemeClr>
          </a:solidFill>
          <a:ln w="12700">
            <a:solidFill>
              <a:schemeClr val="accent2"/>
            </a:solidFill>
          </a:ln>
        </p:spPr>
        <p:txBody>
          <a:bodyPr anchor="ctr">
            <a:noAutofit/>
          </a:bodyPr>
          <a:lstStyle>
            <a:lvl1pPr marL="25718" indent="0">
              <a:buNone/>
              <a:defRPr sz="1069" b="1">
                <a:solidFill>
                  <a:schemeClr val="tx1">
                    <a:tint val="95000"/>
                  </a:schemeClr>
                </a:solidFill>
              </a:defRPr>
            </a:lvl1pPr>
            <a:lvl2pPr>
              <a:buNone/>
              <a:defRPr sz="1125" b="1"/>
            </a:lvl2pPr>
            <a:lvl3pPr>
              <a:buNone/>
              <a:defRPr sz="1013" b="1"/>
            </a:lvl3pPr>
            <a:lvl4pPr>
              <a:buNone/>
              <a:defRPr sz="900" b="1"/>
            </a:lvl4pPr>
            <a:lvl5pPr>
              <a:buNone/>
              <a:defRPr sz="900" b="1"/>
            </a:lvl5pPr>
          </a:lstStyle>
          <a:p>
            <a:pPr lvl="0"/>
            <a:r>
              <a:rPr lang="zh-TW" altLang="en-US"/>
              <a:t>編輯母片文字樣式</a:t>
            </a:r>
          </a:p>
        </p:txBody>
      </p:sp>
      <p:sp>
        <p:nvSpPr>
          <p:cNvPr id="4" name="Text Placeholder 3"/>
          <p:cNvSpPr>
            <a:spLocks noGrp="1"/>
          </p:cNvSpPr>
          <p:nvPr>
            <p:ph type="body" sz="half" idx="3"/>
          </p:nvPr>
        </p:nvSpPr>
        <p:spPr>
          <a:xfrm>
            <a:off x="6294970" y="2244970"/>
            <a:ext cx="5389033" cy="457200"/>
          </a:xfrm>
          <a:solidFill>
            <a:schemeClr val="accent2">
              <a:satMod val="150000"/>
              <a:alpha val="25000"/>
            </a:schemeClr>
          </a:solidFill>
          <a:ln w="12700">
            <a:solidFill>
              <a:schemeClr val="accent2"/>
            </a:solidFill>
          </a:ln>
        </p:spPr>
        <p:txBody>
          <a:bodyPr anchor="ctr">
            <a:noAutofit/>
          </a:bodyPr>
          <a:lstStyle>
            <a:lvl1pPr marL="25718" indent="0">
              <a:buNone/>
              <a:defRPr sz="1069" b="1">
                <a:solidFill>
                  <a:schemeClr val="tx1">
                    <a:tint val="95000"/>
                  </a:schemeClr>
                </a:solidFill>
              </a:defRPr>
            </a:lvl1pPr>
            <a:lvl2pPr>
              <a:buNone/>
              <a:defRPr sz="1125" b="1"/>
            </a:lvl2pPr>
            <a:lvl3pPr>
              <a:buNone/>
              <a:defRPr sz="1013" b="1"/>
            </a:lvl3pPr>
            <a:lvl4pPr>
              <a:buNone/>
              <a:defRPr sz="900" b="1"/>
            </a:lvl4pPr>
            <a:lvl5pPr>
              <a:buNone/>
              <a:defRPr sz="900" b="1"/>
            </a:lvl5pPr>
          </a:lstStyle>
          <a:p>
            <a:pPr lvl="0"/>
            <a:r>
              <a:rPr lang="zh-TW" altLang="en-US"/>
              <a:t>編輯母片文字樣式</a:t>
            </a:r>
          </a:p>
        </p:txBody>
      </p:sp>
      <p:sp>
        <p:nvSpPr>
          <p:cNvPr id="5" name="Content Placeholder 4"/>
          <p:cNvSpPr>
            <a:spLocks noGrp="1"/>
          </p:cNvSpPr>
          <p:nvPr>
            <p:ph sz="quarter" idx="2"/>
          </p:nvPr>
        </p:nvSpPr>
        <p:spPr>
          <a:xfrm>
            <a:off x="508000" y="2708519"/>
            <a:ext cx="5388864" cy="3886200"/>
          </a:xfrm>
        </p:spPr>
        <p:txBody>
          <a:bodyPr/>
          <a:lstStyle>
            <a:lvl1pPr>
              <a:defRPr sz="1125"/>
            </a:lvl1pPr>
            <a:lvl2pPr>
              <a:defRPr sz="1125"/>
            </a:lvl2pPr>
            <a:lvl3pPr>
              <a:defRPr sz="1013"/>
            </a:lvl3pPr>
            <a:lvl4pPr>
              <a:defRPr sz="900"/>
            </a:lvl4pPr>
            <a:lvl5pPr>
              <a:defRPr sz="900"/>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Content Placeholder 5"/>
          <p:cNvSpPr>
            <a:spLocks noGrp="1"/>
          </p:cNvSpPr>
          <p:nvPr>
            <p:ph sz="quarter" idx="4"/>
          </p:nvPr>
        </p:nvSpPr>
        <p:spPr>
          <a:xfrm>
            <a:off x="6291076" y="2708519"/>
            <a:ext cx="5389033" cy="3886200"/>
          </a:xfrm>
        </p:spPr>
        <p:txBody>
          <a:bodyPr/>
          <a:lstStyle>
            <a:lvl1pPr>
              <a:defRPr sz="1125"/>
            </a:lvl1pPr>
            <a:lvl2pPr>
              <a:defRPr sz="1125"/>
            </a:lvl2pPr>
            <a:lvl3pPr>
              <a:defRPr sz="1013"/>
            </a:lvl3pPr>
            <a:lvl4pPr>
              <a:defRPr sz="900"/>
            </a:lvl4pPr>
            <a:lvl5pPr>
              <a:defRPr sz="900"/>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13"/>
          <p:cNvSpPr>
            <a:spLocks noGrp="1"/>
          </p:cNvSpPr>
          <p:nvPr>
            <p:ph type="dt" sz="half" idx="10"/>
          </p:nvPr>
        </p:nvSpPr>
        <p:spPr/>
        <p:txBody>
          <a:bodyPr/>
          <a:lstStyle>
            <a:lvl1pPr>
              <a:defRPr/>
            </a:lvl1pPr>
          </a:lstStyle>
          <a:p>
            <a:fld id="{9B7792BD-C1B3-4730-AEDC-1261E14F33A0}" type="datetime1">
              <a:rPr lang="zh-TW" altLang="en-US" smtClean="0"/>
              <a:t>2022/3/4</a:t>
            </a:fld>
            <a:endParaRPr lang="zh-TW" altLang="en-US"/>
          </a:p>
        </p:txBody>
      </p:sp>
      <p:sp>
        <p:nvSpPr>
          <p:cNvPr id="8" name="Footer Placeholder 2"/>
          <p:cNvSpPr>
            <a:spLocks noGrp="1"/>
          </p:cNvSpPr>
          <p:nvPr>
            <p:ph type="ftr" sz="quarter" idx="11"/>
          </p:nvPr>
        </p:nvSpPr>
        <p:spPr/>
        <p:txBody>
          <a:bodyPr/>
          <a:lstStyle>
            <a:lvl1pPr>
              <a:defRPr/>
            </a:lvl1pPr>
          </a:lstStyle>
          <a:p>
            <a:endParaRPr lang="zh-TW" altLang="en-US"/>
          </a:p>
        </p:txBody>
      </p:sp>
      <p:sp>
        <p:nvSpPr>
          <p:cNvPr id="9"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1437205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fld id="{CC88099F-6083-417A-91B4-07F67E91F2D3}" type="datetime1">
              <a:rPr lang="zh-TW" altLang="en-US" smtClean="0"/>
              <a:t>2022/3/4</a:t>
            </a:fld>
            <a:endParaRPr lang="zh-TW" altLang="en-US"/>
          </a:p>
        </p:txBody>
      </p:sp>
      <p:sp>
        <p:nvSpPr>
          <p:cNvPr id="3" name="Footer Placeholder 2"/>
          <p:cNvSpPr>
            <a:spLocks noGrp="1"/>
          </p:cNvSpPr>
          <p:nvPr>
            <p:ph type="ftr" sz="quarter" idx="11"/>
          </p:nvPr>
        </p:nvSpPr>
        <p:spPr/>
        <p:txBody>
          <a:bodyPr/>
          <a:lstStyle>
            <a:lvl1pPr>
              <a:defRPr/>
            </a:lvl1pPr>
          </a:lstStyle>
          <a:p>
            <a:endParaRPr lang="zh-TW" altLang="en-US"/>
          </a:p>
        </p:txBody>
      </p:sp>
      <p:sp>
        <p:nvSpPr>
          <p:cNvPr id="4"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1595672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7137995" y="1101970"/>
            <a:ext cx="4511040" cy="877824"/>
          </a:xfrm>
        </p:spPr>
        <p:txBody>
          <a:bodyPr anchor="b"/>
          <a:lstStyle>
            <a:lvl1pPr algn="l">
              <a:buNone/>
              <a:defRPr sz="1013" b="1"/>
            </a:lvl1pPr>
          </a:lstStyle>
          <a:p>
            <a:r>
              <a:rPr lang="zh-TW" altLang="en-US"/>
              <a:t>按一下以編輯母片標題樣式</a:t>
            </a:r>
            <a:endParaRPr lang="en-US"/>
          </a:p>
        </p:txBody>
      </p:sp>
      <p:sp>
        <p:nvSpPr>
          <p:cNvPr id="3" name="Text Placeholder 2"/>
          <p:cNvSpPr>
            <a:spLocks noGrp="1"/>
          </p:cNvSpPr>
          <p:nvPr>
            <p:ph type="body" idx="2"/>
          </p:nvPr>
        </p:nvSpPr>
        <p:spPr>
          <a:xfrm>
            <a:off x="7137995" y="2010727"/>
            <a:ext cx="4511040" cy="4617720"/>
          </a:xfrm>
        </p:spPr>
        <p:txBody>
          <a:bodyPr/>
          <a:lstStyle>
            <a:lvl1pPr marL="5144" indent="0">
              <a:buNone/>
              <a:defRPr sz="788"/>
            </a:lvl1pPr>
            <a:lvl2pPr>
              <a:buNone/>
              <a:defRPr sz="675"/>
            </a:lvl2pPr>
            <a:lvl3pPr>
              <a:buNone/>
              <a:defRPr sz="563"/>
            </a:lvl3pPr>
            <a:lvl4pPr>
              <a:buNone/>
              <a:defRPr sz="506"/>
            </a:lvl4pPr>
            <a:lvl5pPr>
              <a:buNone/>
              <a:defRPr sz="506"/>
            </a:lvl5pPr>
          </a:lstStyle>
          <a:p>
            <a:pPr lvl="0"/>
            <a:r>
              <a:rPr lang="zh-TW" altLang="en-US"/>
              <a:t>編輯母片文字樣式</a:t>
            </a:r>
          </a:p>
        </p:txBody>
      </p:sp>
      <p:sp>
        <p:nvSpPr>
          <p:cNvPr id="4" name="Content Placeholder 3"/>
          <p:cNvSpPr>
            <a:spLocks noGrp="1"/>
          </p:cNvSpPr>
          <p:nvPr>
            <p:ph sz="half" idx="1"/>
          </p:nvPr>
        </p:nvSpPr>
        <p:spPr>
          <a:xfrm>
            <a:off x="203200" y="776287"/>
            <a:ext cx="6803136" cy="5852160"/>
          </a:xfrm>
        </p:spPr>
        <p:txBody>
          <a:bodyPr/>
          <a:lstStyle>
            <a:lvl1pPr>
              <a:defRPr sz="1800"/>
            </a:lvl1pPr>
            <a:lvl2pPr>
              <a:defRPr sz="1575"/>
            </a:lvl2pPr>
            <a:lvl3pPr>
              <a:defRPr sz="1350"/>
            </a:lvl3pPr>
            <a:lvl4pPr>
              <a:defRPr sz="1125"/>
            </a:lvl4pPr>
            <a:lvl5pPr>
              <a:defRPr sz="1125"/>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13"/>
          <p:cNvSpPr>
            <a:spLocks noGrp="1"/>
          </p:cNvSpPr>
          <p:nvPr>
            <p:ph type="dt" sz="half" idx="10"/>
          </p:nvPr>
        </p:nvSpPr>
        <p:spPr/>
        <p:txBody>
          <a:bodyPr/>
          <a:lstStyle>
            <a:lvl1pPr>
              <a:defRPr/>
            </a:lvl1pPr>
          </a:lstStyle>
          <a:p>
            <a:fld id="{3852E897-83EE-45A1-9541-8196F21AF618}" type="datetime1">
              <a:rPr lang="zh-TW" altLang="en-US" smtClean="0"/>
              <a:t>2022/3/4</a:t>
            </a:fld>
            <a:endParaRPr lang="zh-TW" altLang="en-US"/>
          </a:p>
        </p:txBody>
      </p:sp>
      <p:sp>
        <p:nvSpPr>
          <p:cNvPr id="6" name="Footer Placeholder 2"/>
          <p:cNvSpPr>
            <a:spLocks noGrp="1"/>
          </p:cNvSpPr>
          <p:nvPr>
            <p:ph type="ftr" sz="quarter" idx="11"/>
          </p:nvPr>
        </p:nvSpPr>
        <p:spPr/>
        <p:txBody>
          <a:bodyPr/>
          <a:lstStyle>
            <a:lvl1pPr>
              <a:defRPr/>
            </a:lvl1pPr>
          </a:lstStyle>
          <a:p>
            <a:endParaRPr lang="zh-TW" altLang="en-US"/>
          </a:p>
        </p:txBody>
      </p:sp>
      <p:sp>
        <p:nvSpPr>
          <p:cNvPr id="7"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2998940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7253915" y="1109162"/>
            <a:ext cx="782404" cy="4681637"/>
          </a:xfrm>
        </p:spPr>
        <p:txBody>
          <a:bodyPr vert="vert270" lIns="45720" tIns="0" rIns="45720" anchor="t"/>
          <a:lstStyle>
            <a:lvl1pPr algn="ctr">
              <a:buNone/>
              <a:defRPr sz="1125" b="1"/>
            </a:lvl1pPr>
          </a:lstStyle>
          <a:p>
            <a:r>
              <a:rPr lang="zh-TW" altLang="en-US"/>
              <a:t>按一下以編輯母片標題樣式</a:t>
            </a:r>
            <a:endParaRPr lang="en-US"/>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1800"/>
            </a:lvl1pPr>
          </a:lstStyle>
          <a:p>
            <a:pPr lvl="0"/>
            <a:r>
              <a:rPr lang="zh-TW" altLang="en-US" noProof="0"/>
              <a:t>按一下圖示以新增圖片</a:t>
            </a:r>
            <a:endParaRPr lang="en-US" noProof="0" dirty="0"/>
          </a:p>
        </p:txBody>
      </p:sp>
      <p:sp>
        <p:nvSpPr>
          <p:cNvPr id="4" name="Text Placeholder 3"/>
          <p:cNvSpPr>
            <a:spLocks noGrp="1"/>
          </p:cNvSpPr>
          <p:nvPr>
            <p:ph type="body" sz="half" idx="2"/>
          </p:nvPr>
        </p:nvSpPr>
        <p:spPr>
          <a:xfrm>
            <a:off x="8117924" y="3274313"/>
            <a:ext cx="3454400" cy="2516489"/>
          </a:xfrm>
        </p:spPr>
        <p:txBody>
          <a:bodyPr lIns="0" tIns="0" rIns="45720"/>
          <a:lstStyle>
            <a:lvl1pPr marL="0" indent="0">
              <a:lnSpc>
                <a:spcPct val="100000"/>
              </a:lnSpc>
              <a:spcBef>
                <a:spcPts val="0"/>
              </a:spcBef>
              <a:buFontTx/>
              <a:buNone/>
              <a:defRPr sz="731"/>
            </a:lvl1pPr>
            <a:lvl2pPr>
              <a:buFontTx/>
              <a:buNone/>
              <a:defRPr sz="675"/>
            </a:lvl2pPr>
            <a:lvl3pPr>
              <a:buFontTx/>
              <a:buNone/>
              <a:defRPr sz="563"/>
            </a:lvl3pPr>
            <a:lvl4pPr>
              <a:buFontTx/>
              <a:buNone/>
              <a:defRPr sz="506"/>
            </a:lvl4pPr>
            <a:lvl5pPr>
              <a:buFontTx/>
              <a:buNone/>
              <a:defRPr sz="506"/>
            </a:lvl5pPr>
          </a:lstStyle>
          <a:p>
            <a:pPr lvl="0"/>
            <a:r>
              <a:rPr lang="zh-TW" altLang="en-US"/>
              <a:t>編輯母片文字樣式</a:t>
            </a:r>
          </a:p>
        </p:txBody>
      </p:sp>
      <p:sp>
        <p:nvSpPr>
          <p:cNvPr id="5" name="Date Placeholder 13"/>
          <p:cNvSpPr>
            <a:spLocks noGrp="1"/>
          </p:cNvSpPr>
          <p:nvPr>
            <p:ph type="dt" sz="half" idx="10"/>
          </p:nvPr>
        </p:nvSpPr>
        <p:spPr/>
        <p:txBody>
          <a:bodyPr/>
          <a:lstStyle>
            <a:lvl1pPr>
              <a:defRPr/>
            </a:lvl1pPr>
          </a:lstStyle>
          <a:p>
            <a:fld id="{2B604F8F-E36F-44BB-942F-CBFBD841E80C}" type="datetime1">
              <a:rPr lang="zh-TW" altLang="en-US" smtClean="0"/>
              <a:t>2022/3/4</a:t>
            </a:fld>
            <a:endParaRPr lang="zh-TW" altLang="en-US"/>
          </a:p>
        </p:txBody>
      </p:sp>
      <p:sp>
        <p:nvSpPr>
          <p:cNvPr id="6" name="Footer Placeholder 2"/>
          <p:cNvSpPr>
            <a:spLocks noGrp="1"/>
          </p:cNvSpPr>
          <p:nvPr>
            <p:ph type="ftr" sz="quarter" idx="11"/>
          </p:nvPr>
        </p:nvSpPr>
        <p:spPr/>
        <p:txBody>
          <a:bodyPr/>
          <a:lstStyle>
            <a:lvl1pPr>
              <a:defRPr/>
            </a:lvl1pPr>
          </a:lstStyle>
          <a:p>
            <a:endParaRPr lang="zh-TW" altLang="en-US"/>
          </a:p>
        </p:txBody>
      </p:sp>
      <p:sp>
        <p:nvSpPr>
          <p:cNvPr id="7"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3287475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13"/>
          <p:cNvSpPr>
            <a:spLocks noGrp="1"/>
          </p:cNvSpPr>
          <p:nvPr>
            <p:ph type="dt" sz="half" idx="10"/>
          </p:nvPr>
        </p:nvSpPr>
        <p:spPr/>
        <p:txBody>
          <a:bodyPr/>
          <a:lstStyle>
            <a:lvl1pPr>
              <a:defRPr/>
            </a:lvl1pPr>
          </a:lstStyle>
          <a:p>
            <a:fld id="{CE088169-0977-48A8-85EF-1864E048F152}" type="datetime1">
              <a:rPr lang="zh-TW" altLang="en-US" smtClean="0"/>
              <a:t>2022/3/4</a:t>
            </a:fld>
            <a:endParaRPr lang="zh-TW" altLang="en-US"/>
          </a:p>
        </p:txBody>
      </p:sp>
      <p:sp>
        <p:nvSpPr>
          <p:cNvPr id="5" name="Footer Placeholder 2"/>
          <p:cNvSpPr>
            <a:spLocks noGrp="1"/>
          </p:cNvSpPr>
          <p:nvPr>
            <p:ph type="ftr" sz="quarter" idx="11"/>
          </p:nvPr>
        </p:nvSpPr>
        <p:spPr/>
        <p:txBody>
          <a:bodyPr/>
          <a:lstStyle>
            <a:lvl1pPr>
              <a:defRPr/>
            </a:lvl1pPr>
          </a:lstStyle>
          <a:p>
            <a:endParaRPr lang="zh-TW" altLang="en-US"/>
          </a:p>
        </p:txBody>
      </p:sp>
      <p:sp>
        <p:nvSpPr>
          <p:cNvPr id="6"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987568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 name="Rectangle 27"/>
          <p:cNvSpPr/>
          <p:nvPr/>
        </p:nvSpPr>
        <p:spPr>
          <a:xfrm>
            <a:off x="0" y="366718"/>
            <a:ext cx="12192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29" name="Rectangle 28"/>
          <p:cNvSpPr/>
          <p:nvPr/>
        </p:nvSpPr>
        <p:spPr>
          <a:xfrm>
            <a:off x="0" y="0"/>
            <a:ext cx="12192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30" name="Rectangle 29"/>
          <p:cNvSpPr/>
          <p:nvPr/>
        </p:nvSpPr>
        <p:spPr>
          <a:xfrm>
            <a:off x="0" y="307980"/>
            <a:ext cx="12192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31" name="Rectangle 30"/>
          <p:cNvSpPr/>
          <p:nvPr/>
        </p:nvSpPr>
        <p:spPr>
          <a:xfrm flipV="1">
            <a:off x="7213600" y="360368"/>
            <a:ext cx="49784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32" name="Rectangle 31"/>
          <p:cNvSpPr/>
          <p:nvPr/>
        </p:nvSpPr>
        <p:spPr>
          <a:xfrm flipV="1">
            <a:off x="7213600" y="439743"/>
            <a:ext cx="49784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useBgFill="1">
        <p:nvSpPr>
          <p:cNvPr id="33" name="Rounded Rectangle 32"/>
          <p:cNvSpPr/>
          <p:nvPr/>
        </p:nvSpPr>
        <p:spPr bwMode="white">
          <a:xfrm>
            <a:off x="7209370" y="496889"/>
            <a:ext cx="4085167"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useBgFill="1">
        <p:nvSpPr>
          <p:cNvPr id="34" name="Rounded Rectangle 33"/>
          <p:cNvSpPr/>
          <p:nvPr/>
        </p:nvSpPr>
        <p:spPr bwMode="white">
          <a:xfrm>
            <a:off x="9831917" y="588963"/>
            <a:ext cx="21336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35" name="Rectangle 34"/>
          <p:cNvSpPr/>
          <p:nvPr/>
        </p:nvSpPr>
        <p:spPr bwMode="invGray">
          <a:xfrm>
            <a:off x="12113684" y="-1588"/>
            <a:ext cx="7620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36" name="Rectangle 35"/>
          <p:cNvSpPr/>
          <p:nvPr/>
        </p:nvSpPr>
        <p:spPr bwMode="invGray">
          <a:xfrm>
            <a:off x="12058651" y="-1588"/>
            <a:ext cx="3810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37" name="Rectangle 36"/>
          <p:cNvSpPr/>
          <p:nvPr/>
        </p:nvSpPr>
        <p:spPr bwMode="invGray">
          <a:xfrm>
            <a:off x="12033251" y="-1588"/>
            <a:ext cx="12700"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38" name="Rectangle 37"/>
          <p:cNvSpPr/>
          <p:nvPr/>
        </p:nvSpPr>
        <p:spPr bwMode="invGray">
          <a:xfrm>
            <a:off x="11967633" y="-1588"/>
            <a:ext cx="35984"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39" name="Rectangle 38"/>
          <p:cNvSpPr/>
          <p:nvPr/>
        </p:nvSpPr>
        <p:spPr bwMode="invGray">
          <a:xfrm>
            <a:off x="11887203" y="0"/>
            <a:ext cx="74084"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40" name="Rectangle 39"/>
          <p:cNvSpPr/>
          <p:nvPr/>
        </p:nvSpPr>
        <p:spPr bwMode="invGray">
          <a:xfrm>
            <a:off x="11832167" y="0"/>
            <a:ext cx="10584"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1039" name="Title Placeholder 21"/>
          <p:cNvSpPr>
            <a:spLocks noGrp="1"/>
          </p:cNvSpPr>
          <p:nvPr>
            <p:ph type="title"/>
          </p:nvPr>
        </p:nvSpPr>
        <p:spPr bwMode="auto">
          <a:xfrm>
            <a:off x="609600" y="620713"/>
            <a:ext cx="10972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dirty="0"/>
              <a:t>按一下以編輯母片標題樣式</a:t>
            </a:r>
            <a:endParaRPr lang="en-US" altLang="zh-TW" dirty="0"/>
          </a:p>
        </p:txBody>
      </p:sp>
      <p:sp>
        <p:nvSpPr>
          <p:cNvPr id="1040" name="Text Placeholder 12"/>
          <p:cNvSpPr>
            <a:spLocks noGrp="1"/>
          </p:cNvSpPr>
          <p:nvPr>
            <p:ph type="body" idx="1"/>
          </p:nvPr>
        </p:nvSpPr>
        <p:spPr bwMode="auto">
          <a:xfrm>
            <a:off x="624417" y="1773239"/>
            <a:ext cx="10972800" cy="482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altLang="zh-TW" dirty="0"/>
          </a:p>
        </p:txBody>
      </p:sp>
      <p:sp>
        <p:nvSpPr>
          <p:cNvPr id="14" name="Date Placeholder 13"/>
          <p:cNvSpPr>
            <a:spLocks noGrp="1"/>
          </p:cNvSpPr>
          <p:nvPr>
            <p:ph type="dt" sz="half" idx="2"/>
          </p:nvPr>
        </p:nvSpPr>
        <p:spPr>
          <a:xfrm>
            <a:off x="8782052" y="612775"/>
            <a:ext cx="1276349" cy="457200"/>
          </a:xfrm>
          <a:prstGeom prst="rect">
            <a:avLst/>
          </a:prstGeom>
        </p:spPr>
        <p:txBody>
          <a:bodyPr vert="horz" wrap="square" lIns="91440" tIns="45720" rIns="91440" bIns="45720" numCol="1" anchor="t" anchorCtr="0" compatLnSpc="1">
            <a:prstTxWarp prst="textNoShape">
              <a:avLst/>
            </a:prstTxWarp>
          </a:bodyPr>
          <a:lstStyle>
            <a:lvl1pPr>
              <a:defRPr kumimoji="0" sz="450">
                <a:solidFill>
                  <a:schemeClr val="accent2"/>
                </a:solidFill>
                <a:latin typeface="Calibri" pitchFamily="34" charset="0"/>
              </a:defRPr>
            </a:lvl1pPr>
          </a:lstStyle>
          <a:p>
            <a:fld id="{F1BCBD23-0C21-44FF-925C-6B444C55876E}" type="datetime1">
              <a:rPr lang="zh-TW" altLang="en-US" smtClean="0"/>
              <a:t>2022/3/4</a:t>
            </a:fld>
            <a:endParaRPr lang="zh-TW" altLang="en-US"/>
          </a:p>
        </p:txBody>
      </p:sp>
      <p:sp>
        <p:nvSpPr>
          <p:cNvPr id="3" name="Footer Placeholder 2"/>
          <p:cNvSpPr>
            <a:spLocks noGrp="1"/>
          </p:cNvSpPr>
          <p:nvPr>
            <p:ph type="ftr" sz="quarter" idx="3"/>
          </p:nvPr>
        </p:nvSpPr>
        <p:spPr>
          <a:xfrm>
            <a:off x="7010403" y="612775"/>
            <a:ext cx="1767417" cy="457200"/>
          </a:xfrm>
          <a:prstGeom prst="rect">
            <a:avLst/>
          </a:prstGeom>
        </p:spPr>
        <p:txBody>
          <a:bodyPr vert="horz" wrap="square" lIns="91440" tIns="45720" rIns="91440" bIns="45720" numCol="1" anchor="t" anchorCtr="0" compatLnSpc="1">
            <a:prstTxWarp prst="textNoShape">
              <a:avLst/>
            </a:prstTxWarp>
          </a:bodyPr>
          <a:lstStyle>
            <a:lvl1pPr>
              <a:defRPr kumimoji="0" sz="450">
                <a:solidFill>
                  <a:schemeClr val="accent2"/>
                </a:solidFill>
                <a:latin typeface="Calibri" pitchFamily="34" charset="0"/>
              </a:defRPr>
            </a:lvl1pPr>
          </a:lstStyle>
          <a:p>
            <a:endParaRPr lang="zh-TW" altLang="en-US"/>
          </a:p>
        </p:txBody>
      </p:sp>
      <p:pic>
        <p:nvPicPr>
          <p:cNvPr id="1043" name="Picture 19" descr="selablogo.jpg"/>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852152" y="15875"/>
            <a:ext cx="133773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Slide Number Placeholder 22"/>
          <p:cNvSpPr>
            <a:spLocks noGrp="1"/>
          </p:cNvSpPr>
          <p:nvPr>
            <p:ph type="sldNum" sz="quarter" idx="4"/>
          </p:nvPr>
        </p:nvSpPr>
        <p:spPr>
          <a:xfrm>
            <a:off x="10852151" y="6391280"/>
            <a:ext cx="1181100" cy="366713"/>
          </a:xfrm>
          <a:prstGeom prst="rect">
            <a:avLst/>
          </a:prstGeom>
        </p:spPr>
        <p:txBody>
          <a:bodyPr vert="horz" wrap="square" lIns="91440" tIns="45720" rIns="91440" bIns="45720" numCol="1" anchor="b" anchorCtr="0" compatLnSpc="1">
            <a:prstTxWarp prst="textNoShape">
              <a:avLst/>
            </a:prstTxWarp>
          </a:bodyPr>
          <a:lstStyle>
            <a:lvl1pPr>
              <a:defRPr kumimoji="0">
                <a:latin typeface="Calibri" pitchFamily="34" charset="0"/>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7894069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l" rtl="0" eaLnBrk="1" fontAlgn="base" hangingPunct="1">
        <a:spcBef>
          <a:spcPct val="0"/>
        </a:spcBef>
        <a:spcAft>
          <a:spcPct val="0"/>
        </a:spcAft>
        <a:defRPr sz="2400" kern="1200">
          <a:solidFill>
            <a:schemeClr val="tx2"/>
          </a:solidFill>
          <a:latin typeface="Calibri" pitchFamily="34" charset="0"/>
          <a:ea typeface="+mj-ea"/>
          <a:cs typeface="+mj-cs"/>
        </a:defRPr>
      </a:lvl1pPr>
      <a:lvl2pPr algn="l" rtl="0" eaLnBrk="1" fontAlgn="base" hangingPunct="1">
        <a:spcBef>
          <a:spcPct val="0"/>
        </a:spcBef>
        <a:spcAft>
          <a:spcPct val="0"/>
        </a:spcAft>
        <a:defRPr sz="2250">
          <a:solidFill>
            <a:schemeClr val="tx2"/>
          </a:solidFill>
          <a:latin typeface="Calibri" pitchFamily="34" charset="0"/>
          <a:ea typeface="微軟正黑體" pitchFamily="34" charset="-120"/>
        </a:defRPr>
      </a:lvl2pPr>
      <a:lvl3pPr algn="l" rtl="0" eaLnBrk="1" fontAlgn="base" hangingPunct="1">
        <a:spcBef>
          <a:spcPct val="0"/>
        </a:spcBef>
        <a:spcAft>
          <a:spcPct val="0"/>
        </a:spcAft>
        <a:defRPr sz="2250">
          <a:solidFill>
            <a:schemeClr val="tx2"/>
          </a:solidFill>
          <a:latin typeface="Calibri" pitchFamily="34" charset="0"/>
          <a:ea typeface="微軟正黑體" pitchFamily="34" charset="-120"/>
        </a:defRPr>
      </a:lvl3pPr>
      <a:lvl4pPr algn="l" rtl="0" eaLnBrk="1" fontAlgn="base" hangingPunct="1">
        <a:spcBef>
          <a:spcPct val="0"/>
        </a:spcBef>
        <a:spcAft>
          <a:spcPct val="0"/>
        </a:spcAft>
        <a:defRPr sz="2250">
          <a:solidFill>
            <a:schemeClr val="tx2"/>
          </a:solidFill>
          <a:latin typeface="Calibri" pitchFamily="34" charset="0"/>
          <a:ea typeface="微軟正黑體" pitchFamily="34" charset="-120"/>
        </a:defRPr>
      </a:lvl4pPr>
      <a:lvl5pPr algn="l" rtl="0" eaLnBrk="1" fontAlgn="base" hangingPunct="1">
        <a:spcBef>
          <a:spcPct val="0"/>
        </a:spcBef>
        <a:spcAft>
          <a:spcPct val="0"/>
        </a:spcAft>
        <a:defRPr sz="2250">
          <a:solidFill>
            <a:schemeClr val="tx2"/>
          </a:solidFill>
          <a:latin typeface="Calibri" pitchFamily="34" charset="0"/>
          <a:ea typeface="微軟正黑體" pitchFamily="34" charset="-120"/>
        </a:defRPr>
      </a:lvl5pPr>
      <a:lvl6pPr marL="257175" algn="l" rtl="0" eaLnBrk="1" fontAlgn="base" hangingPunct="1">
        <a:spcBef>
          <a:spcPct val="0"/>
        </a:spcBef>
        <a:spcAft>
          <a:spcPct val="0"/>
        </a:spcAft>
        <a:defRPr sz="2250">
          <a:solidFill>
            <a:schemeClr val="tx2"/>
          </a:solidFill>
          <a:latin typeface="Trebuchet MS" pitchFamily="34" charset="0"/>
          <a:ea typeface="微軟正黑體" pitchFamily="34" charset="-120"/>
        </a:defRPr>
      </a:lvl6pPr>
      <a:lvl7pPr marL="514350" algn="l" rtl="0" eaLnBrk="1" fontAlgn="base" hangingPunct="1">
        <a:spcBef>
          <a:spcPct val="0"/>
        </a:spcBef>
        <a:spcAft>
          <a:spcPct val="0"/>
        </a:spcAft>
        <a:defRPr sz="2250">
          <a:solidFill>
            <a:schemeClr val="tx2"/>
          </a:solidFill>
          <a:latin typeface="Trebuchet MS" pitchFamily="34" charset="0"/>
          <a:ea typeface="微軟正黑體" pitchFamily="34" charset="-120"/>
        </a:defRPr>
      </a:lvl7pPr>
      <a:lvl8pPr marL="771525" algn="l" rtl="0" eaLnBrk="1" fontAlgn="base" hangingPunct="1">
        <a:spcBef>
          <a:spcPct val="0"/>
        </a:spcBef>
        <a:spcAft>
          <a:spcPct val="0"/>
        </a:spcAft>
        <a:defRPr sz="2250">
          <a:solidFill>
            <a:schemeClr val="tx2"/>
          </a:solidFill>
          <a:latin typeface="Trebuchet MS" pitchFamily="34" charset="0"/>
          <a:ea typeface="微軟正黑體" pitchFamily="34" charset="-120"/>
        </a:defRPr>
      </a:lvl8pPr>
      <a:lvl9pPr marL="1028700" algn="l" rtl="0" eaLnBrk="1" fontAlgn="base" hangingPunct="1">
        <a:spcBef>
          <a:spcPct val="0"/>
        </a:spcBef>
        <a:spcAft>
          <a:spcPct val="0"/>
        </a:spcAft>
        <a:defRPr sz="2250">
          <a:solidFill>
            <a:schemeClr val="tx2"/>
          </a:solidFill>
          <a:latin typeface="Trebuchet MS" pitchFamily="34" charset="0"/>
          <a:ea typeface="微軟正黑體" pitchFamily="34" charset="-120"/>
        </a:defRPr>
      </a:lvl9pPr>
    </p:titleStyle>
    <p:body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Calibri" pitchFamily="34" charset="0"/>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Calibri" pitchFamily="34" charset="0"/>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Calibri" pitchFamily="34" charset="0"/>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Calibri" pitchFamily="34" charset="0"/>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Calibri" pitchFamily="34" charset="0"/>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57175" algn="l" rtl="0" eaLnBrk="1" latinLnBrk="0" hangingPunct="1">
        <a:defRPr kumimoji="0" kern="1200">
          <a:solidFill>
            <a:schemeClr val="tx1"/>
          </a:solidFill>
          <a:latin typeface="+mn-lt"/>
          <a:ea typeface="+mn-ea"/>
          <a:cs typeface="+mn-cs"/>
        </a:defRPr>
      </a:lvl2pPr>
      <a:lvl3pPr marL="514350" algn="l" rtl="0" eaLnBrk="1" latinLnBrk="0" hangingPunct="1">
        <a:defRPr kumimoji="0" kern="1200">
          <a:solidFill>
            <a:schemeClr val="tx1"/>
          </a:solidFill>
          <a:latin typeface="+mn-lt"/>
          <a:ea typeface="+mn-ea"/>
          <a:cs typeface="+mn-cs"/>
        </a:defRPr>
      </a:lvl3pPr>
      <a:lvl4pPr marL="771525" algn="l" rtl="0" eaLnBrk="1" latinLnBrk="0" hangingPunct="1">
        <a:defRPr kumimoji="0" kern="1200">
          <a:solidFill>
            <a:schemeClr val="tx1"/>
          </a:solidFill>
          <a:latin typeface="+mn-lt"/>
          <a:ea typeface="+mn-ea"/>
          <a:cs typeface="+mn-cs"/>
        </a:defRPr>
      </a:lvl4pPr>
      <a:lvl5pPr marL="1028700" algn="l" rtl="0" eaLnBrk="1" latinLnBrk="0" hangingPunct="1">
        <a:defRPr kumimoji="0" kern="1200">
          <a:solidFill>
            <a:schemeClr val="tx1"/>
          </a:solidFill>
          <a:latin typeface="+mn-lt"/>
          <a:ea typeface="+mn-ea"/>
          <a:cs typeface="+mn-cs"/>
        </a:defRPr>
      </a:lvl5pPr>
      <a:lvl6pPr marL="1285875" algn="l" rtl="0" eaLnBrk="1" latinLnBrk="0" hangingPunct="1">
        <a:defRPr kumimoji="0" kern="1200">
          <a:solidFill>
            <a:schemeClr val="tx1"/>
          </a:solidFill>
          <a:latin typeface="+mn-lt"/>
          <a:ea typeface="+mn-ea"/>
          <a:cs typeface="+mn-cs"/>
        </a:defRPr>
      </a:lvl6pPr>
      <a:lvl7pPr marL="1543050" algn="l" rtl="0" eaLnBrk="1" latinLnBrk="0" hangingPunct="1">
        <a:defRPr kumimoji="0" kern="1200">
          <a:solidFill>
            <a:schemeClr val="tx1"/>
          </a:solidFill>
          <a:latin typeface="+mn-lt"/>
          <a:ea typeface="+mn-ea"/>
          <a:cs typeface="+mn-cs"/>
        </a:defRPr>
      </a:lvl7pPr>
      <a:lvl8pPr marL="1800225" algn="l" rtl="0" eaLnBrk="1" latinLnBrk="0" hangingPunct="1">
        <a:defRPr kumimoji="0" kern="1200">
          <a:solidFill>
            <a:schemeClr val="tx1"/>
          </a:solidFill>
          <a:latin typeface="+mn-lt"/>
          <a:ea typeface="+mn-ea"/>
          <a:cs typeface="+mn-cs"/>
        </a:defRPr>
      </a:lvl8pPr>
      <a:lvl9pPr marL="20574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txBox="1">
            <a:spLocks noGrp="1"/>
          </p:cNvSpPr>
          <p:nvPr>
            <p:ph type="ctrTitle"/>
          </p:nvPr>
        </p:nvSpPr>
        <p:spPr>
          <a:xfrm>
            <a:off x="272000" y="2060833"/>
            <a:ext cx="11628800" cy="1470000"/>
          </a:xfrm>
          <a:prstGeom prst="rect">
            <a:avLst/>
          </a:prstGeom>
          <a:noFill/>
          <a:ln>
            <a:noFill/>
          </a:ln>
        </p:spPr>
        <p:txBody>
          <a:bodyPr spcFirstLastPara="1" vert="horz" wrap="square" lIns="121900" tIns="60933" rIns="121900" bIns="60933" numCol="1" anchor="b" anchorCtr="0" compatLnSpc="1">
            <a:prstTxWarp prst="textNoShape">
              <a:avLst/>
            </a:prstTxWarp>
            <a:noAutofit/>
          </a:bodyPr>
          <a:lstStyle/>
          <a:p>
            <a:pPr lvl="0" algn="ctr"/>
            <a:r>
              <a:rPr lang="en-US" altLang="zh-TW" sz="3200" b="1" dirty="0">
                <a:solidFill>
                  <a:srgbClr val="050505"/>
                </a:solidFill>
                <a:latin typeface="DFKai-SB"/>
                <a:ea typeface="DFKai-SB"/>
                <a:cs typeface="DFKai-SB"/>
                <a:sym typeface="DFKai-SB"/>
              </a:rPr>
              <a:t>Git Education Game – </a:t>
            </a:r>
            <a:r>
              <a:rPr lang="zh-TW" altLang="en-US" sz="3200" b="1" dirty="0">
                <a:solidFill>
                  <a:srgbClr val="050505"/>
                </a:solidFill>
                <a:latin typeface="DFKai-SB"/>
                <a:ea typeface="DFKai-SB"/>
                <a:cs typeface="DFKai-SB"/>
                <a:sym typeface="DFKai-SB"/>
              </a:rPr>
              <a:t>針對學習程式碼版本控制技術的嚴肅遊戲之研發</a:t>
            </a:r>
            <a:endParaRPr b="1" dirty="0"/>
          </a:p>
        </p:txBody>
      </p:sp>
      <p:sp>
        <p:nvSpPr>
          <p:cNvPr id="174" name="Google Shape;174;p28"/>
          <p:cNvSpPr txBox="1">
            <a:spLocks noGrp="1"/>
          </p:cNvSpPr>
          <p:nvPr>
            <p:ph type="subTitle" idx="1"/>
          </p:nvPr>
        </p:nvSpPr>
        <p:spPr>
          <a:xfrm>
            <a:off x="1087000" y="3996745"/>
            <a:ext cx="9998800" cy="2736400"/>
          </a:xfrm>
          <a:prstGeom prst="rect">
            <a:avLst/>
          </a:prstGeom>
          <a:noFill/>
          <a:ln>
            <a:noFill/>
          </a:ln>
        </p:spPr>
        <p:txBody>
          <a:bodyPr spcFirstLastPara="1" vert="horz" wrap="square" lIns="121900" tIns="60933" rIns="121900" bIns="60933" numCol="1" anchor="t" anchorCtr="0" compatLnSpc="1">
            <a:prstTxWarp prst="textNoShape">
              <a:avLst/>
            </a:prstTxWarp>
            <a:noAutofit/>
          </a:bodyPr>
          <a:lstStyle/>
          <a:p>
            <a:pPr marL="48004" algn="ctr">
              <a:spcBef>
                <a:spcPts val="0"/>
              </a:spcBef>
              <a:spcAft>
                <a:spcPts val="0"/>
              </a:spcAft>
              <a:buSzPts val="1600"/>
            </a:pPr>
            <a:endParaRPr sz="2400" dirty="0">
              <a:latin typeface="DFKai-SB"/>
              <a:ea typeface="DFKai-SB"/>
              <a:cs typeface="DFKai-SB"/>
              <a:sym typeface="DFKai-SB"/>
            </a:endParaRPr>
          </a:p>
          <a:p>
            <a:pPr marL="48004" algn="ctr">
              <a:spcBef>
                <a:spcPts val="225"/>
              </a:spcBef>
              <a:spcAft>
                <a:spcPts val="0"/>
              </a:spcAft>
              <a:buSzPts val="1600"/>
            </a:pPr>
            <a:endParaRPr sz="2400" dirty="0">
              <a:latin typeface="DFKai-SB"/>
              <a:ea typeface="DFKai-SB"/>
              <a:cs typeface="DFKai-SB"/>
              <a:sym typeface="DFKai-SB"/>
            </a:endParaRPr>
          </a:p>
          <a:p>
            <a:pPr marL="48004"/>
            <a:r>
              <a:rPr lang="zh-TW" altLang="en-US" sz="2400" dirty="0">
                <a:latin typeface="DFKai-SB"/>
                <a:ea typeface="DFKai-SB"/>
                <a:cs typeface="DFKai-SB"/>
                <a:sym typeface="DFKai-SB"/>
              </a:rPr>
              <a:t>指導教授</a:t>
            </a:r>
            <a:r>
              <a:rPr lang="en-US" altLang="zh-TW" sz="2400" dirty="0">
                <a:latin typeface="DFKai-SB"/>
                <a:ea typeface="DFKai-SB"/>
                <a:cs typeface="DFKai-SB"/>
                <a:sym typeface="DFKai-SB"/>
              </a:rPr>
              <a:t>:</a:t>
            </a:r>
            <a:r>
              <a:rPr lang="zh-TW" altLang="en-US" sz="2400" dirty="0">
                <a:latin typeface="DFKai-SB"/>
                <a:ea typeface="DFKai-SB"/>
                <a:cs typeface="DFKai-SB"/>
                <a:sym typeface="DFKai-SB"/>
              </a:rPr>
              <a:t>陳錫民</a:t>
            </a:r>
            <a:r>
              <a:rPr lang="zh-TW" altLang="zh-TW" sz="2400" dirty="0">
                <a:latin typeface="DFKai-SB"/>
                <a:ea typeface="DFKai-SB"/>
                <a:cs typeface="DFKai-SB"/>
                <a:sym typeface="DFKai-SB"/>
              </a:rPr>
              <a:t>教授</a:t>
            </a:r>
            <a:endParaRPr sz="2400" dirty="0">
              <a:latin typeface="DFKai-SB"/>
              <a:ea typeface="DFKai-SB"/>
              <a:cs typeface="DFKai-SB"/>
              <a:sym typeface="DFKai-SB"/>
            </a:endParaRPr>
          </a:p>
          <a:p>
            <a:pPr marL="48004">
              <a:spcBef>
                <a:spcPts val="225"/>
              </a:spcBef>
              <a:spcAft>
                <a:spcPts val="0"/>
              </a:spcAft>
              <a:buSzPts val="1600"/>
            </a:pPr>
            <a:endParaRPr sz="2400" dirty="0">
              <a:latin typeface="DFKai-SB"/>
              <a:ea typeface="DFKai-SB"/>
              <a:cs typeface="DFKai-SB"/>
              <a:sym typeface="DFKai-SB"/>
            </a:endParaRPr>
          </a:p>
          <a:p>
            <a:pPr marL="48004">
              <a:spcBef>
                <a:spcPts val="225"/>
              </a:spcBef>
              <a:spcAft>
                <a:spcPts val="0"/>
              </a:spcAft>
              <a:buSzPts val="1600"/>
            </a:pPr>
            <a:r>
              <a:rPr lang="zh-TW" altLang="en-US" sz="2400" dirty="0">
                <a:latin typeface="DFKai-SB"/>
                <a:ea typeface="DFKai-SB"/>
                <a:cs typeface="DFKai-SB"/>
                <a:sym typeface="DFKai-SB"/>
              </a:rPr>
              <a:t>研究生</a:t>
            </a:r>
            <a:r>
              <a:rPr lang="en-US" altLang="zh-TW" sz="2400" dirty="0">
                <a:latin typeface="DFKai-SB"/>
                <a:ea typeface="DFKai-SB"/>
                <a:cs typeface="DFKai-SB"/>
                <a:sym typeface="DFKai-SB"/>
              </a:rPr>
              <a:t>:</a:t>
            </a:r>
            <a:r>
              <a:rPr lang="zh-TW" altLang="en-US" sz="2400" dirty="0">
                <a:latin typeface="DFKai-SB"/>
                <a:ea typeface="DFKai-SB"/>
                <a:cs typeface="DFKai-SB"/>
                <a:sym typeface="DFKai-SB"/>
              </a:rPr>
              <a:t>張佑瑋</a:t>
            </a:r>
            <a:endParaRPr sz="2400" dirty="0">
              <a:latin typeface="DFKai-SB"/>
              <a:ea typeface="DFKai-SB"/>
              <a:cs typeface="DFKai-SB"/>
              <a:sym typeface="DFKai-SB"/>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7"/>
          <p:cNvSpPr txBox="1">
            <a:spLocks noGrp="1"/>
          </p:cNvSpPr>
          <p:nvPr>
            <p:ph type="title"/>
          </p:nvPr>
        </p:nvSpPr>
        <p:spPr>
          <a:xfrm>
            <a:off x="0" y="620713"/>
            <a:ext cx="11582400" cy="1066800"/>
          </a:xfrm>
          <a:prstGeom prst="rect">
            <a:avLst/>
          </a:prstGeom>
        </p:spPr>
        <p:txBody>
          <a:bodyPr spcFirstLastPara="1" vert="horz" wrap="square" lIns="121900" tIns="60933" rIns="121900" bIns="60933" numCol="1" anchor="ctr" anchorCtr="0" compatLnSpc="1">
            <a:prstTxWarp prst="textNoShape">
              <a:avLst/>
            </a:prstTxWarp>
            <a:noAutofit/>
          </a:bodyPr>
          <a:lstStyle/>
          <a:p>
            <a:pPr indent="609585">
              <a:spcBef>
                <a:spcPts val="0"/>
              </a:spcBef>
              <a:spcAft>
                <a:spcPts val="0"/>
              </a:spcAft>
            </a:pPr>
            <a:r>
              <a:rPr lang="zh-TW" altLang="zh-TW" b="1" dirty="0">
                <a:solidFill>
                  <a:srgbClr val="000000"/>
                </a:solidFill>
                <a:latin typeface="DFKai-SB"/>
                <a:ea typeface="DFKai-SB"/>
                <a:cs typeface="DFKai-SB"/>
                <a:sym typeface="DFKai-SB"/>
              </a:rPr>
              <a:t>文獻</a:t>
            </a:r>
            <a:r>
              <a:rPr lang="zh-TW" altLang="en-US" b="1" dirty="0">
                <a:solidFill>
                  <a:srgbClr val="000000"/>
                </a:solidFill>
                <a:latin typeface="DFKai-SB"/>
                <a:ea typeface="DFKai-SB"/>
                <a:cs typeface="DFKai-SB"/>
                <a:sym typeface="DFKai-SB"/>
              </a:rPr>
              <a:t>回顧</a:t>
            </a:r>
            <a:endParaRPr b="1" dirty="0"/>
          </a:p>
        </p:txBody>
      </p:sp>
      <p:sp>
        <p:nvSpPr>
          <p:cNvPr id="236" name="Google Shape;236;p37"/>
          <p:cNvSpPr txBox="1">
            <a:spLocks noGrp="1"/>
          </p:cNvSpPr>
          <p:nvPr>
            <p:ph type="body" idx="1"/>
          </p:nvPr>
        </p:nvSpPr>
        <p:spPr>
          <a:xfrm>
            <a:off x="624417" y="1773239"/>
            <a:ext cx="10972800" cy="4827600"/>
          </a:xfrm>
          <a:prstGeom prst="rect">
            <a:avLst/>
          </a:prstGeom>
        </p:spPr>
        <p:txBody>
          <a:bodyPr spcFirstLastPara="1" vert="horz" wrap="square" lIns="121900" tIns="60933" rIns="121900" bIns="60933" numCol="1" anchor="t" anchorCtr="0" compatLnSpc="1">
            <a:prstTxWarp prst="textNoShape">
              <a:avLst/>
            </a:prstTxWarp>
            <a:noAutofit/>
          </a:bodyPr>
          <a:lstStyle/>
          <a:p>
            <a:pPr marL="0" indent="0">
              <a:spcBef>
                <a:spcPts val="225"/>
              </a:spcBef>
              <a:spcAft>
                <a:spcPts val="0"/>
              </a:spcAft>
              <a:buNone/>
            </a:pPr>
            <a:r>
              <a:rPr lang="zh-TW" altLang="en-US" b="1" dirty="0">
                <a:solidFill>
                  <a:srgbClr val="000000"/>
                </a:solidFill>
                <a:latin typeface="DFKai-SB"/>
                <a:ea typeface="DFKai-SB"/>
                <a:cs typeface="DFKai-SB"/>
                <a:sym typeface="DFKai-SB"/>
              </a:rPr>
              <a:t>軟體工程中的教育遊戲</a:t>
            </a:r>
            <a:r>
              <a:rPr lang="zh-TW" b="1" dirty="0">
                <a:solidFill>
                  <a:srgbClr val="000000"/>
                </a:solidFill>
                <a:latin typeface="DFKai-SB"/>
                <a:ea typeface="DFKai-SB"/>
                <a:cs typeface="DFKai-SB"/>
                <a:sym typeface="DFKai-SB"/>
              </a:rPr>
              <a:t>: </a:t>
            </a:r>
            <a:endParaRPr b="1" dirty="0">
              <a:solidFill>
                <a:srgbClr val="000000"/>
              </a:solidFill>
              <a:latin typeface="DFKai-SB"/>
              <a:ea typeface="DFKai-SB"/>
              <a:cs typeface="DFKai-SB"/>
              <a:sym typeface="DFKai-SB"/>
            </a:endParaRPr>
          </a:p>
          <a:p>
            <a:pPr marL="0" indent="0">
              <a:spcBef>
                <a:spcPts val="225"/>
              </a:spcBef>
              <a:spcAft>
                <a:spcPts val="0"/>
              </a:spcAft>
              <a:buNone/>
            </a:pPr>
            <a:endParaRPr dirty="0">
              <a:solidFill>
                <a:srgbClr val="000000"/>
              </a:solidFill>
              <a:latin typeface="Arial"/>
              <a:ea typeface="Arial"/>
              <a:cs typeface="Arial"/>
              <a:sym typeface="Arial"/>
            </a:endParaRPr>
          </a:p>
          <a:p>
            <a:pPr indent="-457189">
              <a:buClr>
                <a:srgbClr val="000000"/>
              </a:buClr>
              <a:buSzPts val="1800"/>
              <a:buFont typeface="DFKai-SB"/>
              <a:buChar char="•"/>
            </a:pPr>
            <a:r>
              <a:rPr lang="en-US" altLang="zh-TW" dirty="0">
                <a:solidFill>
                  <a:srgbClr val="000000"/>
                </a:solidFill>
              </a:rPr>
              <a:t>Alex Baker</a:t>
            </a:r>
            <a:r>
              <a:rPr lang="zh-TW" altLang="en-US" dirty="0">
                <a:solidFill>
                  <a:srgbClr val="000000"/>
                </a:solidFill>
                <a:latin typeface="DFKai-SB"/>
                <a:ea typeface="DFKai-SB"/>
                <a:cs typeface="DFKai-SB"/>
                <a:sym typeface="DFKai-SB"/>
              </a:rPr>
              <a:t>等人設計一款模擬軟體工程過程的教育紙牌遊戲，遊戲流程與瀑布開發模式的流程相同，並導入開發過程可能發生的問題，以使學生充分了解軟體工程的過程</a:t>
            </a:r>
            <a:endParaRPr lang="en-US" altLang="zh-TW" dirty="0">
              <a:solidFill>
                <a:srgbClr val="000000"/>
              </a:solidFill>
              <a:latin typeface="DFKai-SB"/>
              <a:ea typeface="DFKai-SB"/>
              <a:cs typeface="DFKai-SB"/>
              <a:sym typeface="DFKai-SB"/>
            </a:endParaRPr>
          </a:p>
          <a:p>
            <a:pPr indent="-457189">
              <a:buClr>
                <a:srgbClr val="000000"/>
              </a:buClr>
              <a:buSzPts val="1800"/>
              <a:buFont typeface="DFKai-SB"/>
              <a:buChar char="•"/>
            </a:pPr>
            <a:endParaRPr lang="en-US" dirty="0">
              <a:solidFill>
                <a:srgbClr val="000000"/>
              </a:solidFill>
              <a:latin typeface="DFKai-SB"/>
              <a:ea typeface="DFKai-SB"/>
              <a:cs typeface="DFKai-SB"/>
              <a:sym typeface="DFKai-SB"/>
            </a:endParaRPr>
          </a:p>
          <a:p>
            <a:pPr indent="-457189">
              <a:buClr>
                <a:srgbClr val="000000"/>
              </a:buClr>
              <a:buSzPts val="1800"/>
              <a:buFont typeface="DFKai-SB"/>
              <a:buChar char="•"/>
            </a:pPr>
            <a:r>
              <a:rPr lang="en-US" altLang="zh-TW" dirty="0">
                <a:solidFill>
                  <a:srgbClr val="000000"/>
                </a:solidFill>
                <a:latin typeface="DFKai-SB"/>
                <a:ea typeface="DFKai-SB"/>
                <a:cs typeface="DFKai-SB"/>
                <a:sym typeface="DFKai-SB"/>
              </a:rPr>
              <a:t>Christiane </a:t>
            </a:r>
            <a:r>
              <a:rPr lang="en-US" altLang="zh-TW" dirty="0" err="1">
                <a:solidFill>
                  <a:srgbClr val="000000"/>
                </a:solidFill>
                <a:latin typeface="DFKai-SB"/>
                <a:ea typeface="DFKai-SB"/>
                <a:cs typeface="DFKai-SB"/>
                <a:sym typeface="DFKai-SB"/>
              </a:rPr>
              <a:t>Gresse</a:t>
            </a:r>
            <a:r>
              <a:rPr lang="en-US" altLang="zh-TW" dirty="0">
                <a:solidFill>
                  <a:srgbClr val="000000"/>
                </a:solidFill>
                <a:latin typeface="DFKai-SB"/>
                <a:ea typeface="DFKai-SB"/>
                <a:cs typeface="DFKai-SB"/>
                <a:sym typeface="DFKai-SB"/>
              </a:rPr>
              <a:t> von </a:t>
            </a:r>
            <a:r>
              <a:rPr lang="en-US" altLang="zh-TW" dirty="0" err="1">
                <a:solidFill>
                  <a:srgbClr val="000000"/>
                </a:solidFill>
                <a:latin typeface="DFKai-SB"/>
                <a:ea typeface="DFKai-SB"/>
                <a:cs typeface="DFKai-SB"/>
                <a:sym typeface="DFKai-SB"/>
              </a:rPr>
              <a:t>Wangenheim</a:t>
            </a:r>
            <a:r>
              <a:rPr lang="zh-TW" altLang="en-US" dirty="0">
                <a:solidFill>
                  <a:srgbClr val="000000"/>
                </a:solidFill>
                <a:latin typeface="DFKai-SB"/>
                <a:ea typeface="DFKai-SB"/>
                <a:cs typeface="DFKai-SB"/>
                <a:sym typeface="DFKai-SB"/>
              </a:rPr>
              <a:t>等人提出運用遊戲教學</a:t>
            </a:r>
            <a:r>
              <a:rPr lang="en-US" altLang="zh-TW" dirty="0">
                <a:solidFill>
                  <a:srgbClr val="000000"/>
                </a:solidFill>
                <a:latin typeface="DFKai-SB"/>
                <a:ea typeface="DFKai-SB"/>
                <a:cs typeface="DFKai-SB"/>
                <a:sym typeface="DFKai-SB"/>
              </a:rPr>
              <a:t>Scrum</a:t>
            </a:r>
            <a:r>
              <a:rPr lang="zh-TW" altLang="en-US" dirty="0">
                <a:solidFill>
                  <a:srgbClr val="000000"/>
                </a:solidFill>
                <a:latin typeface="DFKai-SB"/>
                <a:ea typeface="DFKai-SB"/>
                <a:cs typeface="DFKai-SB"/>
                <a:sym typeface="DFKai-SB"/>
              </a:rPr>
              <a:t>開發方法，在課堂中模擬</a:t>
            </a:r>
            <a:r>
              <a:rPr lang="en-US" altLang="zh-TW" dirty="0">
                <a:solidFill>
                  <a:srgbClr val="000000"/>
                </a:solidFill>
                <a:latin typeface="DFKai-SB"/>
                <a:ea typeface="DFKai-SB"/>
                <a:cs typeface="DFKai-SB"/>
                <a:sym typeface="DFKai-SB"/>
              </a:rPr>
              <a:t>Scrum</a:t>
            </a:r>
            <a:r>
              <a:rPr lang="zh-TW" altLang="en-US" dirty="0">
                <a:solidFill>
                  <a:srgbClr val="000000"/>
                </a:solidFill>
                <a:latin typeface="DFKai-SB"/>
                <a:ea typeface="DFKai-SB"/>
                <a:cs typeface="DFKai-SB"/>
                <a:sym typeface="DFKai-SB"/>
              </a:rPr>
              <a:t>的開發環節並進行小組競爭，成功激發學生的參與度</a:t>
            </a:r>
          </a:p>
          <a:p>
            <a:pPr marL="609585" indent="0">
              <a:spcBef>
                <a:spcPts val="225"/>
              </a:spcBef>
              <a:spcAft>
                <a:spcPts val="0"/>
              </a:spcAft>
              <a:buNone/>
            </a:pPr>
            <a:endParaRPr dirty="0">
              <a:solidFill>
                <a:srgbClr val="000000"/>
              </a:solidFill>
              <a:latin typeface="Arial"/>
              <a:ea typeface="Arial"/>
              <a:cs typeface="Arial"/>
              <a:sym typeface="Arial"/>
            </a:endParaRPr>
          </a:p>
          <a:p>
            <a:pPr marL="609585" indent="0">
              <a:spcBef>
                <a:spcPts val="225"/>
              </a:spcBef>
              <a:spcAft>
                <a:spcPts val="0"/>
              </a:spcAft>
              <a:buNone/>
            </a:pPr>
            <a:endParaRPr dirty="0">
              <a:solidFill>
                <a:srgbClr val="000000"/>
              </a:solidFill>
              <a:latin typeface="Arial"/>
              <a:ea typeface="Arial"/>
              <a:cs typeface="Arial"/>
              <a:sym typeface="Arial"/>
            </a:endParaRPr>
          </a:p>
        </p:txBody>
      </p:sp>
      <p:sp>
        <p:nvSpPr>
          <p:cNvPr id="2" name="投影片編號版面配置區 1">
            <a:extLst>
              <a:ext uri="{FF2B5EF4-FFF2-40B4-BE49-F238E27FC236}">
                <a16:creationId xmlns:a16="http://schemas.microsoft.com/office/drawing/2014/main" id="{056FA601-7A03-4D47-8B52-8501F0AA263A}"/>
              </a:ext>
            </a:extLst>
          </p:cNvPr>
          <p:cNvSpPr>
            <a:spLocks noGrp="1"/>
          </p:cNvSpPr>
          <p:nvPr>
            <p:ph type="sldNum" idx="12"/>
          </p:nvPr>
        </p:nvSpPr>
        <p:spPr/>
        <p:txBody>
          <a:bodyPr/>
          <a:lstStyle/>
          <a:p>
            <a:fld id="{00000000-1234-1234-1234-123412341234}" type="slidenum">
              <a:rPr lang="en-US" altLang="zh-TW" smtClean="0"/>
              <a:pPr/>
              <a:t>10</a:t>
            </a:fld>
            <a:endParaRPr lang="zh-TW"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0" y="620713"/>
            <a:ext cx="11582400" cy="1066800"/>
          </a:xfrm>
          <a:prstGeom prst="rect">
            <a:avLst/>
          </a:prstGeom>
        </p:spPr>
        <p:txBody>
          <a:bodyPr spcFirstLastPara="1" vert="horz" wrap="square" lIns="121900" tIns="60933" rIns="121900" bIns="60933" numCol="1" anchor="ctr" anchorCtr="0" compatLnSpc="1">
            <a:prstTxWarp prst="textNoShape">
              <a:avLst/>
            </a:prstTxWarp>
            <a:noAutofit/>
          </a:bodyPr>
          <a:lstStyle/>
          <a:p>
            <a:pPr indent="609585">
              <a:spcBef>
                <a:spcPts val="0"/>
              </a:spcBef>
              <a:spcAft>
                <a:spcPts val="0"/>
              </a:spcAft>
            </a:pPr>
            <a:r>
              <a:rPr lang="zh-TW" b="1" dirty="0">
                <a:solidFill>
                  <a:srgbClr val="000000"/>
                </a:solidFill>
              </a:rPr>
              <a:t>Outline</a:t>
            </a:r>
            <a:endParaRPr dirty="0"/>
          </a:p>
        </p:txBody>
      </p:sp>
      <p:sp>
        <p:nvSpPr>
          <p:cNvPr id="180" name="Google Shape;180;p29"/>
          <p:cNvSpPr txBox="1">
            <a:spLocks noGrp="1"/>
          </p:cNvSpPr>
          <p:nvPr>
            <p:ph type="body" idx="1"/>
          </p:nvPr>
        </p:nvSpPr>
        <p:spPr>
          <a:xfrm>
            <a:off x="624417" y="1773239"/>
            <a:ext cx="10972800" cy="4827600"/>
          </a:xfrm>
          <a:prstGeom prst="rect">
            <a:avLst/>
          </a:prstGeom>
        </p:spPr>
        <p:txBody>
          <a:bodyPr spcFirstLastPara="1" vert="horz" wrap="square" lIns="121900" tIns="60933" rIns="121900" bIns="60933" numCol="1" anchor="t" anchorCtr="0" compatLnSpc="1">
            <a:prstTxWarp prst="textNoShape">
              <a:avLst/>
            </a:prstTxWarp>
            <a:noAutofit/>
          </a:bodyPr>
          <a:lstStyle/>
          <a:p>
            <a:pPr indent="-457189">
              <a:lnSpc>
                <a:spcPct val="150000"/>
              </a:lnSpc>
              <a:spcBef>
                <a:spcPts val="0"/>
              </a:spcBef>
              <a:buClr>
                <a:srgbClr val="000000"/>
              </a:buClr>
              <a:buSzPts val="1800"/>
              <a:buFont typeface="DFKai-SB"/>
              <a:buAutoNum type="arabicPeriod"/>
            </a:pPr>
            <a:r>
              <a:rPr lang="zh-TW" altLang="zh-TW" sz="2400" b="1" dirty="0">
                <a:solidFill>
                  <a:srgbClr val="000000"/>
                </a:solidFill>
                <a:latin typeface="DFKai-SB"/>
                <a:ea typeface="DFKai-SB"/>
                <a:sym typeface="Arial"/>
              </a:rPr>
              <a:t>動機</a:t>
            </a:r>
            <a:endParaRPr lang="en-US" altLang="zh-TW" sz="2400" b="1" dirty="0">
              <a:solidFill>
                <a:srgbClr val="000000"/>
              </a:solidFill>
              <a:latin typeface="DFKai-SB"/>
              <a:ea typeface="DFKai-SB"/>
              <a:sym typeface="Arial"/>
            </a:endParaRPr>
          </a:p>
          <a:p>
            <a:pPr indent="-457189">
              <a:lnSpc>
                <a:spcPct val="150000"/>
              </a:lnSpc>
              <a:spcBef>
                <a:spcPts val="0"/>
              </a:spcBef>
              <a:buClr>
                <a:srgbClr val="000000"/>
              </a:buClr>
              <a:buSzPts val="1800"/>
              <a:buFont typeface="DFKai-SB"/>
              <a:buAutoNum type="arabicPeriod"/>
            </a:pPr>
            <a:r>
              <a:rPr lang="zh-TW" altLang="en-US" sz="2400" b="1" dirty="0">
                <a:solidFill>
                  <a:schemeClr val="bg1">
                    <a:lumMod val="10000"/>
                  </a:schemeClr>
                </a:solidFill>
                <a:latin typeface="DFKai-SB"/>
                <a:ea typeface="DFKai-SB"/>
                <a:sym typeface="DFKai-SB"/>
              </a:rPr>
              <a:t>文獻回顧</a:t>
            </a:r>
            <a:endParaRPr lang="en-US" altLang="zh-TW" sz="2400" b="1" dirty="0">
              <a:solidFill>
                <a:schemeClr val="bg1">
                  <a:lumMod val="10000"/>
                </a:schemeClr>
              </a:solidFill>
              <a:latin typeface="DFKai-SB"/>
              <a:ea typeface="DFKai-SB"/>
              <a:sym typeface="DFKai-SB"/>
            </a:endParaRPr>
          </a:p>
          <a:p>
            <a:pPr indent="-457189">
              <a:lnSpc>
                <a:spcPct val="150000"/>
              </a:lnSpc>
              <a:spcBef>
                <a:spcPts val="0"/>
              </a:spcBef>
              <a:buClr>
                <a:srgbClr val="000000"/>
              </a:buClr>
              <a:buSzPts val="1800"/>
              <a:buFont typeface="DFKai-SB"/>
              <a:buAutoNum type="arabicPeriod"/>
            </a:pPr>
            <a:r>
              <a:rPr lang="zh-TW" altLang="en-US" sz="2400" b="1" dirty="0">
                <a:solidFill>
                  <a:srgbClr val="FF0000"/>
                </a:solidFill>
                <a:latin typeface="DFKai-SB"/>
                <a:ea typeface="DFKai-SB"/>
                <a:cs typeface="DFKai-SB"/>
                <a:sym typeface="DFKai-SB"/>
              </a:rPr>
              <a:t>系統設計</a:t>
            </a:r>
            <a:endParaRPr lang="en-US" altLang="zh-TW" sz="2400" b="1" dirty="0">
              <a:solidFill>
                <a:srgbClr val="FF0000"/>
              </a:solidFill>
              <a:latin typeface="DFKai-SB"/>
              <a:ea typeface="DFKai-SB"/>
              <a:cs typeface="DFKai-SB"/>
              <a:sym typeface="DFKai-SB"/>
            </a:endParaRPr>
          </a:p>
          <a:p>
            <a:pPr indent="-457189">
              <a:lnSpc>
                <a:spcPct val="150000"/>
              </a:lnSpc>
              <a:spcBef>
                <a:spcPts val="0"/>
              </a:spcBef>
              <a:buClr>
                <a:srgbClr val="000000"/>
              </a:buClr>
              <a:buSzPts val="1800"/>
              <a:buFont typeface="DFKai-SB"/>
              <a:buAutoNum type="arabicPeriod"/>
            </a:pPr>
            <a:r>
              <a:rPr lang="zh-TW" altLang="en-US" sz="2400" b="1" dirty="0">
                <a:solidFill>
                  <a:srgbClr val="000000"/>
                </a:solidFill>
                <a:latin typeface="DFKai-SB"/>
                <a:ea typeface="DFKai-SB"/>
                <a:cs typeface="DFKai-SB"/>
                <a:sym typeface="DFKai-SB"/>
              </a:rPr>
              <a:t>實驗與結果分析</a:t>
            </a:r>
          </a:p>
          <a:p>
            <a:pPr indent="-457189">
              <a:lnSpc>
                <a:spcPct val="150000"/>
              </a:lnSpc>
              <a:spcBef>
                <a:spcPts val="0"/>
              </a:spcBef>
              <a:buClr>
                <a:srgbClr val="000000"/>
              </a:buClr>
              <a:buSzPts val="1800"/>
              <a:buFont typeface="DFKai-SB"/>
              <a:buAutoNum type="arabicPeriod"/>
            </a:pPr>
            <a:r>
              <a:rPr lang="zh-TW" altLang="en-US" sz="2400" b="1" dirty="0">
                <a:solidFill>
                  <a:srgbClr val="000000"/>
                </a:solidFill>
                <a:latin typeface="DFKai-SB"/>
                <a:ea typeface="DFKai-SB"/>
                <a:cs typeface="DFKai-SB"/>
                <a:sym typeface="DFKai-SB"/>
              </a:rPr>
              <a:t>結論與未來研究</a:t>
            </a:r>
            <a:endParaRPr sz="2400" b="1" dirty="0">
              <a:solidFill>
                <a:srgbClr val="000000"/>
              </a:solidFill>
              <a:latin typeface="Arial"/>
              <a:ea typeface="Arial"/>
              <a:cs typeface="Arial"/>
              <a:sym typeface="Arial"/>
            </a:endParaRPr>
          </a:p>
          <a:p>
            <a:pPr marL="0" indent="0">
              <a:spcBef>
                <a:spcPts val="225"/>
              </a:spcBef>
              <a:spcAft>
                <a:spcPts val="0"/>
              </a:spcAft>
              <a:buNone/>
            </a:pPr>
            <a:endParaRPr sz="2400" dirty="0"/>
          </a:p>
        </p:txBody>
      </p:sp>
      <p:sp>
        <p:nvSpPr>
          <p:cNvPr id="2" name="投影片編號版面配置區 1">
            <a:extLst>
              <a:ext uri="{FF2B5EF4-FFF2-40B4-BE49-F238E27FC236}">
                <a16:creationId xmlns:a16="http://schemas.microsoft.com/office/drawing/2014/main" id="{76DC6E0D-FBDC-4633-B8FA-055078CBFDCC}"/>
              </a:ext>
            </a:extLst>
          </p:cNvPr>
          <p:cNvSpPr>
            <a:spLocks noGrp="1"/>
          </p:cNvSpPr>
          <p:nvPr>
            <p:ph type="sldNum" idx="12"/>
          </p:nvPr>
        </p:nvSpPr>
        <p:spPr/>
        <p:txBody>
          <a:bodyPr/>
          <a:lstStyle/>
          <a:p>
            <a:fld id="{00000000-1234-1234-1234-123412341234}" type="slidenum">
              <a:rPr lang="en-US" altLang="zh-TW" smtClean="0"/>
              <a:pPr/>
              <a:t>11</a:t>
            </a:fld>
            <a:endParaRPr lang="zh-TW" altLang="en-US"/>
          </a:p>
        </p:txBody>
      </p:sp>
    </p:spTree>
    <p:extLst>
      <p:ext uri="{BB962C8B-B14F-4D97-AF65-F5344CB8AC3E}">
        <p14:creationId xmlns:p14="http://schemas.microsoft.com/office/powerpoint/2010/main" val="3945840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dirty="0">
                <a:latin typeface="DFKai-SB"/>
                <a:ea typeface="DFKai-SB"/>
                <a:cs typeface="DFKai-SB"/>
                <a:sym typeface="DFKai-SB"/>
              </a:rPr>
              <a:t>系統設計 </a:t>
            </a:r>
            <a:r>
              <a:rPr lang="en-US" altLang="zh-TW" sz="3200" dirty="0">
                <a:latin typeface="DFKai-SB"/>
                <a:ea typeface="DFKai-SB"/>
                <a:cs typeface="DFKai-SB"/>
                <a:sym typeface="DFKai-SB"/>
              </a:rPr>
              <a:t>–</a:t>
            </a:r>
            <a:r>
              <a:rPr lang="zh-TW" altLang="en-US" sz="3200" dirty="0"/>
              <a:t>遊戲設計原則</a:t>
            </a:r>
            <a:endParaRPr lang="en-US" sz="3200"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12</a:t>
            </a:fld>
            <a:endParaRPr lang="zh-TW" altLang="en-US"/>
          </a:p>
        </p:txBody>
      </p:sp>
      <p:sp>
        <p:nvSpPr>
          <p:cNvPr id="4" name="Google Shape;208;p33">
            <a:extLst>
              <a:ext uri="{FF2B5EF4-FFF2-40B4-BE49-F238E27FC236}">
                <a16:creationId xmlns:a16="http://schemas.microsoft.com/office/drawing/2014/main" id="{2AAE9E76-398B-49A2-8CC5-68F4C056E94B}"/>
              </a:ext>
            </a:extLst>
          </p:cNvPr>
          <p:cNvSpPr txBox="1">
            <a:spLocks/>
          </p:cNvSpPr>
          <p:nvPr/>
        </p:nvSpPr>
        <p:spPr bwMode="auto">
          <a:xfrm>
            <a:off x="935593" y="2074468"/>
            <a:ext cx="11097658" cy="391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121900" tIns="60933" rIns="121900" bIns="60933"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342900" indent="-342900">
              <a:spcBef>
                <a:spcPts val="600"/>
              </a:spcBef>
              <a:spcAft>
                <a:spcPts val="600"/>
              </a:spcAft>
              <a:buClr>
                <a:srgbClr val="000000"/>
              </a:buClr>
              <a:buSzPts val="1800"/>
              <a:buFont typeface="+mj-lt"/>
              <a:buAutoNum type="arabicPeriod"/>
            </a:pPr>
            <a:r>
              <a:rPr lang="zh-TW" altLang="zh-TW"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rPr>
              <a:t>分析學習者</a:t>
            </a:r>
            <a:endParaRPr lang="en-US" altLang="zh-TW"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endParaRPr>
          </a:p>
          <a:p>
            <a:pPr marL="342900" indent="-342900">
              <a:spcBef>
                <a:spcPts val="600"/>
              </a:spcBef>
              <a:spcAft>
                <a:spcPts val="600"/>
              </a:spcAft>
              <a:buClr>
                <a:srgbClr val="000000"/>
              </a:buClr>
              <a:buSzPts val="1800"/>
              <a:buFont typeface="+mj-lt"/>
              <a:buAutoNum type="arabicPeriod"/>
            </a:pPr>
            <a:r>
              <a:rPr lang="zh-TW" altLang="zh-TW"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rPr>
              <a:t>設立明確的教育目標，選擇適合的遊戲內容</a:t>
            </a:r>
            <a:endParaRPr lang="en-US" altLang="zh-TW" dirty="0">
              <a:solidFill>
                <a:srgbClr val="000000"/>
              </a:solidFill>
              <a:latin typeface="Palatino Linotype" panose="02040502050505030304" pitchFamily="18" charset="0"/>
              <a:ea typeface="標楷體" panose="03000509000000000000" pitchFamily="65" charset="-120"/>
              <a:cs typeface="Times New Roman" panose="02020603050405020304" pitchFamily="18" charset="0"/>
            </a:endParaRPr>
          </a:p>
          <a:p>
            <a:pPr marL="342900" indent="-342900">
              <a:spcBef>
                <a:spcPts val="600"/>
              </a:spcBef>
              <a:spcAft>
                <a:spcPts val="600"/>
              </a:spcAft>
              <a:buClr>
                <a:srgbClr val="000000"/>
              </a:buClr>
              <a:buSzPts val="1800"/>
              <a:buFont typeface="+mj-lt"/>
              <a:buAutoNum type="arabicPeriod"/>
            </a:pPr>
            <a:r>
              <a:rPr lang="zh-TW" altLang="zh-TW"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rPr>
              <a:t>根據教學目標和遊戲內容設計教學方法</a:t>
            </a:r>
            <a:endParaRPr lang="en-US" altLang="zh-TW"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endParaRPr>
          </a:p>
          <a:p>
            <a:pPr marL="342900" indent="-342900">
              <a:spcBef>
                <a:spcPts val="600"/>
              </a:spcBef>
              <a:spcAft>
                <a:spcPts val="600"/>
              </a:spcAft>
              <a:buClr>
                <a:srgbClr val="000000"/>
              </a:buClr>
              <a:buSzPts val="1800"/>
              <a:buFont typeface="+mj-lt"/>
              <a:buAutoNum type="arabicPeriod"/>
            </a:pPr>
            <a:r>
              <a:rPr lang="zh-TW" altLang="zh-TW"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rPr>
              <a:t>將教學視為主要目標，遊戲作為輔助工具</a:t>
            </a:r>
            <a:endParaRPr lang="en-US" altLang="zh-TW" dirty="0">
              <a:solidFill>
                <a:srgbClr val="000000"/>
              </a:solidFill>
              <a:latin typeface="Palatino Linotype" panose="02040502050505030304" pitchFamily="18" charset="0"/>
              <a:ea typeface="標楷體" panose="03000509000000000000" pitchFamily="65" charset="-120"/>
              <a:cs typeface="Times New Roman" panose="02020603050405020304" pitchFamily="18" charset="0"/>
            </a:endParaRPr>
          </a:p>
          <a:p>
            <a:pPr marL="342900" indent="-342900">
              <a:spcBef>
                <a:spcPts val="600"/>
              </a:spcBef>
              <a:spcAft>
                <a:spcPts val="600"/>
              </a:spcAft>
              <a:buClr>
                <a:srgbClr val="000000"/>
              </a:buClr>
              <a:buSzPts val="1800"/>
              <a:buFont typeface="+mj-lt"/>
              <a:buAutoNum type="arabicPeriod"/>
            </a:pPr>
            <a:r>
              <a:rPr lang="zh-TW" altLang="zh-TW"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rPr>
              <a:t>良好運用電腦遊戲的特徵</a:t>
            </a:r>
            <a:endParaRPr lang="en-US" altLang="zh-TW"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endParaRPr>
          </a:p>
          <a:p>
            <a:pPr marL="342900" indent="-342900">
              <a:spcBef>
                <a:spcPts val="600"/>
              </a:spcBef>
              <a:spcAft>
                <a:spcPts val="600"/>
              </a:spcAft>
              <a:buClr>
                <a:srgbClr val="000000"/>
              </a:buClr>
              <a:buSzPts val="1800"/>
              <a:buFont typeface="+mj-lt"/>
              <a:buAutoNum type="arabicPeriod"/>
            </a:pPr>
            <a:r>
              <a:rPr lang="zh-TW" altLang="zh-TW"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rPr>
              <a:t>將學生置於教學過程的中心，幫助他們享受學習</a:t>
            </a:r>
            <a:endParaRPr lang="en-US" altLang="zh-TW" dirty="0">
              <a:solidFill>
                <a:srgbClr val="000000"/>
              </a:solidFill>
              <a:latin typeface="Palatino Linotype" panose="02040502050505030304" pitchFamily="18" charset="0"/>
              <a:ea typeface="標楷體" panose="03000509000000000000" pitchFamily="65" charset="-120"/>
              <a:cs typeface="Times New Roman" panose="02020603050405020304" pitchFamily="18" charset="0"/>
            </a:endParaRPr>
          </a:p>
          <a:p>
            <a:pPr marL="342900" indent="-342900">
              <a:spcBef>
                <a:spcPts val="600"/>
              </a:spcBef>
              <a:spcAft>
                <a:spcPts val="600"/>
              </a:spcAft>
              <a:buClr>
                <a:srgbClr val="000000"/>
              </a:buClr>
              <a:buSzPts val="1800"/>
              <a:buFont typeface="+mj-lt"/>
              <a:buAutoNum type="arabicPeriod"/>
            </a:pPr>
            <a:r>
              <a:rPr lang="zh-TW" altLang="zh-TW"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rPr>
              <a:t>定期評估學生的學習情況，不斷改進教學</a:t>
            </a:r>
            <a:endParaRPr lang="zh-TW" altLang="en-US" dirty="0">
              <a:solidFill>
                <a:srgbClr val="000000"/>
              </a:solidFill>
              <a:latin typeface="DFKai-SB"/>
              <a:ea typeface="DFKai-SB"/>
              <a:cs typeface="DFKai-SB"/>
              <a:sym typeface="DFKai-SB"/>
            </a:endParaRPr>
          </a:p>
          <a:p>
            <a:pPr indent="-457189">
              <a:spcBef>
                <a:spcPts val="600"/>
              </a:spcBef>
              <a:spcAft>
                <a:spcPts val="600"/>
              </a:spcAft>
              <a:buClr>
                <a:srgbClr val="000000"/>
              </a:buClr>
              <a:buSzPts val="1800"/>
              <a:buFont typeface="+mj-lt"/>
              <a:buAutoNum type="arabicPeriod"/>
            </a:pPr>
            <a:endParaRPr lang="zh-TW" altLang="en-US" sz="1800" dirty="0">
              <a:solidFill>
                <a:srgbClr val="000000"/>
              </a:solidFill>
              <a:latin typeface="DFKai-SB"/>
              <a:ea typeface="DFKai-SB"/>
              <a:cs typeface="DFKai-SB"/>
              <a:sym typeface="DFKai-SB"/>
            </a:endParaRPr>
          </a:p>
        </p:txBody>
      </p:sp>
      <p:sp>
        <p:nvSpPr>
          <p:cNvPr id="5" name="Google Shape;405;p49">
            <a:extLst>
              <a:ext uri="{FF2B5EF4-FFF2-40B4-BE49-F238E27FC236}">
                <a16:creationId xmlns:a16="http://schemas.microsoft.com/office/drawing/2014/main" id="{8D6E72B5-EF1B-4784-A7D8-EC1B3489323C}"/>
              </a:ext>
            </a:extLst>
          </p:cNvPr>
          <p:cNvSpPr txBox="1">
            <a:spLocks/>
          </p:cNvSpPr>
          <p:nvPr/>
        </p:nvSpPr>
        <p:spPr bwMode="auto">
          <a:xfrm>
            <a:off x="624418" y="1663735"/>
            <a:ext cx="6161972" cy="605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en-US" altLang="zh-TW"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Integrate the flow experience and instructional design</a:t>
            </a:r>
            <a:endParaRPr lang="en-US"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001621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dirty="0">
                <a:latin typeface="DFKai-SB"/>
                <a:ea typeface="DFKai-SB"/>
                <a:cs typeface="DFKai-SB"/>
                <a:sym typeface="DFKai-SB"/>
              </a:rPr>
              <a:t>系統設計 </a:t>
            </a:r>
            <a:r>
              <a:rPr lang="en-US" altLang="zh-TW" sz="3200" dirty="0">
                <a:latin typeface="DFKai-SB"/>
                <a:ea typeface="DFKai-SB"/>
                <a:cs typeface="DFKai-SB"/>
                <a:sym typeface="DFKai-SB"/>
              </a:rPr>
              <a:t>–</a:t>
            </a:r>
            <a:r>
              <a:rPr lang="zh-TW" altLang="en-US" sz="3200" dirty="0"/>
              <a:t>遊戲設計原則</a:t>
            </a:r>
            <a:endParaRPr lang="en-US" sz="3200"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13</a:t>
            </a:fld>
            <a:endParaRPr lang="zh-TW" altLang="en-US"/>
          </a:p>
        </p:txBody>
      </p:sp>
      <p:sp>
        <p:nvSpPr>
          <p:cNvPr id="4" name="Google Shape;208;p33">
            <a:extLst>
              <a:ext uri="{FF2B5EF4-FFF2-40B4-BE49-F238E27FC236}">
                <a16:creationId xmlns:a16="http://schemas.microsoft.com/office/drawing/2014/main" id="{2AAE9E76-398B-49A2-8CC5-68F4C056E94B}"/>
              </a:ext>
            </a:extLst>
          </p:cNvPr>
          <p:cNvSpPr txBox="1">
            <a:spLocks/>
          </p:cNvSpPr>
          <p:nvPr/>
        </p:nvSpPr>
        <p:spPr bwMode="auto">
          <a:xfrm>
            <a:off x="935593" y="2074468"/>
            <a:ext cx="11097658" cy="391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121900" tIns="60933" rIns="121900" bIns="60933"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342900" indent="-342900">
              <a:spcBef>
                <a:spcPts val="300"/>
              </a:spcBef>
              <a:spcAft>
                <a:spcPts val="0"/>
              </a:spcAft>
              <a:buClr>
                <a:srgbClr val="000000"/>
              </a:buClr>
              <a:buSzPts val="1800"/>
              <a:buFont typeface="+mj-lt"/>
              <a:buAutoNum type="arabicPeriod"/>
            </a:pPr>
            <a:r>
              <a:rPr lang="en-US" altLang="zh-TW" sz="1800" dirty="0">
                <a:solidFill>
                  <a:srgbClr val="000000"/>
                </a:solidFill>
                <a:latin typeface="DFKai-SB"/>
                <a:ea typeface="DFKai-SB"/>
                <a:cs typeface="DFKai-SB"/>
                <a:sym typeface="DFKai-SB"/>
              </a:rPr>
              <a:t>Remember:</a:t>
            </a:r>
          </a:p>
          <a:p>
            <a:pPr marL="0" indent="0">
              <a:spcBef>
                <a:spcPts val="0"/>
              </a:spcBef>
              <a:spcAft>
                <a:spcPts val="300"/>
              </a:spcAft>
              <a:buClr>
                <a:srgbClr val="000000"/>
              </a:buClr>
              <a:buSzPts val="1800"/>
              <a:buNone/>
            </a:pPr>
            <a:r>
              <a:rPr lang="en-US" altLang="zh-TW" sz="1800" dirty="0">
                <a:solidFill>
                  <a:srgbClr val="000000"/>
                </a:solidFill>
                <a:latin typeface="DFKai-SB"/>
                <a:ea typeface="DFKai-SB"/>
                <a:cs typeface="DFKai-SB"/>
                <a:sym typeface="DFKai-SB"/>
              </a:rPr>
              <a:t>	</a:t>
            </a:r>
            <a:r>
              <a:rPr lang="zh-TW" altLang="en-US" sz="1800" dirty="0">
                <a:solidFill>
                  <a:srgbClr val="000000"/>
                </a:solidFill>
                <a:latin typeface="DFKai-SB"/>
                <a:ea typeface="DFKai-SB"/>
                <a:cs typeface="DFKai-SB"/>
                <a:sym typeface="DFKai-SB"/>
              </a:rPr>
              <a:t>學生可以記得跟</a:t>
            </a:r>
            <a:r>
              <a:rPr lang="en-US" altLang="zh-TW" sz="1800" dirty="0">
                <a:solidFill>
                  <a:srgbClr val="000000"/>
                </a:solidFill>
                <a:latin typeface="DFKai-SB"/>
                <a:ea typeface="DFKai-SB"/>
                <a:cs typeface="DFKai-SB"/>
                <a:sym typeface="DFKai-SB"/>
              </a:rPr>
              <a:t>Git</a:t>
            </a:r>
            <a:r>
              <a:rPr lang="zh-TW" altLang="en-US" sz="1800" dirty="0">
                <a:solidFill>
                  <a:srgbClr val="000000"/>
                </a:solidFill>
                <a:latin typeface="DFKai-SB"/>
                <a:ea typeface="DFKai-SB"/>
                <a:cs typeface="DFKai-SB"/>
                <a:sym typeface="DFKai-SB"/>
              </a:rPr>
              <a:t>關聯的概念名詞與部份指令，比如</a:t>
            </a:r>
            <a:r>
              <a:rPr lang="en-US" altLang="zh-TW" sz="1800" dirty="0">
                <a:solidFill>
                  <a:srgbClr val="000000"/>
                </a:solidFill>
                <a:latin typeface="DFKai-SB"/>
                <a:ea typeface="DFKai-SB"/>
                <a:cs typeface="DFKai-SB"/>
                <a:sym typeface="DFKai-SB"/>
              </a:rPr>
              <a:t>:repository, commit, branch, merge</a:t>
            </a:r>
            <a:r>
              <a:rPr lang="zh-TW" altLang="en-US" sz="1800" dirty="0">
                <a:solidFill>
                  <a:srgbClr val="000000"/>
                </a:solidFill>
                <a:latin typeface="DFKai-SB"/>
                <a:ea typeface="DFKai-SB"/>
                <a:cs typeface="DFKai-SB"/>
                <a:sym typeface="DFKai-SB"/>
              </a:rPr>
              <a:t>等等。</a:t>
            </a:r>
          </a:p>
          <a:p>
            <a:pPr marL="342900" indent="-342900">
              <a:spcBef>
                <a:spcPts val="300"/>
              </a:spcBef>
              <a:spcAft>
                <a:spcPts val="0"/>
              </a:spcAft>
              <a:buClr>
                <a:srgbClr val="000000"/>
              </a:buClr>
              <a:buSzPts val="1800"/>
              <a:buFont typeface="+mj-lt"/>
              <a:buAutoNum type="arabicPeriod" startAt="2"/>
            </a:pPr>
            <a:r>
              <a:rPr lang="en-US" altLang="zh-TW" sz="1800" dirty="0">
                <a:solidFill>
                  <a:srgbClr val="000000"/>
                </a:solidFill>
                <a:latin typeface="DFKai-SB"/>
                <a:ea typeface="DFKai-SB"/>
                <a:cs typeface="DFKai-SB"/>
                <a:sym typeface="DFKai-SB"/>
              </a:rPr>
              <a:t>Understand:</a:t>
            </a:r>
          </a:p>
          <a:p>
            <a:pPr marL="0" indent="0">
              <a:spcBef>
                <a:spcPts val="0"/>
              </a:spcBef>
              <a:spcAft>
                <a:spcPts val="300"/>
              </a:spcAft>
              <a:buClr>
                <a:srgbClr val="000000"/>
              </a:buClr>
              <a:buSzPts val="1800"/>
              <a:buNone/>
            </a:pPr>
            <a:r>
              <a:rPr lang="en-US" altLang="zh-TW" sz="1800" dirty="0">
                <a:solidFill>
                  <a:srgbClr val="000000"/>
                </a:solidFill>
                <a:latin typeface="DFKai-SB"/>
                <a:ea typeface="DFKai-SB"/>
                <a:cs typeface="DFKai-SB"/>
                <a:sym typeface="DFKai-SB"/>
              </a:rPr>
              <a:t>	</a:t>
            </a:r>
            <a:r>
              <a:rPr lang="zh-TW" altLang="en-US" sz="1800" dirty="0">
                <a:solidFill>
                  <a:srgbClr val="000000"/>
                </a:solidFill>
                <a:latin typeface="DFKai-SB"/>
                <a:ea typeface="DFKai-SB"/>
                <a:cs typeface="DFKai-SB"/>
                <a:sym typeface="DFKai-SB"/>
              </a:rPr>
              <a:t>學生可以在操作、提示與視覺化的</a:t>
            </a:r>
            <a:r>
              <a:rPr lang="en-US" altLang="zh-TW" sz="1800" dirty="0">
                <a:solidFill>
                  <a:srgbClr val="000000"/>
                </a:solidFill>
                <a:latin typeface="DFKai-SB"/>
                <a:ea typeface="DFKai-SB"/>
                <a:cs typeface="DFKai-SB"/>
                <a:sym typeface="DFKai-SB"/>
              </a:rPr>
              <a:t>Git</a:t>
            </a:r>
            <a:r>
              <a:rPr lang="zh-TW" altLang="en-US" sz="1800" dirty="0">
                <a:solidFill>
                  <a:srgbClr val="000000"/>
                </a:solidFill>
                <a:latin typeface="DFKai-SB"/>
                <a:ea typeface="DFKai-SB"/>
                <a:cs typeface="DFKai-SB"/>
                <a:sym typeface="DFKai-SB"/>
              </a:rPr>
              <a:t>工作流程概念中理解</a:t>
            </a:r>
            <a:r>
              <a:rPr lang="en-US" altLang="zh-TW" sz="1800" dirty="0">
                <a:solidFill>
                  <a:srgbClr val="000000"/>
                </a:solidFill>
                <a:latin typeface="DFKai-SB"/>
                <a:ea typeface="DFKai-SB"/>
                <a:cs typeface="DFKai-SB"/>
                <a:sym typeface="DFKai-SB"/>
              </a:rPr>
              <a:t>local</a:t>
            </a:r>
            <a:r>
              <a:rPr lang="zh-TW" altLang="en-US" sz="1800" dirty="0">
                <a:solidFill>
                  <a:srgbClr val="000000"/>
                </a:solidFill>
                <a:latin typeface="DFKai-SB"/>
                <a:ea typeface="DFKai-SB"/>
                <a:cs typeface="DFKai-SB"/>
                <a:sym typeface="DFKai-SB"/>
              </a:rPr>
              <a:t>與</a:t>
            </a:r>
            <a:r>
              <a:rPr lang="en-US" altLang="zh-TW" sz="1800" dirty="0">
                <a:solidFill>
                  <a:srgbClr val="000000"/>
                </a:solidFill>
                <a:latin typeface="DFKai-SB"/>
                <a:ea typeface="DFKai-SB"/>
                <a:cs typeface="DFKai-SB"/>
                <a:sym typeface="DFKai-SB"/>
              </a:rPr>
              <a:t>remote repository</a:t>
            </a:r>
            <a:r>
              <a:rPr lang="zh-TW" altLang="en-US" sz="1800" dirty="0">
                <a:solidFill>
                  <a:srgbClr val="000000"/>
                </a:solidFill>
                <a:latin typeface="DFKai-SB"/>
                <a:ea typeface="DFKai-SB"/>
                <a:cs typeface="DFKai-SB"/>
                <a:sym typeface="DFKai-SB"/>
              </a:rPr>
              <a:t>的差別、</a:t>
            </a:r>
            <a:r>
              <a:rPr lang="en-US" altLang="zh-TW" sz="1800" dirty="0">
                <a:solidFill>
                  <a:srgbClr val="000000"/>
                </a:solidFill>
                <a:latin typeface="DFKai-SB"/>
                <a:ea typeface="DFKai-SB"/>
                <a:cs typeface="DFKai-SB"/>
                <a:sym typeface="DFKai-SB"/>
              </a:rPr>
              <a:t>Git</a:t>
            </a:r>
            <a:r>
              <a:rPr lang="zh-TW" altLang="en-US" sz="1800" dirty="0">
                <a:solidFill>
                  <a:srgbClr val="000000"/>
                </a:solidFill>
                <a:latin typeface="DFKai-SB"/>
                <a:ea typeface="DFKai-SB"/>
                <a:cs typeface="DFKai-SB"/>
                <a:sym typeface="DFKai-SB"/>
              </a:rPr>
              <a:t>與</a:t>
            </a:r>
            <a:r>
              <a:rPr lang="en-US" altLang="zh-TW" sz="1800" dirty="0">
                <a:solidFill>
                  <a:srgbClr val="000000"/>
                </a:solidFill>
                <a:latin typeface="DFKai-SB"/>
                <a:ea typeface="DFKai-SB"/>
                <a:cs typeface="DFKai-SB"/>
                <a:sym typeface="DFKai-SB"/>
              </a:rPr>
              <a:t>Git server</a:t>
            </a:r>
            <a:r>
              <a:rPr lang="zh-TW" altLang="en-US" sz="1800" dirty="0">
                <a:solidFill>
                  <a:srgbClr val="000000"/>
                </a:solidFill>
                <a:latin typeface="DFKai-SB"/>
                <a:ea typeface="DFKai-SB"/>
                <a:cs typeface="DFKai-SB"/>
                <a:sym typeface="DFKai-SB"/>
              </a:rPr>
              <a:t>的差別、分散式版本控制系統的作用、</a:t>
            </a:r>
            <a:r>
              <a:rPr lang="en-US" altLang="zh-TW" sz="1800" dirty="0">
                <a:solidFill>
                  <a:srgbClr val="000000"/>
                </a:solidFill>
                <a:latin typeface="DFKai-SB"/>
                <a:ea typeface="DFKai-SB"/>
                <a:cs typeface="DFKai-SB"/>
                <a:sym typeface="DFKai-SB"/>
              </a:rPr>
              <a:t>branch</a:t>
            </a:r>
            <a:r>
              <a:rPr lang="zh-TW" altLang="en-US" sz="1800" dirty="0">
                <a:solidFill>
                  <a:srgbClr val="000000"/>
                </a:solidFill>
                <a:latin typeface="DFKai-SB"/>
                <a:ea typeface="DFKai-SB"/>
                <a:cs typeface="DFKai-SB"/>
                <a:sym typeface="DFKai-SB"/>
              </a:rPr>
              <a:t>的作用與功能、</a:t>
            </a:r>
            <a:r>
              <a:rPr lang="en-US" altLang="zh-TW" sz="1800" dirty="0">
                <a:solidFill>
                  <a:srgbClr val="000000"/>
                </a:solidFill>
                <a:latin typeface="DFKai-SB"/>
                <a:ea typeface="DFKai-SB"/>
                <a:cs typeface="DFKai-SB"/>
                <a:sym typeface="DFKai-SB"/>
              </a:rPr>
              <a:t>merge</a:t>
            </a:r>
            <a:r>
              <a:rPr lang="zh-TW" altLang="en-US" sz="1800" dirty="0">
                <a:solidFill>
                  <a:srgbClr val="000000"/>
                </a:solidFill>
                <a:latin typeface="DFKai-SB"/>
                <a:ea typeface="DFKai-SB"/>
                <a:cs typeface="DFKai-SB"/>
                <a:sym typeface="DFKai-SB"/>
              </a:rPr>
              <a:t>的作用及</a:t>
            </a:r>
            <a:r>
              <a:rPr lang="en-US" altLang="zh-TW" sz="1800" dirty="0">
                <a:solidFill>
                  <a:srgbClr val="000000"/>
                </a:solidFill>
                <a:latin typeface="DFKai-SB"/>
                <a:ea typeface="DFKai-SB"/>
                <a:cs typeface="DFKai-SB"/>
                <a:sym typeface="DFKai-SB"/>
              </a:rPr>
              <a:t>conflict</a:t>
            </a:r>
            <a:r>
              <a:rPr lang="zh-TW" altLang="en-US" sz="1800" dirty="0">
                <a:solidFill>
                  <a:srgbClr val="000000"/>
                </a:solidFill>
                <a:latin typeface="DFKai-SB"/>
                <a:ea typeface="DFKai-SB"/>
                <a:cs typeface="DFKai-SB"/>
                <a:sym typeface="DFKai-SB"/>
              </a:rPr>
              <a:t>是什麼。</a:t>
            </a:r>
          </a:p>
          <a:p>
            <a:pPr marL="342900" indent="-342900">
              <a:spcBef>
                <a:spcPts val="300"/>
              </a:spcBef>
              <a:spcAft>
                <a:spcPts val="0"/>
              </a:spcAft>
              <a:buClr>
                <a:srgbClr val="000000"/>
              </a:buClr>
              <a:buSzPts val="1800"/>
              <a:buFont typeface="+mj-lt"/>
              <a:buAutoNum type="arabicPeriod" startAt="3"/>
            </a:pPr>
            <a:r>
              <a:rPr lang="en-US" altLang="zh-TW" sz="1800" dirty="0">
                <a:solidFill>
                  <a:srgbClr val="000000"/>
                </a:solidFill>
                <a:latin typeface="DFKai-SB"/>
                <a:ea typeface="DFKai-SB"/>
                <a:cs typeface="DFKai-SB"/>
                <a:sym typeface="DFKai-SB"/>
              </a:rPr>
              <a:t>Apply:</a:t>
            </a:r>
          </a:p>
          <a:p>
            <a:pPr marL="0" indent="0">
              <a:spcBef>
                <a:spcPts val="0"/>
              </a:spcBef>
              <a:spcAft>
                <a:spcPts val="300"/>
              </a:spcAft>
              <a:buClr>
                <a:srgbClr val="000000"/>
              </a:buClr>
              <a:buSzPts val="1800"/>
              <a:buNone/>
            </a:pPr>
            <a:r>
              <a:rPr lang="en-US" altLang="zh-TW" sz="1800" dirty="0">
                <a:solidFill>
                  <a:srgbClr val="000000"/>
                </a:solidFill>
                <a:latin typeface="DFKai-SB"/>
                <a:ea typeface="DFKai-SB"/>
                <a:cs typeface="DFKai-SB"/>
                <a:sym typeface="DFKai-SB"/>
              </a:rPr>
              <a:t>	</a:t>
            </a:r>
            <a:r>
              <a:rPr lang="zh-TW" altLang="en-US" sz="1800" dirty="0">
                <a:solidFill>
                  <a:srgbClr val="000000"/>
                </a:solidFill>
                <a:latin typeface="DFKai-SB"/>
                <a:ea typeface="DFKai-SB"/>
                <a:cs typeface="DFKai-SB"/>
                <a:sym typeface="DFKai-SB"/>
              </a:rPr>
              <a:t>學生可以在反覆練習中獲得操作各種指令或解決跟</a:t>
            </a:r>
            <a:r>
              <a:rPr lang="en-US" altLang="zh-TW" sz="1800" dirty="0">
                <a:solidFill>
                  <a:srgbClr val="000000"/>
                </a:solidFill>
                <a:latin typeface="DFKai-SB"/>
                <a:ea typeface="DFKai-SB"/>
                <a:cs typeface="DFKai-SB"/>
                <a:sym typeface="DFKai-SB"/>
              </a:rPr>
              <a:t>Git</a:t>
            </a:r>
            <a:r>
              <a:rPr lang="zh-TW" altLang="en-US" sz="1800" dirty="0">
                <a:solidFill>
                  <a:srgbClr val="000000"/>
                </a:solidFill>
                <a:latin typeface="DFKai-SB"/>
                <a:ea typeface="DFKai-SB"/>
                <a:cs typeface="DFKai-SB"/>
                <a:sym typeface="DFKai-SB"/>
              </a:rPr>
              <a:t>有關問題的能力，比如</a:t>
            </a:r>
            <a:r>
              <a:rPr lang="en-US" altLang="zh-TW" sz="1800" dirty="0">
                <a:solidFill>
                  <a:srgbClr val="000000"/>
                </a:solidFill>
                <a:latin typeface="DFKai-SB"/>
                <a:ea typeface="DFKai-SB"/>
                <a:cs typeface="DFKai-SB"/>
                <a:sym typeface="DFKai-SB"/>
              </a:rPr>
              <a:t>:clone, commit, push, pull, create branch, merge, conflict solve</a:t>
            </a:r>
            <a:r>
              <a:rPr lang="zh-TW" altLang="en-US" sz="1800" dirty="0">
                <a:solidFill>
                  <a:srgbClr val="000000"/>
                </a:solidFill>
                <a:latin typeface="DFKai-SB"/>
                <a:ea typeface="DFKai-SB"/>
                <a:cs typeface="DFKai-SB"/>
                <a:sym typeface="DFKai-SB"/>
              </a:rPr>
              <a:t>。</a:t>
            </a:r>
          </a:p>
          <a:p>
            <a:pPr marL="342900" indent="-342900">
              <a:spcBef>
                <a:spcPts val="300"/>
              </a:spcBef>
              <a:spcAft>
                <a:spcPts val="0"/>
              </a:spcAft>
              <a:buClr>
                <a:srgbClr val="000000"/>
              </a:buClr>
              <a:buSzPts val="1800"/>
              <a:buFont typeface="+mj-lt"/>
              <a:buAutoNum type="arabicPeriod" startAt="4"/>
            </a:pPr>
            <a:r>
              <a:rPr lang="en-US" altLang="zh-TW" sz="1800" dirty="0">
                <a:solidFill>
                  <a:srgbClr val="000000"/>
                </a:solidFill>
                <a:latin typeface="DFKai-SB"/>
                <a:ea typeface="DFKai-SB"/>
                <a:cs typeface="DFKai-SB"/>
                <a:sym typeface="DFKai-SB"/>
              </a:rPr>
              <a:t>Analyze:</a:t>
            </a:r>
          </a:p>
          <a:p>
            <a:pPr marL="0" indent="0">
              <a:spcBef>
                <a:spcPts val="0"/>
              </a:spcBef>
              <a:spcAft>
                <a:spcPts val="300"/>
              </a:spcAft>
              <a:buClr>
                <a:srgbClr val="000000"/>
              </a:buClr>
              <a:buSzPts val="1800"/>
              <a:buNone/>
            </a:pPr>
            <a:r>
              <a:rPr lang="en-US" altLang="zh-TW" sz="1800" dirty="0">
                <a:solidFill>
                  <a:srgbClr val="000000"/>
                </a:solidFill>
                <a:latin typeface="DFKai-SB"/>
                <a:ea typeface="DFKai-SB"/>
                <a:cs typeface="DFKai-SB"/>
                <a:sym typeface="DFKai-SB"/>
              </a:rPr>
              <a:t>	</a:t>
            </a:r>
            <a:r>
              <a:rPr lang="zh-TW" altLang="en-US" sz="1800" dirty="0">
                <a:solidFill>
                  <a:srgbClr val="000000"/>
                </a:solidFill>
                <a:latin typeface="DFKai-SB"/>
                <a:ea typeface="DFKai-SB"/>
                <a:cs typeface="DFKai-SB"/>
                <a:sym typeface="DFKai-SB"/>
              </a:rPr>
              <a:t>藉由循序漸進的關卡，學生必須在了解前面關卡的基礎上才得以通過後續的關卡，這能使學生了解每一個指令或</a:t>
            </a:r>
            <a:r>
              <a:rPr lang="en-US" altLang="zh-TW" sz="1800" dirty="0">
                <a:solidFill>
                  <a:srgbClr val="000000"/>
                </a:solidFill>
                <a:latin typeface="DFKai-SB"/>
                <a:ea typeface="DFKai-SB"/>
                <a:cs typeface="DFKai-SB"/>
                <a:sym typeface="DFKai-SB"/>
              </a:rPr>
              <a:t>Git</a:t>
            </a:r>
            <a:r>
              <a:rPr lang="zh-TW" altLang="en-US" sz="1800" dirty="0">
                <a:solidFill>
                  <a:srgbClr val="000000"/>
                </a:solidFill>
                <a:latin typeface="DFKai-SB"/>
                <a:ea typeface="DFKai-SB"/>
                <a:cs typeface="DFKai-SB"/>
                <a:sym typeface="DFKai-SB"/>
              </a:rPr>
              <a:t>概念的功能與區別，最終學會整體的版本控制工具及</a:t>
            </a:r>
            <a:r>
              <a:rPr lang="en-US" altLang="zh-TW" sz="1800" dirty="0">
                <a:solidFill>
                  <a:srgbClr val="000000"/>
                </a:solidFill>
                <a:latin typeface="DFKai-SB"/>
                <a:ea typeface="DFKai-SB"/>
                <a:cs typeface="DFKai-SB"/>
                <a:sym typeface="DFKai-SB"/>
              </a:rPr>
              <a:t>Git</a:t>
            </a:r>
            <a:r>
              <a:rPr lang="zh-TW" altLang="en-US" sz="1800" dirty="0">
                <a:solidFill>
                  <a:srgbClr val="000000"/>
                </a:solidFill>
                <a:latin typeface="DFKai-SB"/>
                <a:ea typeface="DFKai-SB"/>
                <a:cs typeface="DFKai-SB"/>
                <a:sym typeface="DFKai-SB"/>
              </a:rPr>
              <a:t>的工作流程與概念。</a:t>
            </a:r>
          </a:p>
          <a:p>
            <a:pPr indent="-457189">
              <a:spcBef>
                <a:spcPts val="300"/>
              </a:spcBef>
              <a:spcAft>
                <a:spcPts val="300"/>
              </a:spcAft>
              <a:buClr>
                <a:srgbClr val="000000"/>
              </a:buClr>
              <a:buSzPts val="1800"/>
              <a:buFont typeface="+mj-lt"/>
              <a:buAutoNum type="arabicPeriod"/>
            </a:pPr>
            <a:endParaRPr lang="zh-TW" altLang="en-US" sz="1800" dirty="0">
              <a:solidFill>
                <a:srgbClr val="000000"/>
              </a:solidFill>
              <a:latin typeface="DFKai-SB"/>
              <a:ea typeface="DFKai-SB"/>
              <a:cs typeface="DFKai-SB"/>
              <a:sym typeface="DFKai-SB"/>
            </a:endParaRPr>
          </a:p>
        </p:txBody>
      </p:sp>
      <p:sp>
        <p:nvSpPr>
          <p:cNvPr id="5" name="Google Shape;405;p49">
            <a:extLst>
              <a:ext uri="{FF2B5EF4-FFF2-40B4-BE49-F238E27FC236}">
                <a16:creationId xmlns:a16="http://schemas.microsoft.com/office/drawing/2014/main" id="{8D6E72B5-EF1B-4784-A7D8-EC1B3489323C}"/>
              </a:ext>
            </a:extLst>
          </p:cNvPr>
          <p:cNvSpPr txBox="1">
            <a:spLocks/>
          </p:cNvSpPr>
          <p:nvPr/>
        </p:nvSpPr>
        <p:spPr bwMode="auto">
          <a:xfrm>
            <a:off x="624418" y="1663735"/>
            <a:ext cx="2616398" cy="605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en-US" altLang="zh-TW"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Bloom’s taxonomy</a:t>
            </a:r>
            <a:endParaRPr lang="en-US"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505416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dirty="0">
                <a:latin typeface="DFKai-SB"/>
                <a:ea typeface="DFKai-SB"/>
                <a:cs typeface="DFKai-SB"/>
                <a:sym typeface="DFKai-SB"/>
              </a:rPr>
              <a:t>系統設計 </a:t>
            </a:r>
            <a:r>
              <a:rPr lang="en-US" altLang="zh-TW" sz="3200" dirty="0">
                <a:latin typeface="DFKai-SB"/>
                <a:ea typeface="DFKai-SB"/>
                <a:cs typeface="DFKai-SB"/>
                <a:sym typeface="DFKai-SB"/>
              </a:rPr>
              <a:t>–</a:t>
            </a:r>
            <a:r>
              <a:rPr lang="zh-TW" altLang="zh-TW" sz="3200" dirty="0">
                <a:latin typeface="DFKai-SB"/>
                <a:ea typeface="DFKai-SB"/>
                <a:cs typeface="DFKai-SB"/>
                <a:sym typeface="DFKai-SB"/>
              </a:rPr>
              <a:t> </a:t>
            </a:r>
            <a:r>
              <a:rPr lang="en-US" altLang="zh-TW" sz="3200" dirty="0"/>
              <a:t>Git Education Game</a:t>
            </a:r>
            <a:r>
              <a:rPr lang="zh-TW" altLang="zh-TW" sz="3200" dirty="0">
                <a:latin typeface="DFKai-SB"/>
                <a:ea typeface="DFKai-SB"/>
                <a:cs typeface="DFKai-SB"/>
                <a:sym typeface="DFKai-SB"/>
              </a:rPr>
              <a:t>系統架構</a:t>
            </a:r>
            <a:endParaRPr lang="en-US" sz="3200"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14</a:t>
            </a:fld>
            <a:endParaRPr lang="zh-TW"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dirty="0">
                <a:latin typeface="DFKai-SB"/>
                <a:ea typeface="DFKai-SB"/>
                <a:cs typeface="DFKai-SB"/>
                <a:sym typeface="DFKai-SB"/>
              </a:rPr>
              <a:t>系統設計 </a:t>
            </a:r>
            <a:r>
              <a:rPr lang="en-US" altLang="zh-TW" sz="3200" dirty="0">
                <a:latin typeface="DFKai-SB"/>
                <a:ea typeface="DFKai-SB"/>
                <a:cs typeface="DFKai-SB"/>
                <a:sym typeface="DFKai-SB"/>
              </a:rPr>
              <a:t>–</a:t>
            </a:r>
            <a:r>
              <a:rPr lang="zh-TW" altLang="zh-TW" sz="3200" dirty="0">
                <a:latin typeface="DFKai-SB"/>
                <a:ea typeface="DFKai-SB"/>
                <a:cs typeface="DFKai-SB"/>
                <a:sym typeface="DFKai-SB"/>
              </a:rPr>
              <a:t> </a:t>
            </a:r>
            <a:r>
              <a:rPr lang="en-US" altLang="zh-TW" sz="3200" dirty="0"/>
              <a:t>Git Education Game</a:t>
            </a:r>
            <a:r>
              <a:rPr lang="zh-TW" altLang="en-US" sz="3200" dirty="0"/>
              <a:t>整體設計</a:t>
            </a:r>
            <a:endParaRPr lang="en-US" sz="3200"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15</a:t>
            </a:fld>
            <a:endParaRPr lang="zh-TW" altLang="en-US"/>
          </a:p>
        </p:txBody>
      </p:sp>
    </p:spTree>
    <p:extLst>
      <p:ext uri="{BB962C8B-B14F-4D97-AF65-F5344CB8AC3E}">
        <p14:creationId xmlns:p14="http://schemas.microsoft.com/office/powerpoint/2010/main" val="116724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dirty="0">
                <a:latin typeface="DFKai-SB"/>
                <a:ea typeface="DFKai-SB"/>
                <a:cs typeface="DFKai-SB"/>
                <a:sym typeface="DFKai-SB"/>
              </a:rPr>
              <a:t>系統設計 </a:t>
            </a:r>
            <a:r>
              <a:rPr lang="en-US" altLang="zh-TW" sz="3200" dirty="0">
                <a:latin typeface="DFKai-SB"/>
                <a:ea typeface="DFKai-SB"/>
                <a:cs typeface="DFKai-SB"/>
                <a:sym typeface="DFKai-SB"/>
              </a:rPr>
              <a:t>–</a:t>
            </a:r>
            <a:r>
              <a:rPr lang="zh-TW" altLang="en-US" sz="3200" dirty="0"/>
              <a:t>關卡主題</a:t>
            </a:r>
            <a:endParaRPr lang="en-US" altLang="zh-TW" sz="3200" dirty="0"/>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16</a:t>
            </a:fld>
            <a:endParaRPr lang="zh-TW" altLang="en-US"/>
          </a:p>
        </p:txBody>
      </p:sp>
      <p:sp>
        <p:nvSpPr>
          <p:cNvPr id="8" name="Google Shape;208;p33">
            <a:extLst>
              <a:ext uri="{FF2B5EF4-FFF2-40B4-BE49-F238E27FC236}">
                <a16:creationId xmlns:a16="http://schemas.microsoft.com/office/drawing/2014/main" id="{2A72245C-D3C7-41CF-A645-1012D2852E05}"/>
              </a:ext>
            </a:extLst>
          </p:cNvPr>
          <p:cNvSpPr txBox="1">
            <a:spLocks/>
          </p:cNvSpPr>
          <p:nvPr/>
        </p:nvSpPr>
        <p:spPr bwMode="auto">
          <a:xfrm>
            <a:off x="624418" y="1773239"/>
            <a:ext cx="6668748" cy="48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121900" tIns="60933" rIns="121900" bIns="60933"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建立</a:t>
            </a:r>
            <a:r>
              <a:rPr lang="en-US" altLang="zh-TW" dirty="0">
                <a:solidFill>
                  <a:srgbClr val="000000"/>
                </a:solidFill>
                <a:latin typeface="DFKai-SB"/>
                <a:ea typeface="DFKai-SB"/>
                <a:cs typeface="DFKai-SB"/>
                <a:sym typeface="DFKai-SB"/>
              </a:rPr>
              <a:t>Git</a:t>
            </a:r>
            <a:r>
              <a:rPr lang="zh-TW" altLang="en-US" dirty="0">
                <a:solidFill>
                  <a:srgbClr val="000000"/>
                </a:solidFill>
                <a:latin typeface="DFKai-SB"/>
                <a:ea typeface="DFKai-SB"/>
                <a:cs typeface="DFKai-SB"/>
                <a:sym typeface="DFKai-SB"/>
              </a:rPr>
              <a:t>倉儲庫（</a:t>
            </a:r>
            <a:r>
              <a:rPr lang="en-US" altLang="zh-TW" dirty="0">
                <a:solidFill>
                  <a:srgbClr val="000000"/>
                </a:solidFill>
                <a:latin typeface="DFKai-SB"/>
                <a:ea typeface="DFKai-SB"/>
                <a:cs typeface="DFKai-SB"/>
                <a:sym typeface="DFKai-SB"/>
              </a:rPr>
              <a:t>git </a:t>
            </a:r>
            <a:r>
              <a:rPr lang="en-US" altLang="zh-TW" dirty="0" err="1">
                <a:solidFill>
                  <a:srgbClr val="000000"/>
                </a:solidFill>
                <a:latin typeface="DFKai-SB"/>
                <a:ea typeface="DFKai-SB"/>
                <a:cs typeface="DFKai-SB"/>
                <a:sym typeface="DFKai-SB"/>
              </a:rPr>
              <a:t>init</a:t>
            </a:r>
            <a:r>
              <a:rPr lang="zh-TW" altLang="en-US" dirty="0">
                <a:solidFill>
                  <a:srgbClr val="000000"/>
                </a:solidFill>
                <a:latin typeface="DFKai-SB"/>
                <a:ea typeface="DFKai-SB"/>
                <a:cs typeface="DFKai-SB"/>
                <a:sym typeface="DFKai-SB"/>
              </a:rPr>
              <a:t>）</a:t>
            </a:r>
          </a:p>
          <a:p>
            <a:pPr indent="-457189">
              <a:spcBef>
                <a:spcPts val="600"/>
              </a:spcBef>
              <a:spcAft>
                <a:spcPts val="600"/>
              </a:spcAft>
              <a:buClr>
                <a:srgbClr val="000000"/>
              </a:buClr>
              <a:buSzPts val="1800"/>
              <a:buFont typeface="+mj-lt"/>
              <a:buAutoNum type="arabicPeriod"/>
            </a:pPr>
            <a:r>
              <a:rPr lang="en-US" altLang="zh-TW" dirty="0">
                <a:solidFill>
                  <a:srgbClr val="000000"/>
                </a:solidFill>
                <a:latin typeface="DFKai-SB"/>
                <a:ea typeface="DFKai-SB"/>
                <a:cs typeface="DFKai-SB"/>
                <a:sym typeface="DFKai-SB"/>
              </a:rPr>
              <a:t>Commit</a:t>
            </a:r>
            <a:r>
              <a:rPr lang="zh-TW" altLang="en-US" dirty="0">
                <a:solidFill>
                  <a:srgbClr val="000000"/>
                </a:solidFill>
                <a:latin typeface="DFKai-SB"/>
                <a:ea typeface="DFKai-SB"/>
                <a:cs typeface="DFKai-SB"/>
                <a:sym typeface="DFKai-SB"/>
              </a:rPr>
              <a:t>操作（</a:t>
            </a:r>
            <a:r>
              <a:rPr lang="en-US" altLang="zh-TW" dirty="0">
                <a:solidFill>
                  <a:srgbClr val="000000"/>
                </a:solidFill>
                <a:latin typeface="DFKai-SB"/>
                <a:ea typeface="DFKai-SB"/>
                <a:cs typeface="DFKai-SB"/>
                <a:sym typeface="DFKai-SB"/>
              </a:rPr>
              <a:t>git commit</a:t>
            </a:r>
            <a:r>
              <a:rPr lang="zh-TW" altLang="en-US" dirty="0">
                <a:solidFill>
                  <a:srgbClr val="000000"/>
                </a:solidFill>
                <a:latin typeface="DFKai-SB"/>
                <a:ea typeface="DFKai-SB"/>
                <a:cs typeface="DFKai-SB"/>
                <a:sym typeface="DFKai-SB"/>
              </a:rPr>
              <a:t>）</a:t>
            </a:r>
          </a:p>
          <a:p>
            <a:pPr indent="-457189">
              <a:spcBef>
                <a:spcPts val="600"/>
              </a:spcBef>
              <a:spcAft>
                <a:spcPts val="600"/>
              </a:spcAft>
              <a:buClr>
                <a:srgbClr val="000000"/>
              </a:buClr>
              <a:buSzPts val="1800"/>
              <a:buFont typeface="+mj-lt"/>
              <a:buAutoNum type="arabicPeriod"/>
            </a:pPr>
            <a:r>
              <a:rPr lang="en-US" altLang="zh-TW" dirty="0">
                <a:solidFill>
                  <a:srgbClr val="000000"/>
                </a:solidFill>
                <a:latin typeface="DFKai-SB"/>
                <a:ea typeface="DFKai-SB"/>
                <a:cs typeface="DFKai-SB"/>
                <a:sym typeface="DFKai-SB"/>
              </a:rPr>
              <a:t>Push</a:t>
            </a:r>
            <a:r>
              <a:rPr lang="zh-TW" altLang="en-US" dirty="0">
                <a:solidFill>
                  <a:srgbClr val="000000"/>
                </a:solidFill>
                <a:latin typeface="DFKai-SB"/>
                <a:ea typeface="DFKai-SB"/>
                <a:cs typeface="DFKai-SB"/>
                <a:sym typeface="DFKai-SB"/>
              </a:rPr>
              <a:t>操作（</a:t>
            </a:r>
            <a:r>
              <a:rPr lang="en-US" altLang="zh-TW" dirty="0">
                <a:solidFill>
                  <a:srgbClr val="000000"/>
                </a:solidFill>
                <a:latin typeface="DFKai-SB"/>
                <a:ea typeface="DFKai-SB"/>
                <a:cs typeface="DFKai-SB"/>
                <a:sym typeface="DFKai-SB"/>
              </a:rPr>
              <a:t>git push</a:t>
            </a:r>
            <a:r>
              <a:rPr lang="zh-TW" altLang="en-US" dirty="0">
                <a:solidFill>
                  <a:srgbClr val="000000"/>
                </a:solidFill>
                <a:latin typeface="DFKai-SB"/>
                <a:ea typeface="DFKai-SB"/>
                <a:cs typeface="DFKai-SB"/>
                <a:sym typeface="DFKai-SB"/>
              </a:rPr>
              <a:t>）</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創立分支（</a:t>
            </a:r>
            <a:r>
              <a:rPr lang="en-US" altLang="zh-TW" dirty="0">
                <a:solidFill>
                  <a:srgbClr val="000000"/>
                </a:solidFill>
                <a:latin typeface="DFKai-SB"/>
                <a:ea typeface="DFKai-SB"/>
                <a:cs typeface="DFKai-SB"/>
                <a:sym typeface="DFKai-SB"/>
              </a:rPr>
              <a:t>git branch</a:t>
            </a:r>
            <a:r>
              <a:rPr lang="zh-TW" altLang="en-US" dirty="0">
                <a:solidFill>
                  <a:srgbClr val="000000"/>
                </a:solidFill>
                <a:latin typeface="DFKai-SB"/>
                <a:ea typeface="DFKai-SB"/>
                <a:cs typeface="DFKai-SB"/>
                <a:sym typeface="DFKai-SB"/>
              </a:rPr>
              <a:t>）</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合併與刪除分支（</a:t>
            </a:r>
            <a:r>
              <a:rPr lang="en-US" altLang="zh-TW" dirty="0">
                <a:solidFill>
                  <a:srgbClr val="000000"/>
                </a:solidFill>
                <a:latin typeface="DFKai-SB"/>
                <a:ea typeface="DFKai-SB"/>
                <a:cs typeface="DFKai-SB"/>
                <a:sym typeface="DFKai-SB"/>
              </a:rPr>
              <a:t>git merge and git branch -D</a:t>
            </a:r>
            <a:r>
              <a:rPr lang="zh-TW" altLang="en-US" dirty="0">
                <a:solidFill>
                  <a:srgbClr val="000000"/>
                </a:solidFill>
                <a:latin typeface="DFKai-SB"/>
                <a:ea typeface="DFKai-SB"/>
                <a:cs typeface="DFKai-SB"/>
                <a:sym typeface="DFKai-SB"/>
              </a:rPr>
              <a:t>）</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同步與衝突（</a:t>
            </a:r>
            <a:r>
              <a:rPr lang="en-US" altLang="zh-TW" dirty="0">
                <a:solidFill>
                  <a:srgbClr val="000000"/>
                </a:solidFill>
                <a:latin typeface="DFKai-SB"/>
                <a:ea typeface="DFKai-SB"/>
                <a:cs typeface="DFKai-SB"/>
                <a:sym typeface="DFKai-SB"/>
              </a:rPr>
              <a:t>git pull and conflict solve</a:t>
            </a:r>
            <a:r>
              <a:rPr lang="zh-TW" altLang="en-US" dirty="0">
                <a:solidFill>
                  <a:srgbClr val="000000"/>
                </a:solidFill>
                <a:latin typeface="DFKai-SB"/>
                <a:ea typeface="DFKai-SB"/>
                <a:cs typeface="DFKai-SB"/>
                <a:sym typeface="DFKai-SB"/>
              </a:rPr>
              <a:t>）</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分支合併與衝突（</a:t>
            </a:r>
            <a:r>
              <a:rPr lang="en-US" altLang="zh-TW" dirty="0">
                <a:solidFill>
                  <a:srgbClr val="000000"/>
                </a:solidFill>
                <a:latin typeface="DFKai-SB"/>
                <a:ea typeface="DFKai-SB"/>
                <a:cs typeface="DFKai-SB"/>
                <a:sym typeface="DFKai-SB"/>
              </a:rPr>
              <a:t>git merge and conflict solve</a:t>
            </a:r>
            <a:r>
              <a:rPr lang="zh-TW" altLang="en-US" dirty="0">
                <a:solidFill>
                  <a:srgbClr val="000000"/>
                </a:solidFill>
                <a:latin typeface="DFKai-SB"/>
                <a:ea typeface="DFKai-SB"/>
                <a:cs typeface="DFKai-SB"/>
                <a:sym typeface="DFKai-SB"/>
              </a:rPr>
              <a:t>）</a:t>
            </a:r>
          </a:p>
        </p:txBody>
      </p:sp>
    </p:spTree>
    <p:extLst>
      <p:ext uri="{BB962C8B-B14F-4D97-AF65-F5344CB8AC3E}">
        <p14:creationId xmlns:p14="http://schemas.microsoft.com/office/powerpoint/2010/main" val="3847338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dirty="0">
                <a:latin typeface="DFKai-SB"/>
                <a:ea typeface="DFKai-SB"/>
                <a:cs typeface="DFKai-SB"/>
                <a:sym typeface="DFKai-SB"/>
              </a:rPr>
              <a:t>系統設計 </a:t>
            </a:r>
            <a:r>
              <a:rPr lang="en-US" altLang="zh-TW" sz="3200" dirty="0">
                <a:latin typeface="DFKai-SB"/>
                <a:ea typeface="DFKai-SB"/>
                <a:cs typeface="DFKai-SB"/>
                <a:sym typeface="DFKai-SB"/>
              </a:rPr>
              <a:t>–</a:t>
            </a:r>
            <a:r>
              <a:rPr lang="zh-TW" altLang="zh-TW" sz="3200" dirty="0">
                <a:latin typeface="DFKai-SB"/>
                <a:ea typeface="DFKai-SB"/>
                <a:cs typeface="DFKai-SB"/>
                <a:sym typeface="DFKai-SB"/>
              </a:rPr>
              <a:t> </a:t>
            </a:r>
            <a:r>
              <a:rPr lang="en-US" altLang="zh-TW" sz="3200" dirty="0"/>
              <a:t>Git Education Game</a:t>
            </a:r>
            <a:r>
              <a:rPr lang="zh-TW" altLang="en-US" sz="3200" dirty="0"/>
              <a:t>遊戲標題界面</a:t>
            </a:r>
            <a:endParaRPr lang="en-US" sz="3200"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17</a:t>
            </a:fld>
            <a:endParaRPr lang="zh-TW" altLang="en-US"/>
          </a:p>
        </p:txBody>
      </p:sp>
      <p:pic>
        <p:nvPicPr>
          <p:cNvPr id="8" name="圖片 7">
            <a:extLst>
              <a:ext uri="{FF2B5EF4-FFF2-40B4-BE49-F238E27FC236}">
                <a16:creationId xmlns:a16="http://schemas.microsoft.com/office/drawing/2014/main" id="{9565DB34-91DF-4377-B4CE-E4A3FAE26091}"/>
              </a:ext>
            </a:extLst>
          </p:cNvPr>
          <p:cNvPicPr/>
          <p:nvPr/>
        </p:nvPicPr>
        <p:blipFill>
          <a:blip r:embed="rId3">
            <a:extLst>
              <a:ext uri="{28A0092B-C50C-407E-A947-70E740481C1C}">
                <a14:useLocalDpi xmlns:a14="http://schemas.microsoft.com/office/drawing/2010/main" val="0"/>
              </a:ext>
            </a:extLst>
          </a:blip>
          <a:srcRect/>
          <a:stretch/>
        </p:blipFill>
        <p:spPr>
          <a:xfrm>
            <a:off x="1041407" y="1914207"/>
            <a:ext cx="7685475" cy="4323080"/>
          </a:xfrm>
          <a:prstGeom prst="rect">
            <a:avLst/>
          </a:prstGeom>
          <a:noFill/>
          <a:ln>
            <a:noFill/>
            <a:prstDash/>
          </a:ln>
        </p:spPr>
      </p:pic>
    </p:spTree>
    <p:extLst>
      <p:ext uri="{BB962C8B-B14F-4D97-AF65-F5344CB8AC3E}">
        <p14:creationId xmlns:p14="http://schemas.microsoft.com/office/powerpoint/2010/main" val="2080391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dirty="0">
                <a:latin typeface="DFKai-SB"/>
                <a:ea typeface="DFKai-SB"/>
                <a:cs typeface="DFKai-SB"/>
                <a:sym typeface="DFKai-SB"/>
              </a:rPr>
              <a:t>系統設計 </a:t>
            </a:r>
            <a:r>
              <a:rPr lang="en-US" altLang="zh-TW" sz="3200" dirty="0">
                <a:latin typeface="DFKai-SB"/>
                <a:ea typeface="DFKai-SB"/>
                <a:cs typeface="DFKai-SB"/>
                <a:sym typeface="DFKai-SB"/>
              </a:rPr>
              <a:t>–</a:t>
            </a:r>
            <a:r>
              <a:rPr lang="zh-TW" altLang="zh-TW" sz="3200" dirty="0">
                <a:latin typeface="DFKai-SB"/>
                <a:ea typeface="DFKai-SB"/>
                <a:cs typeface="DFKai-SB"/>
                <a:sym typeface="DFKai-SB"/>
              </a:rPr>
              <a:t> </a:t>
            </a:r>
            <a:r>
              <a:rPr lang="en-US" altLang="zh-TW" sz="3200" dirty="0"/>
              <a:t>Git Education Game</a:t>
            </a:r>
            <a:r>
              <a:rPr lang="zh-TW" altLang="en-US" sz="3200" dirty="0"/>
              <a:t>遊戲主界面</a:t>
            </a:r>
            <a:endParaRPr lang="en-US" sz="3200"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18</a:t>
            </a:fld>
            <a:endParaRPr lang="zh-TW" altLang="en-US"/>
          </a:p>
        </p:txBody>
      </p:sp>
      <p:pic>
        <p:nvPicPr>
          <p:cNvPr id="8" name="圖片 7">
            <a:extLst>
              <a:ext uri="{FF2B5EF4-FFF2-40B4-BE49-F238E27FC236}">
                <a16:creationId xmlns:a16="http://schemas.microsoft.com/office/drawing/2014/main" id="{9565DB34-91DF-4377-B4CE-E4A3FAE26091}"/>
              </a:ext>
            </a:extLst>
          </p:cNvPr>
          <p:cNvPicPr/>
          <p:nvPr/>
        </p:nvPicPr>
        <p:blipFill>
          <a:blip r:embed="rId3" cstate="print">
            <a:extLst>
              <a:ext uri="{28A0092B-C50C-407E-A947-70E740481C1C}">
                <a14:useLocalDpi xmlns:a14="http://schemas.microsoft.com/office/drawing/2010/main" val="0"/>
              </a:ext>
            </a:extLst>
          </a:blip>
          <a:srcRect/>
          <a:stretch/>
        </p:blipFill>
        <p:spPr>
          <a:xfrm>
            <a:off x="637143" y="2585769"/>
            <a:ext cx="5294600" cy="2978212"/>
          </a:xfrm>
          <a:prstGeom prst="rect">
            <a:avLst/>
          </a:prstGeom>
          <a:noFill/>
          <a:ln>
            <a:noFill/>
            <a:prstDash/>
          </a:ln>
        </p:spPr>
      </p:pic>
      <p:pic>
        <p:nvPicPr>
          <p:cNvPr id="7" name="圖片 6">
            <a:extLst>
              <a:ext uri="{FF2B5EF4-FFF2-40B4-BE49-F238E27FC236}">
                <a16:creationId xmlns:a16="http://schemas.microsoft.com/office/drawing/2014/main" id="{3E5DC543-4094-48D7-B5F4-E04DAE717D1A}"/>
              </a:ext>
            </a:extLst>
          </p:cNvPr>
          <p:cNvPicPr/>
          <p:nvPr/>
        </p:nvPicPr>
        <p:blipFill>
          <a:blip r:embed="rId4" cstate="print">
            <a:extLst>
              <a:ext uri="{28A0092B-C50C-407E-A947-70E740481C1C}">
                <a14:useLocalDpi xmlns:a14="http://schemas.microsoft.com/office/drawing/2010/main" val="0"/>
              </a:ext>
            </a:extLst>
          </a:blip>
          <a:srcRect/>
          <a:stretch/>
        </p:blipFill>
        <p:spPr>
          <a:xfrm>
            <a:off x="6260259" y="2585768"/>
            <a:ext cx="5294600" cy="2978212"/>
          </a:xfrm>
          <a:prstGeom prst="rect">
            <a:avLst/>
          </a:prstGeom>
          <a:noFill/>
          <a:ln>
            <a:noFill/>
            <a:prstDash/>
          </a:ln>
        </p:spPr>
      </p:pic>
      <p:sp>
        <p:nvSpPr>
          <p:cNvPr id="9" name="Google Shape;405;p49">
            <a:extLst>
              <a:ext uri="{FF2B5EF4-FFF2-40B4-BE49-F238E27FC236}">
                <a16:creationId xmlns:a16="http://schemas.microsoft.com/office/drawing/2014/main" id="{DFF2CB23-2149-408C-B21D-97465C0C7DCA}"/>
              </a:ext>
            </a:extLst>
          </p:cNvPr>
          <p:cNvSpPr txBox="1">
            <a:spLocks/>
          </p:cNvSpPr>
          <p:nvPr/>
        </p:nvSpPr>
        <p:spPr bwMode="auto">
          <a:xfrm>
            <a:off x="2617811" y="1915983"/>
            <a:ext cx="1333260" cy="45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章節選擇</a:t>
            </a:r>
            <a:endParaRPr lang="en-US" dirty="0">
              <a:solidFill>
                <a:srgbClr val="000000"/>
              </a:solidFill>
              <a:latin typeface="Arial"/>
              <a:ea typeface="Arial"/>
              <a:cs typeface="Arial"/>
              <a:sym typeface="Arial"/>
            </a:endParaRPr>
          </a:p>
        </p:txBody>
      </p:sp>
      <p:sp>
        <p:nvSpPr>
          <p:cNvPr id="10" name="Google Shape;405;p49">
            <a:extLst>
              <a:ext uri="{FF2B5EF4-FFF2-40B4-BE49-F238E27FC236}">
                <a16:creationId xmlns:a16="http://schemas.microsoft.com/office/drawing/2014/main" id="{213F2E2E-27EB-46FD-AA0A-1DE18206BF54}"/>
              </a:ext>
            </a:extLst>
          </p:cNvPr>
          <p:cNvSpPr txBox="1">
            <a:spLocks/>
          </p:cNvSpPr>
          <p:nvPr/>
        </p:nvSpPr>
        <p:spPr bwMode="auto">
          <a:xfrm>
            <a:off x="8240929" y="1915983"/>
            <a:ext cx="1333260" cy="45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介紹關卡</a:t>
            </a:r>
            <a:endParaRPr lang="en-US"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435345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dirty="0">
                <a:latin typeface="DFKai-SB"/>
                <a:ea typeface="DFKai-SB"/>
                <a:cs typeface="DFKai-SB"/>
                <a:sym typeface="DFKai-SB"/>
              </a:rPr>
              <a:t>系統設計 </a:t>
            </a:r>
            <a:r>
              <a:rPr lang="en-US" altLang="zh-TW" sz="3200" dirty="0">
                <a:latin typeface="DFKai-SB"/>
                <a:ea typeface="DFKai-SB"/>
                <a:cs typeface="DFKai-SB"/>
                <a:sym typeface="DFKai-SB"/>
              </a:rPr>
              <a:t>–</a:t>
            </a:r>
            <a:r>
              <a:rPr lang="zh-TW" altLang="zh-TW" sz="3200" dirty="0">
                <a:latin typeface="DFKai-SB"/>
                <a:ea typeface="DFKai-SB"/>
                <a:cs typeface="DFKai-SB"/>
                <a:sym typeface="DFKai-SB"/>
              </a:rPr>
              <a:t> </a:t>
            </a:r>
            <a:r>
              <a:rPr lang="en-US" altLang="zh-TW" sz="3200" dirty="0"/>
              <a:t>Git Education Game</a:t>
            </a:r>
            <a:r>
              <a:rPr lang="zh-TW" altLang="en-US" sz="3200" dirty="0"/>
              <a:t>遊戲主界面</a:t>
            </a:r>
            <a:endParaRPr lang="en-US" sz="3200"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19</a:t>
            </a:fld>
            <a:endParaRPr lang="zh-TW" altLang="en-US"/>
          </a:p>
        </p:txBody>
      </p:sp>
      <p:pic>
        <p:nvPicPr>
          <p:cNvPr id="8" name="圖片 7">
            <a:extLst>
              <a:ext uri="{FF2B5EF4-FFF2-40B4-BE49-F238E27FC236}">
                <a16:creationId xmlns:a16="http://schemas.microsoft.com/office/drawing/2014/main" id="{9565DB34-91DF-4377-B4CE-E4A3FAE26091}"/>
              </a:ext>
            </a:extLst>
          </p:cNvPr>
          <p:cNvPicPr/>
          <p:nvPr/>
        </p:nvPicPr>
        <p:blipFill>
          <a:blip r:embed="rId3"/>
          <a:stretch>
            <a:fillRect/>
          </a:stretch>
        </p:blipFill>
        <p:spPr>
          <a:xfrm>
            <a:off x="747755" y="1914207"/>
            <a:ext cx="8272780" cy="4323080"/>
          </a:xfrm>
          <a:prstGeom prst="rect">
            <a:avLst/>
          </a:prstGeom>
          <a:noFill/>
          <a:ln>
            <a:noFill/>
            <a:prstDash/>
          </a:ln>
        </p:spPr>
      </p:pic>
    </p:spTree>
    <p:extLst>
      <p:ext uri="{BB962C8B-B14F-4D97-AF65-F5344CB8AC3E}">
        <p14:creationId xmlns:p14="http://schemas.microsoft.com/office/powerpoint/2010/main" val="671824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0" y="620713"/>
            <a:ext cx="11582400" cy="1066800"/>
          </a:xfrm>
          <a:prstGeom prst="rect">
            <a:avLst/>
          </a:prstGeom>
        </p:spPr>
        <p:txBody>
          <a:bodyPr spcFirstLastPara="1" vert="horz" wrap="square" lIns="121900" tIns="60933" rIns="121900" bIns="60933" numCol="1" anchor="ctr" anchorCtr="0" compatLnSpc="1">
            <a:prstTxWarp prst="textNoShape">
              <a:avLst/>
            </a:prstTxWarp>
            <a:noAutofit/>
          </a:bodyPr>
          <a:lstStyle/>
          <a:p>
            <a:pPr indent="609585">
              <a:spcBef>
                <a:spcPts val="0"/>
              </a:spcBef>
              <a:spcAft>
                <a:spcPts val="0"/>
              </a:spcAft>
            </a:pPr>
            <a:r>
              <a:rPr lang="zh-TW" b="1" dirty="0">
                <a:solidFill>
                  <a:srgbClr val="000000"/>
                </a:solidFill>
              </a:rPr>
              <a:t>Outline</a:t>
            </a:r>
            <a:endParaRPr dirty="0"/>
          </a:p>
        </p:txBody>
      </p:sp>
      <p:sp>
        <p:nvSpPr>
          <p:cNvPr id="180" name="Google Shape;180;p29"/>
          <p:cNvSpPr txBox="1">
            <a:spLocks noGrp="1"/>
          </p:cNvSpPr>
          <p:nvPr>
            <p:ph type="body" idx="1"/>
          </p:nvPr>
        </p:nvSpPr>
        <p:spPr>
          <a:xfrm>
            <a:off x="624417" y="1773239"/>
            <a:ext cx="10972800" cy="4827600"/>
          </a:xfrm>
          <a:prstGeom prst="rect">
            <a:avLst/>
          </a:prstGeom>
        </p:spPr>
        <p:txBody>
          <a:bodyPr spcFirstLastPara="1" vert="horz" wrap="square" lIns="121900" tIns="60933" rIns="121900" bIns="60933" numCol="1" anchor="t" anchorCtr="0" compatLnSpc="1">
            <a:prstTxWarp prst="textNoShape">
              <a:avLst/>
            </a:prstTxWarp>
            <a:noAutofit/>
          </a:bodyPr>
          <a:lstStyle/>
          <a:p>
            <a:pPr indent="-457189">
              <a:lnSpc>
                <a:spcPct val="150000"/>
              </a:lnSpc>
              <a:spcBef>
                <a:spcPts val="0"/>
              </a:spcBef>
              <a:buClr>
                <a:srgbClr val="000000"/>
              </a:buClr>
              <a:buSzPts val="1800"/>
              <a:buFont typeface="DFKai-SB"/>
              <a:buAutoNum type="arabicPeriod"/>
            </a:pPr>
            <a:r>
              <a:rPr lang="zh-TW" altLang="zh-TW" sz="2400" b="1" dirty="0">
                <a:solidFill>
                  <a:srgbClr val="FF0000"/>
                </a:solidFill>
                <a:latin typeface="DFKai-SB"/>
                <a:ea typeface="DFKai-SB"/>
                <a:sym typeface="Arial"/>
              </a:rPr>
              <a:t>動機</a:t>
            </a:r>
            <a:endParaRPr lang="en-US" altLang="zh-TW" sz="2400" b="1" dirty="0">
              <a:solidFill>
                <a:srgbClr val="FF0000"/>
              </a:solidFill>
              <a:latin typeface="DFKai-SB"/>
              <a:ea typeface="DFKai-SB"/>
              <a:sym typeface="Arial"/>
            </a:endParaRPr>
          </a:p>
          <a:p>
            <a:pPr indent="-457189">
              <a:lnSpc>
                <a:spcPct val="150000"/>
              </a:lnSpc>
              <a:spcBef>
                <a:spcPts val="0"/>
              </a:spcBef>
              <a:buClr>
                <a:srgbClr val="000000"/>
              </a:buClr>
              <a:buSzPts val="1800"/>
              <a:buFont typeface="DFKai-SB"/>
              <a:buAutoNum type="arabicPeriod"/>
            </a:pPr>
            <a:r>
              <a:rPr lang="zh-TW" altLang="en-US" sz="2400" b="1" dirty="0">
                <a:solidFill>
                  <a:srgbClr val="000000"/>
                </a:solidFill>
                <a:latin typeface="DFKai-SB"/>
                <a:ea typeface="DFKai-SB"/>
                <a:sym typeface="DFKai-SB"/>
              </a:rPr>
              <a:t>文獻回顧</a:t>
            </a:r>
            <a:endParaRPr lang="en-US" altLang="zh-TW" sz="2400" b="1" dirty="0">
              <a:solidFill>
                <a:srgbClr val="000000"/>
              </a:solidFill>
              <a:latin typeface="DFKai-SB"/>
              <a:ea typeface="DFKai-SB"/>
              <a:sym typeface="DFKai-SB"/>
            </a:endParaRPr>
          </a:p>
          <a:p>
            <a:pPr indent="-457189">
              <a:lnSpc>
                <a:spcPct val="150000"/>
              </a:lnSpc>
              <a:spcBef>
                <a:spcPts val="0"/>
              </a:spcBef>
              <a:buClr>
                <a:srgbClr val="000000"/>
              </a:buClr>
              <a:buSzPts val="1800"/>
              <a:buFont typeface="DFKai-SB"/>
              <a:buAutoNum type="arabicPeriod"/>
            </a:pPr>
            <a:r>
              <a:rPr lang="zh-TW" altLang="en-US" sz="2400" b="1" dirty="0">
                <a:solidFill>
                  <a:srgbClr val="000000"/>
                </a:solidFill>
                <a:latin typeface="DFKai-SB"/>
                <a:ea typeface="DFKai-SB"/>
                <a:cs typeface="DFKai-SB"/>
                <a:sym typeface="DFKai-SB"/>
              </a:rPr>
              <a:t>系統設計</a:t>
            </a:r>
            <a:endParaRPr lang="en-US" altLang="zh-TW" sz="2400" b="1" dirty="0">
              <a:solidFill>
                <a:srgbClr val="000000"/>
              </a:solidFill>
              <a:latin typeface="DFKai-SB"/>
              <a:ea typeface="DFKai-SB"/>
              <a:cs typeface="DFKai-SB"/>
              <a:sym typeface="DFKai-SB"/>
            </a:endParaRPr>
          </a:p>
          <a:p>
            <a:pPr indent="-457189">
              <a:lnSpc>
                <a:spcPct val="150000"/>
              </a:lnSpc>
              <a:spcBef>
                <a:spcPts val="0"/>
              </a:spcBef>
              <a:buClr>
                <a:srgbClr val="000000"/>
              </a:buClr>
              <a:buSzPts val="1800"/>
              <a:buFont typeface="DFKai-SB"/>
              <a:buAutoNum type="arabicPeriod"/>
            </a:pPr>
            <a:r>
              <a:rPr lang="zh-TW" altLang="en-US" sz="2400" b="1" dirty="0">
                <a:solidFill>
                  <a:srgbClr val="000000"/>
                </a:solidFill>
                <a:latin typeface="DFKai-SB"/>
                <a:ea typeface="DFKai-SB"/>
                <a:cs typeface="DFKai-SB"/>
                <a:sym typeface="DFKai-SB"/>
              </a:rPr>
              <a:t>實驗與結果分析</a:t>
            </a:r>
          </a:p>
          <a:p>
            <a:pPr indent="-457189">
              <a:lnSpc>
                <a:spcPct val="150000"/>
              </a:lnSpc>
              <a:spcBef>
                <a:spcPts val="0"/>
              </a:spcBef>
              <a:buClr>
                <a:srgbClr val="000000"/>
              </a:buClr>
              <a:buSzPts val="1800"/>
              <a:buFont typeface="DFKai-SB"/>
              <a:buAutoNum type="arabicPeriod"/>
            </a:pPr>
            <a:r>
              <a:rPr lang="zh-TW" altLang="en-US" sz="2400" b="1" dirty="0">
                <a:solidFill>
                  <a:srgbClr val="000000"/>
                </a:solidFill>
                <a:latin typeface="DFKai-SB"/>
                <a:ea typeface="DFKai-SB"/>
                <a:cs typeface="DFKai-SB"/>
                <a:sym typeface="DFKai-SB"/>
              </a:rPr>
              <a:t>結論與未來研究</a:t>
            </a:r>
            <a:endParaRPr sz="2400" b="1" dirty="0">
              <a:solidFill>
                <a:srgbClr val="000000"/>
              </a:solidFill>
              <a:latin typeface="Arial"/>
              <a:ea typeface="Arial"/>
              <a:cs typeface="Arial"/>
              <a:sym typeface="Arial"/>
            </a:endParaRPr>
          </a:p>
          <a:p>
            <a:pPr marL="0" indent="0">
              <a:spcBef>
                <a:spcPts val="225"/>
              </a:spcBef>
              <a:spcAft>
                <a:spcPts val="0"/>
              </a:spcAft>
              <a:buNone/>
            </a:pPr>
            <a:endParaRPr sz="2400" dirty="0"/>
          </a:p>
        </p:txBody>
      </p:sp>
      <p:sp>
        <p:nvSpPr>
          <p:cNvPr id="2" name="投影片編號版面配置區 1">
            <a:extLst>
              <a:ext uri="{FF2B5EF4-FFF2-40B4-BE49-F238E27FC236}">
                <a16:creationId xmlns:a16="http://schemas.microsoft.com/office/drawing/2014/main" id="{77E9441B-6C43-4D72-AC99-816108A536D2}"/>
              </a:ext>
            </a:extLst>
          </p:cNvPr>
          <p:cNvSpPr>
            <a:spLocks noGrp="1"/>
          </p:cNvSpPr>
          <p:nvPr>
            <p:ph type="sldNum" idx="12"/>
          </p:nvPr>
        </p:nvSpPr>
        <p:spPr/>
        <p:txBody>
          <a:bodyPr/>
          <a:lstStyle/>
          <a:p>
            <a:fld id="{00000000-1234-1234-1234-123412341234}" type="slidenum">
              <a:rPr lang="en-US" altLang="zh-TW" smtClean="0"/>
              <a:pPr/>
              <a:t>2</a:t>
            </a:fld>
            <a:endParaRPr lang="zh-TW"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dirty="0">
                <a:latin typeface="DFKai-SB"/>
                <a:ea typeface="DFKai-SB"/>
                <a:cs typeface="DFKai-SB"/>
                <a:sym typeface="DFKai-SB"/>
              </a:rPr>
              <a:t>系統設計 </a:t>
            </a:r>
            <a:r>
              <a:rPr lang="en-US" altLang="zh-TW" sz="3200" dirty="0">
                <a:latin typeface="DFKai-SB"/>
                <a:ea typeface="DFKai-SB"/>
                <a:cs typeface="DFKai-SB"/>
                <a:sym typeface="DFKai-SB"/>
              </a:rPr>
              <a:t>–</a:t>
            </a:r>
            <a:r>
              <a:rPr lang="zh-TW" altLang="zh-TW" sz="3200" dirty="0">
                <a:latin typeface="DFKai-SB"/>
                <a:ea typeface="DFKai-SB"/>
                <a:cs typeface="DFKai-SB"/>
                <a:sym typeface="DFKai-SB"/>
              </a:rPr>
              <a:t> </a:t>
            </a:r>
            <a:r>
              <a:rPr lang="en-US" altLang="zh-TW" sz="3200" dirty="0"/>
              <a:t>Git Education Game</a:t>
            </a:r>
            <a:r>
              <a:rPr lang="zh-TW" altLang="en-US" sz="3200" dirty="0"/>
              <a:t>遊戲提示界面</a:t>
            </a:r>
            <a:endParaRPr lang="en-US" sz="3200"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20</a:t>
            </a:fld>
            <a:endParaRPr lang="zh-TW" altLang="en-US"/>
          </a:p>
        </p:txBody>
      </p:sp>
      <p:pic>
        <p:nvPicPr>
          <p:cNvPr id="8" name="圖片 7">
            <a:extLst>
              <a:ext uri="{FF2B5EF4-FFF2-40B4-BE49-F238E27FC236}">
                <a16:creationId xmlns:a16="http://schemas.microsoft.com/office/drawing/2014/main" id="{9565DB34-91DF-4377-B4CE-E4A3FAE26091}"/>
              </a:ext>
            </a:extLst>
          </p:cNvPr>
          <p:cNvPicPr/>
          <p:nvPr/>
        </p:nvPicPr>
        <p:blipFill>
          <a:blip r:embed="rId3" cstate="print">
            <a:extLst>
              <a:ext uri="{28A0092B-C50C-407E-A947-70E740481C1C}">
                <a14:useLocalDpi xmlns:a14="http://schemas.microsoft.com/office/drawing/2010/main" val="0"/>
              </a:ext>
            </a:extLst>
          </a:blip>
          <a:srcRect/>
          <a:stretch/>
        </p:blipFill>
        <p:spPr>
          <a:xfrm>
            <a:off x="645464" y="2590449"/>
            <a:ext cx="5277957" cy="2968851"/>
          </a:xfrm>
          <a:prstGeom prst="rect">
            <a:avLst/>
          </a:prstGeom>
          <a:noFill/>
          <a:ln>
            <a:noFill/>
            <a:prstDash/>
          </a:ln>
        </p:spPr>
      </p:pic>
      <p:pic>
        <p:nvPicPr>
          <p:cNvPr id="7" name="圖片 6">
            <a:extLst>
              <a:ext uri="{FF2B5EF4-FFF2-40B4-BE49-F238E27FC236}">
                <a16:creationId xmlns:a16="http://schemas.microsoft.com/office/drawing/2014/main" id="{3E5DC543-4094-48D7-B5F4-E04DAE717D1A}"/>
              </a:ext>
            </a:extLst>
          </p:cNvPr>
          <p:cNvPicPr/>
          <p:nvPr/>
        </p:nvPicPr>
        <p:blipFill>
          <a:blip r:embed="rId4" cstate="print">
            <a:extLst>
              <a:ext uri="{28A0092B-C50C-407E-A947-70E740481C1C}">
                <a14:useLocalDpi xmlns:a14="http://schemas.microsoft.com/office/drawing/2010/main" val="0"/>
              </a:ext>
            </a:extLst>
          </a:blip>
          <a:srcRect/>
          <a:stretch/>
        </p:blipFill>
        <p:spPr>
          <a:xfrm>
            <a:off x="6260259" y="2585768"/>
            <a:ext cx="5294600" cy="2978212"/>
          </a:xfrm>
          <a:prstGeom prst="rect">
            <a:avLst/>
          </a:prstGeom>
          <a:noFill/>
          <a:ln>
            <a:noFill/>
            <a:prstDash/>
          </a:ln>
        </p:spPr>
      </p:pic>
      <p:sp>
        <p:nvSpPr>
          <p:cNvPr id="9" name="Google Shape;405;p49">
            <a:extLst>
              <a:ext uri="{FF2B5EF4-FFF2-40B4-BE49-F238E27FC236}">
                <a16:creationId xmlns:a16="http://schemas.microsoft.com/office/drawing/2014/main" id="{4D015218-1E89-47DE-A8F5-1C1D29160E80}"/>
              </a:ext>
            </a:extLst>
          </p:cNvPr>
          <p:cNvSpPr txBox="1">
            <a:spLocks/>
          </p:cNvSpPr>
          <p:nvPr/>
        </p:nvSpPr>
        <p:spPr bwMode="auto">
          <a:xfrm>
            <a:off x="2617812" y="1926048"/>
            <a:ext cx="1333260" cy="45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關卡指示</a:t>
            </a:r>
            <a:endParaRPr lang="en-US" b="1" dirty="0">
              <a:solidFill>
                <a:srgbClr val="000000"/>
              </a:solidFill>
            </a:endParaRPr>
          </a:p>
          <a:p>
            <a:pPr marL="0" indent="0">
              <a:spcAft>
                <a:spcPts val="0"/>
              </a:spcAft>
              <a:buFont typeface="Georgia" pitchFamily="18" charset="0"/>
              <a:buNone/>
            </a:pPr>
            <a:endParaRPr lang="en-US" dirty="0">
              <a:solidFill>
                <a:srgbClr val="000000"/>
              </a:solidFill>
              <a:latin typeface="Arial"/>
              <a:ea typeface="Arial"/>
              <a:cs typeface="Arial"/>
              <a:sym typeface="Arial"/>
            </a:endParaRPr>
          </a:p>
        </p:txBody>
      </p:sp>
      <p:sp>
        <p:nvSpPr>
          <p:cNvPr id="10" name="Google Shape;405;p49">
            <a:extLst>
              <a:ext uri="{FF2B5EF4-FFF2-40B4-BE49-F238E27FC236}">
                <a16:creationId xmlns:a16="http://schemas.microsoft.com/office/drawing/2014/main" id="{9EF2D018-7F2E-4B7F-9750-472F48B58B3C}"/>
              </a:ext>
            </a:extLst>
          </p:cNvPr>
          <p:cNvSpPr txBox="1">
            <a:spLocks/>
          </p:cNvSpPr>
          <p:nvPr/>
        </p:nvSpPr>
        <p:spPr bwMode="auto">
          <a:xfrm>
            <a:off x="8240930" y="1926048"/>
            <a:ext cx="1333260" cy="45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通關畫面</a:t>
            </a:r>
            <a:endParaRPr lang="en-US"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9656948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dirty="0">
                <a:latin typeface="DFKai-SB"/>
                <a:ea typeface="DFKai-SB"/>
                <a:cs typeface="DFKai-SB"/>
                <a:sym typeface="DFKai-SB"/>
              </a:rPr>
              <a:t>系統設計 </a:t>
            </a:r>
            <a:r>
              <a:rPr lang="en-US" altLang="zh-TW" sz="3200" dirty="0">
                <a:latin typeface="DFKai-SB"/>
                <a:ea typeface="DFKai-SB"/>
                <a:cs typeface="DFKai-SB"/>
                <a:sym typeface="DFKai-SB"/>
              </a:rPr>
              <a:t>–</a:t>
            </a:r>
            <a:r>
              <a:rPr lang="zh-TW" altLang="en-US" sz="3200" dirty="0"/>
              <a:t>遊戲化元素</a:t>
            </a:r>
            <a:endParaRPr lang="en-US" sz="3200"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21</a:t>
            </a:fld>
            <a:endParaRPr lang="zh-TW" altLang="en-US"/>
          </a:p>
        </p:txBody>
      </p:sp>
      <p:pic>
        <p:nvPicPr>
          <p:cNvPr id="8" name="圖片 7">
            <a:extLst>
              <a:ext uri="{FF2B5EF4-FFF2-40B4-BE49-F238E27FC236}">
                <a16:creationId xmlns:a16="http://schemas.microsoft.com/office/drawing/2014/main" id="{9565DB34-91DF-4377-B4CE-E4A3FAE26091}"/>
              </a:ext>
            </a:extLst>
          </p:cNvPr>
          <p:cNvPicPr/>
          <p:nvPr/>
        </p:nvPicPr>
        <p:blipFill>
          <a:blip r:embed="rId3" cstate="print">
            <a:extLst>
              <a:ext uri="{28A0092B-C50C-407E-A947-70E740481C1C}">
                <a14:useLocalDpi xmlns:a14="http://schemas.microsoft.com/office/drawing/2010/main" val="0"/>
              </a:ext>
            </a:extLst>
          </a:blip>
          <a:srcRect/>
          <a:stretch/>
        </p:blipFill>
        <p:spPr>
          <a:xfrm>
            <a:off x="659168" y="2598158"/>
            <a:ext cx="5250549" cy="2953433"/>
          </a:xfrm>
          <a:prstGeom prst="rect">
            <a:avLst/>
          </a:prstGeom>
          <a:noFill/>
          <a:ln>
            <a:noFill/>
            <a:prstDash/>
          </a:ln>
        </p:spPr>
      </p:pic>
      <p:pic>
        <p:nvPicPr>
          <p:cNvPr id="7" name="圖片 6">
            <a:extLst>
              <a:ext uri="{FF2B5EF4-FFF2-40B4-BE49-F238E27FC236}">
                <a16:creationId xmlns:a16="http://schemas.microsoft.com/office/drawing/2014/main" id="{3E5DC543-4094-48D7-B5F4-E04DAE717D1A}"/>
              </a:ext>
            </a:extLst>
          </p:cNvPr>
          <p:cNvPicPr/>
          <p:nvPr/>
        </p:nvPicPr>
        <p:blipFill>
          <a:blip r:embed="rId4" cstate="print">
            <a:extLst>
              <a:ext uri="{28A0092B-C50C-407E-A947-70E740481C1C}">
                <a14:useLocalDpi xmlns:a14="http://schemas.microsoft.com/office/drawing/2010/main" val="0"/>
              </a:ext>
            </a:extLst>
          </a:blip>
          <a:srcRect/>
          <a:stretch/>
        </p:blipFill>
        <p:spPr>
          <a:xfrm>
            <a:off x="6262234" y="2586878"/>
            <a:ext cx="5290650" cy="2975991"/>
          </a:xfrm>
          <a:prstGeom prst="rect">
            <a:avLst/>
          </a:prstGeom>
          <a:noFill/>
          <a:ln>
            <a:noFill/>
            <a:prstDash/>
          </a:ln>
        </p:spPr>
      </p:pic>
      <p:sp>
        <p:nvSpPr>
          <p:cNvPr id="9" name="Google Shape;405;p49">
            <a:extLst>
              <a:ext uri="{FF2B5EF4-FFF2-40B4-BE49-F238E27FC236}">
                <a16:creationId xmlns:a16="http://schemas.microsoft.com/office/drawing/2014/main" id="{C2DBFFFB-68EB-441F-A567-17F6855FED83}"/>
              </a:ext>
            </a:extLst>
          </p:cNvPr>
          <p:cNvSpPr txBox="1">
            <a:spLocks/>
          </p:cNvSpPr>
          <p:nvPr/>
        </p:nvSpPr>
        <p:spPr bwMode="auto">
          <a:xfrm>
            <a:off x="2485077" y="1915983"/>
            <a:ext cx="1598730" cy="45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關卡排行榜</a:t>
            </a:r>
            <a:endParaRPr lang="en-US" b="1" dirty="0">
              <a:solidFill>
                <a:srgbClr val="000000"/>
              </a:solidFill>
            </a:endParaRPr>
          </a:p>
          <a:p>
            <a:pPr marL="0" indent="0">
              <a:spcAft>
                <a:spcPts val="0"/>
              </a:spcAft>
              <a:buFont typeface="Georgia" pitchFamily="18" charset="0"/>
              <a:buNone/>
            </a:pPr>
            <a:endParaRPr lang="en-US" dirty="0">
              <a:solidFill>
                <a:srgbClr val="000000"/>
              </a:solidFill>
              <a:latin typeface="Arial"/>
              <a:ea typeface="Arial"/>
              <a:cs typeface="Arial"/>
              <a:sym typeface="Arial"/>
            </a:endParaRPr>
          </a:p>
        </p:txBody>
      </p:sp>
      <p:sp>
        <p:nvSpPr>
          <p:cNvPr id="10" name="Google Shape;405;p49">
            <a:extLst>
              <a:ext uri="{FF2B5EF4-FFF2-40B4-BE49-F238E27FC236}">
                <a16:creationId xmlns:a16="http://schemas.microsoft.com/office/drawing/2014/main" id="{9CFE1728-4121-4BC6-9ECA-24655EBDA0A8}"/>
              </a:ext>
            </a:extLst>
          </p:cNvPr>
          <p:cNvSpPr txBox="1">
            <a:spLocks/>
          </p:cNvSpPr>
          <p:nvPr/>
        </p:nvSpPr>
        <p:spPr bwMode="auto">
          <a:xfrm>
            <a:off x="8240929" y="1926048"/>
            <a:ext cx="1333260" cy="45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總排行榜</a:t>
            </a:r>
            <a:endParaRPr lang="en-US" b="1" dirty="0">
              <a:solidFill>
                <a:srgbClr val="000000"/>
              </a:solidFill>
            </a:endParaRPr>
          </a:p>
          <a:p>
            <a:pPr marL="0" indent="0">
              <a:spcAft>
                <a:spcPts val="0"/>
              </a:spcAft>
              <a:buFont typeface="Georgia" pitchFamily="18" charset="0"/>
              <a:buNone/>
            </a:pPr>
            <a:endParaRPr lang="en-US"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7491864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dirty="0">
                <a:latin typeface="DFKai-SB"/>
                <a:ea typeface="DFKai-SB"/>
                <a:cs typeface="DFKai-SB"/>
                <a:sym typeface="DFKai-SB"/>
              </a:rPr>
              <a:t>系統設計 </a:t>
            </a:r>
            <a:r>
              <a:rPr lang="en-US" altLang="zh-TW" sz="3200" dirty="0">
                <a:latin typeface="DFKai-SB"/>
                <a:ea typeface="DFKai-SB"/>
                <a:cs typeface="DFKai-SB"/>
                <a:sym typeface="DFKai-SB"/>
              </a:rPr>
              <a:t>–</a:t>
            </a:r>
            <a:r>
              <a:rPr lang="zh-TW" altLang="en-US" sz="3200" dirty="0"/>
              <a:t>遊戲化元素</a:t>
            </a:r>
            <a:endParaRPr lang="en-US" sz="3200"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22</a:t>
            </a:fld>
            <a:endParaRPr lang="zh-TW" altLang="en-US"/>
          </a:p>
        </p:txBody>
      </p:sp>
      <p:pic>
        <p:nvPicPr>
          <p:cNvPr id="8" name="圖片 7">
            <a:extLst>
              <a:ext uri="{FF2B5EF4-FFF2-40B4-BE49-F238E27FC236}">
                <a16:creationId xmlns:a16="http://schemas.microsoft.com/office/drawing/2014/main" id="{9565DB34-91DF-4377-B4CE-E4A3FAE26091}"/>
              </a:ext>
            </a:extLst>
          </p:cNvPr>
          <p:cNvPicPr/>
          <p:nvPr/>
        </p:nvPicPr>
        <p:blipFill>
          <a:blip r:embed="rId3" cstate="print">
            <a:extLst>
              <a:ext uri="{28A0092B-C50C-407E-A947-70E740481C1C}">
                <a14:useLocalDpi xmlns:a14="http://schemas.microsoft.com/office/drawing/2010/main" val="0"/>
              </a:ext>
            </a:extLst>
          </a:blip>
          <a:srcRect/>
          <a:stretch/>
        </p:blipFill>
        <p:spPr>
          <a:xfrm>
            <a:off x="659168" y="2598158"/>
            <a:ext cx="5250549" cy="2953433"/>
          </a:xfrm>
          <a:prstGeom prst="rect">
            <a:avLst/>
          </a:prstGeom>
          <a:noFill/>
          <a:ln>
            <a:noFill/>
            <a:prstDash/>
          </a:ln>
        </p:spPr>
      </p:pic>
      <p:pic>
        <p:nvPicPr>
          <p:cNvPr id="7" name="圖片 6">
            <a:extLst>
              <a:ext uri="{FF2B5EF4-FFF2-40B4-BE49-F238E27FC236}">
                <a16:creationId xmlns:a16="http://schemas.microsoft.com/office/drawing/2014/main" id="{3E5DC543-4094-48D7-B5F4-E04DAE717D1A}"/>
              </a:ext>
            </a:extLst>
          </p:cNvPr>
          <p:cNvPicPr/>
          <p:nvPr/>
        </p:nvPicPr>
        <p:blipFill>
          <a:blip r:embed="rId4" cstate="print">
            <a:extLst>
              <a:ext uri="{28A0092B-C50C-407E-A947-70E740481C1C}">
                <a14:useLocalDpi xmlns:a14="http://schemas.microsoft.com/office/drawing/2010/main" val="0"/>
              </a:ext>
            </a:extLst>
          </a:blip>
          <a:srcRect/>
          <a:stretch/>
        </p:blipFill>
        <p:spPr>
          <a:xfrm>
            <a:off x="6262234" y="2586878"/>
            <a:ext cx="5290650" cy="2975991"/>
          </a:xfrm>
          <a:prstGeom prst="rect">
            <a:avLst/>
          </a:prstGeom>
          <a:noFill/>
          <a:ln>
            <a:noFill/>
            <a:prstDash/>
          </a:ln>
        </p:spPr>
      </p:pic>
      <p:sp>
        <p:nvSpPr>
          <p:cNvPr id="9" name="Google Shape;405;p49">
            <a:extLst>
              <a:ext uri="{FF2B5EF4-FFF2-40B4-BE49-F238E27FC236}">
                <a16:creationId xmlns:a16="http://schemas.microsoft.com/office/drawing/2014/main" id="{814DC8D8-9FC6-4283-A135-D853D4B6626D}"/>
              </a:ext>
            </a:extLst>
          </p:cNvPr>
          <p:cNvSpPr txBox="1">
            <a:spLocks/>
          </p:cNvSpPr>
          <p:nvPr/>
        </p:nvSpPr>
        <p:spPr bwMode="auto">
          <a:xfrm>
            <a:off x="2367674" y="1915249"/>
            <a:ext cx="1833535" cy="45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成就彈出提示</a:t>
            </a:r>
            <a:endParaRPr lang="en-US" b="1" dirty="0">
              <a:solidFill>
                <a:srgbClr val="000000"/>
              </a:solidFill>
            </a:endParaRPr>
          </a:p>
          <a:p>
            <a:pPr marL="0" indent="0">
              <a:spcAft>
                <a:spcPts val="0"/>
              </a:spcAft>
              <a:buFont typeface="Georgia" pitchFamily="18" charset="0"/>
              <a:buNone/>
            </a:pPr>
            <a:endParaRPr lang="en-US" dirty="0">
              <a:solidFill>
                <a:srgbClr val="000000"/>
              </a:solidFill>
              <a:latin typeface="Arial"/>
              <a:ea typeface="Arial"/>
              <a:cs typeface="Arial"/>
              <a:sym typeface="Arial"/>
            </a:endParaRPr>
          </a:p>
        </p:txBody>
      </p:sp>
      <p:sp>
        <p:nvSpPr>
          <p:cNvPr id="10" name="Google Shape;405;p49">
            <a:extLst>
              <a:ext uri="{FF2B5EF4-FFF2-40B4-BE49-F238E27FC236}">
                <a16:creationId xmlns:a16="http://schemas.microsoft.com/office/drawing/2014/main" id="{9CAB2918-FEBE-47CE-8AC8-7BDCD052E167}"/>
              </a:ext>
            </a:extLst>
          </p:cNvPr>
          <p:cNvSpPr txBox="1">
            <a:spLocks/>
          </p:cNvSpPr>
          <p:nvPr/>
        </p:nvSpPr>
        <p:spPr bwMode="auto">
          <a:xfrm>
            <a:off x="7990792" y="1915248"/>
            <a:ext cx="1833534" cy="45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成就閱覽畫面</a:t>
            </a:r>
            <a:endParaRPr lang="en-US"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668028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dirty="0">
                <a:latin typeface="DFKai-SB"/>
                <a:ea typeface="DFKai-SB"/>
                <a:cs typeface="DFKai-SB"/>
                <a:sym typeface="DFKai-SB"/>
              </a:rPr>
              <a:t>系統設計 </a:t>
            </a:r>
            <a:r>
              <a:rPr lang="en-US" altLang="zh-TW" sz="3200" dirty="0">
                <a:latin typeface="DFKai-SB"/>
                <a:ea typeface="DFKai-SB"/>
                <a:cs typeface="DFKai-SB"/>
                <a:sym typeface="DFKai-SB"/>
              </a:rPr>
              <a:t>–</a:t>
            </a:r>
            <a:r>
              <a:rPr lang="zh-TW" altLang="en-US" sz="3200" dirty="0"/>
              <a:t>學生數據監控</a:t>
            </a:r>
            <a:endParaRPr lang="en-US" altLang="zh-TW" sz="3200" dirty="0"/>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23</a:t>
            </a:fld>
            <a:endParaRPr lang="zh-TW" altLang="en-US"/>
          </a:p>
        </p:txBody>
      </p:sp>
      <p:pic>
        <p:nvPicPr>
          <p:cNvPr id="7" name="圖片 6">
            <a:extLst>
              <a:ext uri="{FF2B5EF4-FFF2-40B4-BE49-F238E27FC236}">
                <a16:creationId xmlns:a16="http://schemas.microsoft.com/office/drawing/2014/main" id="{3E5DC543-4094-48D7-B5F4-E04DAE717D1A}"/>
              </a:ext>
            </a:extLst>
          </p:cNvPr>
          <p:cNvPicPr/>
          <p:nvPr/>
        </p:nvPicPr>
        <p:blipFill>
          <a:blip r:embed="rId3">
            <a:extLst>
              <a:ext uri="{28A0092B-C50C-407E-A947-70E740481C1C}">
                <a14:useLocalDpi xmlns:a14="http://schemas.microsoft.com/office/drawing/2010/main" val="0"/>
              </a:ext>
            </a:extLst>
          </a:blip>
          <a:srcRect/>
          <a:stretch/>
        </p:blipFill>
        <p:spPr>
          <a:xfrm>
            <a:off x="5365593" y="1500342"/>
            <a:ext cx="6667658" cy="3967486"/>
          </a:xfrm>
          <a:prstGeom prst="rect">
            <a:avLst/>
          </a:prstGeom>
          <a:noFill/>
          <a:ln>
            <a:noFill/>
            <a:prstDash/>
          </a:ln>
        </p:spPr>
      </p:pic>
      <p:sp>
        <p:nvSpPr>
          <p:cNvPr id="10" name="Google Shape;405;p49">
            <a:extLst>
              <a:ext uri="{FF2B5EF4-FFF2-40B4-BE49-F238E27FC236}">
                <a16:creationId xmlns:a16="http://schemas.microsoft.com/office/drawing/2014/main" id="{9CAB2918-FEBE-47CE-8AC8-7BDCD052E167}"/>
              </a:ext>
            </a:extLst>
          </p:cNvPr>
          <p:cNvSpPr txBox="1">
            <a:spLocks/>
          </p:cNvSpPr>
          <p:nvPr/>
        </p:nvSpPr>
        <p:spPr bwMode="auto">
          <a:xfrm>
            <a:off x="7912817" y="5467828"/>
            <a:ext cx="1573210" cy="45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關卡八紀錄</a:t>
            </a:r>
            <a:endParaRPr lang="en-US" dirty="0">
              <a:solidFill>
                <a:srgbClr val="000000"/>
              </a:solidFill>
              <a:latin typeface="Arial"/>
              <a:ea typeface="Arial"/>
              <a:cs typeface="Arial"/>
              <a:sym typeface="Arial"/>
            </a:endParaRPr>
          </a:p>
        </p:txBody>
      </p:sp>
      <p:sp>
        <p:nvSpPr>
          <p:cNvPr id="12" name="Google Shape;208;p33">
            <a:extLst>
              <a:ext uri="{FF2B5EF4-FFF2-40B4-BE49-F238E27FC236}">
                <a16:creationId xmlns:a16="http://schemas.microsoft.com/office/drawing/2014/main" id="{8E3204F3-B857-4B2A-AAD3-2925B3E9458D}"/>
              </a:ext>
            </a:extLst>
          </p:cNvPr>
          <p:cNvSpPr txBox="1">
            <a:spLocks/>
          </p:cNvSpPr>
          <p:nvPr/>
        </p:nvSpPr>
        <p:spPr bwMode="auto">
          <a:xfrm>
            <a:off x="624418" y="1773239"/>
            <a:ext cx="5666213" cy="48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121900" tIns="60933" rIns="121900" bIns="60933"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學生開始進行關卡</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學生完成關卡中的某項目標</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學生完成關卡（包含花費時間與行數）</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學生開啟遊戲中的提示</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學生關閉遊戲中的提示</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學生在</a:t>
            </a:r>
            <a:r>
              <a:rPr lang="en-US" altLang="zh-TW" dirty="0">
                <a:solidFill>
                  <a:srgbClr val="000000"/>
                </a:solidFill>
                <a:latin typeface="DFKai-SB"/>
                <a:ea typeface="DFKai-SB"/>
                <a:cs typeface="DFKai-SB"/>
                <a:sym typeface="DFKai-SB"/>
              </a:rPr>
              <a:t>CLI</a:t>
            </a:r>
            <a:r>
              <a:rPr lang="zh-TW" altLang="en-US" dirty="0">
                <a:solidFill>
                  <a:srgbClr val="000000"/>
                </a:solidFill>
                <a:latin typeface="DFKai-SB"/>
                <a:ea typeface="DFKai-SB"/>
                <a:cs typeface="DFKai-SB"/>
                <a:sym typeface="DFKai-SB"/>
              </a:rPr>
              <a:t>中輸入的指令</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學生目前的獎章數量</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每個關卡通過的學生人數</a:t>
            </a:r>
          </a:p>
        </p:txBody>
      </p:sp>
    </p:spTree>
    <p:extLst>
      <p:ext uri="{BB962C8B-B14F-4D97-AF65-F5344CB8AC3E}">
        <p14:creationId xmlns:p14="http://schemas.microsoft.com/office/powerpoint/2010/main" val="38217732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0" y="620713"/>
            <a:ext cx="11582400" cy="1066800"/>
          </a:xfrm>
          <a:prstGeom prst="rect">
            <a:avLst/>
          </a:prstGeom>
        </p:spPr>
        <p:txBody>
          <a:bodyPr spcFirstLastPara="1" vert="horz" wrap="square" lIns="121900" tIns="60933" rIns="121900" bIns="60933" numCol="1" anchor="ctr" anchorCtr="0" compatLnSpc="1">
            <a:prstTxWarp prst="textNoShape">
              <a:avLst/>
            </a:prstTxWarp>
            <a:noAutofit/>
          </a:bodyPr>
          <a:lstStyle/>
          <a:p>
            <a:pPr indent="609585">
              <a:spcBef>
                <a:spcPts val="0"/>
              </a:spcBef>
              <a:spcAft>
                <a:spcPts val="0"/>
              </a:spcAft>
            </a:pPr>
            <a:r>
              <a:rPr lang="zh-TW" b="1" dirty="0">
                <a:solidFill>
                  <a:srgbClr val="000000"/>
                </a:solidFill>
              </a:rPr>
              <a:t>Outline</a:t>
            </a:r>
            <a:endParaRPr dirty="0"/>
          </a:p>
        </p:txBody>
      </p:sp>
      <p:sp>
        <p:nvSpPr>
          <p:cNvPr id="180" name="Google Shape;180;p29"/>
          <p:cNvSpPr txBox="1">
            <a:spLocks noGrp="1"/>
          </p:cNvSpPr>
          <p:nvPr>
            <p:ph type="body" idx="1"/>
          </p:nvPr>
        </p:nvSpPr>
        <p:spPr>
          <a:xfrm>
            <a:off x="624417" y="1773239"/>
            <a:ext cx="10972800" cy="4827600"/>
          </a:xfrm>
          <a:prstGeom prst="rect">
            <a:avLst/>
          </a:prstGeom>
        </p:spPr>
        <p:txBody>
          <a:bodyPr spcFirstLastPara="1" vert="horz" wrap="square" lIns="121900" tIns="60933" rIns="121900" bIns="60933" numCol="1" anchor="t" anchorCtr="0" compatLnSpc="1">
            <a:prstTxWarp prst="textNoShape">
              <a:avLst/>
            </a:prstTxWarp>
            <a:noAutofit/>
          </a:bodyPr>
          <a:lstStyle/>
          <a:p>
            <a:pPr indent="-457189">
              <a:lnSpc>
                <a:spcPct val="150000"/>
              </a:lnSpc>
              <a:spcBef>
                <a:spcPts val="0"/>
              </a:spcBef>
              <a:buClr>
                <a:srgbClr val="000000"/>
              </a:buClr>
              <a:buSzPts val="1800"/>
              <a:buFont typeface="DFKai-SB"/>
              <a:buAutoNum type="arabicPeriod"/>
            </a:pPr>
            <a:r>
              <a:rPr lang="zh-TW" altLang="zh-TW" sz="2400" b="1" dirty="0">
                <a:solidFill>
                  <a:srgbClr val="000000"/>
                </a:solidFill>
                <a:latin typeface="DFKai-SB"/>
                <a:ea typeface="DFKai-SB"/>
                <a:sym typeface="Arial"/>
              </a:rPr>
              <a:t>動機</a:t>
            </a:r>
            <a:endParaRPr lang="en-US" altLang="zh-TW" sz="2400" b="1" dirty="0">
              <a:solidFill>
                <a:srgbClr val="000000"/>
              </a:solidFill>
              <a:latin typeface="DFKai-SB"/>
              <a:ea typeface="DFKai-SB"/>
              <a:sym typeface="Arial"/>
            </a:endParaRPr>
          </a:p>
          <a:p>
            <a:pPr indent="-457189">
              <a:lnSpc>
                <a:spcPct val="150000"/>
              </a:lnSpc>
              <a:spcBef>
                <a:spcPts val="0"/>
              </a:spcBef>
              <a:buClr>
                <a:srgbClr val="000000"/>
              </a:buClr>
              <a:buSzPts val="1800"/>
              <a:buFont typeface="DFKai-SB"/>
              <a:buAutoNum type="arabicPeriod"/>
            </a:pPr>
            <a:r>
              <a:rPr lang="zh-TW" altLang="en-US" sz="2400" b="1" dirty="0">
                <a:solidFill>
                  <a:schemeClr val="bg1">
                    <a:lumMod val="10000"/>
                  </a:schemeClr>
                </a:solidFill>
                <a:latin typeface="DFKai-SB"/>
                <a:ea typeface="DFKai-SB"/>
                <a:sym typeface="DFKai-SB"/>
              </a:rPr>
              <a:t>文獻回顧</a:t>
            </a:r>
            <a:endParaRPr lang="en-US" altLang="zh-TW" sz="2400" b="1" dirty="0">
              <a:solidFill>
                <a:schemeClr val="bg1">
                  <a:lumMod val="10000"/>
                </a:schemeClr>
              </a:solidFill>
              <a:latin typeface="DFKai-SB"/>
              <a:ea typeface="DFKai-SB"/>
              <a:sym typeface="DFKai-SB"/>
            </a:endParaRPr>
          </a:p>
          <a:p>
            <a:pPr indent="-457189">
              <a:lnSpc>
                <a:spcPct val="150000"/>
              </a:lnSpc>
              <a:spcBef>
                <a:spcPts val="0"/>
              </a:spcBef>
              <a:buClr>
                <a:srgbClr val="000000"/>
              </a:buClr>
              <a:buSzPts val="1800"/>
              <a:buFont typeface="DFKai-SB"/>
              <a:buAutoNum type="arabicPeriod"/>
            </a:pPr>
            <a:r>
              <a:rPr lang="zh-TW" altLang="en-US" sz="2400" b="1" dirty="0">
                <a:solidFill>
                  <a:schemeClr val="bg1">
                    <a:lumMod val="10000"/>
                  </a:schemeClr>
                </a:solidFill>
                <a:latin typeface="DFKai-SB"/>
                <a:ea typeface="DFKai-SB"/>
                <a:cs typeface="DFKai-SB"/>
                <a:sym typeface="DFKai-SB"/>
              </a:rPr>
              <a:t>系統設計</a:t>
            </a:r>
            <a:endParaRPr lang="en-US" altLang="zh-TW" sz="2400" b="1" dirty="0">
              <a:solidFill>
                <a:schemeClr val="bg1">
                  <a:lumMod val="10000"/>
                </a:schemeClr>
              </a:solidFill>
              <a:latin typeface="DFKai-SB"/>
              <a:ea typeface="DFKai-SB"/>
              <a:cs typeface="DFKai-SB"/>
              <a:sym typeface="DFKai-SB"/>
            </a:endParaRPr>
          </a:p>
          <a:p>
            <a:pPr indent="-457189">
              <a:lnSpc>
                <a:spcPct val="150000"/>
              </a:lnSpc>
              <a:spcBef>
                <a:spcPts val="0"/>
              </a:spcBef>
              <a:buClr>
                <a:srgbClr val="000000"/>
              </a:buClr>
              <a:buSzPts val="1800"/>
              <a:buFont typeface="DFKai-SB"/>
              <a:buAutoNum type="arabicPeriod"/>
            </a:pPr>
            <a:r>
              <a:rPr lang="zh-TW" altLang="en-US" sz="2400" b="1" dirty="0">
                <a:solidFill>
                  <a:srgbClr val="FF0000"/>
                </a:solidFill>
                <a:latin typeface="DFKai-SB"/>
                <a:ea typeface="DFKai-SB"/>
                <a:cs typeface="DFKai-SB"/>
                <a:sym typeface="DFKai-SB"/>
              </a:rPr>
              <a:t>實驗與結果分析</a:t>
            </a:r>
          </a:p>
          <a:p>
            <a:pPr indent="-457189">
              <a:lnSpc>
                <a:spcPct val="150000"/>
              </a:lnSpc>
              <a:spcBef>
                <a:spcPts val="0"/>
              </a:spcBef>
              <a:buClr>
                <a:srgbClr val="000000"/>
              </a:buClr>
              <a:buSzPts val="1800"/>
              <a:buFont typeface="DFKai-SB"/>
              <a:buAutoNum type="arabicPeriod"/>
            </a:pPr>
            <a:r>
              <a:rPr lang="zh-TW" altLang="en-US" sz="2400" b="1" dirty="0">
                <a:solidFill>
                  <a:srgbClr val="000000"/>
                </a:solidFill>
                <a:latin typeface="DFKai-SB"/>
                <a:ea typeface="DFKai-SB"/>
                <a:cs typeface="DFKai-SB"/>
                <a:sym typeface="DFKai-SB"/>
              </a:rPr>
              <a:t>結論與未來研究</a:t>
            </a:r>
            <a:endParaRPr sz="2400" b="1" dirty="0">
              <a:solidFill>
                <a:srgbClr val="000000"/>
              </a:solidFill>
              <a:latin typeface="Arial"/>
              <a:ea typeface="Arial"/>
              <a:cs typeface="Arial"/>
              <a:sym typeface="Arial"/>
            </a:endParaRPr>
          </a:p>
          <a:p>
            <a:pPr marL="0" indent="0">
              <a:spcBef>
                <a:spcPts val="225"/>
              </a:spcBef>
              <a:spcAft>
                <a:spcPts val="0"/>
              </a:spcAft>
              <a:buNone/>
            </a:pPr>
            <a:endParaRPr sz="2400" dirty="0"/>
          </a:p>
        </p:txBody>
      </p:sp>
      <p:sp>
        <p:nvSpPr>
          <p:cNvPr id="2" name="投影片編號版面配置區 1">
            <a:extLst>
              <a:ext uri="{FF2B5EF4-FFF2-40B4-BE49-F238E27FC236}">
                <a16:creationId xmlns:a16="http://schemas.microsoft.com/office/drawing/2014/main" id="{76DC6E0D-FBDC-4633-B8FA-055078CBFDCC}"/>
              </a:ext>
            </a:extLst>
          </p:cNvPr>
          <p:cNvSpPr>
            <a:spLocks noGrp="1"/>
          </p:cNvSpPr>
          <p:nvPr>
            <p:ph type="sldNum" idx="12"/>
          </p:nvPr>
        </p:nvSpPr>
        <p:spPr/>
        <p:txBody>
          <a:bodyPr/>
          <a:lstStyle/>
          <a:p>
            <a:fld id="{00000000-1234-1234-1234-123412341234}" type="slidenum">
              <a:rPr lang="en-US" altLang="zh-TW" smtClean="0"/>
              <a:pPr/>
              <a:t>24</a:t>
            </a:fld>
            <a:endParaRPr lang="zh-TW" altLang="en-US"/>
          </a:p>
        </p:txBody>
      </p:sp>
    </p:spTree>
    <p:extLst>
      <p:ext uri="{BB962C8B-B14F-4D97-AF65-F5344CB8AC3E}">
        <p14:creationId xmlns:p14="http://schemas.microsoft.com/office/powerpoint/2010/main" val="1246498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en-US" sz="3200" dirty="0">
                <a:latin typeface="DFKai-SB"/>
                <a:ea typeface="DFKai-SB"/>
                <a:cs typeface="DFKai-SB"/>
                <a:sym typeface="DFKai-SB"/>
              </a:rPr>
              <a:t>實驗與結果分析</a:t>
            </a:r>
            <a:r>
              <a:rPr lang="en-US" altLang="zh-TW" sz="3200" dirty="0">
                <a:latin typeface="DFKai-SB"/>
                <a:ea typeface="DFKai-SB"/>
                <a:cs typeface="DFKai-SB"/>
                <a:sym typeface="DFKai-SB"/>
              </a:rPr>
              <a:t>–</a:t>
            </a:r>
            <a:r>
              <a:rPr lang="zh-TW" altLang="en-US" sz="3200" dirty="0">
                <a:latin typeface="DFKai-SB"/>
                <a:ea typeface="DFKai-SB"/>
                <a:cs typeface="DFKai-SB"/>
                <a:sym typeface="DFKai-SB"/>
              </a:rPr>
              <a:t>實驗設計</a:t>
            </a:r>
            <a:endParaRPr lang="en-US" sz="3200"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25</a:t>
            </a:fld>
            <a:endParaRPr lang="zh-TW" altLang="en-US"/>
          </a:p>
        </p:txBody>
      </p:sp>
      <p:sp>
        <p:nvSpPr>
          <p:cNvPr id="4" name="Google Shape;208;p33">
            <a:extLst>
              <a:ext uri="{FF2B5EF4-FFF2-40B4-BE49-F238E27FC236}">
                <a16:creationId xmlns:a16="http://schemas.microsoft.com/office/drawing/2014/main" id="{2AAE9E76-398B-49A2-8CC5-68F4C056E94B}"/>
              </a:ext>
            </a:extLst>
          </p:cNvPr>
          <p:cNvSpPr txBox="1">
            <a:spLocks/>
          </p:cNvSpPr>
          <p:nvPr/>
        </p:nvSpPr>
        <p:spPr bwMode="auto">
          <a:xfrm>
            <a:off x="935593" y="2074468"/>
            <a:ext cx="11097658" cy="1354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121900" tIns="60933" rIns="121900" bIns="60933"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indent="-457189">
              <a:spcBef>
                <a:spcPts val="600"/>
              </a:spcBef>
              <a:spcAft>
                <a:spcPts val="600"/>
              </a:spcAft>
              <a:buClr>
                <a:srgbClr val="000000"/>
              </a:buClr>
              <a:buSzPts val="1800"/>
            </a:pPr>
            <a:r>
              <a:rPr lang="zh-TW" altLang="en-US" sz="1800" dirty="0">
                <a:solidFill>
                  <a:srgbClr val="000000"/>
                </a:solidFill>
                <a:latin typeface="DFKai-SB"/>
                <a:ea typeface="DFKai-SB"/>
                <a:cs typeface="DFKai-SB"/>
                <a:sym typeface="DFKai-SB"/>
              </a:rPr>
              <a:t>台灣逢甲大學</a:t>
            </a:r>
            <a:r>
              <a:rPr lang="en-US" altLang="zh-TW" sz="1800" dirty="0">
                <a:solidFill>
                  <a:srgbClr val="000000"/>
                </a:solidFill>
                <a:latin typeface="DFKai-SB"/>
                <a:ea typeface="DFKai-SB"/>
                <a:cs typeface="DFKai-SB"/>
                <a:sym typeface="DFKai-SB"/>
              </a:rPr>
              <a:t>110</a:t>
            </a:r>
            <a:r>
              <a:rPr lang="zh-TW" altLang="en-US" sz="1800" dirty="0">
                <a:solidFill>
                  <a:srgbClr val="000000"/>
                </a:solidFill>
                <a:latin typeface="DFKai-SB"/>
                <a:ea typeface="DFKai-SB"/>
                <a:cs typeface="DFKai-SB"/>
                <a:sym typeface="DFKai-SB"/>
              </a:rPr>
              <a:t>學年度上學期的物件導向設計課程</a:t>
            </a:r>
            <a:endParaRPr lang="en-US" altLang="zh-TW" sz="1800" dirty="0">
              <a:solidFill>
                <a:srgbClr val="000000"/>
              </a:solidFill>
              <a:latin typeface="DFKai-SB"/>
              <a:ea typeface="DFKai-SB"/>
              <a:cs typeface="DFKai-SB"/>
              <a:sym typeface="DFKai-SB"/>
            </a:endParaRPr>
          </a:p>
          <a:p>
            <a:pPr indent="-457189">
              <a:spcBef>
                <a:spcPts val="600"/>
              </a:spcBef>
              <a:spcAft>
                <a:spcPts val="600"/>
              </a:spcAft>
              <a:buClr>
                <a:srgbClr val="000000"/>
              </a:buClr>
              <a:buSzPts val="1800"/>
            </a:pPr>
            <a:r>
              <a:rPr lang="zh-TW" altLang="en-US" sz="1800" dirty="0">
                <a:solidFill>
                  <a:srgbClr val="000000"/>
                </a:solidFill>
                <a:latin typeface="DFKai-SB"/>
                <a:ea typeface="DFKai-SB"/>
                <a:cs typeface="DFKai-SB"/>
                <a:sym typeface="DFKai-SB"/>
              </a:rPr>
              <a:t>兩組學生，分別為實驗組（</a:t>
            </a:r>
            <a:r>
              <a:rPr lang="en-US" altLang="zh-TW" sz="1800" dirty="0">
                <a:solidFill>
                  <a:srgbClr val="000000"/>
                </a:solidFill>
                <a:latin typeface="DFKai-SB"/>
                <a:ea typeface="DFKai-SB"/>
                <a:cs typeface="DFKai-SB"/>
                <a:sym typeface="DFKai-SB"/>
              </a:rPr>
              <a:t>54</a:t>
            </a:r>
            <a:r>
              <a:rPr lang="zh-TW" altLang="en-US" sz="1800" dirty="0">
                <a:solidFill>
                  <a:srgbClr val="000000"/>
                </a:solidFill>
                <a:latin typeface="DFKai-SB"/>
                <a:ea typeface="DFKai-SB"/>
                <a:cs typeface="DFKai-SB"/>
                <a:sym typeface="DFKai-SB"/>
              </a:rPr>
              <a:t>位學生）與控制組（</a:t>
            </a:r>
            <a:r>
              <a:rPr lang="en-US" altLang="zh-TW" sz="1800" dirty="0">
                <a:solidFill>
                  <a:srgbClr val="000000"/>
                </a:solidFill>
                <a:latin typeface="DFKai-SB"/>
                <a:ea typeface="DFKai-SB"/>
                <a:cs typeface="DFKai-SB"/>
                <a:sym typeface="DFKai-SB"/>
              </a:rPr>
              <a:t>59</a:t>
            </a:r>
            <a:r>
              <a:rPr lang="zh-TW" altLang="en-US" sz="1800" dirty="0">
                <a:solidFill>
                  <a:srgbClr val="000000"/>
                </a:solidFill>
                <a:latin typeface="DFKai-SB"/>
                <a:ea typeface="DFKai-SB"/>
                <a:cs typeface="DFKai-SB"/>
                <a:sym typeface="DFKai-SB"/>
              </a:rPr>
              <a:t>位學生）</a:t>
            </a:r>
            <a:endParaRPr lang="en-US" altLang="zh-TW" sz="1800" dirty="0">
              <a:solidFill>
                <a:srgbClr val="000000"/>
              </a:solidFill>
              <a:latin typeface="DFKai-SB"/>
              <a:ea typeface="DFKai-SB"/>
              <a:cs typeface="DFKai-SB"/>
              <a:sym typeface="DFKai-SB"/>
            </a:endParaRPr>
          </a:p>
          <a:p>
            <a:pPr indent="-457189">
              <a:spcBef>
                <a:spcPts val="600"/>
              </a:spcBef>
              <a:spcAft>
                <a:spcPts val="600"/>
              </a:spcAft>
              <a:buClr>
                <a:srgbClr val="000000"/>
              </a:buClr>
              <a:buSzPts val="1800"/>
            </a:pPr>
            <a:r>
              <a:rPr lang="zh-TW" altLang="en-US" sz="1800" dirty="0">
                <a:solidFill>
                  <a:srgbClr val="000000"/>
                </a:solidFill>
                <a:latin typeface="DFKai-SB"/>
                <a:ea typeface="DFKai-SB"/>
                <a:cs typeface="DFKai-SB"/>
                <a:sym typeface="DFKai-SB"/>
              </a:rPr>
              <a:t>課程使用平台需要使用</a:t>
            </a:r>
            <a:r>
              <a:rPr lang="en-US" altLang="zh-TW" sz="1800" dirty="0">
                <a:solidFill>
                  <a:srgbClr val="000000"/>
                </a:solidFill>
                <a:latin typeface="DFKai-SB"/>
                <a:ea typeface="DFKai-SB"/>
                <a:cs typeface="DFKai-SB"/>
                <a:sym typeface="DFKai-SB"/>
              </a:rPr>
              <a:t>Git</a:t>
            </a:r>
            <a:r>
              <a:rPr lang="zh-TW" altLang="en-US" sz="1800" dirty="0">
                <a:solidFill>
                  <a:srgbClr val="000000"/>
                </a:solidFill>
                <a:latin typeface="DFKai-SB"/>
                <a:ea typeface="DFKai-SB"/>
                <a:cs typeface="DFKai-SB"/>
                <a:sym typeface="DFKai-SB"/>
              </a:rPr>
              <a:t>上傳作業程式碼（包含但不限於</a:t>
            </a:r>
            <a:r>
              <a:rPr lang="en-US" altLang="zh-TW" sz="1800" dirty="0">
                <a:solidFill>
                  <a:srgbClr val="000000"/>
                </a:solidFill>
                <a:latin typeface="DFKai-SB"/>
                <a:ea typeface="DFKai-SB"/>
                <a:cs typeface="DFKai-SB"/>
                <a:sym typeface="DFKai-SB"/>
              </a:rPr>
              <a:t>CLI</a:t>
            </a:r>
            <a:r>
              <a:rPr lang="zh-TW" altLang="en-US" sz="1800" dirty="0">
                <a:solidFill>
                  <a:srgbClr val="000000"/>
                </a:solidFill>
                <a:latin typeface="DFKai-SB"/>
                <a:ea typeface="DFKai-SB"/>
                <a:cs typeface="DFKai-SB"/>
                <a:sym typeface="DFKai-SB"/>
              </a:rPr>
              <a:t>）</a:t>
            </a:r>
          </a:p>
        </p:txBody>
      </p:sp>
      <p:sp>
        <p:nvSpPr>
          <p:cNvPr id="5" name="Google Shape;405;p49">
            <a:extLst>
              <a:ext uri="{FF2B5EF4-FFF2-40B4-BE49-F238E27FC236}">
                <a16:creationId xmlns:a16="http://schemas.microsoft.com/office/drawing/2014/main" id="{8D6E72B5-EF1B-4784-A7D8-EC1B3489323C}"/>
              </a:ext>
            </a:extLst>
          </p:cNvPr>
          <p:cNvSpPr txBox="1">
            <a:spLocks/>
          </p:cNvSpPr>
          <p:nvPr/>
        </p:nvSpPr>
        <p:spPr bwMode="auto">
          <a:xfrm>
            <a:off x="624418" y="1663735"/>
            <a:ext cx="1501562" cy="605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課程環境</a:t>
            </a:r>
            <a:endParaRPr lang="en-US" dirty="0">
              <a:solidFill>
                <a:srgbClr val="000000"/>
              </a:solidFill>
              <a:latin typeface="Arial"/>
              <a:ea typeface="Arial"/>
              <a:cs typeface="Arial"/>
              <a:sym typeface="Arial"/>
            </a:endParaRPr>
          </a:p>
        </p:txBody>
      </p:sp>
      <p:pic>
        <p:nvPicPr>
          <p:cNvPr id="7" name="圖片 6">
            <a:extLst>
              <a:ext uri="{FF2B5EF4-FFF2-40B4-BE49-F238E27FC236}">
                <a16:creationId xmlns:a16="http://schemas.microsoft.com/office/drawing/2014/main" id="{0A41CBF8-FAAB-446F-ABF5-0C51A1312450}"/>
              </a:ext>
            </a:extLst>
          </p:cNvPr>
          <p:cNvPicPr/>
          <p:nvPr/>
        </p:nvPicPr>
        <p:blipFill>
          <a:blip r:embed="rId3"/>
          <a:stretch>
            <a:fillRect/>
          </a:stretch>
        </p:blipFill>
        <p:spPr>
          <a:xfrm>
            <a:off x="8056059" y="2268918"/>
            <a:ext cx="4135941" cy="3341114"/>
          </a:xfrm>
          <a:prstGeom prst="rect">
            <a:avLst/>
          </a:prstGeom>
          <a:noFill/>
          <a:ln>
            <a:noFill/>
            <a:prstDash/>
          </a:ln>
        </p:spPr>
      </p:pic>
      <p:sp>
        <p:nvSpPr>
          <p:cNvPr id="8" name="Google Shape;405;p49">
            <a:extLst>
              <a:ext uri="{FF2B5EF4-FFF2-40B4-BE49-F238E27FC236}">
                <a16:creationId xmlns:a16="http://schemas.microsoft.com/office/drawing/2014/main" id="{34DD455B-38BB-4FFF-BA9B-033982DA9C8F}"/>
              </a:ext>
            </a:extLst>
          </p:cNvPr>
          <p:cNvSpPr txBox="1">
            <a:spLocks/>
          </p:cNvSpPr>
          <p:nvPr/>
        </p:nvSpPr>
        <p:spPr bwMode="auto">
          <a:xfrm>
            <a:off x="624418" y="3334292"/>
            <a:ext cx="1501562" cy="605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標楷體" panose="03000509000000000000" pitchFamily="65" charset="-120"/>
                <a:ea typeface="標楷體" panose="03000509000000000000" pitchFamily="65" charset="-120"/>
                <a:cs typeface="Arial"/>
                <a:sym typeface="Arial"/>
              </a:rPr>
              <a:t>實驗流程</a:t>
            </a:r>
            <a:endParaRPr lang="en-US" b="1" dirty="0">
              <a:solidFill>
                <a:srgbClr val="000000"/>
              </a:solidFill>
              <a:latin typeface="標楷體" panose="03000509000000000000" pitchFamily="65" charset="-120"/>
              <a:ea typeface="標楷體" panose="03000509000000000000" pitchFamily="65" charset="-120"/>
              <a:cs typeface="Arial"/>
              <a:sym typeface="Arial"/>
            </a:endParaRPr>
          </a:p>
        </p:txBody>
      </p:sp>
      <p:sp>
        <p:nvSpPr>
          <p:cNvPr id="9" name="Google Shape;208;p33">
            <a:extLst>
              <a:ext uri="{FF2B5EF4-FFF2-40B4-BE49-F238E27FC236}">
                <a16:creationId xmlns:a16="http://schemas.microsoft.com/office/drawing/2014/main" id="{F36FC0D8-DD15-414F-9C9B-997E5B193350}"/>
              </a:ext>
            </a:extLst>
          </p:cNvPr>
          <p:cNvSpPr txBox="1">
            <a:spLocks/>
          </p:cNvSpPr>
          <p:nvPr/>
        </p:nvSpPr>
        <p:spPr bwMode="auto">
          <a:xfrm>
            <a:off x="935593" y="3667525"/>
            <a:ext cx="11097658" cy="1354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121900" tIns="60933" rIns="121900" bIns="60933"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indent="-457189">
              <a:spcBef>
                <a:spcPts val="600"/>
              </a:spcBef>
              <a:spcAft>
                <a:spcPts val="600"/>
              </a:spcAft>
              <a:buClr>
                <a:srgbClr val="000000"/>
              </a:buClr>
              <a:buSzPts val="1800"/>
            </a:pPr>
            <a:r>
              <a:rPr lang="zh-TW" altLang="en-US" sz="1800" dirty="0">
                <a:solidFill>
                  <a:srgbClr val="000000"/>
                </a:solidFill>
                <a:latin typeface="DFKai-SB"/>
                <a:ea typeface="DFKai-SB"/>
                <a:cs typeface="DFKai-SB"/>
                <a:sym typeface="DFKai-SB"/>
              </a:rPr>
              <a:t>不涉及實作的前置課程</a:t>
            </a:r>
            <a:endParaRPr lang="en-US" altLang="zh-TW" sz="1800" dirty="0">
              <a:solidFill>
                <a:srgbClr val="000000"/>
              </a:solidFill>
              <a:latin typeface="DFKai-SB"/>
              <a:ea typeface="DFKai-SB"/>
              <a:cs typeface="DFKai-SB"/>
              <a:sym typeface="DFKai-SB"/>
            </a:endParaRPr>
          </a:p>
          <a:p>
            <a:pPr indent="-457189">
              <a:spcBef>
                <a:spcPts val="600"/>
              </a:spcBef>
              <a:spcAft>
                <a:spcPts val="600"/>
              </a:spcAft>
              <a:buClr>
                <a:srgbClr val="000000"/>
              </a:buClr>
              <a:buSzPts val="1800"/>
            </a:pPr>
            <a:r>
              <a:rPr lang="zh-TW" altLang="en-US" sz="1800" dirty="0">
                <a:solidFill>
                  <a:srgbClr val="000000"/>
                </a:solidFill>
                <a:latin typeface="DFKai-SB"/>
                <a:ea typeface="DFKai-SB"/>
                <a:cs typeface="DFKai-SB"/>
                <a:sym typeface="DFKai-SB"/>
              </a:rPr>
              <a:t>紙筆選擇題測驗（驗證兩組是否具有相同的基準點）</a:t>
            </a:r>
            <a:endParaRPr lang="en-US" altLang="zh-TW" sz="1800" dirty="0">
              <a:solidFill>
                <a:srgbClr val="000000"/>
              </a:solidFill>
              <a:latin typeface="DFKai-SB"/>
              <a:ea typeface="DFKai-SB"/>
              <a:cs typeface="DFKai-SB"/>
              <a:sym typeface="DFKai-SB"/>
            </a:endParaRPr>
          </a:p>
          <a:p>
            <a:pPr indent="-457189">
              <a:spcBef>
                <a:spcPts val="600"/>
              </a:spcBef>
              <a:spcAft>
                <a:spcPts val="600"/>
              </a:spcAft>
              <a:buClr>
                <a:srgbClr val="000000"/>
              </a:buClr>
              <a:buSzPts val="1800"/>
            </a:pPr>
            <a:r>
              <a:rPr lang="zh-TW" altLang="en-US" sz="1800" dirty="0">
                <a:solidFill>
                  <a:srgbClr val="000000"/>
                </a:solidFill>
                <a:latin typeface="DFKai-SB"/>
                <a:ea typeface="DFKai-SB"/>
                <a:cs typeface="DFKai-SB"/>
                <a:sym typeface="DFKai-SB"/>
              </a:rPr>
              <a:t>教學授課（兩邊的授課範圍相當）</a:t>
            </a:r>
            <a:endParaRPr lang="en-US" altLang="zh-TW" sz="1800" dirty="0">
              <a:solidFill>
                <a:srgbClr val="000000"/>
              </a:solidFill>
              <a:latin typeface="DFKai-SB"/>
              <a:ea typeface="DFKai-SB"/>
              <a:cs typeface="DFKai-SB"/>
              <a:sym typeface="DFKai-SB"/>
            </a:endParaRPr>
          </a:p>
          <a:p>
            <a:pPr indent="-457189">
              <a:spcBef>
                <a:spcPts val="600"/>
              </a:spcBef>
              <a:spcAft>
                <a:spcPts val="600"/>
              </a:spcAft>
              <a:buClr>
                <a:srgbClr val="000000"/>
              </a:buClr>
              <a:buSzPts val="1800"/>
            </a:pPr>
            <a:r>
              <a:rPr lang="zh-TW" altLang="en-US" sz="1800" dirty="0">
                <a:solidFill>
                  <a:srgbClr val="000000"/>
                </a:solidFill>
                <a:latin typeface="DFKai-SB"/>
                <a:ea typeface="DFKai-SB"/>
                <a:cs typeface="DFKai-SB"/>
                <a:sym typeface="DFKai-SB"/>
              </a:rPr>
              <a:t>數周後進行上機測驗</a:t>
            </a:r>
            <a:endParaRPr lang="en-US" altLang="zh-TW" sz="1800" dirty="0">
              <a:solidFill>
                <a:srgbClr val="000000"/>
              </a:solidFill>
              <a:latin typeface="DFKai-SB"/>
              <a:ea typeface="DFKai-SB"/>
              <a:cs typeface="DFKai-SB"/>
              <a:sym typeface="DFKai-SB"/>
            </a:endParaRPr>
          </a:p>
          <a:p>
            <a:pPr indent="-457189">
              <a:spcBef>
                <a:spcPts val="600"/>
              </a:spcBef>
              <a:spcAft>
                <a:spcPts val="600"/>
              </a:spcAft>
              <a:buClr>
                <a:srgbClr val="000000"/>
              </a:buClr>
              <a:buSzPts val="1800"/>
            </a:pPr>
            <a:r>
              <a:rPr lang="zh-TW" altLang="en-US" sz="1800" dirty="0">
                <a:solidFill>
                  <a:srgbClr val="000000"/>
                </a:solidFill>
                <a:latin typeface="DFKai-SB"/>
                <a:ea typeface="DFKai-SB"/>
                <a:cs typeface="DFKai-SB"/>
                <a:sym typeface="DFKai-SB"/>
              </a:rPr>
              <a:t>問卷調查（實驗組）</a:t>
            </a:r>
          </a:p>
        </p:txBody>
      </p:sp>
    </p:spTree>
    <p:extLst>
      <p:ext uri="{BB962C8B-B14F-4D97-AF65-F5344CB8AC3E}">
        <p14:creationId xmlns:p14="http://schemas.microsoft.com/office/powerpoint/2010/main" val="2415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en-US" sz="3200" dirty="0">
                <a:latin typeface="DFKai-SB"/>
                <a:ea typeface="DFKai-SB"/>
                <a:cs typeface="DFKai-SB"/>
                <a:sym typeface="DFKai-SB"/>
              </a:rPr>
              <a:t>實驗與結果分析</a:t>
            </a:r>
            <a:r>
              <a:rPr lang="en-US" altLang="zh-TW" sz="3200" dirty="0">
                <a:latin typeface="DFKai-SB"/>
                <a:ea typeface="DFKai-SB"/>
                <a:cs typeface="DFKai-SB"/>
                <a:sym typeface="DFKai-SB"/>
              </a:rPr>
              <a:t>–</a:t>
            </a:r>
            <a:r>
              <a:rPr lang="zh-TW" altLang="en-US" sz="3200" dirty="0">
                <a:latin typeface="DFKai-SB"/>
                <a:ea typeface="DFKai-SB"/>
                <a:cs typeface="DFKai-SB"/>
                <a:sym typeface="DFKai-SB"/>
              </a:rPr>
              <a:t>研究問題</a:t>
            </a:r>
            <a:endParaRPr lang="en-US" sz="3200"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26</a:t>
            </a:fld>
            <a:endParaRPr lang="zh-TW" altLang="en-US"/>
          </a:p>
        </p:txBody>
      </p:sp>
      <p:sp>
        <p:nvSpPr>
          <p:cNvPr id="10" name="Google Shape;344;p48">
            <a:extLst>
              <a:ext uri="{FF2B5EF4-FFF2-40B4-BE49-F238E27FC236}">
                <a16:creationId xmlns:a16="http://schemas.microsoft.com/office/drawing/2014/main" id="{B83A3734-4A40-4814-8274-D82A9F6738BC}"/>
              </a:ext>
            </a:extLst>
          </p:cNvPr>
          <p:cNvSpPr txBox="1">
            <a:spLocks/>
          </p:cNvSpPr>
          <p:nvPr/>
        </p:nvSpPr>
        <p:spPr bwMode="auto">
          <a:xfrm>
            <a:off x="624417" y="1773239"/>
            <a:ext cx="10972800" cy="48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121900" tIns="60933" rIns="121900" bIns="60933"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745048" indent="-609585">
              <a:buClr>
                <a:srgbClr val="000000"/>
              </a:buClr>
              <a:buFont typeface="+mj-lt"/>
              <a:buAutoNum type="arabicPeriod"/>
            </a:pPr>
            <a:endParaRPr lang="zh-TW" altLang="en-US" dirty="0">
              <a:solidFill>
                <a:srgbClr val="000000"/>
              </a:solidFill>
              <a:latin typeface="DFKai-SB"/>
              <a:ea typeface="DFKai-SB"/>
              <a:cs typeface="DFKai-SB"/>
              <a:sym typeface="DFKai-SB"/>
            </a:endParaRPr>
          </a:p>
          <a:p>
            <a:pPr marL="745048" indent="-609585">
              <a:buClr>
                <a:srgbClr val="000000"/>
              </a:buClr>
              <a:buFont typeface="+mj-lt"/>
              <a:buAutoNum type="arabicPeriod"/>
            </a:pPr>
            <a:endParaRPr lang="zh-TW" altLang="en-US" dirty="0">
              <a:solidFill>
                <a:srgbClr val="000000"/>
              </a:solidFill>
              <a:latin typeface="標楷體" panose="03000509000000000000" pitchFamily="65" charset="-120"/>
              <a:ea typeface="標楷體" panose="03000509000000000000" pitchFamily="65" charset="-120"/>
              <a:cs typeface="DFKai-SB"/>
              <a:sym typeface="DFKai-SB"/>
            </a:endParaRPr>
          </a:p>
          <a:p>
            <a:pPr marL="745048" indent="-609585">
              <a:buClr>
                <a:srgbClr val="000000"/>
              </a:buClr>
            </a:pPr>
            <a:r>
              <a:rPr lang="en-US" altLang="zh-TW" b="1" dirty="0">
                <a:solidFill>
                  <a:srgbClr val="000000"/>
                </a:solidFill>
                <a:latin typeface="標楷體" panose="03000509000000000000" pitchFamily="65" charset="-120"/>
                <a:ea typeface="標楷體" panose="03000509000000000000" pitchFamily="65" charset="-120"/>
              </a:rPr>
              <a:t>Research Question 1 (RQ1): </a:t>
            </a:r>
            <a:r>
              <a:rPr lang="zh-TW" altLang="en-US" dirty="0">
                <a:solidFill>
                  <a:srgbClr val="000000"/>
                </a:solidFill>
                <a:latin typeface="標楷體" panose="03000509000000000000" pitchFamily="65" charset="-120"/>
                <a:ea typeface="標楷體" panose="03000509000000000000" pitchFamily="65" charset="-120"/>
              </a:rPr>
              <a:t>加入</a:t>
            </a:r>
            <a:r>
              <a:rPr lang="en-US" altLang="zh-TW" dirty="0">
                <a:solidFill>
                  <a:srgbClr val="000000"/>
                </a:solidFill>
                <a:latin typeface="標楷體" panose="03000509000000000000" pitchFamily="65" charset="-120"/>
                <a:ea typeface="標楷體" panose="03000509000000000000" pitchFamily="65" charset="-120"/>
              </a:rPr>
              <a:t>GEG</a:t>
            </a:r>
            <a:r>
              <a:rPr lang="zh-TW" altLang="en-US" dirty="0">
                <a:solidFill>
                  <a:srgbClr val="000000"/>
                </a:solidFill>
                <a:latin typeface="標楷體" panose="03000509000000000000" pitchFamily="65" charset="-120"/>
                <a:ea typeface="標楷體" panose="03000509000000000000" pitchFamily="65" charset="-120"/>
              </a:rPr>
              <a:t>作為教學輔助工具是否比傳統的授課方式具有更高的學習成果？</a:t>
            </a:r>
          </a:p>
          <a:p>
            <a:pPr marL="745048" indent="-609585">
              <a:buClr>
                <a:srgbClr val="000000"/>
              </a:buClr>
            </a:pPr>
            <a:r>
              <a:rPr lang="en-US" altLang="zh-TW" b="1" dirty="0">
                <a:solidFill>
                  <a:srgbClr val="000000"/>
                </a:solidFill>
                <a:latin typeface="標楷體" panose="03000509000000000000" pitchFamily="65" charset="-120"/>
                <a:ea typeface="標楷體" panose="03000509000000000000" pitchFamily="65" charset="-120"/>
              </a:rPr>
              <a:t>Research Question 2 (RQ2): </a:t>
            </a:r>
            <a:r>
              <a:rPr lang="en-US" altLang="zh-TW" dirty="0">
                <a:solidFill>
                  <a:srgbClr val="000000"/>
                </a:solidFill>
                <a:latin typeface="標楷體" panose="03000509000000000000" pitchFamily="65" charset="-120"/>
                <a:ea typeface="標楷體" panose="03000509000000000000" pitchFamily="65" charset="-120"/>
              </a:rPr>
              <a:t>GEG</a:t>
            </a:r>
            <a:r>
              <a:rPr lang="zh-TW" altLang="en-US" dirty="0">
                <a:solidFill>
                  <a:srgbClr val="000000"/>
                </a:solidFill>
                <a:latin typeface="標楷體" panose="03000509000000000000" pitchFamily="65" charset="-120"/>
                <a:ea typeface="標楷體" panose="03000509000000000000" pitchFamily="65" charset="-120"/>
              </a:rPr>
              <a:t>作為教學輔助工具是否為學生對</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的態度及行為帶來正面影響？</a:t>
            </a:r>
          </a:p>
          <a:p>
            <a:pPr marL="745048" indent="-609585">
              <a:buClr>
                <a:srgbClr val="000000"/>
              </a:buClr>
            </a:pPr>
            <a:r>
              <a:rPr lang="en-US" altLang="zh-TW" b="1" dirty="0">
                <a:solidFill>
                  <a:srgbClr val="000000"/>
                </a:solidFill>
                <a:latin typeface="標楷體" panose="03000509000000000000" pitchFamily="65" charset="-120"/>
                <a:ea typeface="標楷體" panose="03000509000000000000" pitchFamily="65" charset="-120"/>
              </a:rPr>
              <a:t>Research Question 3 (RQ3): </a:t>
            </a:r>
            <a:r>
              <a:rPr lang="zh-TW" altLang="en-US" dirty="0">
                <a:solidFill>
                  <a:srgbClr val="000000"/>
                </a:solidFill>
                <a:latin typeface="標楷體" panose="03000509000000000000" pitchFamily="65" charset="-120"/>
                <a:ea typeface="標楷體" panose="03000509000000000000" pitchFamily="65" charset="-120"/>
              </a:rPr>
              <a:t>會主動以</a:t>
            </a:r>
            <a:r>
              <a:rPr lang="en-US" altLang="zh-TW" dirty="0">
                <a:solidFill>
                  <a:srgbClr val="000000"/>
                </a:solidFill>
                <a:latin typeface="標楷體" panose="03000509000000000000" pitchFamily="65" charset="-120"/>
                <a:ea typeface="標楷體" panose="03000509000000000000" pitchFamily="65" charset="-120"/>
              </a:rPr>
              <a:t>GEG</a:t>
            </a:r>
            <a:r>
              <a:rPr lang="zh-TW" altLang="en-US" dirty="0">
                <a:solidFill>
                  <a:srgbClr val="000000"/>
                </a:solidFill>
                <a:latin typeface="標楷體" panose="03000509000000000000" pitchFamily="65" charset="-120"/>
                <a:ea typeface="標楷體" panose="03000509000000000000" pitchFamily="65" charset="-120"/>
              </a:rPr>
              <a:t>進行學習的學生比例是多少？主動進行學習的學生是否具有較高的學習成果？</a:t>
            </a:r>
          </a:p>
          <a:p>
            <a:pPr marL="745048" indent="-609585">
              <a:buClr>
                <a:srgbClr val="000000"/>
              </a:buClr>
            </a:pPr>
            <a:r>
              <a:rPr lang="en-US" altLang="zh-TW" b="1" dirty="0">
                <a:solidFill>
                  <a:srgbClr val="000000"/>
                </a:solidFill>
                <a:latin typeface="標楷體" panose="03000509000000000000" pitchFamily="65" charset="-120"/>
                <a:ea typeface="標楷體" panose="03000509000000000000" pitchFamily="65" charset="-120"/>
              </a:rPr>
              <a:t>Research Question 4 (RQ4): </a:t>
            </a:r>
            <a:r>
              <a:rPr lang="zh-TW" altLang="en-US" dirty="0">
                <a:solidFill>
                  <a:srgbClr val="000000"/>
                </a:solidFill>
                <a:latin typeface="標楷體" panose="03000509000000000000" pitchFamily="65" charset="-120"/>
                <a:ea typeface="標楷體" panose="03000509000000000000" pitchFamily="65" charset="-120"/>
              </a:rPr>
              <a:t>學生認為</a:t>
            </a:r>
            <a:r>
              <a:rPr lang="en-US" altLang="zh-TW" dirty="0">
                <a:solidFill>
                  <a:srgbClr val="000000"/>
                </a:solidFill>
                <a:latin typeface="標楷體" panose="03000509000000000000" pitchFamily="65" charset="-120"/>
                <a:ea typeface="標楷體" panose="03000509000000000000" pitchFamily="65" charset="-120"/>
              </a:rPr>
              <a:t>GEG</a:t>
            </a:r>
            <a:r>
              <a:rPr lang="zh-TW" altLang="en-US" dirty="0">
                <a:solidFill>
                  <a:srgbClr val="000000"/>
                </a:solidFill>
                <a:latin typeface="標楷體" panose="03000509000000000000" pitchFamily="65" charset="-120"/>
                <a:ea typeface="標楷體" panose="03000509000000000000" pitchFamily="65" charset="-120"/>
              </a:rPr>
              <a:t>有何優點與缺失？</a:t>
            </a:r>
          </a:p>
        </p:txBody>
      </p:sp>
    </p:spTree>
    <p:extLst>
      <p:ext uri="{BB962C8B-B14F-4D97-AF65-F5344CB8AC3E}">
        <p14:creationId xmlns:p14="http://schemas.microsoft.com/office/powerpoint/2010/main" val="1059506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11" name="圖片 10">
            <a:extLst>
              <a:ext uri="{FF2B5EF4-FFF2-40B4-BE49-F238E27FC236}">
                <a16:creationId xmlns:a16="http://schemas.microsoft.com/office/drawing/2014/main" id="{020C60DA-7589-4588-8F36-3BAC6631CB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261" y="1606585"/>
            <a:ext cx="8844595" cy="5058809"/>
          </a:xfrm>
          <a:prstGeom prst="rect">
            <a:avLst/>
          </a:prstGeom>
        </p:spPr>
      </p:pic>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en-US" sz="3200" dirty="0">
                <a:latin typeface="DFKai-SB"/>
                <a:ea typeface="DFKai-SB"/>
                <a:cs typeface="DFKai-SB"/>
                <a:sym typeface="DFKai-SB"/>
              </a:rPr>
              <a:t>實驗與結果分析</a:t>
            </a:r>
            <a:r>
              <a:rPr lang="en-US" altLang="zh-TW" sz="3200" dirty="0">
                <a:latin typeface="DFKai-SB"/>
                <a:ea typeface="DFKai-SB"/>
                <a:cs typeface="DFKai-SB"/>
                <a:sym typeface="DFKai-SB"/>
              </a:rPr>
              <a:t>–</a:t>
            </a:r>
            <a:r>
              <a:rPr lang="zh-TW" altLang="en-US" sz="3200" dirty="0">
                <a:latin typeface="DFKai-SB"/>
                <a:ea typeface="DFKai-SB"/>
                <a:cs typeface="DFKai-SB"/>
                <a:sym typeface="DFKai-SB"/>
              </a:rPr>
              <a:t>研究模型</a:t>
            </a:r>
            <a:endParaRPr lang="en-US" sz="3200"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27</a:t>
            </a:fld>
            <a:endParaRPr lang="zh-TW" altLang="en-US"/>
          </a:p>
        </p:txBody>
      </p:sp>
    </p:spTree>
    <p:extLst>
      <p:ext uri="{BB962C8B-B14F-4D97-AF65-F5344CB8AC3E}">
        <p14:creationId xmlns:p14="http://schemas.microsoft.com/office/powerpoint/2010/main" val="2419958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0" y="620713"/>
            <a:ext cx="11582400" cy="1066800"/>
          </a:xfrm>
          <a:prstGeom prst="rect">
            <a:avLst/>
          </a:prstGeom>
        </p:spPr>
        <p:txBody>
          <a:bodyPr spcFirstLastPara="1" vert="horz" wrap="square" lIns="121900" tIns="60933" rIns="121900" bIns="60933" numCol="1" anchor="ctr" anchorCtr="0" compatLnSpc="1">
            <a:prstTxWarp prst="textNoShape">
              <a:avLst/>
            </a:prstTxWarp>
            <a:noAutofit/>
          </a:bodyPr>
          <a:lstStyle/>
          <a:p>
            <a:pPr marL="609585">
              <a:spcBef>
                <a:spcPts val="225"/>
              </a:spcBef>
              <a:spcAft>
                <a:spcPts val="0"/>
              </a:spcAft>
            </a:pPr>
            <a:r>
              <a:rPr lang="zh-TW" altLang="en-US" b="1" dirty="0">
                <a:solidFill>
                  <a:srgbClr val="000000"/>
                </a:solidFill>
                <a:latin typeface="DFKai-SB"/>
                <a:ea typeface="DFKai-SB"/>
                <a:cs typeface="DFKai-SB"/>
                <a:sym typeface="DFKai-SB"/>
              </a:rPr>
              <a:t>背景</a:t>
            </a:r>
            <a:endParaRPr b="1" dirty="0">
              <a:solidFill>
                <a:srgbClr val="000000"/>
              </a:solidFill>
              <a:latin typeface="DFKai-SB"/>
              <a:ea typeface="DFKai-SB"/>
              <a:cs typeface="DFKai-SB"/>
              <a:sym typeface="DFKai-SB"/>
            </a:endParaRPr>
          </a:p>
        </p:txBody>
      </p:sp>
      <p:sp>
        <p:nvSpPr>
          <p:cNvPr id="187" name="Google Shape;187;p30"/>
          <p:cNvSpPr txBox="1">
            <a:spLocks noGrp="1"/>
          </p:cNvSpPr>
          <p:nvPr>
            <p:ph type="body" idx="1"/>
          </p:nvPr>
        </p:nvSpPr>
        <p:spPr>
          <a:xfrm>
            <a:off x="624417" y="1773239"/>
            <a:ext cx="10972800" cy="4827600"/>
          </a:xfrm>
          <a:prstGeom prst="rect">
            <a:avLst/>
          </a:prstGeom>
        </p:spPr>
        <p:txBody>
          <a:bodyPr spcFirstLastPara="1" vert="horz" wrap="square" lIns="121900" tIns="60933" rIns="121900" bIns="60933" numCol="1" anchor="t" anchorCtr="0" compatLnSpc="1">
            <a:prstTxWarp prst="textNoShape">
              <a:avLst/>
            </a:prstTxWarp>
            <a:noAutofit/>
          </a:bodyPr>
          <a:lstStyle/>
          <a:p>
            <a:pPr marL="745048" indent="-609585">
              <a:buClr>
                <a:srgbClr val="000000"/>
              </a:buClr>
              <a:buFont typeface="+mj-lt"/>
              <a:buAutoNum type="arabicPeriod"/>
            </a:pPr>
            <a:endParaRPr lang="en-US" altLang="zh-TW" dirty="0">
              <a:solidFill>
                <a:srgbClr val="000000"/>
              </a:solidFill>
              <a:latin typeface="DFKai-SB"/>
              <a:ea typeface="DFKai-SB"/>
              <a:cs typeface="DFKai-SB"/>
              <a:sym typeface="DFKai-SB"/>
            </a:endParaRPr>
          </a:p>
          <a:p>
            <a:pPr marL="745048" indent="-609585">
              <a:buClr>
                <a:srgbClr val="000000"/>
              </a:buClr>
              <a:buFont typeface="+mj-lt"/>
              <a:buAutoNum type="arabicPeriod"/>
            </a:pPr>
            <a:endParaRPr lang="en-US" altLang="zh-TW" dirty="0">
              <a:solidFill>
                <a:srgbClr val="000000"/>
              </a:solidFill>
              <a:latin typeface="DFKai-SB"/>
              <a:ea typeface="DFKai-SB"/>
              <a:cs typeface="DFKai-SB"/>
              <a:sym typeface="DFKai-SB"/>
            </a:endParaRPr>
          </a:p>
          <a:p>
            <a:pPr marL="745048" indent="-609585">
              <a:buClr>
                <a:srgbClr val="000000"/>
              </a:buClr>
              <a:buFont typeface="+mj-lt"/>
              <a:buAutoNum type="arabicPeriod"/>
            </a:pPr>
            <a:r>
              <a:rPr lang="zh-TW" altLang="en-US" dirty="0">
                <a:solidFill>
                  <a:srgbClr val="000000"/>
                </a:solidFill>
                <a:latin typeface="DFKai-SB"/>
                <a:ea typeface="DFKai-SB"/>
                <a:cs typeface="DFKai-SB"/>
                <a:sym typeface="DFKai-SB"/>
              </a:rPr>
              <a:t>程式碼版本控制系統對於軟體行業是不可或缺的工具</a:t>
            </a:r>
            <a:r>
              <a:rPr lang="zh-TW" dirty="0">
                <a:solidFill>
                  <a:srgbClr val="000000"/>
                </a:solidFill>
                <a:latin typeface="DFKai-SB"/>
                <a:ea typeface="DFKai-SB"/>
                <a:cs typeface="DFKai-SB"/>
                <a:sym typeface="DFKai-SB"/>
              </a:rPr>
              <a:t>，</a:t>
            </a:r>
            <a:r>
              <a:rPr lang="zh-TW" altLang="en-US" dirty="0">
                <a:solidFill>
                  <a:srgbClr val="000000"/>
                </a:solidFill>
                <a:latin typeface="DFKai-SB"/>
                <a:ea typeface="DFKai-SB"/>
                <a:cs typeface="DFKai-SB"/>
                <a:sym typeface="DFKai-SB"/>
              </a:rPr>
              <a:t>但使用這項工具的技能並不一定被當作計算機科學課程的一部分，有教學這項技能的課程中也使用較少的時間及傳統的授課方式</a:t>
            </a:r>
            <a:r>
              <a:rPr lang="zh-TW" dirty="0">
                <a:solidFill>
                  <a:srgbClr val="000000"/>
                </a:solidFill>
                <a:latin typeface="DFKai-SB"/>
                <a:ea typeface="DFKai-SB"/>
                <a:cs typeface="DFKai-SB"/>
                <a:sym typeface="DFKai-SB"/>
              </a:rPr>
              <a:t>。</a:t>
            </a:r>
            <a:r>
              <a:rPr lang="zh-TW" altLang="en-US" dirty="0">
                <a:solidFill>
                  <a:srgbClr val="000000"/>
                </a:solidFill>
                <a:latin typeface="DFKai-SB"/>
                <a:ea typeface="DFKai-SB"/>
                <a:cs typeface="DFKai-SB"/>
                <a:sym typeface="DFKai-SB"/>
              </a:rPr>
              <a:t> </a:t>
            </a:r>
            <a:endParaRPr lang="en-US" altLang="zh-TW" dirty="0">
              <a:solidFill>
                <a:srgbClr val="000000"/>
              </a:solidFill>
              <a:latin typeface="DFKai-SB"/>
              <a:ea typeface="DFKai-SB"/>
              <a:cs typeface="DFKai-SB"/>
              <a:sym typeface="DFKai-SB"/>
            </a:endParaRPr>
          </a:p>
          <a:p>
            <a:pPr marL="745048" indent="-609585">
              <a:spcBef>
                <a:spcPts val="225"/>
              </a:spcBef>
              <a:spcAft>
                <a:spcPts val="0"/>
              </a:spcAft>
              <a:buClr>
                <a:srgbClr val="000000"/>
              </a:buClr>
              <a:buSzPts val="2000"/>
              <a:buFont typeface="+mj-lt"/>
              <a:buAutoNum type="arabicPeriod"/>
            </a:pPr>
            <a:endParaRPr lang="en-US" altLang="zh-TW" dirty="0">
              <a:solidFill>
                <a:srgbClr val="000000"/>
              </a:solidFill>
              <a:latin typeface="DFKai-SB"/>
              <a:ea typeface="DFKai-SB"/>
              <a:cs typeface="DFKai-SB"/>
              <a:sym typeface="DFKai-SB"/>
            </a:endParaRPr>
          </a:p>
          <a:p>
            <a:pPr marL="745048" indent="-609585">
              <a:buClr>
                <a:srgbClr val="000000"/>
              </a:buClr>
              <a:buFont typeface="+mj-lt"/>
              <a:buAutoNum type="arabicPeriod"/>
            </a:pPr>
            <a:r>
              <a:rPr lang="zh-TW" altLang="en-US" dirty="0">
                <a:solidFill>
                  <a:srgbClr val="000000"/>
                </a:solidFill>
                <a:latin typeface="DFKai-SB"/>
                <a:ea typeface="DFKai-SB"/>
                <a:cs typeface="DFKai-SB"/>
                <a:sym typeface="DFKai-SB"/>
              </a:rPr>
              <a:t>資訊產業的業界期望和畢業生的能力有所差距，在畢業生進入勞動力市場的能力文獻研究中，團隊技能、專案管理、軟體工具被提到需要改進</a:t>
            </a:r>
            <a:r>
              <a:rPr lang="zh-TW" dirty="0">
                <a:solidFill>
                  <a:srgbClr val="000000"/>
                </a:solidFill>
                <a:latin typeface="DFKai-SB"/>
                <a:ea typeface="DFKai-SB"/>
                <a:cs typeface="DFKai-SB"/>
                <a:sym typeface="DFKai-SB"/>
              </a:rPr>
              <a:t>。</a:t>
            </a:r>
            <a:endParaRPr dirty="0">
              <a:solidFill>
                <a:srgbClr val="000000"/>
              </a:solidFill>
              <a:latin typeface="DFKai-SB"/>
              <a:ea typeface="DFKai-SB"/>
              <a:cs typeface="DFKai-SB"/>
              <a:sym typeface="DFKai-SB"/>
            </a:endParaRPr>
          </a:p>
        </p:txBody>
      </p:sp>
      <p:sp>
        <p:nvSpPr>
          <p:cNvPr id="2" name="投影片編號版面配置區 1">
            <a:extLst>
              <a:ext uri="{FF2B5EF4-FFF2-40B4-BE49-F238E27FC236}">
                <a16:creationId xmlns:a16="http://schemas.microsoft.com/office/drawing/2014/main" id="{88E9642F-81A4-4754-B145-F0EF16C782B4}"/>
              </a:ext>
            </a:extLst>
          </p:cNvPr>
          <p:cNvSpPr>
            <a:spLocks noGrp="1"/>
          </p:cNvSpPr>
          <p:nvPr>
            <p:ph type="sldNum" idx="12"/>
          </p:nvPr>
        </p:nvSpPr>
        <p:spPr/>
        <p:txBody>
          <a:bodyPr/>
          <a:lstStyle/>
          <a:p>
            <a:fld id="{00000000-1234-1234-1234-123412341234}" type="slidenum">
              <a:rPr lang="en-US" altLang="zh-TW" smtClean="0"/>
              <a:pPr/>
              <a:t>3</a:t>
            </a:fld>
            <a:endParaRPr lang="zh-TW"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0" y="620713"/>
            <a:ext cx="11582400" cy="1066800"/>
          </a:xfrm>
          <a:prstGeom prst="rect">
            <a:avLst/>
          </a:prstGeom>
          <a:ln>
            <a:noFill/>
          </a:ln>
        </p:spPr>
        <p:txBody>
          <a:bodyPr spcFirstLastPara="1" vert="horz" wrap="square" lIns="121900" tIns="60933" rIns="121900" bIns="60933" numCol="1" anchor="ctr" anchorCtr="0" compatLnSpc="1">
            <a:prstTxWarp prst="textNoShape">
              <a:avLst/>
            </a:prstTxWarp>
            <a:noAutofit/>
          </a:bodyPr>
          <a:lstStyle/>
          <a:p>
            <a:pPr marL="609585">
              <a:spcBef>
                <a:spcPts val="225"/>
              </a:spcBef>
              <a:spcAft>
                <a:spcPts val="0"/>
              </a:spcAft>
            </a:pPr>
            <a:r>
              <a:rPr lang="zh-TW" b="1" dirty="0">
                <a:solidFill>
                  <a:srgbClr val="000000"/>
                </a:solidFill>
                <a:latin typeface="DFKai-SB"/>
                <a:ea typeface="DFKai-SB"/>
                <a:cs typeface="DFKai-SB"/>
                <a:sym typeface="DFKai-SB"/>
              </a:rPr>
              <a:t>遭遇問題</a:t>
            </a:r>
            <a:endParaRPr b="1" dirty="0">
              <a:solidFill>
                <a:srgbClr val="000000"/>
              </a:solidFill>
              <a:latin typeface="DFKai-SB"/>
              <a:ea typeface="DFKai-SB"/>
              <a:cs typeface="DFKai-SB"/>
              <a:sym typeface="DFKai-SB"/>
            </a:endParaRPr>
          </a:p>
        </p:txBody>
      </p:sp>
      <p:sp>
        <p:nvSpPr>
          <p:cNvPr id="208" name="Google Shape;208;p33"/>
          <p:cNvSpPr txBox="1">
            <a:spLocks noGrp="1"/>
          </p:cNvSpPr>
          <p:nvPr>
            <p:ph type="body" idx="1"/>
          </p:nvPr>
        </p:nvSpPr>
        <p:spPr>
          <a:xfrm>
            <a:off x="624418" y="1773239"/>
            <a:ext cx="11408933" cy="4827600"/>
          </a:xfrm>
          <a:prstGeom prst="rect">
            <a:avLst/>
          </a:prstGeom>
        </p:spPr>
        <p:txBody>
          <a:bodyPr spcFirstLastPara="1" vert="horz" wrap="square" lIns="121900" tIns="60933" rIns="121900" bIns="60933" numCol="1" anchor="t" anchorCtr="0" compatLnSpc="1">
            <a:prstTxWarp prst="textNoShape">
              <a:avLst/>
            </a:prstTxWarp>
            <a:noAutofit/>
          </a:bodyPr>
          <a:lstStyle/>
          <a:p>
            <a:pPr marL="609585" indent="0">
              <a:spcBef>
                <a:spcPts val="225"/>
              </a:spcBef>
              <a:spcAft>
                <a:spcPts val="0"/>
              </a:spcAft>
              <a:buNone/>
            </a:pPr>
            <a:endParaRPr sz="2400" dirty="0">
              <a:solidFill>
                <a:srgbClr val="000000"/>
              </a:solidFill>
              <a:latin typeface="DFKai-SB"/>
              <a:ea typeface="DFKai-SB"/>
              <a:cs typeface="DFKai-SB"/>
              <a:sym typeface="DFKai-SB"/>
            </a:endParaRPr>
          </a:p>
          <a:p>
            <a:pPr indent="-457189">
              <a:buClr>
                <a:srgbClr val="000000"/>
              </a:buClr>
              <a:buSzPts val="1800"/>
              <a:buFont typeface="+mj-lt"/>
              <a:buAutoNum type="arabicPeriod"/>
            </a:pPr>
            <a:r>
              <a:rPr lang="zh-TW" altLang="en-US" dirty="0">
                <a:solidFill>
                  <a:srgbClr val="000000"/>
                </a:solidFill>
                <a:latin typeface="DFKai-SB"/>
                <a:ea typeface="DFKai-SB"/>
                <a:cs typeface="DFKai-SB"/>
                <a:sym typeface="DFKai-SB"/>
              </a:rPr>
              <a:t>傳統的授課方式中，學生對於版本控制工具的概念及使用方式容易混淆不清</a:t>
            </a:r>
            <a:br>
              <a:rPr lang="en-US" altLang="zh-TW" dirty="0">
                <a:solidFill>
                  <a:srgbClr val="000000"/>
                </a:solidFill>
                <a:latin typeface="DFKai-SB"/>
                <a:ea typeface="DFKai-SB"/>
                <a:cs typeface="DFKai-SB"/>
                <a:sym typeface="DFKai-SB"/>
              </a:rPr>
            </a:br>
            <a:br>
              <a:rPr lang="en-US" altLang="zh-TW" dirty="0">
                <a:solidFill>
                  <a:srgbClr val="000000"/>
                </a:solidFill>
                <a:latin typeface="DFKai-SB"/>
                <a:ea typeface="DFKai-SB"/>
                <a:cs typeface="DFKai-SB"/>
                <a:sym typeface="DFKai-SB"/>
              </a:rPr>
            </a:br>
            <a:r>
              <a:rPr lang="zh-TW" altLang="zh-TW" dirty="0">
                <a:solidFill>
                  <a:srgbClr val="000000"/>
                </a:solidFill>
                <a:latin typeface="DFKai-SB"/>
                <a:ea typeface="DFKai-SB"/>
                <a:cs typeface="DFKai-SB"/>
                <a:sym typeface="DFKai-SB"/>
              </a:rPr>
              <a:t>- </a:t>
            </a:r>
            <a:r>
              <a:rPr lang="zh-TW" altLang="en-US" dirty="0">
                <a:solidFill>
                  <a:srgbClr val="000000"/>
                </a:solidFill>
                <a:latin typeface="DFKai-SB"/>
                <a:ea typeface="DFKai-SB"/>
                <a:cs typeface="DFKai-SB"/>
                <a:sym typeface="DFKai-SB"/>
              </a:rPr>
              <a:t>學生無法正確理解</a:t>
            </a:r>
            <a:r>
              <a:rPr lang="en-US" altLang="zh-TW" dirty="0">
                <a:solidFill>
                  <a:srgbClr val="000000"/>
                </a:solidFill>
                <a:latin typeface="DFKai-SB"/>
                <a:ea typeface="DFKai-SB"/>
                <a:cs typeface="DFKai-SB"/>
                <a:sym typeface="DFKai-SB"/>
              </a:rPr>
              <a:t>Git</a:t>
            </a:r>
            <a:r>
              <a:rPr lang="zh-TW" altLang="en-US" dirty="0">
                <a:solidFill>
                  <a:srgbClr val="000000"/>
                </a:solidFill>
                <a:latin typeface="DFKai-SB"/>
                <a:ea typeface="DFKai-SB"/>
                <a:cs typeface="DFKai-SB"/>
                <a:sym typeface="DFKai-SB"/>
              </a:rPr>
              <a:t>指令的意義與工作流程</a:t>
            </a:r>
            <a:br>
              <a:rPr lang="en-US" altLang="zh-TW" dirty="0">
                <a:solidFill>
                  <a:srgbClr val="000000"/>
                </a:solidFill>
                <a:latin typeface="DFKai-SB"/>
                <a:ea typeface="DFKai-SB"/>
                <a:cs typeface="DFKai-SB"/>
                <a:sym typeface="DFKai-SB"/>
              </a:rPr>
            </a:br>
            <a:r>
              <a:rPr lang="zh-TW" altLang="zh-TW" dirty="0">
                <a:solidFill>
                  <a:srgbClr val="000000"/>
                </a:solidFill>
                <a:latin typeface="DFKai-SB"/>
                <a:ea typeface="DFKai-SB"/>
                <a:cs typeface="DFKai-SB"/>
                <a:sym typeface="DFKai-SB"/>
              </a:rPr>
              <a:t>- </a:t>
            </a:r>
            <a:r>
              <a:rPr lang="zh-TW" altLang="en-US" dirty="0">
                <a:solidFill>
                  <a:srgbClr val="000000"/>
                </a:solidFill>
                <a:latin typeface="DFKai-SB"/>
                <a:ea typeface="DFKai-SB"/>
                <a:cs typeface="DFKai-SB"/>
                <a:sym typeface="DFKai-SB"/>
              </a:rPr>
              <a:t>學生無法正確理解使用各項指令的時機</a:t>
            </a:r>
            <a:endParaRPr lang="en-US" altLang="zh-TW" dirty="0">
              <a:solidFill>
                <a:srgbClr val="000000"/>
              </a:solidFill>
              <a:latin typeface="DFKai-SB"/>
              <a:ea typeface="DFKai-SB"/>
              <a:cs typeface="DFKai-SB"/>
              <a:sym typeface="DFKai-SB"/>
            </a:endParaRPr>
          </a:p>
          <a:p>
            <a:pPr marL="609585" indent="0">
              <a:spcBef>
                <a:spcPts val="225"/>
              </a:spcBef>
              <a:spcAft>
                <a:spcPts val="0"/>
              </a:spcAft>
              <a:buNone/>
            </a:pPr>
            <a:endParaRPr lang="zh-TW" altLang="en-US" dirty="0">
              <a:solidFill>
                <a:srgbClr val="000000"/>
              </a:solidFill>
              <a:latin typeface="DFKai-SB"/>
              <a:ea typeface="DFKai-SB"/>
              <a:cs typeface="DFKai-SB"/>
              <a:sym typeface="DFKai-SB"/>
            </a:endParaRPr>
          </a:p>
          <a:p>
            <a:pPr marL="205394" indent="-457200">
              <a:buClr>
                <a:srgbClr val="000000"/>
              </a:buClr>
              <a:buSzPts val="1800"/>
              <a:buFont typeface="+mj-lt"/>
              <a:buAutoNum type="arabicPeriod" startAt="2"/>
            </a:pPr>
            <a:r>
              <a:rPr lang="zh-TW" altLang="en-US" dirty="0">
                <a:solidFill>
                  <a:srgbClr val="000000"/>
                </a:solidFill>
                <a:latin typeface="DFKai-SB"/>
                <a:ea typeface="DFKai-SB"/>
                <a:cs typeface="DFKai-SB"/>
                <a:sym typeface="DFKai-SB"/>
              </a:rPr>
              <a:t>傳統授課方式中，學生主動參與學習、積極使用版本控制工具的意願較低</a:t>
            </a:r>
            <a:br>
              <a:rPr lang="zh-TW" altLang="en-US" dirty="0">
                <a:solidFill>
                  <a:srgbClr val="000000"/>
                </a:solidFill>
                <a:latin typeface="DFKai-SB"/>
                <a:ea typeface="DFKai-SB"/>
                <a:cs typeface="DFKai-SB"/>
                <a:sym typeface="DFKai-SB"/>
              </a:rPr>
            </a:br>
            <a:br>
              <a:rPr lang="zh-TW" altLang="en-US" dirty="0">
                <a:solidFill>
                  <a:srgbClr val="000000"/>
                </a:solidFill>
                <a:latin typeface="DFKai-SB"/>
                <a:ea typeface="DFKai-SB"/>
                <a:cs typeface="DFKai-SB"/>
                <a:sym typeface="DFKai-SB"/>
              </a:rPr>
            </a:br>
            <a:r>
              <a:rPr lang="en-US" altLang="zh-TW" dirty="0">
                <a:solidFill>
                  <a:srgbClr val="000000"/>
                </a:solidFill>
                <a:latin typeface="DFKai-SB"/>
                <a:ea typeface="DFKai-SB"/>
                <a:cs typeface="DFKai-SB"/>
                <a:sym typeface="DFKai-SB"/>
              </a:rPr>
              <a:t>- </a:t>
            </a:r>
            <a:r>
              <a:rPr lang="zh-TW" altLang="en-US" dirty="0">
                <a:solidFill>
                  <a:srgbClr val="000000"/>
                </a:solidFill>
                <a:latin typeface="DFKai-SB"/>
                <a:ea typeface="DFKai-SB"/>
                <a:cs typeface="DFKai-SB"/>
                <a:sym typeface="DFKai-SB"/>
              </a:rPr>
              <a:t>學生主動使用</a:t>
            </a:r>
            <a:r>
              <a:rPr lang="en-US" altLang="zh-TW" dirty="0">
                <a:solidFill>
                  <a:srgbClr val="000000"/>
                </a:solidFill>
                <a:latin typeface="DFKai-SB"/>
                <a:ea typeface="DFKai-SB"/>
                <a:cs typeface="DFKai-SB"/>
                <a:sym typeface="DFKai-SB"/>
              </a:rPr>
              <a:t>Git</a:t>
            </a:r>
            <a:r>
              <a:rPr lang="zh-TW" altLang="en-US" dirty="0">
                <a:solidFill>
                  <a:srgbClr val="000000"/>
                </a:solidFill>
                <a:latin typeface="DFKai-SB"/>
                <a:ea typeface="DFKai-SB"/>
                <a:cs typeface="DFKai-SB"/>
                <a:sym typeface="DFKai-SB"/>
              </a:rPr>
              <a:t>及</a:t>
            </a:r>
            <a:r>
              <a:rPr lang="en-US" altLang="zh-TW" dirty="0">
                <a:solidFill>
                  <a:srgbClr val="000000"/>
                </a:solidFill>
                <a:latin typeface="DFKai-SB"/>
                <a:ea typeface="DFKai-SB"/>
                <a:cs typeface="DFKai-SB"/>
                <a:sym typeface="DFKai-SB"/>
              </a:rPr>
              <a:t>GitHub</a:t>
            </a:r>
            <a:r>
              <a:rPr lang="zh-TW" altLang="en-US" dirty="0">
                <a:solidFill>
                  <a:srgbClr val="000000"/>
                </a:solidFill>
                <a:latin typeface="DFKai-SB"/>
                <a:ea typeface="DFKai-SB"/>
                <a:cs typeface="DFKai-SB"/>
                <a:sym typeface="DFKai-SB"/>
              </a:rPr>
              <a:t>管理程式碼的比例較低</a:t>
            </a:r>
            <a:br>
              <a:rPr lang="zh-TW" altLang="en-US" dirty="0">
                <a:solidFill>
                  <a:srgbClr val="000000"/>
                </a:solidFill>
                <a:latin typeface="DFKai-SB"/>
                <a:ea typeface="DFKai-SB"/>
                <a:cs typeface="DFKai-SB"/>
                <a:sym typeface="DFKai-SB"/>
              </a:rPr>
            </a:br>
            <a:r>
              <a:rPr lang="en-US" altLang="zh-TW" dirty="0">
                <a:solidFill>
                  <a:srgbClr val="000000"/>
                </a:solidFill>
                <a:latin typeface="DFKai-SB"/>
                <a:ea typeface="DFKai-SB"/>
                <a:cs typeface="DFKai-SB"/>
                <a:sym typeface="DFKai-SB"/>
              </a:rPr>
              <a:t>- </a:t>
            </a:r>
            <a:r>
              <a:rPr lang="zh-TW" altLang="en-US" dirty="0">
                <a:solidFill>
                  <a:srgbClr val="000000"/>
                </a:solidFill>
                <a:latin typeface="DFKai-SB"/>
                <a:ea typeface="DFKai-SB"/>
                <a:cs typeface="DFKai-SB"/>
                <a:sym typeface="DFKai-SB"/>
              </a:rPr>
              <a:t>教學</a:t>
            </a:r>
            <a:r>
              <a:rPr lang="en-US" altLang="zh-TW" dirty="0">
                <a:solidFill>
                  <a:srgbClr val="000000"/>
                </a:solidFill>
                <a:latin typeface="DFKai-SB"/>
                <a:ea typeface="DFKai-SB"/>
                <a:cs typeface="DFKai-SB"/>
                <a:sym typeface="DFKai-SB"/>
              </a:rPr>
              <a:t>Git</a:t>
            </a:r>
            <a:r>
              <a:rPr lang="zh-TW" altLang="en-US" dirty="0">
                <a:solidFill>
                  <a:srgbClr val="000000"/>
                </a:solidFill>
                <a:latin typeface="DFKai-SB"/>
                <a:ea typeface="DFKai-SB"/>
                <a:cs typeface="DFKai-SB"/>
                <a:sym typeface="DFKai-SB"/>
              </a:rPr>
              <a:t>工具時學生參與課堂的積極度較低</a:t>
            </a:r>
            <a:endParaRPr lang="en-US" altLang="zh-TW" dirty="0">
              <a:solidFill>
                <a:srgbClr val="000000"/>
              </a:solidFill>
              <a:latin typeface="DFKai-SB"/>
              <a:ea typeface="DFKai-SB"/>
              <a:cs typeface="DFKai-SB"/>
              <a:sym typeface="DFKai-SB"/>
            </a:endParaRPr>
          </a:p>
          <a:p>
            <a:pPr marL="205394" indent="-457200">
              <a:buClr>
                <a:srgbClr val="000000"/>
              </a:buClr>
              <a:buSzPts val="1800"/>
              <a:buFont typeface="+mj-lt"/>
              <a:buAutoNum type="arabicPeriod" startAt="2"/>
            </a:pPr>
            <a:endParaRPr lang="en-US" altLang="zh-TW" sz="2400" dirty="0">
              <a:solidFill>
                <a:srgbClr val="000000"/>
              </a:solidFill>
              <a:latin typeface="DFKai-SB"/>
              <a:ea typeface="DFKai-SB"/>
              <a:cs typeface="DFKai-SB"/>
              <a:sym typeface="DFKai-SB"/>
            </a:endParaRPr>
          </a:p>
          <a:p>
            <a:pPr marL="0" indent="0">
              <a:buClr>
                <a:srgbClr val="000000"/>
              </a:buClr>
              <a:buSzPts val="1800"/>
              <a:buNone/>
            </a:pPr>
            <a:endParaRPr lang="en-US" altLang="zh-TW" sz="2400" dirty="0">
              <a:solidFill>
                <a:srgbClr val="000000"/>
              </a:solidFill>
              <a:latin typeface="DFKai-SB"/>
              <a:ea typeface="DFKai-SB"/>
              <a:cs typeface="DFKai-SB"/>
              <a:sym typeface="DFKai-SB"/>
            </a:endParaRPr>
          </a:p>
          <a:p>
            <a:pPr indent="-457189">
              <a:buClr>
                <a:srgbClr val="000000"/>
              </a:buClr>
              <a:buSzPts val="1800"/>
              <a:buFont typeface="+mj-lt"/>
              <a:buAutoNum type="arabicPeriod"/>
            </a:pPr>
            <a:endParaRPr lang="en-US" altLang="zh-TW" sz="2400" dirty="0">
              <a:solidFill>
                <a:srgbClr val="000000"/>
              </a:solidFill>
              <a:latin typeface="DFKai-SB"/>
              <a:ea typeface="DFKai-SB"/>
              <a:sym typeface="DFKai-SB"/>
            </a:endParaRPr>
          </a:p>
        </p:txBody>
      </p:sp>
      <p:sp>
        <p:nvSpPr>
          <p:cNvPr id="2" name="投影片編號版面配置區 1">
            <a:extLst>
              <a:ext uri="{FF2B5EF4-FFF2-40B4-BE49-F238E27FC236}">
                <a16:creationId xmlns:a16="http://schemas.microsoft.com/office/drawing/2014/main" id="{A174C997-2E89-4422-8C3D-BBBF992206B9}"/>
              </a:ext>
            </a:extLst>
          </p:cNvPr>
          <p:cNvSpPr>
            <a:spLocks noGrp="1"/>
          </p:cNvSpPr>
          <p:nvPr>
            <p:ph type="sldNum" idx="12"/>
          </p:nvPr>
        </p:nvSpPr>
        <p:spPr/>
        <p:txBody>
          <a:bodyPr/>
          <a:lstStyle/>
          <a:p>
            <a:fld id="{00000000-1234-1234-1234-123412341234}" type="slidenum">
              <a:rPr lang="en-US" altLang="zh-TW" smtClean="0"/>
              <a:pPr/>
              <a:t>4</a:t>
            </a:fld>
            <a:endParaRPr lang="zh-TW"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8"/>
          <p:cNvSpPr txBox="1">
            <a:spLocks noGrp="1"/>
          </p:cNvSpPr>
          <p:nvPr>
            <p:ph type="title"/>
          </p:nvPr>
        </p:nvSpPr>
        <p:spPr>
          <a:xfrm>
            <a:off x="0" y="620713"/>
            <a:ext cx="11582400" cy="1066800"/>
          </a:xfrm>
          <a:prstGeom prst="rect">
            <a:avLst/>
          </a:prstGeom>
        </p:spPr>
        <p:txBody>
          <a:bodyPr spcFirstLastPara="1" vert="horz" wrap="square" lIns="121900" tIns="60933" rIns="121900" bIns="60933" numCol="1" anchor="ctr" anchorCtr="0" compatLnSpc="1">
            <a:prstTxWarp prst="textNoShape">
              <a:avLst/>
            </a:prstTxWarp>
            <a:noAutofit/>
          </a:bodyPr>
          <a:lstStyle/>
          <a:p>
            <a:pPr marL="609585">
              <a:spcBef>
                <a:spcPts val="225"/>
              </a:spcBef>
              <a:spcAft>
                <a:spcPts val="0"/>
              </a:spcAft>
            </a:pPr>
            <a:r>
              <a:rPr lang="zh-TW" altLang="en-US" b="1" dirty="0">
                <a:solidFill>
                  <a:srgbClr val="000000"/>
                </a:solidFill>
                <a:latin typeface="DFKai-SB"/>
                <a:ea typeface="DFKai-SB"/>
                <a:cs typeface="DFKai-SB"/>
                <a:sym typeface="DFKai-SB"/>
              </a:rPr>
              <a:t>方法設計</a:t>
            </a:r>
            <a:endParaRPr b="1" dirty="0">
              <a:solidFill>
                <a:srgbClr val="000000"/>
              </a:solidFill>
              <a:latin typeface="DFKai-SB"/>
              <a:ea typeface="DFKai-SB"/>
              <a:cs typeface="DFKai-SB"/>
              <a:sym typeface="DFKai-SB"/>
            </a:endParaRPr>
          </a:p>
        </p:txBody>
      </p:sp>
      <p:sp>
        <p:nvSpPr>
          <p:cNvPr id="344" name="Google Shape;344;p48"/>
          <p:cNvSpPr txBox="1">
            <a:spLocks noGrp="1"/>
          </p:cNvSpPr>
          <p:nvPr>
            <p:ph type="body" idx="1"/>
          </p:nvPr>
        </p:nvSpPr>
        <p:spPr>
          <a:xfrm>
            <a:off x="624417" y="1773239"/>
            <a:ext cx="10972800" cy="4827600"/>
          </a:xfrm>
          <a:prstGeom prst="rect">
            <a:avLst/>
          </a:prstGeom>
        </p:spPr>
        <p:txBody>
          <a:bodyPr spcFirstLastPara="1" vert="horz" wrap="square" lIns="121900" tIns="60933" rIns="121900" bIns="60933" numCol="1" anchor="t" anchorCtr="0" compatLnSpc="1">
            <a:prstTxWarp prst="textNoShape">
              <a:avLst/>
            </a:prstTxWarp>
            <a:noAutofit/>
          </a:bodyPr>
          <a:lstStyle/>
          <a:p>
            <a:pPr marL="745048" indent="-609585">
              <a:buClr>
                <a:srgbClr val="000000"/>
              </a:buClr>
              <a:buFont typeface="+mj-lt"/>
              <a:buAutoNum type="arabicPeriod"/>
            </a:pPr>
            <a:endParaRPr lang="en-US" altLang="zh-TW" dirty="0">
              <a:solidFill>
                <a:srgbClr val="000000"/>
              </a:solidFill>
              <a:latin typeface="DFKai-SB"/>
              <a:ea typeface="DFKai-SB"/>
              <a:cs typeface="DFKai-SB"/>
              <a:sym typeface="DFKai-SB"/>
            </a:endParaRPr>
          </a:p>
          <a:p>
            <a:pPr marL="745048" indent="-609585">
              <a:buClr>
                <a:srgbClr val="000000"/>
              </a:buClr>
              <a:buFont typeface="+mj-lt"/>
              <a:buAutoNum type="arabicPeriod"/>
            </a:pPr>
            <a:endParaRPr lang="en-US" altLang="zh-TW" dirty="0">
              <a:solidFill>
                <a:srgbClr val="000000"/>
              </a:solidFill>
              <a:latin typeface="標楷體" panose="03000509000000000000" pitchFamily="65" charset="-120"/>
              <a:ea typeface="標楷體" panose="03000509000000000000" pitchFamily="65" charset="-120"/>
              <a:cs typeface="DFKai-SB"/>
              <a:sym typeface="DFKai-SB"/>
            </a:endParaRPr>
          </a:p>
          <a:p>
            <a:pPr marL="745048" indent="-609585">
              <a:buClr>
                <a:srgbClr val="000000"/>
              </a:buClr>
              <a:buFont typeface="+mj-lt"/>
              <a:buAutoNum type="arabicPeriod"/>
            </a:pPr>
            <a:r>
              <a:rPr lang="zh-TW" altLang="en-US" dirty="0">
                <a:solidFill>
                  <a:srgbClr val="000000"/>
                </a:solidFill>
                <a:latin typeface="標楷體" panose="03000509000000000000" pitchFamily="65" charset="-120"/>
                <a:ea typeface="標楷體" panose="03000509000000000000" pitchFamily="65" charset="-120"/>
              </a:rPr>
              <a:t>提出了一個名為</a:t>
            </a:r>
            <a:r>
              <a:rPr lang="en-US" altLang="zh-TW" dirty="0">
                <a:solidFill>
                  <a:srgbClr val="000000"/>
                </a:solidFill>
                <a:latin typeface="標楷體" panose="03000509000000000000" pitchFamily="65" charset="-120"/>
                <a:ea typeface="標楷體" panose="03000509000000000000" pitchFamily="65" charset="-120"/>
              </a:rPr>
              <a:t>Git Education Game</a:t>
            </a:r>
            <a:r>
              <a:rPr lang="zh-TW" altLang="en-US" dirty="0">
                <a:solidFill>
                  <a:srgbClr val="000000"/>
                </a:solidFill>
                <a:latin typeface="標楷體" panose="03000509000000000000" pitchFamily="65" charset="-120"/>
                <a:ea typeface="標楷體" panose="03000509000000000000" pitchFamily="65" charset="-120"/>
              </a:rPr>
              <a:t>的嚴肅遊戲用於教授</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的概念與使用方法，引入遊戲化元素的機制，目的是改善學生的學習動機，並實現相對傳統授課更深入的學習。</a:t>
            </a:r>
            <a:endParaRPr lang="en-US" altLang="zh-TW" dirty="0">
              <a:solidFill>
                <a:srgbClr val="000000"/>
              </a:solidFill>
              <a:latin typeface="標楷體" panose="03000509000000000000" pitchFamily="65" charset="-120"/>
              <a:ea typeface="標楷體" panose="03000509000000000000" pitchFamily="65" charset="-120"/>
              <a:cs typeface="DFKai-SB"/>
              <a:sym typeface="DFKai-SB"/>
            </a:endParaRPr>
          </a:p>
          <a:p>
            <a:pPr marL="1828754" indent="-609585">
              <a:spcBef>
                <a:spcPts val="225"/>
              </a:spcBef>
              <a:spcAft>
                <a:spcPts val="0"/>
              </a:spcAft>
              <a:buFont typeface="+mj-lt"/>
              <a:buAutoNum type="arabicPeriod"/>
            </a:pPr>
            <a:endParaRPr dirty="0">
              <a:solidFill>
                <a:srgbClr val="000000"/>
              </a:solidFill>
              <a:latin typeface="DFKai-SB"/>
              <a:ea typeface="DFKai-SB"/>
              <a:cs typeface="DFKai-SB"/>
              <a:sym typeface="DFKai-SB"/>
            </a:endParaRPr>
          </a:p>
          <a:p>
            <a:pPr marL="745048" indent="-609585">
              <a:buClr>
                <a:srgbClr val="000000"/>
              </a:buClr>
              <a:buFont typeface="+mj-lt"/>
              <a:buAutoNum type="arabicPeriod"/>
            </a:pPr>
            <a:r>
              <a:rPr lang="zh-TW" altLang="en-US" dirty="0">
                <a:solidFill>
                  <a:srgbClr val="000000"/>
                </a:solidFill>
                <a:latin typeface="DFKai-SB"/>
                <a:ea typeface="DFKai-SB"/>
                <a:cs typeface="DFKai-SB"/>
                <a:sym typeface="DFKai-SB"/>
              </a:rPr>
              <a:t>設計了一個教育研究實驗，在實驗中將同一門課程的兩個班級分為實驗組及控制組，分別以基於遊戲的方式授課以及以傳統的方式授課，用以並評估遊戲帶來的學習效果。</a:t>
            </a:r>
            <a:endParaRPr lang="zh-TW" altLang="en-US" dirty="0">
              <a:solidFill>
                <a:srgbClr val="000000"/>
              </a:solidFill>
              <a:latin typeface="DFKai-SB"/>
              <a:ea typeface="DFKai-SB"/>
              <a:sym typeface="DFKai-SB"/>
            </a:endParaRPr>
          </a:p>
        </p:txBody>
      </p:sp>
      <p:sp>
        <p:nvSpPr>
          <p:cNvPr id="2" name="投影片編號版面配置區 1">
            <a:extLst>
              <a:ext uri="{FF2B5EF4-FFF2-40B4-BE49-F238E27FC236}">
                <a16:creationId xmlns:a16="http://schemas.microsoft.com/office/drawing/2014/main" id="{2E0F8A40-56CE-4D25-A7BF-6DB29F9A15FA}"/>
              </a:ext>
            </a:extLst>
          </p:cNvPr>
          <p:cNvSpPr>
            <a:spLocks noGrp="1"/>
          </p:cNvSpPr>
          <p:nvPr>
            <p:ph type="sldNum" idx="12"/>
          </p:nvPr>
        </p:nvSpPr>
        <p:spPr/>
        <p:txBody>
          <a:bodyPr/>
          <a:lstStyle/>
          <a:p>
            <a:fld id="{00000000-1234-1234-1234-123412341234}" type="slidenum">
              <a:rPr lang="en-US" altLang="zh-TW" smtClean="0"/>
              <a:pPr/>
              <a:t>5</a:t>
            </a:fld>
            <a:endParaRPr lang="zh-TW" altLang="en-US"/>
          </a:p>
        </p:txBody>
      </p:sp>
    </p:spTree>
    <p:extLst>
      <p:ext uri="{BB962C8B-B14F-4D97-AF65-F5344CB8AC3E}">
        <p14:creationId xmlns:p14="http://schemas.microsoft.com/office/powerpoint/2010/main" val="3524776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8"/>
          <p:cNvSpPr txBox="1">
            <a:spLocks noGrp="1"/>
          </p:cNvSpPr>
          <p:nvPr>
            <p:ph type="title"/>
          </p:nvPr>
        </p:nvSpPr>
        <p:spPr>
          <a:xfrm>
            <a:off x="0" y="620713"/>
            <a:ext cx="11582400" cy="1066800"/>
          </a:xfrm>
          <a:prstGeom prst="rect">
            <a:avLst/>
          </a:prstGeom>
        </p:spPr>
        <p:txBody>
          <a:bodyPr spcFirstLastPara="1" vert="horz" wrap="square" lIns="121900" tIns="60933" rIns="121900" bIns="60933" numCol="1" anchor="ctr" anchorCtr="0" compatLnSpc="1">
            <a:prstTxWarp prst="textNoShape">
              <a:avLst/>
            </a:prstTxWarp>
            <a:noAutofit/>
          </a:bodyPr>
          <a:lstStyle/>
          <a:p>
            <a:pPr marL="609585">
              <a:spcBef>
                <a:spcPts val="225"/>
              </a:spcBef>
              <a:spcAft>
                <a:spcPts val="0"/>
              </a:spcAft>
            </a:pPr>
            <a:r>
              <a:rPr lang="zh-TW" altLang="en-US" b="1" dirty="0">
                <a:solidFill>
                  <a:srgbClr val="000000"/>
                </a:solidFill>
                <a:latin typeface="DFKai-SB"/>
                <a:ea typeface="DFKai-SB"/>
                <a:cs typeface="DFKai-SB"/>
                <a:sym typeface="DFKai-SB"/>
              </a:rPr>
              <a:t>獲得好處</a:t>
            </a:r>
          </a:p>
        </p:txBody>
      </p:sp>
      <p:sp>
        <p:nvSpPr>
          <p:cNvPr id="344" name="Google Shape;344;p48"/>
          <p:cNvSpPr txBox="1">
            <a:spLocks noGrp="1"/>
          </p:cNvSpPr>
          <p:nvPr>
            <p:ph type="body" idx="1"/>
          </p:nvPr>
        </p:nvSpPr>
        <p:spPr>
          <a:xfrm>
            <a:off x="624417" y="1773239"/>
            <a:ext cx="10972800" cy="4827600"/>
          </a:xfrm>
          <a:prstGeom prst="rect">
            <a:avLst/>
          </a:prstGeom>
        </p:spPr>
        <p:txBody>
          <a:bodyPr spcFirstLastPara="1" vert="horz" wrap="square" lIns="121900" tIns="60933" rIns="121900" bIns="60933" numCol="1" anchor="t" anchorCtr="0" compatLnSpc="1">
            <a:prstTxWarp prst="textNoShape">
              <a:avLst/>
            </a:prstTxWarp>
            <a:noAutofit/>
          </a:bodyPr>
          <a:lstStyle/>
          <a:p>
            <a:pPr marL="745048" indent="-609585">
              <a:buClr>
                <a:srgbClr val="000000"/>
              </a:buClr>
              <a:buFont typeface="+mj-lt"/>
              <a:buAutoNum type="arabicPeriod"/>
            </a:pPr>
            <a:endParaRPr lang="en-US" altLang="zh-TW" dirty="0">
              <a:solidFill>
                <a:srgbClr val="000000"/>
              </a:solidFill>
              <a:latin typeface="DFKai-SB"/>
              <a:ea typeface="DFKai-SB"/>
              <a:cs typeface="DFKai-SB"/>
              <a:sym typeface="DFKai-SB"/>
            </a:endParaRPr>
          </a:p>
          <a:p>
            <a:pPr marL="745048" indent="-609585">
              <a:buClr>
                <a:srgbClr val="000000"/>
              </a:buClr>
              <a:buFont typeface="+mj-lt"/>
              <a:buAutoNum type="arabicPeriod"/>
            </a:pPr>
            <a:endParaRPr lang="en-US" altLang="zh-TW" dirty="0">
              <a:solidFill>
                <a:srgbClr val="000000"/>
              </a:solidFill>
              <a:latin typeface="標楷體" panose="03000509000000000000" pitchFamily="65" charset="-120"/>
              <a:ea typeface="標楷體" panose="03000509000000000000" pitchFamily="65" charset="-120"/>
              <a:cs typeface="DFKai-SB"/>
              <a:sym typeface="DFKai-SB"/>
            </a:endParaRPr>
          </a:p>
          <a:p>
            <a:pPr marL="745048" indent="-609585">
              <a:buClr>
                <a:srgbClr val="000000"/>
              </a:buClr>
              <a:buFont typeface="+mj-lt"/>
              <a:buAutoNum type="arabicPeriod"/>
            </a:pPr>
            <a:r>
              <a:rPr lang="zh-TW" altLang="en-US" dirty="0">
                <a:solidFill>
                  <a:srgbClr val="000000"/>
                </a:solidFill>
                <a:latin typeface="標楷體" panose="03000509000000000000" pitchFamily="65" charset="-120"/>
                <a:ea typeface="標楷體" panose="03000509000000000000" pitchFamily="65" charset="-120"/>
              </a:rPr>
              <a:t>補足學校課程中所不足的部份，改善學生的學習效率，並以漸增式的難度設計關卡降低學生的學習負擔</a:t>
            </a:r>
          </a:p>
          <a:p>
            <a:pPr marL="1828754" indent="-609585">
              <a:spcBef>
                <a:spcPts val="225"/>
              </a:spcBef>
              <a:spcAft>
                <a:spcPts val="0"/>
              </a:spcAft>
              <a:buFont typeface="+mj-lt"/>
              <a:buAutoNum type="arabicPeriod"/>
            </a:pPr>
            <a:endParaRPr dirty="0">
              <a:solidFill>
                <a:srgbClr val="000000"/>
              </a:solidFill>
              <a:latin typeface="DFKai-SB"/>
              <a:ea typeface="DFKai-SB"/>
              <a:cs typeface="DFKai-SB"/>
              <a:sym typeface="DFKai-SB"/>
            </a:endParaRPr>
          </a:p>
          <a:p>
            <a:pPr marL="745048" indent="-609585">
              <a:buClr>
                <a:srgbClr val="000000"/>
              </a:buClr>
              <a:buFont typeface="+mj-lt"/>
              <a:buAutoNum type="arabicPeriod"/>
            </a:pPr>
            <a:r>
              <a:rPr lang="zh-TW" altLang="en-US" dirty="0">
                <a:solidFill>
                  <a:srgbClr val="000000"/>
                </a:solidFill>
                <a:latin typeface="DFKai-SB"/>
                <a:ea typeface="DFKai-SB"/>
                <a:cs typeface="DFKai-SB"/>
                <a:sym typeface="DFKai-SB"/>
              </a:rPr>
              <a:t>藉由遊戲的內在特性，例如競爭、挑戰、互動，能將學習過程轉變為有趣的體驗，可在教師可接受的教學時間和負擔範圍內實現深入學習</a:t>
            </a:r>
            <a:endParaRPr lang="en-US" altLang="zh-TW" dirty="0">
              <a:solidFill>
                <a:srgbClr val="000000"/>
              </a:solidFill>
              <a:latin typeface="DFKai-SB"/>
              <a:ea typeface="DFKai-SB"/>
              <a:cs typeface="DFKai-SB"/>
              <a:sym typeface="DFKai-SB"/>
            </a:endParaRPr>
          </a:p>
          <a:p>
            <a:pPr marL="745048" indent="-609585">
              <a:buClr>
                <a:srgbClr val="000000"/>
              </a:buClr>
              <a:buFont typeface="+mj-lt"/>
              <a:buAutoNum type="arabicPeriod"/>
            </a:pPr>
            <a:endParaRPr lang="en-US" altLang="zh-TW" dirty="0">
              <a:solidFill>
                <a:srgbClr val="000000"/>
              </a:solidFill>
              <a:latin typeface="DFKai-SB"/>
              <a:ea typeface="DFKai-SB"/>
              <a:cs typeface="DFKai-SB"/>
              <a:sym typeface="DFKai-SB"/>
            </a:endParaRPr>
          </a:p>
          <a:p>
            <a:pPr marL="745048" indent="-609585">
              <a:buClr>
                <a:srgbClr val="000000"/>
              </a:buClr>
              <a:buFont typeface="+mj-lt"/>
              <a:buAutoNum type="arabicPeriod"/>
            </a:pPr>
            <a:r>
              <a:rPr lang="zh-TW" altLang="en-US" dirty="0">
                <a:solidFill>
                  <a:srgbClr val="000000"/>
                </a:solidFill>
                <a:latin typeface="DFKai-SB"/>
                <a:ea typeface="DFKai-SB"/>
                <a:cs typeface="DFKai-SB"/>
                <a:sym typeface="DFKai-SB"/>
              </a:rPr>
              <a:t>虛擬的環境中可以模擬各種課堂上難以立即重現的情境，並透過互動的方式使教學抽象概念更加容易，即時回饋增進了學習的效率</a:t>
            </a:r>
          </a:p>
          <a:p>
            <a:pPr marL="745048" indent="-609585">
              <a:buClr>
                <a:srgbClr val="000000"/>
              </a:buClr>
              <a:buFont typeface="+mj-lt"/>
              <a:buAutoNum type="arabicPeriod"/>
            </a:pPr>
            <a:endParaRPr lang="zh-TW" altLang="en-US" dirty="0">
              <a:solidFill>
                <a:srgbClr val="000000"/>
              </a:solidFill>
              <a:latin typeface="DFKai-SB"/>
              <a:ea typeface="DFKai-SB"/>
              <a:cs typeface="DFKai-SB"/>
              <a:sym typeface="DFKai-SB"/>
            </a:endParaRPr>
          </a:p>
        </p:txBody>
      </p:sp>
      <p:sp>
        <p:nvSpPr>
          <p:cNvPr id="2" name="投影片編號版面配置區 1">
            <a:extLst>
              <a:ext uri="{FF2B5EF4-FFF2-40B4-BE49-F238E27FC236}">
                <a16:creationId xmlns:a16="http://schemas.microsoft.com/office/drawing/2014/main" id="{2E0F8A40-56CE-4D25-A7BF-6DB29F9A15FA}"/>
              </a:ext>
            </a:extLst>
          </p:cNvPr>
          <p:cNvSpPr>
            <a:spLocks noGrp="1"/>
          </p:cNvSpPr>
          <p:nvPr>
            <p:ph type="sldNum" idx="12"/>
          </p:nvPr>
        </p:nvSpPr>
        <p:spPr/>
        <p:txBody>
          <a:bodyPr/>
          <a:lstStyle/>
          <a:p>
            <a:fld id="{00000000-1234-1234-1234-123412341234}" type="slidenum">
              <a:rPr lang="en-US" altLang="zh-TW" smtClean="0"/>
              <a:pPr/>
              <a:t>6</a:t>
            </a:fld>
            <a:endParaRPr lang="zh-TW" altLang="en-US"/>
          </a:p>
        </p:txBody>
      </p:sp>
    </p:spTree>
    <p:extLst>
      <p:ext uri="{BB962C8B-B14F-4D97-AF65-F5344CB8AC3E}">
        <p14:creationId xmlns:p14="http://schemas.microsoft.com/office/powerpoint/2010/main" val="3885458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0" y="620713"/>
            <a:ext cx="11582400" cy="1066800"/>
          </a:xfrm>
          <a:prstGeom prst="rect">
            <a:avLst/>
          </a:prstGeom>
        </p:spPr>
        <p:txBody>
          <a:bodyPr spcFirstLastPara="1" vert="horz" wrap="square" lIns="121900" tIns="60933" rIns="121900" bIns="60933" numCol="1" anchor="ctr" anchorCtr="0" compatLnSpc="1">
            <a:prstTxWarp prst="textNoShape">
              <a:avLst/>
            </a:prstTxWarp>
            <a:noAutofit/>
          </a:bodyPr>
          <a:lstStyle/>
          <a:p>
            <a:pPr indent="609585">
              <a:spcBef>
                <a:spcPts val="0"/>
              </a:spcBef>
              <a:spcAft>
                <a:spcPts val="0"/>
              </a:spcAft>
            </a:pPr>
            <a:r>
              <a:rPr lang="zh-TW" b="1" dirty="0">
                <a:solidFill>
                  <a:srgbClr val="000000"/>
                </a:solidFill>
              </a:rPr>
              <a:t>Outline</a:t>
            </a:r>
            <a:endParaRPr dirty="0"/>
          </a:p>
        </p:txBody>
      </p:sp>
      <p:sp>
        <p:nvSpPr>
          <p:cNvPr id="180" name="Google Shape;180;p29"/>
          <p:cNvSpPr txBox="1">
            <a:spLocks noGrp="1"/>
          </p:cNvSpPr>
          <p:nvPr>
            <p:ph type="body" idx="1"/>
          </p:nvPr>
        </p:nvSpPr>
        <p:spPr>
          <a:xfrm>
            <a:off x="624417" y="1773239"/>
            <a:ext cx="10972800" cy="4827600"/>
          </a:xfrm>
          <a:prstGeom prst="rect">
            <a:avLst/>
          </a:prstGeom>
        </p:spPr>
        <p:txBody>
          <a:bodyPr spcFirstLastPara="1" vert="horz" wrap="square" lIns="121900" tIns="60933" rIns="121900" bIns="60933" numCol="1" anchor="t" anchorCtr="0" compatLnSpc="1">
            <a:prstTxWarp prst="textNoShape">
              <a:avLst/>
            </a:prstTxWarp>
            <a:noAutofit/>
          </a:bodyPr>
          <a:lstStyle/>
          <a:p>
            <a:pPr indent="-457189">
              <a:lnSpc>
                <a:spcPct val="150000"/>
              </a:lnSpc>
              <a:spcBef>
                <a:spcPts val="0"/>
              </a:spcBef>
              <a:buClr>
                <a:srgbClr val="000000"/>
              </a:buClr>
              <a:buSzPts val="1800"/>
              <a:buFont typeface="DFKai-SB"/>
              <a:buAutoNum type="arabicPeriod"/>
            </a:pPr>
            <a:r>
              <a:rPr lang="zh-TW" altLang="zh-TW" sz="2400" b="1" dirty="0">
                <a:solidFill>
                  <a:srgbClr val="000000"/>
                </a:solidFill>
                <a:latin typeface="DFKai-SB"/>
                <a:ea typeface="DFKai-SB"/>
                <a:sym typeface="Arial"/>
              </a:rPr>
              <a:t>動機</a:t>
            </a:r>
            <a:endParaRPr lang="en-US" altLang="zh-TW" sz="2400" b="1" dirty="0">
              <a:solidFill>
                <a:srgbClr val="000000"/>
              </a:solidFill>
              <a:latin typeface="DFKai-SB"/>
              <a:ea typeface="DFKai-SB"/>
              <a:sym typeface="Arial"/>
            </a:endParaRPr>
          </a:p>
          <a:p>
            <a:pPr indent="-457189">
              <a:lnSpc>
                <a:spcPct val="150000"/>
              </a:lnSpc>
              <a:spcBef>
                <a:spcPts val="0"/>
              </a:spcBef>
              <a:buClr>
                <a:srgbClr val="000000"/>
              </a:buClr>
              <a:buSzPts val="1800"/>
              <a:buFont typeface="DFKai-SB"/>
              <a:buAutoNum type="arabicPeriod"/>
            </a:pPr>
            <a:r>
              <a:rPr lang="zh-TW" altLang="en-US" sz="2400" b="1" dirty="0">
                <a:solidFill>
                  <a:srgbClr val="FF0000"/>
                </a:solidFill>
                <a:latin typeface="DFKai-SB"/>
                <a:ea typeface="DFKai-SB"/>
                <a:sym typeface="DFKai-SB"/>
              </a:rPr>
              <a:t>文獻回顧</a:t>
            </a:r>
            <a:endParaRPr lang="en-US" altLang="zh-TW" sz="2400" b="1" dirty="0">
              <a:solidFill>
                <a:srgbClr val="FF0000"/>
              </a:solidFill>
              <a:latin typeface="DFKai-SB"/>
              <a:ea typeface="DFKai-SB"/>
              <a:sym typeface="DFKai-SB"/>
            </a:endParaRPr>
          </a:p>
          <a:p>
            <a:pPr indent="-457189">
              <a:lnSpc>
                <a:spcPct val="150000"/>
              </a:lnSpc>
              <a:spcBef>
                <a:spcPts val="0"/>
              </a:spcBef>
              <a:buClr>
                <a:srgbClr val="000000"/>
              </a:buClr>
              <a:buSzPts val="1800"/>
              <a:buFont typeface="DFKai-SB"/>
              <a:buAutoNum type="arabicPeriod"/>
            </a:pPr>
            <a:r>
              <a:rPr lang="zh-TW" altLang="en-US" sz="2400" b="1" dirty="0">
                <a:solidFill>
                  <a:srgbClr val="000000"/>
                </a:solidFill>
                <a:latin typeface="DFKai-SB"/>
                <a:ea typeface="DFKai-SB"/>
                <a:cs typeface="DFKai-SB"/>
                <a:sym typeface="DFKai-SB"/>
              </a:rPr>
              <a:t>系統設計</a:t>
            </a:r>
            <a:endParaRPr lang="en-US" altLang="zh-TW" sz="2400" b="1" dirty="0">
              <a:solidFill>
                <a:srgbClr val="000000"/>
              </a:solidFill>
              <a:latin typeface="DFKai-SB"/>
              <a:ea typeface="DFKai-SB"/>
              <a:cs typeface="DFKai-SB"/>
              <a:sym typeface="DFKai-SB"/>
            </a:endParaRPr>
          </a:p>
          <a:p>
            <a:pPr indent="-457189">
              <a:lnSpc>
                <a:spcPct val="150000"/>
              </a:lnSpc>
              <a:spcBef>
                <a:spcPts val="0"/>
              </a:spcBef>
              <a:buClr>
                <a:srgbClr val="000000"/>
              </a:buClr>
              <a:buSzPts val="1800"/>
              <a:buFont typeface="DFKai-SB"/>
              <a:buAutoNum type="arabicPeriod"/>
            </a:pPr>
            <a:r>
              <a:rPr lang="zh-TW" altLang="en-US" sz="2400" b="1" dirty="0">
                <a:solidFill>
                  <a:srgbClr val="000000"/>
                </a:solidFill>
                <a:latin typeface="DFKai-SB"/>
                <a:ea typeface="DFKai-SB"/>
                <a:cs typeface="DFKai-SB"/>
                <a:sym typeface="DFKai-SB"/>
              </a:rPr>
              <a:t>實驗與結果分析</a:t>
            </a:r>
          </a:p>
          <a:p>
            <a:pPr indent="-457189">
              <a:lnSpc>
                <a:spcPct val="150000"/>
              </a:lnSpc>
              <a:spcBef>
                <a:spcPts val="0"/>
              </a:spcBef>
              <a:buClr>
                <a:srgbClr val="000000"/>
              </a:buClr>
              <a:buSzPts val="1800"/>
              <a:buFont typeface="DFKai-SB"/>
              <a:buAutoNum type="arabicPeriod"/>
            </a:pPr>
            <a:r>
              <a:rPr lang="zh-TW" altLang="en-US" sz="2400" b="1" dirty="0">
                <a:solidFill>
                  <a:srgbClr val="000000"/>
                </a:solidFill>
                <a:latin typeface="DFKai-SB"/>
                <a:ea typeface="DFKai-SB"/>
                <a:cs typeface="DFKai-SB"/>
                <a:sym typeface="DFKai-SB"/>
              </a:rPr>
              <a:t>結論與未來研究</a:t>
            </a:r>
            <a:endParaRPr sz="2400" b="1" dirty="0">
              <a:solidFill>
                <a:srgbClr val="000000"/>
              </a:solidFill>
              <a:latin typeface="Arial"/>
              <a:ea typeface="Arial"/>
              <a:cs typeface="Arial"/>
              <a:sym typeface="Arial"/>
            </a:endParaRPr>
          </a:p>
          <a:p>
            <a:pPr marL="0" indent="0">
              <a:spcBef>
                <a:spcPts val="225"/>
              </a:spcBef>
              <a:spcAft>
                <a:spcPts val="0"/>
              </a:spcAft>
              <a:buNone/>
            </a:pPr>
            <a:endParaRPr sz="2400" dirty="0"/>
          </a:p>
        </p:txBody>
      </p:sp>
      <p:sp>
        <p:nvSpPr>
          <p:cNvPr id="2" name="投影片編號版面配置區 1">
            <a:extLst>
              <a:ext uri="{FF2B5EF4-FFF2-40B4-BE49-F238E27FC236}">
                <a16:creationId xmlns:a16="http://schemas.microsoft.com/office/drawing/2014/main" id="{76DC6E0D-FBDC-4633-B8FA-055078CBFDCC}"/>
              </a:ext>
            </a:extLst>
          </p:cNvPr>
          <p:cNvSpPr>
            <a:spLocks noGrp="1"/>
          </p:cNvSpPr>
          <p:nvPr>
            <p:ph type="sldNum" idx="12"/>
          </p:nvPr>
        </p:nvSpPr>
        <p:spPr/>
        <p:txBody>
          <a:bodyPr/>
          <a:lstStyle/>
          <a:p>
            <a:fld id="{00000000-1234-1234-1234-123412341234}" type="slidenum">
              <a:rPr lang="en-US" altLang="zh-TW" smtClean="0"/>
              <a:pPr/>
              <a:t>7</a:t>
            </a:fld>
            <a:endParaRPr lang="zh-TW" altLang="en-US"/>
          </a:p>
        </p:txBody>
      </p:sp>
    </p:spTree>
    <p:extLst>
      <p:ext uri="{BB962C8B-B14F-4D97-AF65-F5344CB8AC3E}">
        <p14:creationId xmlns:p14="http://schemas.microsoft.com/office/powerpoint/2010/main" val="3187610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5"/>
          <p:cNvSpPr txBox="1">
            <a:spLocks noGrp="1"/>
          </p:cNvSpPr>
          <p:nvPr>
            <p:ph type="title"/>
          </p:nvPr>
        </p:nvSpPr>
        <p:spPr>
          <a:xfrm>
            <a:off x="0" y="620713"/>
            <a:ext cx="11582400" cy="1066800"/>
          </a:xfrm>
          <a:prstGeom prst="rect">
            <a:avLst/>
          </a:prstGeom>
        </p:spPr>
        <p:txBody>
          <a:bodyPr spcFirstLastPara="1" vert="horz" wrap="square" lIns="121900" tIns="60933" rIns="121900" bIns="60933" numCol="1" anchor="ctr" anchorCtr="0" compatLnSpc="1">
            <a:prstTxWarp prst="textNoShape">
              <a:avLst/>
            </a:prstTxWarp>
            <a:noAutofit/>
          </a:bodyPr>
          <a:lstStyle/>
          <a:p>
            <a:pPr indent="609585">
              <a:spcBef>
                <a:spcPts val="0"/>
              </a:spcBef>
              <a:spcAft>
                <a:spcPts val="0"/>
              </a:spcAft>
            </a:pPr>
            <a:r>
              <a:rPr lang="zh-TW" b="1" dirty="0">
                <a:solidFill>
                  <a:srgbClr val="000000"/>
                </a:solidFill>
                <a:latin typeface="DFKai-SB"/>
                <a:ea typeface="DFKai-SB"/>
                <a:cs typeface="DFKai-SB"/>
                <a:sym typeface="DFKai-SB"/>
              </a:rPr>
              <a:t>文獻</a:t>
            </a:r>
            <a:r>
              <a:rPr lang="zh-TW" altLang="en-US" b="1" dirty="0">
                <a:solidFill>
                  <a:srgbClr val="000000"/>
                </a:solidFill>
                <a:latin typeface="DFKai-SB"/>
                <a:ea typeface="DFKai-SB"/>
                <a:cs typeface="DFKai-SB"/>
                <a:sym typeface="DFKai-SB"/>
              </a:rPr>
              <a:t>回顧</a:t>
            </a:r>
            <a:endParaRPr b="1" dirty="0">
              <a:latin typeface="DFKai-SB"/>
              <a:ea typeface="DFKai-SB"/>
              <a:cs typeface="DFKai-SB"/>
              <a:sym typeface="DFKai-SB"/>
            </a:endParaRPr>
          </a:p>
        </p:txBody>
      </p:sp>
      <p:sp>
        <p:nvSpPr>
          <p:cNvPr id="222" name="Google Shape;222;p35"/>
          <p:cNvSpPr txBox="1">
            <a:spLocks noGrp="1"/>
          </p:cNvSpPr>
          <p:nvPr>
            <p:ph type="body" idx="1"/>
          </p:nvPr>
        </p:nvSpPr>
        <p:spPr>
          <a:xfrm>
            <a:off x="624417" y="1773239"/>
            <a:ext cx="10972800" cy="4827600"/>
          </a:xfrm>
          <a:prstGeom prst="rect">
            <a:avLst/>
          </a:prstGeom>
        </p:spPr>
        <p:txBody>
          <a:bodyPr spcFirstLastPara="1" vert="horz" wrap="square" lIns="121900" tIns="60933" rIns="121900" bIns="60933" numCol="1" anchor="t" anchorCtr="0" compatLnSpc="1">
            <a:prstTxWarp prst="textNoShape">
              <a:avLst/>
            </a:prstTxWarp>
            <a:noAutofit/>
          </a:bodyPr>
          <a:lstStyle/>
          <a:p>
            <a:pPr marL="0" indent="0">
              <a:spcBef>
                <a:spcPts val="225"/>
              </a:spcBef>
              <a:spcAft>
                <a:spcPts val="0"/>
              </a:spcAft>
              <a:buNone/>
            </a:pPr>
            <a:r>
              <a:rPr lang="zh-TW" altLang="en-US" b="1" dirty="0">
                <a:solidFill>
                  <a:srgbClr val="000000"/>
                </a:solidFill>
                <a:latin typeface="標楷體" panose="03000509000000000000" pitchFamily="65" charset="-120"/>
                <a:ea typeface="標楷體" panose="03000509000000000000" pitchFamily="65" charset="-120"/>
              </a:rPr>
              <a:t>嚴肅遊戲與遊戲化</a:t>
            </a:r>
            <a:r>
              <a:rPr lang="zh-TW" b="1" dirty="0">
                <a:solidFill>
                  <a:srgbClr val="000000"/>
                </a:solidFill>
              </a:rPr>
              <a:t>:</a:t>
            </a:r>
            <a:endParaRPr b="1" dirty="0">
              <a:solidFill>
                <a:srgbClr val="000000"/>
              </a:solidFill>
            </a:endParaRPr>
          </a:p>
          <a:p>
            <a:pPr marL="0" indent="0">
              <a:spcBef>
                <a:spcPts val="225"/>
              </a:spcBef>
              <a:spcAft>
                <a:spcPts val="0"/>
              </a:spcAft>
              <a:buNone/>
            </a:pPr>
            <a:endParaRPr dirty="0"/>
          </a:p>
          <a:p>
            <a:pPr indent="-457189">
              <a:buClr>
                <a:srgbClr val="000000"/>
              </a:buClr>
              <a:buSzPts val="1800"/>
            </a:pPr>
            <a:r>
              <a:rPr lang="zh-TW" altLang="en-US" dirty="0">
                <a:solidFill>
                  <a:srgbClr val="000000"/>
                </a:solidFill>
                <a:latin typeface="DFKai-SB"/>
                <a:ea typeface="DFKai-SB"/>
              </a:rPr>
              <a:t>近幾十年來嚴肅遊戲與遊戲化都被用於開發用於</a:t>
            </a:r>
            <a:r>
              <a:rPr lang="en-US" altLang="zh-TW" dirty="0">
                <a:solidFill>
                  <a:srgbClr val="000000"/>
                </a:solidFill>
                <a:latin typeface="DFKai-SB"/>
                <a:ea typeface="DFKai-SB"/>
              </a:rPr>
              <a:t>”</a:t>
            </a:r>
            <a:r>
              <a:rPr lang="zh-TW" altLang="en-US" dirty="0">
                <a:solidFill>
                  <a:srgbClr val="000000"/>
                </a:solidFill>
                <a:latin typeface="DFKai-SB"/>
                <a:ea typeface="DFKai-SB"/>
              </a:rPr>
              <a:t>嚴肅”目的，嚴肅遊戲以完整的遊戲為基礎，將娛樂作為次要，遊戲化則是將遊戲元素加入到非遊戲的環境之中，但都試圖使用遊戲或遊戲元素來教育和改變行為模式</a:t>
            </a:r>
            <a:endParaRPr lang="en-US" dirty="0">
              <a:solidFill>
                <a:srgbClr val="000000"/>
              </a:solidFill>
              <a:latin typeface="Arial"/>
              <a:ea typeface="DFKai-SB"/>
              <a:cs typeface="Arial"/>
              <a:sym typeface="Arial"/>
            </a:endParaRPr>
          </a:p>
          <a:p>
            <a:pPr indent="-457189">
              <a:buClr>
                <a:srgbClr val="000000"/>
              </a:buClr>
              <a:buSzPts val="1800"/>
            </a:pPr>
            <a:endParaRPr sz="2400" dirty="0">
              <a:solidFill>
                <a:srgbClr val="000000"/>
              </a:solidFill>
              <a:latin typeface="DFKai-SB"/>
              <a:ea typeface="DFKai-SB"/>
              <a:cs typeface="DFKai-SB"/>
              <a:sym typeface="DFKai-SB"/>
            </a:endParaRPr>
          </a:p>
        </p:txBody>
      </p:sp>
      <p:sp>
        <p:nvSpPr>
          <p:cNvPr id="2" name="投影片編號版面配置區 1">
            <a:extLst>
              <a:ext uri="{FF2B5EF4-FFF2-40B4-BE49-F238E27FC236}">
                <a16:creationId xmlns:a16="http://schemas.microsoft.com/office/drawing/2014/main" id="{F95C7F36-31DE-492F-B645-DF80510D6487}"/>
              </a:ext>
            </a:extLst>
          </p:cNvPr>
          <p:cNvSpPr>
            <a:spLocks noGrp="1"/>
          </p:cNvSpPr>
          <p:nvPr>
            <p:ph type="sldNum" idx="12"/>
          </p:nvPr>
        </p:nvSpPr>
        <p:spPr/>
        <p:txBody>
          <a:bodyPr/>
          <a:lstStyle/>
          <a:p>
            <a:fld id="{00000000-1234-1234-1234-123412341234}" type="slidenum">
              <a:rPr lang="en-US" altLang="zh-TW" smtClean="0"/>
              <a:pPr/>
              <a:t>8</a:t>
            </a:fld>
            <a:endParaRPr lang="zh-TW"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6"/>
          <p:cNvSpPr txBox="1">
            <a:spLocks noGrp="1"/>
          </p:cNvSpPr>
          <p:nvPr>
            <p:ph type="title"/>
          </p:nvPr>
        </p:nvSpPr>
        <p:spPr>
          <a:xfrm>
            <a:off x="0" y="620713"/>
            <a:ext cx="11582400" cy="1066800"/>
          </a:xfrm>
          <a:prstGeom prst="rect">
            <a:avLst/>
          </a:prstGeom>
          <a:ln>
            <a:noFill/>
          </a:ln>
        </p:spPr>
        <p:txBody>
          <a:bodyPr spcFirstLastPara="1" vert="horz" wrap="square" lIns="121900" tIns="60933" rIns="121900" bIns="60933" numCol="1" anchor="ctr" anchorCtr="0" compatLnSpc="1">
            <a:prstTxWarp prst="textNoShape">
              <a:avLst/>
            </a:prstTxWarp>
            <a:noAutofit/>
          </a:bodyPr>
          <a:lstStyle/>
          <a:p>
            <a:pPr indent="609585">
              <a:spcBef>
                <a:spcPts val="0"/>
              </a:spcBef>
              <a:spcAft>
                <a:spcPts val="0"/>
              </a:spcAft>
            </a:pPr>
            <a:r>
              <a:rPr lang="zh-TW" altLang="zh-TW" b="1" dirty="0">
                <a:solidFill>
                  <a:srgbClr val="000000"/>
                </a:solidFill>
                <a:latin typeface="DFKai-SB"/>
                <a:ea typeface="DFKai-SB"/>
                <a:cs typeface="DFKai-SB"/>
                <a:sym typeface="DFKai-SB"/>
              </a:rPr>
              <a:t>文獻</a:t>
            </a:r>
            <a:r>
              <a:rPr lang="zh-TW" altLang="en-US" b="1" dirty="0">
                <a:solidFill>
                  <a:srgbClr val="000000"/>
                </a:solidFill>
                <a:latin typeface="DFKai-SB"/>
                <a:ea typeface="DFKai-SB"/>
                <a:cs typeface="DFKai-SB"/>
                <a:sym typeface="DFKai-SB"/>
              </a:rPr>
              <a:t>回顧</a:t>
            </a:r>
            <a:endParaRPr b="1" dirty="0">
              <a:latin typeface="DFKai-SB"/>
              <a:ea typeface="DFKai-SB"/>
              <a:cs typeface="DFKai-SB"/>
              <a:sym typeface="DFKai-SB"/>
            </a:endParaRPr>
          </a:p>
        </p:txBody>
      </p:sp>
      <p:sp>
        <p:nvSpPr>
          <p:cNvPr id="230" name="Google Shape;230;p36"/>
          <p:cNvSpPr txBox="1">
            <a:spLocks noGrp="1"/>
          </p:cNvSpPr>
          <p:nvPr>
            <p:ph type="body" idx="1"/>
          </p:nvPr>
        </p:nvSpPr>
        <p:spPr>
          <a:xfrm>
            <a:off x="624417" y="1773239"/>
            <a:ext cx="10972800" cy="4827600"/>
          </a:xfrm>
          <a:prstGeom prst="rect">
            <a:avLst/>
          </a:prstGeom>
        </p:spPr>
        <p:txBody>
          <a:bodyPr spcFirstLastPara="1" vert="horz" wrap="square" lIns="121900" tIns="60933" rIns="121900" bIns="60933" numCol="1" anchor="t" anchorCtr="0" compatLnSpc="1">
            <a:prstTxWarp prst="textNoShape">
              <a:avLst/>
            </a:prstTxWarp>
            <a:noAutofit/>
          </a:bodyPr>
          <a:lstStyle/>
          <a:p>
            <a:pPr marL="0" indent="0">
              <a:spcBef>
                <a:spcPts val="225"/>
              </a:spcBef>
              <a:spcAft>
                <a:spcPts val="0"/>
              </a:spcAft>
              <a:buNone/>
            </a:pPr>
            <a:r>
              <a:rPr lang="zh-TW" altLang="en-US" b="1" dirty="0">
                <a:solidFill>
                  <a:srgbClr val="000000"/>
                </a:solidFill>
                <a:latin typeface="標楷體" panose="03000509000000000000" pitchFamily="65" charset="-120"/>
                <a:ea typeface="標楷體" panose="03000509000000000000" pitchFamily="65" charset="-120"/>
              </a:rPr>
              <a:t>遊戲化元素</a:t>
            </a:r>
            <a:endParaRPr b="1" dirty="0">
              <a:solidFill>
                <a:srgbClr val="000000"/>
              </a:solidFill>
              <a:latin typeface="標楷體" panose="03000509000000000000" pitchFamily="65" charset="-120"/>
              <a:ea typeface="標楷體" panose="03000509000000000000" pitchFamily="65" charset="-120"/>
              <a:cs typeface="DFKai-SB"/>
              <a:sym typeface="DFKai-SB"/>
            </a:endParaRPr>
          </a:p>
          <a:p>
            <a:pPr marL="0" indent="0">
              <a:spcBef>
                <a:spcPts val="225"/>
              </a:spcBef>
              <a:spcAft>
                <a:spcPts val="0"/>
              </a:spcAft>
              <a:buNone/>
            </a:pPr>
            <a:endParaRPr lang="zh-TW" altLang="en-US" dirty="0">
              <a:latin typeface="標楷體" panose="03000509000000000000" pitchFamily="65" charset="-120"/>
              <a:ea typeface="標楷體" panose="03000509000000000000" pitchFamily="65" charset="-120"/>
            </a:endParaRPr>
          </a:p>
          <a:p>
            <a:pPr marL="609585" indent="-474121">
              <a:spcBef>
                <a:spcPts val="225"/>
              </a:spcBef>
              <a:spcAft>
                <a:spcPts val="0"/>
              </a:spcAft>
              <a:buClr>
                <a:srgbClr val="000000"/>
              </a:buClr>
              <a:buSzPts val="2000"/>
              <a:buFont typeface="DFKai-SB"/>
              <a:buChar char="•"/>
            </a:pPr>
            <a:r>
              <a:rPr lang="zh-TW" altLang="en-US" dirty="0">
                <a:solidFill>
                  <a:srgbClr val="000000"/>
                </a:solidFill>
                <a:latin typeface="標楷體" panose="03000509000000000000" pitchFamily="65" charset="-120"/>
                <a:ea typeface="標楷體" panose="03000509000000000000" pitchFamily="65" charset="-120"/>
              </a:rPr>
              <a:t>遊戲化元素作為</a:t>
            </a:r>
            <a:r>
              <a:rPr lang="zh-TW" altLang="en-US" dirty="0">
                <a:solidFill>
                  <a:schemeClr val="bg1">
                    <a:lumMod val="10000"/>
                  </a:schemeClr>
                </a:solidFill>
                <a:latin typeface="標楷體" panose="03000509000000000000" pitchFamily="65" charset="-120"/>
                <a:ea typeface="標楷體" panose="03000509000000000000" pitchFamily="65" charset="-120"/>
              </a:rPr>
              <a:t>吸引使用者的重要動力</a:t>
            </a:r>
            <a:r>
              <a:rPr lang="zh-TW" dirty="0">
                <a:solidFill>
                  <a:srgbClr val="000000"/>
                </a:solidFill>
                <a:latin typeface="標楷體" panose="03000509000000000000" pitchFamily="65" charset="-120"/>
                <a:ea typeface="標楷體" panose="03000509000000000000" pitchFamily="65" charset="-120"/>
                <a:cs typeface="DFKai-SB"/>
                <a:sym typeface="DFKai-SB"/>
              </a:rPr>
              <a:t>，</a:t>
            </a:r>
            <a:r>
              <a:rPr lang="zh-TW" altLang="en-US" dirty="0">
                <a:solidFill>
                  <a:srgbClr val="000000"/>
                </a:solidFill>
                <a:latin typeface="標楷體" panose="03000509000000000000" pitchFamily="65" charset="-120"/>
                <a:ea typeface="標楷體" panose="03000509000000000000" pitchFamily="65" charset="-120"/>
                <a:cs typeface="DFKai-SB"/>
                <a:sym typeface="DFKai-SB"/>
              </a:rPr>
              <a:t>並且遊戲元素往往是相互關聯的，</a:t>
            </a:r>
            <a:r>
              <a:rPr lang="en-US" altLang="zh-TW" dirty="0">
                <a:solidFill>
                  <a:srgbClr val="000000"/>
                </a:solidFill>
                <a:latin typeface="標楷體" panose="03000509000000000000" pitchFamily="65" charset="-120"/>
                <a:ea typeface="標楷體" panose="03000509000000000000" pitchFamily="65" charset="-120"/>
                <a:cs typeface="DFKai-SB"/>
                <a:sym typeface="DFKai-SB"/>
              </a:rPr>
              <a:t>Katie Seaborn</a:t>
            </a:r>
            <a:r>
              <a:rPr lang="zh-TW" altLang="en-US" dirty="0">
                <a:solidFill>
                  <a:srgbClr val="000000"/>
                </a:solidFill>
                <a:latin typeface="標楷體" panose="03000509000000000000" pitchFamily="65" charset="-120"/>
                <a:ea typeface="標楷體" panose="03000509000000000000" pitchFamily="65" charset="-120"/>
                <a:cs typeface="DFKai-SB"/>
                <a:sym typeface="DFKai-SB"/>
              </a:rPr>
              <a:t>等人統整了數個遊戲化元素</a:t>
            </a:r>
            <a:endParaRPr b="1" dirty="0">
              <a:solidFill>
                <a:srgbClr val="000000"/>
              </a:solidFill>
              <a:latin typeface="標楷體" panose="03000509000000000000" pitchFamily="65" charset="-120"/>
              <a:ea typeface="標楷體" panose="03000509000000000000" pitchFamily="65" charset="-120"/>
            </a:endParaRPr>
          </a:p>
        </p:txBody>
      </p:sp>
      <p:sp>
        <p:nvSpPr>
          <p:cNvPr id="2" name="投影片編號版面配置區 1">
            <a:extLst>
              <a:ext uri="{FF2B5EF4-FFF2-40B4-BE49-F238E27FC236}">
                <a16:creationId xmlns:a16="http://schemas.microsoft.com/office/drawing/2014/main" id="{25AE2364-C500-4590-BAD4-52A33400AE26}"/>
              </a:ext>
            </a:extLst>
          </p:cNvPr>
          <p:cNvSpPr>
            <a:spLocks noGrp="1"/>
          </p:cNvSpPr>
          <p:nvPr>
            <p:ph type="sldNum" idx="12"/>
          </p:nvPr>
        </p:nvSpPr>
        <p:spPr/>
        <p:txBody>
          <a:bodyPr/>
          <a:lstStyle/>
          <a:p>
            <a:fld id="{00000000-1234-1234-1234-123412341234}" type="slidenum">
              <a:rPr lang="en-US" altLang="zh-TW" smtClean="0"/>
              <a:pPr/>
              <a:t>9</a:t>
            </a:fld>
            <a:endParaRPr lang="zh-TW" altLang="en-US"/>
          </a:p>
        </p:txBody>
      </p:sp>
      <p:graphicFrame>
        <p:nvGraphicFramePr>
          <p:cNvPr id="5" name="表格 4">
            <a:extLst>
              <a:ext uri="{FF2B5EF4-FFF2-40B4-BE49-F238E27FC236}">
                <a16:creationId xmlns:a16="http://schemas.microsoft.com/office/drawing/2014/main" id="{E86AC877-E669-49B2-87CE-C0D93D8EBE36}"/>
              </a:ext>
            </a:extLst>
          </p:cNvPr>
          <p:cNvGraphicFramePr>
            <a:graphicFrameLocks noGrp="1"/>
          </p:cNvGraphicFramePr>
          <p:nvPr>
            <p:extLst>
              <p:ext uri="{D42A27DB-BD31-4B8C-83A1-F6EECF244321}">
                <p14:modId xmlns:p14="http://schemas.microsoft.com/office/powerpoint/2010/main" val="3488729464"/>
              </p:ext>
            </p:extLst>
          </p:nvPr>
        </p:nvGraphicFramePr>
        <p:xfrm>
          <a:off x="1378314" y="3365653"/>
          <a:ext cx="8977541" cy="2871630"/>
        </p:xfrm>
        <a:graphic>
          <a:graphicData uri="http://schemas.openxmlformats.org/drawingml/2006/table">
            <a:tbl>
              <a:tblPr>
                <a:tableStyleId>{9D7B26C5-4107-4FEC-AEDC-1716B250A1EF}</a:tableStyleId>
              </a:tblPr>
              <a:tblGrid>
                <a:gridCol w="1555102">
                  <a:extLst>
                    <a:ext uri="{9D8B030D-6E8A-4147-A177-3AD203B41FA5}">
                      <a16:colId xmlns:a16="http://schemas.microsoft.com/office/drawing/2014/main" val="2915066396"/>
                    </a:ext>
                  </a:extLst>
                </a:gridCol>
                <a:gridCol w="4859549">
                  <a:extLst>
                    <a:ext uri="{9D8B030D-6E8A-4147-A177-3AD203B41FA5}">
                      <a16:colId xmlns:a16="http://schemas.microsoft.com/office/drawing/2014/main" val="655574669"/>
                    </a:ext>
                  </a:extLst>
                </a:gridCol>
                <a:gridCol w="2562890">
                  <a:extLst>
                    <a:ext uri="{9D8B030D-6E8A-4147-A177-3AD203B41FA5}">
                      <a16:colId xmlns:a16="http://schemas.microsoft.com/office/drawing/2014/main" val="595343033"/>
                    </a:ext>
                  </a:extLst>
                </a:gridCol>
              </a:tblGrid>
              <a:tr h="319070">
                <a:tc>
                  <a:txBody>
                    <a:bodyPr/>
                    <a:lstStyle/>
                    <a:p>
                      <a:pPr algn="ctr">
                        <a:lnSpc>
                          <a:spcPts val="1300"/>
                        </a:lnSpc>
                      </a:pPr>
                      <a:r>
                        <a:rPr lang="en-US" sz="1600" dirty="0">
                          <a:solidFill>
                            <a:schemeClr val="bg1">
                              <a:lumMod val="10000"/>
                            </a:schemeClr>
                          </a:solidFill>
                          <a:effectLst/>
                          <a:latin typeface="+mn-lt"/>
                          <a:ea typeface="+mn-ea"/>
                        </a:rPr>
                        <a:t>Term</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Definition</a:t>
                      </a:r>
                      <a:endParaRPr lang="zh-TW" altLang="en-US" sz="1600" dirty="0">
                        <a:solidFill>
                          <a:schemeClr val="bg1">
                            <a:lumMod val="10000"/>
                          </a:schemeClr>
                        </a:solidFill>
                        <a:effectLst/>
                        <a:latin typeface="+mn-lt"/>
                        <a:ea typeface="+mn-ea"/>
                      </a:endParaRPr>
                    </a:p>
                  </a:txBody>
                  <a:tcPr marL="0" marR="0" marT="0" marB="0" anchor="ctr"/>
                </a:tc>
                <a:tc>
                  <a:txBody>
                    <a:bodyPr/>
                    <a:lstStyle/>
                    <a:p>
                      <a:pPr algn="ctr">
                        <a:lnSpc>
                          <a:spcPts val="1300"/>
                        </a:lnSpc>
                      </a:pPr>
                      <a:r>
                        <a:rPr lang="en-US" sz="1600">
                          <a:solidFill>
                            <a:schemeClr val="bg1">
                              <a:lumMod val="10000"/>
                            </a:schemeClr>
                          </a:solidFill>
                          <a:effectLst/>
                          <a:latin typeface="+mn-lt"/>
                          <a:ea typeface="+mn-ea"/>
                        </a:rPr>
                        <a:t>Alternatives</a:t>
                      </a:r>
                    </a:p>
                  </a:txBody>
                  <a:tcPr marL="6350" marR="6350" marT="0" marB="0" anchor="ctr"/>
                </a:tc>
                <a:extLst>
                  <a:ext uri="{0D108BD9-81ED-4DB2-BD59-A6C34878D82A}">
                    <a16:rowId xmlns:a16="http://schemas.microsoft.com/office/drawing/2014/main" val="2829870818"/>
                  </a:ext>
                </a:extLst>
              </a:tr>
              <a:tr h="319070">
                <a:tc>
                  <a:txBody>
                    <a:bodyPr/>
                    <a:lstStyle/>
                    <a:p>
                      <a:pPr algn="ctr">
                        <a:lnSpc>
                          <a:spcPts val="1300"/>
                        </a:lnSpc>
                      </a:pPr>
                      <a:r>
                        <a:rPr lang="en-US" sz="1600" dirty="0">
                          <a:solidFill>
                            <a:schemeClr val="bg1">
                              <a:lumMod val="10000"/>
                            </a:schemeClr>
                          </a:solidFill>
                          <a:effectLst/>
                          <a:latin typeface="+mn-lt"/>
                          <a:ea typeface="+mn-ea"/>
                        </a:rPr>
                        <a:t>Points</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Numerical units indicating progress.</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a:solidFill>
                            <a:schemeClr val="bg1">
                              <a:lumMod val="10000"/>
                            </a:schemeClr>
                          </a:solidFill>
                          <a:effectLst/>
                          <a:latin typeface="+mn-lt"/>
                          <a:ea typeface="+mn-ea"/>
                        </a:rPr>
                        <a:t>Experience points; score.</a:t>
                      </a:r>
                      <a:endParaRPr lang="zh-TW" sz="1600">
                        <a:solidFill>
                          <a:schemeClr val="bg1">
                            <a:lumMod val="10000"/>
                          </a:schemeClr>
                        </a:solidFill>
                        <a:effectLst/>
                        <a:latin typeface="+mn-lt"/>
                        <a:ea typeface="+mn-ea"/>
                        <a:cs typeface="Times New Roman" panose="02020603050405020304" pitchFamily="18" charset="0"/>
                      </a:endParaRPr>
                    </a:p>
                  </a:txBody>
                  <a:tcPr marL="6350" marR="6350" marT="0" marB="0" anchor="ctr"/>
                </a:tc>
                <a:extLst>
                  <a:ext uri="{0D108BD9-81ED-4DB2-BD59-A6C34878D82A}">
                    <a16:rowId xmlns:a16="http://schemas.microsoft.com/office/drawing/2014/main" val="1675053019"/>
                  </a:ext>
                </a:extLst>
              </a:tr>
              <a:tr h="319070">
                <a:tc>
                  <a:txBody>
                    <a:bodyPr/>
                    <a:lstStyle/>
                    <a:p>
                      <a:pPr algn="ctr">
                        <a:lnSpc>
                          <a:spcPts val="1300"/>
                        </a:lnSpc>
                      </a:pPr>
                      <a:r>
                        <a:rPr lang="en-US" sz="1600" dirty="0">
                          <a:solidFill>
                            <a:schemeClr val="bg1">
                              <a:lumMod val="10000"/>
                            </a:schemeClr>
                          </a:solidFill>
                          <a:effectLst/>
                          <a:latin typeface="+mn-lt"/>
                          <a:ea typeface="+mn-ea"/>
                        </a:rPr>
                        <a:t>Badges</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Visual icons signifying achievements.</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a:solidFill>
                            <a:schemeClr val="bg1">
                              <a:lumMod val="10000"/>
                            </a:schemeClr>
                          </a:solidFill>
                          <a:effectLst/>
                          <a:latin typeface="+mn-lt"/>
                          <a:ea typeface="+mn-ea"/>
                        </a:rPr>
                        <a:t>Trophies.</a:t>
                      </a:r>
                      <a:endParaRPr lang="zh-TW" sz="1600">
                        <a:solidFill>
                          <a:schemeClr val="bg1">
                            <a:lumMod val="10000"/>
                          </a:schemeClr>
                        </a:solidFill>
                        <a:effectLst/>
                        <a:latin typeface="+mn-lt"/>
                        <a:ea typeface="+mn-ea"/>
                        <a:cs typeface="Times New Roman" panose="02020603050405020304" pitchFamily="18" charset="0"/>
                      </a:endParaRPr>
                    </a:p>
                  </a:txBody>
                  <a:tcPr marL="6350" marR="6350" marT="0" marB="0" anchor="ctr"/>
                </a:tc>
                <a:extLst>
                  <a:ext uri="{0D108BD9-81ED-4DB2-BD59-A6C34878D82A}">
                    <a16:rowId xmlns:a16="http://schemas.microsoft.com/office/drawing/2014/main" val="1552664458"/>
                  </a:ext>
                </a:extLst>
              </a:tr>
              <a:tr h="319070">
                <a:tc>
                  <a:txBody>
                    <a:bodyPr/>
                    <a:lstStyle/>
                    <a:p>
                      <a:pPr algn="ctr">
                        <a:lnSpc>
                          <a:spcPts val="1300"/>
                        </a:lnSpc>
                      </a:pPr>
                      <a:r>
                        <a:rPr lang="en-US" sz="1600">
                          <a:solidFill>
                            <a:schemeClr val="bg1">
                              <a:lumMod val="10000"/>
                            </a:schemeClr>
                          </a:solidFill>
                          <a:effectLst/>
                          <a:latin typeface="+mn-lt"/>
                          <a:ea typeface="+mn-ea"/>
                        </a:rPr>
                        <a:t>Leaderboards</a:t>
                      </a:r>
                      <a:endParaRPr lang="zh-TW" sz="160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Display of ranks for comparison. </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a:solidFill>
                            <a:schemeClr val="bg1">
                              <a:lumMod val="10000"/>
                            </a:schemeClr>
                          </a:solidFill>
                          <a:effectLst/>
                          <a:latin typeface="+mn-lt"/>
                          <a:ea typeface="+mn-ea"/>
                        </a:rPr>
                        <a:t>Rankings, scoreboard.</a:t>
                      </a:r>
                      <a:endParaRPr lang="zh-TW" sz="1600">
                        <a:solidFill>
                          <a:schemeClr val="bg1">
                            <a:lumMod val="10000"/>
                          </a:schemeClr>
                        </a:solidFill>
                        <a:effectLst/>
                        <a:latin typeface="+mn-lt"/>
                        <a:ea typeface="+mn-ea"/>
                        <a:cs typeface="Times New Roman" panose="02020603050405020304" pitchFamily="18" charset="0"/>
                      </a:endParaRPr>
                    </a:p>
                  </a:txBody>
                  <a:tcPr marL="6350" marR="6350" marT="0" marB="0" anchor="ctr"/>
                </a:tc>
                <a:extLst>
                  <a:ext uri="{0D108BD9-81ED-4DB2-BD59-A6C34878D82A}">
                    <a16:rowId xmlns:a16="http://schemas.microsoft.com/office/drawing/2014/main" val="1348173732"/>
                  </a:ext>
                </a:extLst>
              </a:tr>
              <a:tr h="319070">
                <a:tc>
                  <a:txBody>
                    <a:bodyPr/>
                    <a:lstStyle/>
                    <a:p>
                      <a:pPr algn="ctr">
                        <a:lnSpc>
                          <a:spcPts val="1300"/>
                        </a:lnSpc>
                      </a:pPr>
                      <a:r>
                        <a:rPr lang="en-US" sz="1600">
                          <a:solidFill>
                            <a:schemeClr val="bg1">
                              <a:lumMod val="10000"/>
                            </a:schemeClr>
                          </a:solidFill>
                          <a:effectLst/>
                          <a:latin typeface="+mn-lt"/>
                          <a:ea typeface="+mn-ea"/>
                        </a:rPr>
                        <a:t>Progression</a:t>
                      </a:r>
                      <a:endParaRPr lang="zh-TW" sz="160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Milestones indicating progress.</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a:solidFill>
                            <a:schemeClr val="bg1">
                              <a:lumMod val="10000"/>
                            </a:schemeClr>
                          </a:solidFill>
                          <a:effectLst/>
                          <a:latin typeface="+mn-lt"/>
                          <a:ea typeface="+mn-ea"/>
                        </a:rPr>
                        <a:t>Levelling, level up.</a:t>
                      </a:r>
                      <a:endParaRPr lang="zh-TW" sz="1600">
                        <a:solidFill>
                          <a:schemeClr val="bg1">
                            <a:lumMod val="10000"/>
                          </a:schemeClr>
                        </a:solidFill>
                        <a:effectLst/>
                        <a:latin typeface="+mn-lt"/>
                        <a:ea typeface="+mn-ea"/>
                        <a:cs typeface="Times New Roman" panose="02020603050405020304" pitchFamily="18" charset="0"/>
                      </a:endParaRPr>
                    </a:p>
                  </a:txBody>
                  <a:tcPr marL="6350" marR="6350" marT="0" marB="0" anchor="ctr"/>
                </a:tc>
                <a:extLst>
                  <a:ext uri="{0D108BD9-81ED-4DB2-BD59-A6C34878D82A}">
                    <a16:rowId xmlns:a16="http://schemas.microsoft.com/office/drawing/2014/main" val="4246339097"/>
                  </a:ext>
                </a:extLst>
              </a:tr>
              <a:tr h="319070">
                <a:tc>
                  <a:txBody>
                    <a:bodyPr/>
                    <a:lstStyle/>
                    <a:p>
                      <a:pPr algn="ctr">
                        <a:lnSpc>
                          <a:spcPts val="1300"/>
                        </a:lnSpc>
                      </a:pPr>
                      <a:r>
                        <a:rPr lang="en-US" sz="1600">
                          <a:solidFill>
                            <a:schemeClr val="bg1">
                              <a:lumMod val="10000"/>
                            </a:schemeClr>
                          </a:solidFill>
                          <a:effectLst/>
                          <a:latin typeface="+mn-lt"/>
                          <a:ea typeface="+mn-ea"/>
                        </a:rPr>
                        <a:t>Status</a:t>
                      </a:r>
                      <a:endParaRPr lang="zh-TW" sz="160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Textual monikers indicating progress.</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Title, ranks</a:t>
                      </a:r>
                      <a:endParaRPr lang="zh-TW" sz="1600" dirty="0">
                        <a:solidFill>
                          <a:schemeClr val="bg1">
                            <a:lumMod val="10000"/>
                          </a:schemeClr>
                        </a:solidFill>
                        <a:effectLst/>
                        <a:latin typeface="+mn-lt"/>
                        <a:ea typeface="+mn-ea"/>
                        <a:cs typeface="Times New Roman" panose="02020603050405020304" pitchFamily="18" charset="0"/>
                      </a:endParaRPr>
                    </a:p>
                  </a:txBody>
                  <a:tcPr marL="6350" marR="6350" marT="0" marB="0" anchor="ctr"/>
                </a:tc>
                <a:extLst>
                  <a:ext uri="{0D108BD9-81ED-4DB2-BD59-A6C34878D82A}">
                    <a16:rowId xmlns:a16="http://schemas.microsoft.com/office/drawing/2014/main" val="3387826822"/>
                  </a:ext>
                </a:extLst>
              </a:tr>
              <a:tr h="319070">
                <a:tc>
                  <a:txBody>
                    <a:bodyPr/>
                    <a:lstStyle/>
                    <a:p>
                      <a:pPr algn="ctr">
                        <a:lnSpc>
                          <a:spcPts val="1300"/>
                        </a:lnSpc>
                      </a:pPr>
                      <a:r>
                        <a:rPr lang="en-US" sz="1600">
                          <a:solidFill>
                            <a:schemeClr val="bg1">
                              <a:lumMod val="10000"/>
                            </a:schemeClr>
                          </a:solidFill>
                          <a:effectLst/>
                          <a:latin typeface="+mn-lt"/>
                          <a:ea typeface="+mn-ea"/>
                        </a:rPr>
                        <a:t>Levels</a:t>
                      </a:r>
                      <a:endParaRPr lang="zh-TW" sz="160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Increasingly difficult environments.</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Stage, area, world.</a:t>
                      </a:r>
                      <a:endParaRPr lang="zh-TW" sz="1600" dirty="0">
                        <a:solidFill>
                          <a:schemeClr val="bg1">
                            <a:lumMod val="10000"/>
                          </a:schemeClr>
                        </a:solidFill>
                        <a:effectLst/>
                        <a:latin typeface="+mn-lt"/>
                        <a:ea typeface="+mn-ea"/>
                        <a:cs typeface="Times New Roman" panose="02020603050405020304" pitchFamily="18" charset="0"/>
                      </a:endParaRPr>
                    </a:p>
                  </a:txBody>
                  <a:tcPr marL="6350" marR="6350" marT="0" marB="0" anchor="ctr"/>
                </a:tc>
                <a:extLst>
                  <a:ext uri="{0D108BD9-81ED-4DB2-BD59-A6C34878D82A}">
                    <a16:rowId xmlns:a16="http://schemas.microsoft.com/office/drawing/2014/main" val="3548087618"/>
                  </a:ext>
                </a:extLst>
              </a:tr>
              <a:tr h="319070">
                <a:tc>
                  <a:txBody>
                    <a:bodyPr/>
                    <a:lstStyle/>
                    <a:p>
                      <a:pPr algn="ctr">
                        <a:lnSpc>
                          <a:spcPts val="1300"/>
                        </a:lnSpc>
                      </a:pPr>
                      <a:r>
                        <a:rPr lang="en-US" sz="1600">
                          <a:solidFill>
                            <a:schemeClr val="bg1">
                              <a:lumMod val="10000"/>
                            </a:schemeClr>
                          </a:solidFill>
                          <a:effectLst/>
                          <a:latin typeface="+mn-lt"/>
                          <a:ea typeface="+mn-ea"/>
                        </a:rPr>
                        <a:t>Rewards</a:t>
                      </a:r>
                      <a:endParaRPr lang="zh-TW" sz="160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Tangible, desirable items.</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Incentives, prizes, gifts.</a:t>
                      </a:r>
                      <a:endParaRPr lang="zh-TW" sz="1600" dirty="0">
                        <a:solidFill>
                          <a:schemeClr val="bg1">
                            <a:lumMod val="10000"/>
                          </a:schemeClr>
                        </a:solidFill>
                        <a:effectLst/>
                        <a:latin typeface="+mn-lt"/>
                        <a:ea typeface="+mn-ea"/>
                        <a:cs typeface="Times New Roman" panose="02020603050405020304" pitchFamily="18" charset="0"/>
                      </a:endParaRPr>
                    </a:p>
                  </a:txBody>
                  <a:tcPr marL="6350" marR="6350" marT="0" marB="0" anchor="ctr"/>
                </a:tc>
                <a:extLst>
                  <a:ext uri="{0D108BD9-81ED-4DB2-BD59-A6C34878D82A}">
                    <a16:rowId xmlns:a16="http://schemas.microsoft.com/office/drawing/2014/main" val="3099812249"/>
                  </a:ext>
                </a:extLst>
              </a:tr>
              <a:tr h="319070">
                <a:tc>
                  <a:txBody>
                    <a:bodyPr/>
                    <a:lstStyle/>
                    <a:p>
                      <a:pPr algn="ctr">
                        <a:lnSpc>
                          <a:spcPts val="1300"/>
                        </a:lnSpc>
                      </a:pPr>
                      <a:r>
                        <a:rPr lang="en-US" sz="1600" dirty="0">
                          <a:solidFill>
                            <a:schemeClr val="bg1">
                              <a:lumMod val="10000"/>
                            </a:schemeClr>
                          </a:solidFill>
                          <a:effectLst/>
                          <a:latin typeface="+mn-lt"/>
                          <a:ea typeface="+mn-ea"/>
                        </a:rPr>
                        <a:t>Roles</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Role-playing elements of character.</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Class, character.</a:t>
                      </a:r>
                      <a:endParaRPr lang="zh-TW" sz="1600" dirty="0">
                        <a:solidFill>
                          <a:schemeClr val="bg1">
                            <a:lumMod val="10000"/>
                          </a:schemeClr>
                        </a:solidFill>
                        <a:effectLst/>
                        <a:latin typeface="+mn-lt"/>
                        <a:ea typeface="+mn-ea"/>
                        <a:cs typeface="Times New Roman" panose="02020603050405020304" pitchFamily="18" charset="0"/>
                      </a:endParaRPr>
                    </a:p>
                  </a:txBody>
                  <a:tcPr marL="6350" marR="6350" marT="0" marB="0" anchor="ctr"/>
                </a:tc>
                <a:extLst>
                  <a:ext uri="{0D108BD9-81ED-4DB2-BD59-A6C34878D82A}">
                    <a16:rowId xmlns:a16="http://schemas.microsoft.com/office/drawing/2014/main" val="2541075600"/>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佈景主題1">
  <a:themeElements>
    <a:clrScheme name="Custom 6">
      <a:dk1>
        <a:srgbClr val="455C19"/>
      </a:dk1>
      <a:lt1>
        <a:srgbClr val="F3F3F3"/>
      </a:lt1>
      <a:dk2>
        <a:srgbClr val="424242"/>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ustom 2">
      <a:majorFont>
        <a:latin typeface="Times New Roman"/>
        <a:ea typeface="楷体"/>
        <a:cs typeface=""/>
      </a:majorFont>
      <a:minorFont>
        <a:latin typeface="Times New Roman"/>
        <a:ea typeface="楷体"/>
        <a:cs typeface=""/>
      </a:minorFont>
    </a:fontScheme>
    <a:fmtScheme name="都會">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佈景主題1" id="{B169F551-CAD8-43B8-B540-6418118780A3}" vid="{FF25CD38-492D-4AFA-8384-438192C77E48}"/>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0.報告用主題</Template>
  <TotalTime>76778</TotalTime>
  <Words>2648</Words>
  <Application>Microsoft Office PowerPoint</Application>
  <PresentationFormat>寬螢幕</PresentationFormat>
  <Paragraphs>255</Paragraphs>
  <Slides>27</Slides>
  <Notes>27</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27</vt:i4>
      </vt:variant>
    </vt:vector>
  </HeadingPairs>
  <TitlesOfParts>
    <vt:vector size="37" baseType="lpstr">
      <vt:lpstr>標楷體</vt:lpstr>
      <vt:lpstr>標楷體</vt:lpstr>
      <vt:lpstr>Arial</vt:lpstr>
      <vt:lpstr>Calibri</vt:lpstr>
      <vt:lpstr>Georgia</vt:lpstr>
      <vt:lpstr>Palatino Linotype</vt:lpstr>
      <vt:lpstr>Times New Roman</vt:lpstr>
      <vt:lpstr>Trebuchet MS</vt:lpstr>
      <vt:lpstr>Wingdings 2</vt:lpstr>
      <vt:lpstr>佈景主題1</vt:lpstr>
      <vt:lpstr>Git Education Game – 針對學習程式碼版本控制技術的嚴肅遊戲之研發</vt:lpstr>
      <vt:lpstr>Outline</vt:lpstr>
      <vt:lpstr>背景</vt:lpstr>
      <vt:lpstr>遭遇問題</vt:lpstr>
      <vt:lpstr>方法設計</vt:lpstr>
      <vt:lpstr>獲得好處</vt:lpstr>
      <vt:lpstr>Outline</vt:lpstr>
      <vt:lpstr>文獻回顧</vt:lpstr>
      <vt:lpstr>文獻回顧</vt:lpstr>
      <vt:lpstr>文獻回顧</vt:lpstr>
      <vt:lpstr>Outline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Outline</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2017/12/29</dc:title>
  <dc:creator>Lin</dc:creator>
  <cp:lastModifiedBy>張佑瑋</cp:lastModifiedBy>
  <cp:revision>1332</cp:revision>
  <dcterms:created xsi:type="dcterms:W3CDTF">2017-12-28T08:00:02Z</dcterms:created>
  <dcterms:modified xsi:type="dcterms:W3CDTF">2022-03-08T08:59:40Z</dcterms:modified>
</cp:coreProperties>
</file>