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49"/>
  </p:notesMasterIdLst>
  <p:sldIdLst>
    <p:sldId id="256" r:id="rId2"/>
    <p:sldId id="332" r:id="rId3"/>
    <p:sldId id="333" r:id="rId4"/>
    <p:sldId id="334" r:id="rId5"/>
    <p:sldId id="335" r:id="rId6"/>
    <p:sldId id="295" r:id="rId7"/>
    <p:sldId id="297" r:id="rId8"/>
    <p:sldId id="308" r:id="rId9"/>
    <p:sldId id="299" r:id="rId10"/>
    <p:sldId id="301" r:id="rId11"/>
    <p:sldId id="302" r:id="rId12"/>
    <p:sldId id="303" r:id="rId13"/>
    <p:sldId id="304" r:id="rId14"/>
    <p:sldId id="309" r:id="rId15"/>
    <p:sldId id="267" r:id="rId16"/>
    <p:sldId id="273" r:id="rId17"/>
    <p:sldId id="274" r:id="rId18"/>
    <p:sldId id="275" r:id="rId19"/>
    <p:sldId id="276" r:id="rId20"/>
    <p:sldId id="269" r:id="rId21"/>
    <p:sldId id="277" r:id="rId22"/>
    <p:sldId id="305" r:id="rId23"/>
    <p:sldId id="331" r:id="rId24"/>
    <p:sldId id="285" r:id="rId25"/>
    <p:sldId id="293" r:id="rId26"/>
    <p:sldId id="306" r:id="rId27"/>
    <p:sldId id="329" r:id="rId28"/>
    <p:sldId id="307" r:id="rId29"/>
    <p:sldId id="311" r:id="rId30"/>
    <p:sldId id="310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20" r:id="rId39"/>
    <p:sldId id="319" r:id="rId40"/>
    <p:sldId id="321" r:id="rId41"/>
    <p:sldId id="322" r:id="rId42"/>
    <p:sldId id="323" r:id="rId43"/>
    <p:sldId id="324" r:id="rId44"/>
    <p:sldId id="325" r:id="rId45"/>
    <p:sldId id="327" r:id="rId46"/>
    <p:sldId id="328" r:id="rId47"/>
    <p:sldId id="330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941" autoAdjust="0"/>
  </p:normalViewPr>
  <p:slideViewPr>
    <p:cSldViewPr>
      <p:cViewPr varScale="1">
        <p:scale>
          <a:sx n="64" d="100"/>
          <a:sy n="64" d="100"/>
        </p:scale>
        <p:origin x="200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23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37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14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2021/10/19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40.134.25.64:14250/gg_gam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uthentication/keeping-your-account-and-data-secure/creating-a-personal-access-tok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205988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/>
              <a:t>物件導向設計實習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/>
              <a:t>Git</a:t>
            </a:r>
            <a:r>
              <a:rPr lang="zh-TW" altLang="en-US" dirty="0"/>
              <a:t>教學</a:t>
            </a:r>
            <a:endParaRPr lang="en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追蹤檔案</a:t>
            </a:r>
            <a:r>
              <a:rPr lang="en-US" altLang="zh-TW" sz="4000" b="0" spc="22" baseline="-21072" dirty="0"/>
              <a:t>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建立一個檔案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git status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查看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12065" indent="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  <a:tab pos="3562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49B1FF-1BF0-4E1C-9174-99608E1B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4434" y="3487645"/>
            <a:ext cx="4025979" cy="23091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B3B391-D916-46A3-8C7E-3C7413F3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0821" y="3437961"/>
            <a:ext cx="4107204" cy="24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追蹤檔案</a:t>
            </a:r>
            <a:r>
              <a:rPr lang="en-US" altLang="zh-TW" sz="4000" b="0" spc="22" baseline="-21072" dirty="0"/>
              <a:t>2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add [</a:t>
            </a:r>
            <a:r>
              <a:rPr lang="zh-TW" altLang="en-US" dirty="0">
                <a:latin typeface="Arial"/>
                <a:cs typeface="Arial"/>
              </a:rPr>
              <a:t>檔案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staged area</a:t>
            </a:r>
          </a:p>
          <a:p>
            <a:pPr marL="355600" indent="-343535">
              <a:spcBef>
                <a:spcPts val="775"/>
              </a:spcBef>
              <a:tabLst>
                <a:tab pos="355600" algn="l"/>
                <a:tab pos="356235" algn="l"/>
              </a:tabLst>
            </a:pPr>
            <a:r>
              <a:rPr lang="en-US" altLang="zh-TW" dirty="0">
                <a:solidFill>
                  <a:srgbClr val="FF0000"/>
                </a:solidFill>
              </a:rPr>
              <a:t>git add </a:t>
            </a:r>
            <a:r>
              <a:rPr lang="zh-TW" altLang="en-US" dirty="0">
                <a:solidFill>
                  <a:srgbClr val="FF0000"/>
                </a:solidFill>
              </a:rPr>
              <a:t>不是新增檔案，是把已有檔案放入暫存區</a:t>
            </a:r>
            <a:endParaRPr lang="en-US" altLang="zh-TW" dirty="0">
              <a:solidFill>
                <a:srgbClr val="FF0000"/>
              </a:solidFill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49B1FF-1BF0-4E1C-9174-99608E1B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740" y="3487645"/>
            <a:ext cx="3831366" cy="23091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B3B391-D916-46A3-8C7E-3C7413F3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0821" y="3437961"/>
            <a:ext cx="4107204" cy="24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8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提交版本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commit –m [</a:t>
            </a:r>
            <a:r>
              <a:rPr lang="zh-TW" altLang="en-US" dirty="0">
                <a:latin typeface="Arial"/>
                <a:cs typeface="Arial"/>
              </a:rPr>
              <a:t>版本訊息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log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1709B2-A9F3-47F8-A03B-C0C0EFD6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99" y="2852936"/>
            <a:ext cx="5579202" cy="33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4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查看檔案內容差別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修改</a:t>
            </a:r>
            <a:r>
              <a:rPr lang="en-US" altLang="zh-TW" dirty="0">
                <a:latin typeface="Arial"/>
                <a:cs typeface="Arial"/>
              </a:rPr>
              <a:t>file.txt</a:t>
            </a:r>
            <a:r>
              <a:rPr lang="zh-TW" altLang="en-US" dirty="0">
                <a:latin typeface="Arial"/>
                <a:cs typeface="Arial"/>
              </a:rPr>
              <a:t>內容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diff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1709B2-A9F3-47F8-A03B-C0C0EFD6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82399" y="2852936"/>
            <a:ext cx="5579202" cy="33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運作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126" name="Picture 6" descr="http://denny.one/SITCON-workshop-2014-ncku-git/img/local-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75" y="1587246"/>
            <a:ext cx="6429449" cy="527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73338-7C20-4F1C-934B-0CB73045D887}"/>
              </a:ext>
            </a:extLst>
          </p:cNvPr>
          <p:cNvSpPr/>
          <p:nvPr/>
        </p:nvSpPr>
        <p:spPr>
          <a:xfrm>
            <a:off x="5796136" y="1590264"/>
            <a:ext cx="1990588" cy="515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32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GitHub</a:t>
            </a:r>
            <a:r>
              <a:rPr lang="zh-TW" altLang="en-US" sz="2800" dirty="0"/>
              <a:t>網址</a:t>
            </a:r>
            <a:r>
              <a:rPr lang="en-US" altLang="zh-TW" sz="2800" dirty="0"/>
              <a:t>:https://github.com/</a:t>
            </a:r>
          </a:p>
          <a:p>
            <a:pPr lvl="1"/>
            <a:r>
              <a:rPr lang="zh-TW" altLang="en-US" sz="2400" dirty="0"/>
              <a:t>註冊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7626250" cy="37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7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588224" cy="474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6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775445"/>
            <a:ext cx="6123719" cy="59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4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68" y="1052736"/>
            <a:ext cx="5872832" cy="20298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856" y="3550032"/>
            <a:ext cx="5868144" cy="26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6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建立專案</a:t>
            </a:r>
            <a:r>
              <a:rPr lang="en-US" altLang="zh-TW" baseline="-25000" dirty="0"/>
              <a:t>1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09774" y="1600200"/>
            <a:ext cx="5124449" cy="48768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31840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1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GitEducation</a:t>
            </a:r>
            <a:r>
              <a:rPr lang="en-US" altLang="zh-TW" dirty="0"/>
              <a:t>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spc="-10" dirty="0">
                <a:latin typeface="Noto Sans CJK JP Thin"/>
                <a:cs typeface="Arial" panose="020B0604020202020204" pitchFamily="34" charset="0"/>
              </a:rPr>
              <a:t>遊戲網址：</a:t>
            </a:r>
            <a:r>
              <a:rPr lang="en-US" altLang="zh-TW" sz="2800" dirty="0">
                <a:latin typeface="Arial"/>
                <a:cs typeface="Arial"/>
                <a:hlinkClick r:id="rId2"/>
              </a:rPr>
              <a:t>http://140.134.25.64:14250/gg_game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9340" y="2480927"/>
            <a:ext cx="6586752" cy="40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9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</a:t>
            </a:r>
            <a:r>
              <a:rPr lang="zh-TW" altLang="en-US" dirty="0"/>
              <a:t>建立專案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8125" y="2708920"/>
            <a:ext cx="7947750" cy="2566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8856" y="3645024"/>
            <a:ext cx="44255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77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新增遠端（</a:t>
            </a:r>
            <a:r>
              <a:rPr lang="en-US" altLang="zh-TW" dirty="0"/>
              <a:t>Remote</a:t>
            </a:r>
            <a:r>
              <a:rPr lang="zh-TW" altLang="en-US" dirty="0"/>
              <a:t>）</a:t>
            </a:r>
            <a:r>
              <a:rPr lang="en-US" altLang="zh-TW" dirty="0"/>
              <a:t> </a:t>
            </a:r>
            <a:r>
              <a:rPr lang="zh-TW" altLang="en-US" dirty="0"/>
              <a:t>專案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remote add [</a:t>
            </a:r>
            <a:r>
              <a:rPr lang="zh-TW" altLang="en-US" dirty="0">
                <a:latin typeface="Arial"/>
                <a:cs typeface="Arial"/>
              </a:rPr>
              <a:t>簡稱</a:t>
            </a:r>
            <a:r>
              <a:rPr lang="en-US" altLang="zh-TW" dirty="0">
                <a:latin typeface="Arial"/>
                <a:cs typeface="Arial"/>
              </a:rPr>
              <a:t>]</a:t>
            </a:r>
            <a:r>
              <a:rPr lang="zh-TW" altLang="en-US" dirty="0">
                <a:latin typeface="Arial"/>
                <a:cs typeface="Arial"/>
              </a:rPr>
              <a:t> </a:t>
            </a:r>
            <a:r>
              <a:rPr lang="en-US" altLang="zh-TW" dirty="0">
                <a:latin typeface="Arial"/>
                <a:cs typeface="Arial"/>
              </a:rPr>
              <a:t>[</a:t>
            </a:r>
            <a:r>
              <a:rPr lang="zh-TW" altLang="en-US" dirty="0">
                <a:latin typeface="Arial"/>
                <a:cs typeface="Arial"/>
              </a:rPr>
              <a:t>網址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remote -v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4B8B130-9551-4987-966E-E0953A9B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1984" y="2852936"/>
            <a:ext cx="5280031" cy="33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6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推送（</a:t>
            </a:r>
            <a:r>
              <a:rPr lang="en-US" altLang="zh-TW" dirty="0"/>
              <a:t>Push</a:t>
            </a:r>
            <a:r>
              <a:rPr lang="zh-TW" altLang="en-US" dirty="0"/>
              <a:t>）</a:t>
            </a:r>
            <a:r>
              <a:rPr lang="en-US" altLang="zh-TW" baseline="-25000" dirty="0"/>
              <a:t>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push [</a:t>
            </a:r>
            <a:r>
              <a:rPr lang="zh-TW" altLang="en-US" dirty="0">
                <a:latin typeface="Arial"/>
                <a:cs typeface="Arial"/>
              </a:rPr>
              <a:t>遠端名稱</a:t>
            </a:r>
            <a:r>
              <a:rPr lang="en-US" altLang="zh-TW" dirty="0">
                <a:latin typeface="Arial"/>
                <a:cs typeface="Arial"/>
              </a:rPr>
              <a:t>] [</a:t>
            </a:r>
            <a:r>
              <a:rPr lang="zh-TW" altLang="en-US" dirty="0">
                <a:latin typeface="Arial"/>
                <a:cs typeface="Arial"/>
              </a:rPr>
              <a:t>分支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將本地的</a:t>
            </a:r>
            <a:r>
              <a:rPr lang="en-US" altLang="zh-TW" dirty="0">
                <a:latin typeface="Arial"/>
                <a:cs typeface="Arial"/>
              </a:rPr>
              <a:t>master</a:t>
            </a:r>
            <a:r>
              <a:rPr lang="zh-TW" altLang="en-US" dirty="0">
                <a:latin typeface="Arial"/>
                <a:cs typeface="Arial"/>
              </a:rPr>
              <a:t>分支上傳至 遠端（</a:t>
            </a:r>
            <a:r>
              <a:rPr lang="en-US" altLang="zh-TW" dirty="0">
                <a:latin typeface="Arial"/>
                <a:cs typeface="Arial"/>
              </a:rPr>
              <a:t>origin</a:t>
            </a:r>
            <a:r>
              <a:rPr lang="zh-TW" altLang="en-US" dirty="0">
                <a:latin typeface="Arial"/>
                <a:cs typeface="Arial"/>
              </a:rPr>
              <a:t>）的</a:t>
            </a:r>
            <a:r>
              <a:rPr lang="en-US" altLang="zh-TW" dirty="0">
                <a:latin typeface="Arial"/>
                <a:cs typeface="Arial"/>
              </a:rPr>
              <a:t>master</a:t>
            </a:r>
            <a:r>
              <a:rPr lang="zh-TW" altLang="en-US" dirty="0">
                <a:latin typeface="Arial"/>
                <a:cs typeface="Arial"/>
              </a:rPr>
              <a:t>分支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solidFill>
                  <a:srgbClr val="FF0000"/>
                </a:solidFill>
                <a:latin typeface="Arial"/>
                <a:cs typeface="Arial"/>
              </a:rPr>
              <a:t>出現需要授權可將網址複製到已登錄之瀏覽器並進行授權</a:t>
            </a:r>
            <a:endParaRPr lang="en-US" altLang="zh-TW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2BC28E8-EFC4-41D2-9E10-B2565F43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35868" y="3221782"/>
            <a:ext cx="4872264" cy="310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8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推送（</a:t>
            </a:r>
            <a:r>
              <a:rPr lang="en-US" altLang="zh-TW" dirty="0"/>
              <a:t>Push</a:t>
            </a:r>
            <a:r>
              <a:rPr lang="zh-TW" altLang="en-US" dirty="0"/>
              <a:t>）</a:t>
            </a:r>
            <a:r>
              <a:rPr lang="en-US" altLang="zh-TW" baseline="-25000" dirty="0"/>
              <a:t>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Mac</a:t>
            </a:r>
            <a:r>
              <a:rPr lang="zh-TW" altLang="en-US" dirty="0">
                <a:latin typeface="Arial"/>
                <a:cs typeface="Arial"/>
              </a:rPr>
              <a:t>的授權方式不太一樣，需要</a:t>
            </a:r>
            <a:r>
              <a:rPr lang="en-US" altLang="zh-TW" dirty="0">
                <a:latin typeface="Arial"/>
                <a:cs typeface="Arial"/>
              </a:rPr>
              <a:t>personal access token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  <a:hlinkClick r:id="rId3"/>
              </a:rPr>
              <a:t>https://docs.github.com/en/authentication/keeping-your-account-and-data-secure/creating-a-personal-access-token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或是設定</a:t>
            </a:r>
            <a:r>
              <a:rPr lang="en-US" altLang="zh-TW" dirty="0" err="1">
                <a:latin typeface="Arial"/>
                <a:cs typeface="Arial"/>
              </a:rPr>
              <a:t>ssh</a:t>
            </a:r>
            <a:r>
              <a:rPr lang="en-US" altLang="zh-TW" dirty="0">
                <a:latin typeface="Arial"/>
                <a:cs typeface="Arial"/>
              </a:rPr>
              <a:t> key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  <a:hlinkClick r:id="rId4"/>
              </a:rPr>
              <a:t>https://ithelp.ithome.com.tw/articles/10205988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/>
              <a:t>push</a:t>
            </a:r>
            <a:r>
              <a:rPr lang="zh-TW" altLang="en-US" dirty="0"/>
              <a:t>到</a:t>
            </a:r>
            <a:r>
              <a:rPr lang="en-US" altLang="zh-TW" dirty="0" err="1"/>
              <a:t>github</a:t>
            </a:r>
            <a:r>
              <a:rPr lang="zh-TW" altLang="en-US" dirty="0"/>
              <a:t>前要先存在</a:t>
            </a:r>
            <a:r>
              <a:rPr lang="en-US" altLang="zh-TW" dirty="0"/>
              <a:t>commit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修改完檔案要再次</a:t>
            </a:r>
            <a:r>
              <a:rPr lang="en-US" altLang="zh-TW" dirty="0"/>
              <a:t>commit</a:t>
            </a:r>
            <a:r>
              <a:rPr lang="zh-TW" altLang="en-US" dirty="0"/>
              <a:t>及</a:t>
            </a:r>
            <a:r>
              <a:rPr lang="en-US" altLang="zh-TW" dirty="0"/>
              <a:t>push</a:t>
            </a:r>
            <a:r>
              <a:rPr lang="zh-TW" altLang="en-US" dirty="0"/>
              <a:t>才會被儲存</a:t>
            </a:r>
          </a:p>
          <a:p>
            <a:pPr marL="12065" indent="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  <a:tab pos="3562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2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 err="1"/>
              <a:t>Github</a:t>
            </a:r>
            <a:r>
              <a:rPr lang="zh-TW" altLang="en-US" dirty="0"/>
              <a:t>上專案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39552" y="2809608"/>
            <a:ext cx="8184729" cy="25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5DE4EF-F38F-474D-A90A-A8AEBD952B3A}"/>
              </a:ext>
            </a:extLst>
          </p:cNvPr>
          <p:cNvSpPr/>
          <p:nvPr/>
        </p:nvSpPr>
        <p:spPr>
          <a:xfrm>
            <a:off x="7916443" y="4149080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18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Commit</a:t>
            </a:r>
            <a:r>
              <a:rPr lang="zh-TW" altLang="en-US" dirty="0"/>
              <a:t>歷程</a:t>
            </a:r>
            <a:r>
              <a:rPr lang="en-US" altLang="zh-TW" baseline="-25000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67544" y="2715457"/>
            <a:ext cx="8460432" cy="22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7CA9A4-A797-4B00-9B41-2F2E48151D6E}"/>
              </a:ext>
            </a:extLst>
          </p:cNvPr>
          <p:cNvSpPr/>
          <p:nvPr/>
        </p:nvSpPr>
        <p:spPr>
          <a:xfrm>
            <a:off x="2483768" y="4221088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9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Commit</a:t>
            </a:r>
            <a:r>
              <a:rPr lang="zh-TW" altLang="en-US" dirty="0"/>
              <a:t>歷程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01637" y="2715457"/>
            <a:ext cx="8392246" cy="22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建立一個程式儲存庫（</a:t>
            </a: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git repository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）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建立一個</a:t>
            </a: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Java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專案並加入至暫存區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提交一個版本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註冊（或登入）</a:t>
            </a:r>
            <a:r>
              <a:rPr lang="en-US" altLang="zh-TW" spc="-10" dirty="0" err="1">
                <a:latin typeface="Noto Sans CJK JP Thin"/>
                <a:cs typeface="Arial" panose="020B0604020202020204" pitchFamily="34" charset="0"/>
              </a:rPr>
              <a:t>Github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創立一個專案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將該專案新增至先前建立的儲存庫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推送至</a:t>
            </a:r>
            <a:r>
              <a:rPr lang="en-US" altLang="zh-TW" spc="-10" dirty="0" err="1">
                <a:latin typeface="Noto Sans CJK JP Thin"/>
                <a:cs typeface="Arial" panose="020B0604020202020204" pitchFamily="34" charset="0"/>
              </a:rPr>
              <a:t>github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12065" indent="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提示：</a:t>
            </a: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”git add . “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可以將當前資料夾內所有檔案一次加入暫存區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25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分支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437461" y="2060848"/>
            <a:ext cx="6269077" cy="38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9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分支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在同一個儲存庫裡同時進行多個不同的修改</a:t>
            </a:r>
            <a:endParaRPr lang="en-US" altLang="zh-TW" dirty="0"/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讓分開的分支不受其他分支的影響</a:t>
            </a: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921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GitEducation</a:t>
            </a:r>
            <a:r>
              <a:rPr lang="en-US" altLang="zh-TW" dirty="0"/>
              <a:t>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spc="-10" dirty="0">
                <a:latin typeface="Noto Sans CJK JP Thin"/>
                <a:cs typeface="Arial" panose="020B0604020202020204" pitchFamily="34" charset="0"/>
              </a:rPr>
              <a:t>註冊帳號並登入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9340" y="2664540"/>
            <a:ext cx="6586752" cy="37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80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分支（</a:t>
            </a:r>
            <a:r>
              <a:rPr lang="en-US" altLang="zh-TW" dirty="0"/>
              <a:t>Branch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branch [</a:t>
            </a:r>
            <a:r>
              <a:rPr lang="zh-TW" altLang="en-US" dirty="0">
                <a:latin typeface="Arial"/>
                <a:cs typeface="Arial"/>
              </a:rPr>
              <a:t>分支名稱</a:t>
            </a:r>
            <a:r>
              <a:rPr lang="en-US" altLang="zh-TW" dirty="0">
                <a:latin typeface="Arial"/>
                <a:cs typeface="Arial"/>
              </a:rPr>
              <a:t>] </a:t>
            </a:r>
            <a:r>
              <a:rPr lang="zh-TW" altLang="en-US" dirty="0">
                <a:latin typeface="Arial"/>
                <a:cs typeface="Arial"/>
              </a:rPr>
              <a:t>創立分支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branch </a:t>
            </a:r>
            <a:r>
              <a:rPr lang="zh-TW" altLang="en-US" dirty="0">
                <a:latin typeface="Arial"/>
                <a:cs typeface="Arial"/>
              </a:rPr>
              <a:t>查看分支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6F9BB1-5B12-4F76-B436-348E71DA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1984" y="2942010"/>
            <a:ext cx="5280031" cy="31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57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切換（</a:t>
            </a:r>
            <a:r>
              <a:rPr lang="en-US" altLang="zh-TW" dirty="0"/>
              <a:t>checkout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checkout [</a:t>
            </a:r>
            <a:r>
              <a:rPr lang="zh-TW" altLang="en-US" dirty="0">
                <a:latin typeface="Arial"/>
                <a:cs typeface="Arial"/>
              </a:rPr>
              <a:t>分支名稱</a:t>
            </a:r>
            <a:r>
              <a:rPr lang="en-US" altLang="zh-TW" dirty="0">
                <a:latin typeface="Arial"/>
                <a:cs typeface="Arial"/>
              </a:rPr>
              <a:t>] </a:t>
            </a:r>
            <a:r>
              <a:rPr lang="zh-TW" altLang="en-US" dirty="0">
                <a:latin typeface="Arial"/>
                <a:cs typeface="Arial"/>
              </a:rPr>
              <a:t>切換分支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6F9BB1-5B12-4F76-B436-348E71DA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1984" y="2943088"/>
            <a:ext cx="5280031" cy="31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新的提交</a:t>
            </a:r>
            <a:r>
              <a:rPr lang="en-US" altLang="zh-TW" baseline="-25000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新增一個檔案並加入追蹤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並且提交一個新的版本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6F9BB1-5B12-4F76-B436-348E71DA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19772" y="2492896"/>
            <a:ext cx="4104456" cy="41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7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新的提交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F3CBC8-32B7-49C9-902D-35B3E29A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94817" y="2420888"/>
            <a:ext cx="495436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67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當某個分支的功能開發完成時，需要合併到其他分支。</a:t>
            </a:r>
            <a:endParaRPr lang="en-US" altLang="zh-TW" dirty="0"/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進行合併的時候，如果有不同的開發人員改到相同的程式碼，合併將會失敗。</a:t>
            </a:r>
            <a:endParaRPr lang="en-US" altLang="zh-TW" dirty="0"/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首先針對剛剛的</a:t>
            </a:r>
            <a:r>
              <a:rPr lang="en-US" altLang="zh-TW" dirty="0"/>
              <a:t>issue1</a:t>
            </a:r>
            <a:r>
              <a:rPr lang="zh-TW" altLang="en-US" dirty="0"/>
              <a:t>分支，修改</a:t>
            </a:r>
            <a:r>
              <a:rPr lang="en-US" altLang="zh-TW" dirty="0"/>
              <a:t>file.txt</a:t>
            </a:r>
            <a:r>
              <a:rPr lang="zh-TW" altLang="en-US" dirty="0"/>
              <a:t>的檔案內容，並進行提交（</a:t>
            </a:r>
            <a:r>
              <a:rPr lang="en-US" altLang="zh-TW" dirty="0"/>
              <a:t>commit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392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7B1487-0A9C-4800-BE7B-1774C07C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0332" y="1916832"/>
            <a:ext cx="6463335" cy="38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/>
              <a:t>切換（</a:t>
            </a:r>
            <a:r>
              <a:rPr lang="en-US" altLang="zh-TW" dirty="0"/>
              <a:t>checkout</a:t>
            </a:r>
            <a:r>
              <a:rPr lang="zh-TW" altLang="en-US" dirty="0"/>
              <a:t>）回</a:t>
            </a:r>
            <a:r>
              <a:rPr lang="en-US" altLang="zh-TW" dirty="0"/>
              <a:t>master</a:t>
            </a:r>
            <a:r>
              <a:rPr lang="zh-TW" altLang="en-US" dirty="0"/>
              <a:t>分支，同樣對</a:t>
            </a:r>
            <a:r>
              <a:rPr lang="en-US" altLang="zh-TW" dirty="0"/>
              <a:t>file</a:t>
            </a:r>
            <a:r>
              <a:rPr lang="zh-TW" altLang="en-US" dirty="0"/>
              <a:t>進行修改，並提交（</a:t>
            </a:r>
            <a:r>
              <a:rPr lang="en-US" altLang="zh-TW" dirty="0"/>
              <a:t>commit</a:t>
            </a:r>
            <a:r>
              <a:rPr lang="zh-TW" altLang="en-US" dirty="0"/>
              <a:t>）一個版本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559898-A8F0-44FE-9598-366A8C14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2943088"/>
            <a:ext cx="4585557" cy="31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0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  <a:r>
              <a:rPr lang="en-US" altLang="zh-TW" baseline="-25000" dirty="0"/>
              <a:t>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0DC5BC-1EB1-45B7-B51B-388C5C27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" y="2499154"/>
            <a:ext cx="7852742" cy="33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09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合併（</a:t>
            </a:r>
            <a:r>
              <a:rPr lang="en-US" altLang="zh-TW" dirty="0"/>
              <a:t>Merge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merge [</a:t>
            </a:r>
            <a:r>
              <a:rPr lang="zh-TW" altLang="en-US" dirty="0">
                <a:latin typeface="Arial"/>
                <a:cs typeface="Arial"/>
              </a:rPr>
              <a:t>分支名稱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將某個</a:t>
            </a:r>
            <a:r>
              <a:rPr lang="en-US" altLang="zh-TW" dirty="0">
                <a:latin typeface="Arial"/>
                <a:cs typeface="Arial"/>
              </a:rPr>
              <a:t>branch</a:t>
            </a:r>
            <a:r>
              <a:rPr lang="zh-TW" altLang="en-US" dirty="0">
                <a:latin typeface="Arial"/>
                <a:cs typeface="Arial"/>
              </a:rPr>
              <a:t>合併至當前的（</a:t>
            </a:r>
            <a:r>
              <a:rPr lang="en-US" altLang="zh-TW" dirty="0">
                <a:latin typeface="Arial"/>
                <a:cs typeface="Arial"/>
              </a:rPr>
              <a:t>checkout</a:t>
            </a:r>
            <a:r>
              <a:rPr lang="zh-TW" altLang="en-US" dirty="0">
                <a:latin typeface="Arial"/>
                <a:cs typeface="Arial"/>
              </a:rPr>
              <a:t>所在處）</a:t>
            </a:r>
            <a:endParaRPr lang="en-US" altLang="zh-TW" dirty="0">
              <a:latin typeface="Arial"/>
              <a:cs typeface="Arial"/>
            </a:endParaRPr>
          </a:p>
          <a:p>
            <a:pPr marL="12065" indent="0">
              <a:lnSpc>
                <a:spcPct val="100000"/>
              </a:lnSpc>
              <a:spcBef>
                <a:spcPts val="775"/>
              </a:spcBef>
              <a:buNone/>
              <a:tabLst>
                <a:tab pos="355600" algn="l"/>
                <a:tab pos="356235" algn="l"/>
              </a:tabLst>
            </a:pPr>
            <a:endParaRPr lang="zh-TW" altLang="en-US" dirty="0">
              <a:latin typeface="Arial"/>
              <a:cs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49D30B-2F6E-4C4B-8EBF-5C60AE59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7" cy="27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解決衝突（</a:t>
            </a:r>
            <a:r>
              <a:rPr lang="en-US" altLang="zh-TW" dirty="0"/>
              <a:t>conflict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0DC5BC-1EB1-45B7-B51B-388C5C27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552" y="2504061"/>
            <a:ext cx="7852742" cy="33790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2398C0-BD08-4CC7-946E-F5EEE3E914A5}"/>
              </a:ext>
            </a:extLst>
          </p:cNvPr>
          <p:cNvSpPr/>
          <p:nvPr/>
        </p:nvSpPr>
        <p:spPr>
          <a:xfrm>
            <a:off x="6986203" y="3645024"/>
            <a:ext cx="1008112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8219C5-C13D-42F6-A5E4-213F94DCA6B1}"/>
              </a:ext>
            </a:extLst>
          </p:cNvPr>
          <p:cNvSpPr/>
          <p:nvPr/>
        </p:nvSpPr>
        <p:spPr>
          <a:xfrm>
            <a:off x="4716016" y="4762500"/>
            <a:ext cx="1224136" cy="112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D3FB75-121E-40A3-B732-E3B6993F2D30}"/>
              </a:ext>
            </a:extLst>
          </p:cNvPr>
          <p:cNvSpPr txBox="1"/>
          <p:nvPr/>
        </p:nvSpPr>
        <p:spPr>
          <a:xfrm>
            <a:off x="6091275" y="519284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衝突發生（</a:t>
            </a:r>
            <a:r>
              <a:rPr lang="en-US" altLang="zh-TW" sz="2000" b="1" dirty="0">
                <a:solidFill>
                  <a:srgbClr val="FF0000"/>
                </a:solidFill>
                <a:latin typeface="+mn-ea"/>
                <a:ea typeface="+mn-ea"/>
              </a:rPr>
              <a:t>conflict</a:t>
            </a:r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4930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GitEducation</a:t>
            </a:r>
            <a:r>
              <a:rPr lang="en-US" altLang="zh-TW" dirty="0"/>
              <a:t>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z="2800" dirty="0">
                <a:latin typeface="Arial"/>
                <a:cs typeface="Arial"/>
              </a:rPr>
              <a:t>每個關卡代表一個</a:t>
            </a:r>
            <a:r>
              <a:rPr lang="en-US" altLang="zh-TW" sz="2800" dirty="0">
                <a:latin typeface="Arial"/>
                <a:cs typeface="Arial"/>
              </a:rPr>
              <a:t>Git </a:t>
            </a:r>
            <a:r>
              <a:rPr lang="zh-TW" altLang="en-US" sz="2800" dirty="0">
                <a:latin typeface="Arial"/>
                <a:cs typeface="Arial"/>
              </a:rPr>
              <a:t>指令或概念教學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9341" y="2664540"/>
            <a:ext cx="6586750" cy="37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77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</a:t>
            </a:r>
            <a:r>
              <a:rPr lang="en-US" altLang="zh-TW" baseline="-25000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status</a:t>
            </a:r>
            <a:r>
              <a:rPr lang="zh-TW" altLang="en-US" dirty="0">
                <a:latin typeface="Arial"/>
                <a:cs typeface="Arial"/>
              </a:rPr>
              <a:t>查看狀態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進入</a:t>
            </a:r>
            <a:r>
              <a:rPr lang="en-US" altLang="zh-TW" dirty="0">
                <a:latin typeface="Arial"/>
                <a:cs typeface="Arial"/>
              </a:rPr>
              <a:t>file.txt</a:t>
            </a:r>
            <a:r>
              <a:rPr lang="zh-TW" altLang="en-US" dirty="0">
                <a:latin typeface="Arial"/>
                <a:cs typeface="Arial"/>
              </a:rPr>
              <a:t>查看並修正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49D30B-2F6E-4C4B-8EBF-5C60AE59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7584" y="3140968"/>
            <a:ext cx="4585556" cy="27636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6004AE-3686-48CA-8189-74814213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76" y="4495139"/>
            <a:ext cx="3024336" cy="172570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B60B605-A518-4671-A6E2-4773820CD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459" y="2566149"/>
            <a:ext cx="3033053" cy="172570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168FEB2-6492-462E-8670-E9998598FA2C}"/>
              </a:ext>
            </a:extLst>
          </p:cNvPr>
          <p:cNvSpPr/>
          <p:nvPr/>
        </p:nvSpPr>
        <p:spPr>
          <a:xfrm>
            <a:off x="5639176" y="3558525"/>
            <a:ext cx="1453104" cy="230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9F4A09-CCBB-4560-BADE-9DAA02FCAB96}"/>
              </a:ext>
            </a:extLst>
          </p:cNvPr>
          <p:cNvSpPr/>
          <p:nvPr/>
        </p:nvSpPr>
        <p:spPr>
          <a:xfrm>
            <a:off x="5630459" y="3248218"/>
            <a:ext cx="1453104" cy="230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954507-5E4D-48BB-9F72-D6BC7C15BB60}"/>
              </a:ext>
            </a:extLst>
          </p:cNvPr>
          <p:cNvSpPr txBox="1"/>
          <p:nvPr/>
        </p:nvSpPr>
        <p:spPr>
          <a:xfrm>
            <a:off x="7146985" y="3183953"/>
            <a:ext cx="173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n-ea"/>
                <a:ea typeface="+mn-ea"/>
              </a:rPr>
              <a:t>master</a:t>
            </a:r>
            <a:r>
              <a:rPr lang="zh-TW" altLang="en-US" sz="1600" dirty="0">
                <a:solidFill>
                  <a:srgbClr val="FF0000"/>
                </a:solidFill>
                <a:latin typeface="+mn-ea"/>
                <a:ea typeface="+mn-ea"/>
              </a:rPr>
              <a:t>分支內容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94AEA4-1B6C-433F-870C-B93E016B3D03}"/>
              </a:ext>
            </a:extLst>
          </p:cNvPr>
          <p:cNvSpPr txBox="1"/>
          <p:nvPr/>
        </p:nvSpPr>
        <p:spPr>
          <a:xfrm>
            <a:off x="7146252" y="3499283"/>
            <a:ext cx="173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n-ea"/>
                <a:ea typeface="+mn-ea"/>
              </a:rPr>
              <a:t>issue1</a:t>
            </a:r>
            <a:r>
              <a:rPr lang="zh-TW" altLang="en-US" sz="1600" dirty="0">
                <a:solidFill>
                  <a:srgbClr val="FF0000"/>
                </a:solidFill>
                <a:latin typeface="+mn-ea"/>
                <a:ea typeface="+mn-ea"/>
              </a:rPr>
              <a:t>分支內容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A7972F-A34A-4263-8AEE-C498FA8CA48F}"/>
              </a:ext>
            </a:extLst>
          </p:cNvPr>
          <p:cNvSpPr txBox="1"/>
          <p:nvPr/>
        </p:nvSpPr>
        <p:spPr>
          <a:xfrm>
            <a:off x="5603338" y="5613250"/>
            <a:ext cx="145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+mn-ea"/>
                <a:ea typeface="+mn-ea"/>
              </a:rPr>
              <a:t>修改並儲存</a:t>
            </a:r>
            <a:endParaRPr lang="en-US" altLang="zh-TW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090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重新用</a:t>
            </a:r>
            <a:r>
              <a:rPr lang="en-US" altLang="zh-TW" dirty="0">
                <a:latin typeface="Arial"/>
                <a:cs typeface="Arial"/>
              </a:rPr>
              <a:t>git add </a:t>
            </a:r>
            <a:r>
              <a:rPr lang="zh-TW" altLang="en-US" dirty="0">
                <a:latin typeface="Arial"/>
                <a:cs typeface="Arial"/>
              </a:rPr>
              <a:t>加入追蹤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status</a:t>
            </a:r>
            <a:r>
              <a:rPr lang="zh-TW" altLang="en-US" dirty="0">
                <a:latin typeface="Arial"/>
                <a:cs typeface="Arial"/>
              </a:rPr>
              <a:t>查詢狀態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提交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9CAE984-5AC8-46F2-8372-B97CDDD1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6" cy="27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58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解決衝突</a:t>
            </a:r>
            <a:r>
              <a:rPr lang="en-US" altLang="zh-TW" baseline="-25000" dirty="0"/>
              <a:t>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此時的版本狀態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6F2C2F-4336-494C-A203-7C8CACFA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" y="2996952"/>
            <a:ext cx="8604449" cy="26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1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刪除分支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開發結束後，已經被合併的分支不再需要使用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branch –d [</a:t>
            </a:r>
            <a:r>
              <a:rPr lang="zh-TW" altLang="en-US" dirty="0">
                <a:latin typeface="Arial"/>
                <a:cs typeface="Arial"/>
              </a:rPr>
              <a:t>分支</a:t>
            </a:r>
            <a:r>
              <a:rPr lang="en-US" altLang="zh-TW" dirty="0">
                <a:latin typeface="Arial"/>
                <a:cs typeface="Arial"/>
              </a:rPr>
              <a:t>]</a:t>
            </a:r>
            <a:endParaRPr lang="zh-TW" altLang="en-US" dirty="0">
              <a:latin typeface="Arial"/>
              <a:cs typeface="Arial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9CAE984-5AC8-46F2-8372-B97CDDD1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362"/>
            <a:ext cx="4585556" cy="27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37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克隆（</a:t>
            </a:r>
            <a:r>
              <a:rPr lang="en-US" altLang="zh-TW" dirty="0"/>
              <a:t>clone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維護舊專案、拷貝現有儲存庫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clone [</a:t>
            </a:r>
            <a:r>
              <a:rPr lang="zh-TW" altLang="en-US" dirty="0">
                <a:latin typeface="Arial"/>
                <a:cs typeface="Arial"/>
              </a:rPr>
              <a:t>網址</a:t>
            </a:r>
            <a:r>
              <a:rPr lang="en-US" altLang="zh-TW" dirty="0">
                <a:latin typeface="Arial"/>
                <a:cs typeface="Arial"/>
              </a:rPr>
              <a:t>]</a:t>
            </a:r>
            <a:endParaRPr lang="zh-TW" altLang="en-US" dirty="0">
              <a:latin typeface="Arial"/>
              <a:cs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4264B44-F885-4694-9E64-02216427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9221" y="3152870"/>
            <a:ext cx="4585556" cy="27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82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111E03-4FD5-4CDE-8ABC-1687037E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2" y="1196752"/>
            <a:ext cx="7884876" cy="48245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5290093-B187-4F0E-9DB6-75C12A92C3CD}"/>
              </a:ext>
            </a:extLst>
          </p:cNvPr>
          <p:cNvSpPr/>
          <p:nvPr/>
        </p:nvSpPr>
        <p:spPr>
          <a:xfrm>
            <a:off x="7833430" y="2204864"/>
            <a:ext cx="639940" cy="36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6F066D-02B1-4850-A582-17E6A8B095B4}"/>
              </a:ext>
            </a:extLst>
          </p:cNvPr>
          <p:cNvSpPr/>
          <p:nvPr/>
        </p:nvSpPr>
        <p:spPr>
          <a:xfrm>
            <a:off x="7955288" y="3140968"/>
            <a:ext cx="361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04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拉取（</a:t>
            </a:r>
            <a:r>
              <a:rPr lang="en-US" altLang="zh-TW" dirty="0"/>
              <a:t>pull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04430C4-892C-4C71-A049-1526D2DF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從遠端伺服器拉取最新的版本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pull [</a:t>
            </a:r>
            <a:r>
              <a:rPr lang="zh-TW" altLang="en-US">
                <a:latin typeface="Arial"/>
                <a:cs typeface="Arial"/>
              </a:rPr>
              <a:t>遠端名稱</a:t>
            </a:r>
            <a:r>
              <a:rPr lang="en-US" altLang="zh-TW">
                <a:latin typeface="Arial"/>
                <a:cs typeface="Arial"/>
              </a:rPr>
              <a:t>] </a:t>
            </a:r>
            <a:r>
              <a:rPr lang="en-US" altLang="zh-TW" dirty="0">
                <a:latin typeface="Arial"/>
                <a:cs typeface="Arial"/>
              </a:rPr>
              <a:t>[</a:t>
            </a:r>
            <a:r>
              <a:rPr lang="zh-TW" altLang="en-US" dirty="0">
                <a:latin typeface="Arial"/>
                <a:cs typeface="Arial"/>
              </a:rPr>
              <a:t>分支</a:t>
            </a:r>
            <a:r>
              <a:rPr lang="en-US" altLang="zh-TW" dirty="0">
                <a:latin typeface="Arial"/>
                <a:cs typeface="Arial"/>
              </a:rPr>
              <a:t>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119F15-38B5-437D-95DF-8554B3D9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1560" y="4510669"/>
            <a:ext cx="6413884" cy="20033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E46374-0D8D-4508-902B-1F6EE692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92896"/>
            <a:ext cx="4504358" cy="20548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34FEA4-8809-4388-926C-AAC1379F9F96}"/>
              </a:ext>
            </a:extLst>
          </p:cNvPr>
          <p:cNvSpPr txBox="1"/>
          <p:nvPr/>
        </p:nvSpPr>
        <p:spPr>
          <a:xfrm>
            <a:off x="6971928" y="314166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你的版本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969601-9B49-4AA4-BC1A-C6C7D83C9AE1}"/>
              </a:ext>
            </a:extLst>
          </p:cNvPr>
          <p:cNvSpPr txBox="1"/>
          <p:nvPr/>
        </p:nvSpPr>
        <p:spPr>
          <a:xfrm>
            <a:off x="6971928" y="5522255"/>
            <a:ext cx="141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最新版本</a:t>
            </a:r>
          </a:p>
        </p:txBody>
      </p:sp>
    </p:spTree>
    <p:extLst>
      <p:ext uri="{BB962C8B-B14F-4D97-AF65-F5344CB8AC3E}">
        <p14:creationId xmlns:p14="http://schemas.microsoft.com/office/powerpoint/2010/main" val="4087606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新增一個分支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修改程式碼進行提交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切回</a:t>
            </a:r>
            <a:r>
              <a:rPr lang="zh-TW" altLang="en-US" spc="-10">
                <a:latin typeface="Noto Sans CJK JP Thin"/>
                <a:cs typeface="Arial" panose="020B0604020202020204" pitchFamily="34" charset="0"/>
              </a:rPr>
              <a:t>原分支對同一份修改並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提交（製造一個衝突）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進行合併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解決衝突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提交衝突解決完後的新版本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469265" indent="-457200">
              <a:lnSpc>
                <a:spcPct val="100000"/>
              </a:lnSpc>
              <a:spcBef>
                <a:spcPts val="775"/>
              </a:spcBef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推送至遠端（</a:t>
            </a:r>
            <a:r>
              <a:rPr lang="en-US" altLang="zh-TW" spc="-10" dirty="0" err="1">
                <a:latin typeface="Noto Sans CJK JP Thin"/>
                <a:cs typeface="Arial" panose="020B0604020202020204" pitchFamily="34" charset="0"/>
              </a:rPr>
              <a:t>Github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）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60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GitEducation</a:t>
            </a:r>
            <a:r>
              <a:rPr lang="en-US" altLang="zh-TW" dirty="0"/>
              <a:t> Game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6791" y="2246241"/>
            <a:ext cx="7250418" cy="40783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AC3986-635A-465E-8F5F-342C7BC8CDA8}"/>
              </a:ext>
            </a:extLst>
          </p:cNvPr>
          <p:cNvSpPr/>
          <p:nvPr/>
        </p:nvSpPr>
        <p:spPr>
          <a:xfrm>
            <a:off x="2555776" y="2276872"/>
            <a:ext cx="360040" cy="318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E64C59-CAF7-49F2-BE3B-0BB6A6EE1599}"/>
              </a:ext>
            </a:extLst>
          </p:cNvPr>
          <p:cNvSpPr/>
          <p:nvPr/>
        </p:nvSpPr>
        <p:spPr>
          <a:xfrm>
            <a:off x="2915816" y="4431201"/>
            <a:ext cx="1224136" cy="165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2307BC-BA32-4D6C-A8AE-C8697DFAF7D2}"/>
              </a:ext>
            </a:extLst>
          </p:cNvPr>
          <p:cNvSpPr/>
          <p:nvPr/>
        </p:nvSpPr>
        <p:spPr>
          <a:xfrm>
            <a:off x="1043608" y="5257799"/>
            <a:ext cx="1800200" cy="979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D8A270-846D-455B-A7DB-0A01233C6B2C}"/>
              </a:ext>
            </a:extLst>
          </p:cNvPr>
          <p:cNvSpPr/>
          <p:nvPr/>
        </p:nvSpPr>
        <p:spPr>
          <a:xfrm>
            <a:off x="7452319" y="2308579"/>
            <a:ext cx="744889" cy="31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A5519A-2181-4C82-92F9-835A561EB957}"/>
              </a:ext>
            </a:extLst>
          </p:cNvPr>
          <p:cNvSpPr/>
          <p:nvPr/>
        </p:nvSpPr>
        <p:spPr>
          <a:xfrm>
            <a:off x="3144244" y="2409948"/>
            <a:ext cx="4824536" cy="2402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sz="3200" spc="-10" dirty="0">
                <a:latin typeface="Noto Sans CJK JP Thin"/>
                <a:cs typeface="Arial" panose="020B0604020202020204" pitchFamily="34" charset="0"/>
              </a:rPr>
              <a:t>Git</a:t>
            </a:r>
            <a:r>
              <a:rPr lang="zh-TW" altLang="en-US" sz="2800" spc="-10" dirty="0">
                <a:latin typeface="Noto Sans CJK JP Thin"/>
                <a:cs typeface="Arial" panose="020B0604020202020204" pitchFamily="34" charset="0"/>
              </a:rPr>
              <a:t>下載網址：</a:t>
            </a:r>
            <a:r>
              <a:rPr lang="en-US" altLang="zh-TW" sz="2800" dirty="0">
                <a:latin typeface="Arial"/>
                <a:cs typeface="Arial"/>
              </a:rPr>
              <a:t>https://git-scm.com/downloads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614EEC-843B-469E-B350-0CA6E685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92" y="2480927"/>
            <a:ext cx="7017449" cy="40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6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初次使用設定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43708" y="3156539"/>
            <a:ext cx="5256584" cy="316806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z="3200" spc="-10" dirty="0">
                <a:latin typeface="Noto Sans CJK JP Thin"/>
                <a:cs typeface="Arial" panose="020B0604020202020204" pitchFamily="34" charset="0"/>
              </a:rPr>
              <a:t>設定使用者資料</a:t>
            </a:r>
            <a:endParaRPr lang="en-US" altLang="zh-TW" sz="3200" spc="-10" dirty="0">
              <a:latin typeface="Noto Sans CJK JP Thin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config --global user.name “Your name”</a:t>
            </a: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config --global </a:t>
            </a:r>
            <a:r>
              <a:rPr lang="en-US" altLang="zh-TW" dirty="0" err="1">
                <a:latin typeface="Arial"/>
                <a:cs typeface="Arial"/>
              </a:rPr>
              <a:t>user.email</a:t>
            </a:r>
            <a:r>
              <a:rPr lang="en-US" altLang="zh-TW" dirty="0">
                <a:latin typeface="Arial"/>
                <a:cs typeface="Arial"/>
              </a:rPr>
              <a:t> example@example.com</a:t>
            </a:r>
          </a:p>
        </p:txBody>
      </p:sp>
    </p:spTree>
    <p:extLst>
      <p:ext uri="{BB962C8B-B14F-4D97-AF65-F5344CB8AC3E}">
        <p14:creationId xmlns:p14="http://schemas.microsoft.com/office/powerpoint/2010/main" val="241859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zh-TW" altLang="en-US" dirty="0"/>
              <a:t>運作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3532-BC3C-446F-8D2D-D9D078503621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126" name="Picture 6" descr="http://denny.one/SITCON-workshop-2014-ncku-git/img/local-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75" y="1587246"/>
            <a:ext cx="6429449" cy="527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B73338-7C20-4F1C-934B-0CB73045D887}"/>
              </a:ext>
            </a:extLst>
          </p:cNvPr>
          <p:cNvSpPr/>
          <p:nvPr/>
        </p:nvSpPr>
        <p:spPr>
          <a:xfrm>
            <a:off x="1357274" y="1587246"/>
            <a:ext cx="4438861" cy="515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3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建立專案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7997BE-342B-4B8D-8F05-3C95A70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建立程式儲存庫（</a:t>
            </a:r>
            <a:r>
              <a:rPr lang="en-US" altLang="zh-TW" spc="-10" dirty="0">
                <a:latin typeface="Noto Sans CJK JP Thin"/>
                <a:cs typeface="Arial" panose="020B0604020202020204" pitchFamily="34" charset="0"/>
              </a:rPr>
              <a:t>repository</a:t>
            </a:r>
            <a:r>
              <a:rPr lang="zh-TW" altLang="en-US" spc="-10" dirty="0">
                <a:latin typeface="Noto Sans CJK JP Thin"/>
                <a:cs typeface="Arial" panose="020B0604020202020204" pitchFamily="34" charset="0"/>
              </a:rPr>
              <a:t>）</a:t>
            </a:r>
            <a:endParaRPr lang="en-US" altLang="zh-TW" spc="-10" dirty="0">
              <a:latin typeface="Noto Sans CJK JP Thin"/>
              <a:cs typeface="Arial" panose="020B0604020202020204" pitchFamily="34" charset="0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Arial"/>
                <a:cs typeface="Arial"/>
              </a:rPr>
              <a:t>git </a:t>
            </a:r>
            <a:r>
              <a:rPr lang="en-US" altLang="zh-TW" dirty="0" err="1">
                <a:latin typeface="Arial"/>
                <a:cs typeface="Arial"/>
              </a:rPr>
              <a:t>init</a:t>
            </a:r>
            <a:endParaRPr lang="en-US" altLang="zh-TW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lang="zh-TW" altLang="en-US" dirty="0">
                <a:latin typeface="Arial"/>
                <a:cs typeface="Arial"/>
              </a:rPr>
              <a:t>工作目錄（</a:t>
            </a:r>
            <a:r>
              <a:rPr lang="en-US" altLang="zh-TW" dirty="0">
                <a:latin typeface="Arial"/>
                <a:cs typeface="Arial"/>
              </a:rPr>
              <a:t>working directory</a:t>
            </a:r>
            <a:r>
              <a:rPr lang="zh-TW" altLang="en-US" dirty="0">
                <a:latin typeface="Arial"/>
                <a:cs typeface="Arial"/>
              </a:rPr>
              <a:t>）</a:t>
            </a:r>
            <a:endParaRPr lang="en-US" altLang="zh-TW" dirty="0">
              <a:latin typeface="Arial"/>
              <a:cs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49B1FF-1BF0-4E1C-9174-99608E1B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4" y="3429000"/>
            <a:ext cx="4025979" cy="24263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B3B391-D916-46A3-8C7E-3C7413F3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821" y="3356992"/>
            <a:ext cx="4107204" cy="26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Web程式設計-2-Basics</Template>
  <TotalTime>13010</TotalTime>
  <Words>812</Words>
  <Application>Microsoft Office PowerPoint</Application>
  <PresentationFormat>如螢幕大小 (4:3)</PresentationFormat>
  <Paragraphs>173</Paragraphs>
  <Slides>47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Noto Sans CJK JP Thin</vt:lpstr>
      <vt:lpstr>微軟正黑體</vt:lpstr>
      <vt:lpstr>Arial</vt:lpstr>
      <vt:lpstr>清晰度</vt:lpstr>
      <vt:lpstr>物件導向設計實習</vt:lpstr>
      <vt:lpstr>GitEducation Game</vt:lpstr>
      <vt:lpstr>GitEducation Game</vt:lpstr>
      <vt:lpstr>GitEducation Game</vt:lpstr>
      <vt:lpstr>GitEducation Game</vt:lpstr>
      <vt:lpstr>Git安裝</vt:lpstr>
      <vt:lpstr>Git初次使用設定</vt:lpstr>
      <vt:lpstr>Git運作</vt:lpstr>
      <vt:lpstr>Git建立專案</vt:lpstr>
      <vt:lpstr>追蹤檔案1</vt:lpstr>
      <vt:lpstr>追蹤檔案2</vt:lpstr>
      <vt:lpstr>提交版本</vt:lpstr>
      <vt:lpstr>查看檔案內容差別</vt:lpstr>
      <vt:lpstr>Git運作</vt:lpstr>
      <vt:lpstr>GitHub</vt:lpstr>
      <vt:lpstr>GitHub</vt:lpstr>
      <vt:lpstr>PowerPoint 簡報</vt:lpstr>
      <vt:lpstr>PowerPoint 簡報</vt:lpstr>
      <vt:lpstr>GitHub 建立專案1</vt:lpstr>
      <vt:lpstr>GitHub 建立專案2</vt:lpstr>
      <vt:lpstr>新增遠端（Remote） 專案</vt:lpstr>
      <vt:lpstr>推送（Push） 1</vt:lpstr>
      <vt:lpstr>推送（Push） 2</vt:lpstr>
      <vt:lpstr>查看Github上專案</vt:lpstr>
      <vt:lpstr>查看Commit歷程1</vt:lpstr>
      <vt:lpstr>查看Commit歷程2</vt:lpstr>
      <vt:lpstr>練習1</vt:lpstr>
      <vt:lpstr>Git分支</vt:lpstr>
      <vt:lpstr>Git分支</vt:lpstr>
      <vt:lpstr>分支（Branch）</vt:lpstr>
      <vt:lpstr>切換（checkout）</vt:lpstr>
      <vt:lpstr>新的提交1</vt:lpstr>
      <vt:lpstr>新的提交2</vt:lpstr>
      <vt:lpstr>衝突（conflict） 1</vt:lpstr>
      <vt:lpstr>衝突（conflict） 2</vt:lpstr>
      <vt:lpstr>衝突（conflict）3</vt:lpstr>
      <vt:lpstr>衝突（conflict）4</vt:lpstr>
      <vt:lpstr>合併（Merge）</vt:lpstr>
      <vt:lpstr>解決衝突（conflict）</vt:lpstr>
      <vt:lpstr>解決衝突1</vt:lpstr>
      <vt:lpstr>解決衝突2</vt:lpstr>
      <vt:lpstr>解決衝突3</vt:lpstr>
      <vt:lpstr>刪除分支</vt:lpstr>
      <vt:lpstr>克隆（clone）</vt:lpstr>
      <vt:lpstr>PowerPoint 簡報</vt:lpstr>
      <vt:lpstr>拉取（pull）</vt:lpstr>
      <vt:lpstr>練習2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Web程式設計</dc:title>
  <dc:creator>sammy</dc:creator>
  <cp:lastModifiedBy>張佑瑋</cp:lastModifiedBy>
  <cp:revision>167</cp:revision>
  <dcterms:modified xsi:type="dcterms:W3CDTF">2021-10-18T16:52:42Z</dcterms:modified>
</cp:coreProperties>
</file>