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5ab63a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5ab63a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1e2278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1e2278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5ab63a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5ab63a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9633cf3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a9633cf3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5ab63a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e5ab63a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04d5096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04d5096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5ab63a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e5ab63a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6957642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6957642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9633cf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9633cf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8edf1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b8edf1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1726f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1726f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所以無論是要參與開源專案、開發開源專案，還是與開源社群互動，最基本的門檻都是幾乎都是具備使用Git版本控制工具的能力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自動化測試的CI/CD也同樣必須透過Git來觸發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為了降低這道門檻，因此開發這款開源的遊戲軟體，用於教學Git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透過以遊戲教學Git，達成以下目的: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讓學生學會利用版</a:t>
            </a:r>
            <a:r>
              <a:rPr lang="zh-TW"/>
              <a:t>控工具，開啟進入開源社群的大門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促進學生更積極使用Git，降低使用自動化技術的門檻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a9633cf3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a9633cf3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http://140.134.25.64:14253/gg_game/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9633cf3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9633cf3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04d509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04d509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安排課程教學Git並比較與傳統授課方式的差距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1726f0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1726f0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學生以學號註冊帳號方能進行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5ab63a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5ab63a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5ab63a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5ab63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圖中的</a:t>
            </a:r>
            <a:r>
              <a:rPr lang="zh-TW"/>
              <a:t>例子是學生要處理合併分支時遇到衝突如何解決並順利推上遠端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5ab63a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5ab63a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5ab63a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5ab63a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ab63a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5ab63a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針對學習程式碼版本控制技術的遊戲之研發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81675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簡報：張佑瑋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逢甲大學 軟體工程實驗室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成就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額外的獎勵機制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激勵學生嘗試以進行更多練習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學生可以通過敘述了解如何達成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總共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十個成就獎章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包含簡單有趣至較花費心力的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003600" y="45632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成就畫面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607" y="1170125"/>
            <a:ext cx="5723544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在課堂上以遊戲學習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課堂中花費一小時進行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當場示範如何通過第一個關卡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大多數學生都能通過遊戲中較容易的關卡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我們觀察到比較多參數的指令較易令學生困惑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第二個小時使用一般授課方式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822624" y="4568875"/>
            <a:ext cx="4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學生在課堂上進行遊戲學習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3174" r="3174" t="0"/>
          <a:stretch/>
        </p:blipFill>
        <p:spPr>
          <a:xfrm>
            <a:off x="4218413" y="1240325"/>
            <a:ext cx="4045886" cy="32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數據監控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學生的活動紀錄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教師可以根據狀況即時了解學生的學習狀況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比如實驗日時的通過紀錄觀察到只有約五成的學生通過關卡八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由此得知學生無法即時理解與掌握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合併、衝突解決的概念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596050" y="43721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學生的通關紀錄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400" y="1170125"/>
            <a:ext cx="4912203" cy="304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數據監控 - 學生的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學習狀況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37013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實驗日課堂中有53位學生參與學習，有52%（28位）的學生通過全部的關卡。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隨著關卡難度漸增，學生的通過率逐漸下降。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25"/>
          <p:cNvSpPr/>
          <p:nvPr/>
        </p:nvSpPr>
        <p:spPr>
          <a:xfrm rot="-5400000">
            <a:off x="3085125" y="4376200"/>
            <a:ext cx="131400" cy="4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745375" y="45981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Microsoft JhengHei"/>
                <a:ea typeface="Microsoft JhengHei"/>
                <a:cs typeface="Microsoft JhengHei"/>
                <a:sym typeface="Microsoft JhengHei"/>
              </a:rPr>
              <a:t>教學關卡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961813" y="4113550"/>
            <a:ext cx="131400" cy="934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638150" y="45981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Microsoft JhengHei"/>
                <a:ea typeface="Microsoft JhengHei"/>
                <a:cs typeface="Microsoft JhengHei"/>
                <a:sym typeface="Microsoft JhengHei"/>
              </a:rPr>
              <a:t>基本操作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25"/>
          <p:cNvSpPr/>
          <p:nvPr/>
        </p:nvSpPr>
        <p:spPr>
          <a:xfrm rot="-5400000">
            <a:off x="4853900" y="4376200"/>
            <a:ext cx="131400" cy="4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676400" y="4598125"/>
            <a:ext cx="5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Microsoft JhengHei"/>
                <a:ea typeface="Microsoft JhengHei"/>
                <a:cs typeface="Microsoft JhengHei"/>
                <a:sym typeface="Microsoft JhengHei"/>
              </a:rPr>
              <a:t>分支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25"/>
          <p:cNvSpPr/>
          <p:nvPr/>
        </p:nvSpPr>
        <p:spPr>
          <a:xfrm rot="-5400000">
            <a:off x="5463950" y="4376200"/>
            <a:ext cx="131400" cy="4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124200" y="45981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Microsoft JhengHei"/>
                <a:ea typeface="Microsoft JhengHei"/>
                <a:cs typeface="Microsoft JhengHei"/>
                <a:sym typeface="Microsoft JhengHei"/>
              </a:rPr>
              <a:t>衝突解決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618737" y="4756050"/>
            <a:ext cx="19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實驗日遊戲關卡紀錄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25" y="2029250"/>
            <a:ext cx="3955015" cy="2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37013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準實驗：分別有54位（實驗組）與 59 位（控制組）學生，其中大多是資訊工程大二的學生。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兩個組別教學的內容相當，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遊戲的教學範圍與授課教材的範圍相同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數周後進行上機考，學生使用預先架設的Gitlab進行考試，考題範圍與教學範圍相當，總共三題。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925" y="2862050"/>
            <a:ext cx="2246774" cy="2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學生學習成果比較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37013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實驗組的學生相較控制組的學生在每個題目上平均高出11%通過率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514" l="0" r="0" t="514"/>
          <a:stretch/>
        </p:blipFill>
        <p:spPr>
          <a:xfrm>
            <a:off x="2243100" y="1994900"/>
            <a:ext cx="4657801" cy="27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349938" y="4688025"/>
            <a:ext cx="24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後測考題通過率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學生學習成果比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較2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37013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實驗組的學生中，課後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有以遊戲進行主動學習的大約有60%（32位）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有進行主動學習的學生與那些沒有的相比，平均通過率高出10.67%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771950" y="4764225"/>
            <a:ext cx="56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後測考題通過率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（實驗組全體與其中有進行主動學習的學生比較）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87" y="2102200"/>
            <a:ext cx="4749025" cy="26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系統回饋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4417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回收39份有效問卷，有22位學生填寫了對於系統的意見回饋。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回饋所提到的優點：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有趣較不無聊，更有動力學習 ( 42%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容易理解與知道錯誤，有反饋的學習很好 ( 30%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介面設計更加容易上手、網站方便與好看 ( 19%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學習難度循序漸進，比較容易學習 ( 19%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回饋中提出的缺失：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會當機或卡住( 30%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指令因為簡化過，在真正使用時可能會搞錯( 30%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有些提示或說明不夠清楚，會看不懂 ( 30%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討論與改進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4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根據後台資料找出容易發生當機的情況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還原簡化指令為原始的Git指令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改進解說提示為可互動式的提示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設計更複雜且符合真實情境的關卡：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模擬更複雜的實作情境，包含merge request與code review的情況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引入CI/CD的情境，自動化測試、建置、部署的流程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9363" l="0" r="0" t="19357"/>
          <a:stretch/>
        </p:blipFill>
        <p:spPr>
          <a:xfrm>
            <a:off x="202750" y="2719575"/>
            <a:ext cx="2493951" cy="8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6604" l="0" r="0" t="6604"/>
          <a:stretch/>
        </p:blipFill>
        <p:spPr>
          <a:xfrm>
            <a:off x="3122675" y="2571762"/>
            <a:ext cx="2933325" cy="94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643651" y="3082138"/>
            <a:ext cx="568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4577225" y="1802000"/>
            <a:ext cx="1169400" cy="640200"/>
          </a:xfrm>
          <a:prstGeom prst="wedgeRoundRectCallout">
            <a:avLst>
              <a:gd fmla="val -33254" name="adj1"/>
              <a:gd fmla="val 859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開源世界的最低門檻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710550" y="2455300"/>
            <a:ext cx="2258400" cy="118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降低進入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開源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世界的門檻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5920251" y="3082138"/>
            <a:ext cx="568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2455500" y="4144100"/>
            <a:ext cx="2171100" cy="387600"/>
          </a:xfrm>
          <a:prstGeom prst="wedgeRoundRectCallout">
            <a:avLst>
              <a:gd fmla="val -22115" name="adj1"/>
              <a:gd fmla="val -10965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通過工具輔助加強學習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5400000">
            <a:off x="2992675" y="2287000"/>
            <a:ext cx="131400" cy="290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1923" r="1923" t="0"/>
          <a:stretch/>
        </p:blipFill>
        <p:spPr>
          <a:xfrm>
            <a:off x="5454150" y="3880912"/>
            <a:ext cx="2035675" cy="87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4756126" y="4336838"/>
            <a:ext cx="568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3290125" y="1339688"/>
            <a:ext cx="40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絕大多數的開源專案都使用Git管理，並公開於GitHub上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51675" y="2198875"/>
            <a:ext cx="23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持續整合與持續部署透過Git觸發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 - 授課中的學生狀況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37013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第二小時的一般授課時，大多數學生都能夠作到使用git並push檔案至GitHub上。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少數學生對git工作目錄不清楚，在既有資料夾下開啟指令介面導致實務操作時卡住。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也有學生對git工作流程還不能完全了解，使用指令時混淆對本地與對遠端的指令。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版本控制介紹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介紹版本控制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不涉及指令的Git課程（講解概念與流程）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兩個班級進行測驗（驗證是否具相同基準點）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教學Git（實驗組）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遊戲學習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一般授課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使用GitHub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測驗與問卷調查（約10周後）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上機測驗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○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問卷調查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12739" t="0"/>
          <a:stretch/>
        </p:blipFill>
        <p:spPr>
          <a:xfrm>
            <a:off x="5425225" y="1358350"/>
            <a:ext cx="3350274" cy="29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課程流程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用於教學Git概念與指令的使用方法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模擬開發專案時可能發生的情境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遊戲在網頁上進行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966750" y="4563225"/>
            <a:ext cx="5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遊戲的登入畫面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00" y="1170125"/>
            <a:ext cx="5760451" cy="3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遊戲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章節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Git概念與指令被包含在這些關卡當中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學生必須通過相應的關卡才能解鎖後續的關卡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總共十道關卡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03650" y="45632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遊戲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章節選擇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07" y="1170125"/>
            <a:ext cx="5723544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關卡介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每個關卡都有提出問題情境與對應的指令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指導教學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解說指令的概念與使用時機並提出任務目標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學生參考指示與指令卡片完成任務目標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003650" y="45632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遊戲關卡的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任務說明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607" y="1170125"/>
            <a:ext cx="5723544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通過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完成後顯示耗費時間與輸入的指令數量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達成特定目標彈出成就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關卡排行榜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003598" y="45420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通過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關卡時的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提示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607" y="1170125"/>
            <a:ext cx="5723544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關卡排行榜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根據學生通關資料排名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花費時間與指令行數較少的排前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學生可以知曉是否有更佳解的可能性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刺激學生競爭並做更多嘗試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003650" y="45632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關卡四的排行榜紀錄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003607" y="1170125"/>
            <a:ext cx="5723545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 - 總排行榜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2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根據遊戲關卡獲得的點數排名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點數根據通過關卡數與成就數量決定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提昇課堂中的學習參與度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003650" y="4563225"/>
            <a:ext cx="5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遊戲總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排行榜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607" y="1170125"/>
            <a:ext cx="5723544" cy="32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