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8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2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6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2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2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9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49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CD7B-9660-44BD-A8B8-966DC5BC9111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3157-B9B5-4BD9-95DC-B778E471B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108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П</a:t>
            </a:r>
            <a:r>
              <a:rPr lang="ru-RU" dirty="0" smtClean="0"/>
              <a:t>ротивопожарная безопасность </a:t>
            </a:r>
            <a:r>
              <a:rPr lang="ru-RU" dirty="0"/>
              <a:t>в кабинете с ПЭВМ.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Елсуков</a:t>
            </a:r>
            <a:r>
              <a:rPr lang="ru-RU" dirty="0" smtClean="0"/>
              <a:t> Илья</a:t>
            </a:r>
          </a:p>
          <a:p>
            <a:r>
              <a:rPr lang="ru-RU" dirty="0" smtClean="0"/>
              <a:t>2 ИСП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51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143981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Кабели, отходящие от монитора и системного блока, а также лучевая трубка в случае ЭЛТ-мониторов, находятся под рабочим электрическим напряжением. Неосторожное, неаккуратное пользование данными электроприборами может стать причиной возгорания в кабинете или привести к поражению человека током.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2159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193" y="21295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Отсюда следуют такие правила поведения в рабочем компьютерном классе:</a:t>
            </a:r>
          </a:p>
          <a:p>
            <a:r>
              <a:rPr lang="ru-RU" sz="3200" dirty="0" smtClean="0"/>
              <a:t>Иметь чистые, сухие руки.</a:t>
            </a:r>
          </a:p>
          <a:p>
            <a:r>
              <a:rPr lang="ru-RU" sz="3200" dirty="0" smtClean="0"/>
              <a:t>Не заходить в рабочую зону.</a:t>
            </a:r>
          </a:p>
          <a:p>
            <a:r>
              <a:rPr lang="ru-RU" sz="3200" dirty="0" smtClean="0"/>
              <a:t>Нельзя вставлять вилку электропровода в розетку, имеющую неисправный вид внешне.</a:t>
            </a:r>
          </a:p>
          <a:p>
            <a:r>
              <a:rPr lang="ru-RU" sz="3200" dirty="0" smtClean="0"/>
              <a:t>Необходимо во время рабочего процесса следить за степенью нагревания вилки.</a:t>
            </a:r>
          </a:p>
          <a:p>
            <a:r>
              <a:rPr lang="ru-RU" sz="3200" dirty="0" smtClean="0"/>
              <a:t>Прикасаться к разъемам, проводам электропитания, заземляющим устройствам, тыльной стороне монитора запрещено.</a:t>
            </a:r>
          </a:p>
          <a:p>
            <a:r>
              <a:rPr lang="ru-RU" sz="3200" dirty="0" smtClean="0"/>
              <a:t>Нельзя устранять неисправности техники самостоятельно.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335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64276" y="-96888"/>
            <a:ext cx="10507287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 заставлять проходы и входы / выходы из класса, чтобы не препятствовать в случае пожара эвакуации людей из помещения, не захламлять рабочее место, не складывать посторонние предметы на ПК.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помещении запрещается курить, пользоваться открытым огнем (свечи, лампы керосиновые, фонари), а также нагревателями, электрическими плитками, чайниками, кипятильниками и другими электроприборами, не имеющими отношения к ПК.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Запрещается укладывать на поверхность электрических ламп бумагу, ткань и прочие горючие материалы. </a:t>
            </a:r>
          </a:p>
        </p:txBody>
      </p:sp>
    </p:spTree>
    <p:extLst>
      <p:ext uri="{BB962C8B-B14F-4D97-AF65-F5344CB8AC3E}">
        <p14:creationId xmlns:p14="http://schemas.microsoft.com/office/powerpoint/2010/main" val="223271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072" y="1376737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Нельзя включать несколько мощных электроприборов в одну розетку.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Запрещено проводить в классе перепланировку мебели и оборудования, если это не предусмотрено строительными нормами.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После урока нужно привести место работы в порядок, затем проследить, чтобы все оборудование в классе было обесточено и зафиксировать информацию в журнале учета.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79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826" y="1193858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Размещают в кабинете только ту аппаратуру и принадлежности, которые требуются в ходе рабочего процесса. Компьютерный класс по правилам запрещается использовать как аудиторию для занятий по другим предметам либо не по назначению. Не допускается хранить в классе информатики учебников либо материалов, не предусмотренных программой обучения.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2113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1450" y="36258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Возгорание в компьютерном классе – что делать?</a:t>
            </a:r>
          </a:p>
          <a:p>
            <a:r>
              <a:rPr lang="ru-RU" sz="3600" dirty="0" smtClean="0"/>
              <a:t>Меры, которые нужно предпринять, если в помещении началось возгорание, следующие:</a:t>
            </a:r>
          </a:p>
          <a:p>
            <a:r>
              <a:rPr lang="ru-RU" sz="3600" dirty="0" smtClean="0"/>
              <a:t>Отключить все электронное оборудование.</a:t>
            </a:r>
          </a:p>
          <a:p>
            <a:r>
              <a:rPr lang="ru-RU" sz="3600" dirty="0" smtClean="0"/>
              <a:t>Принять оговоренные заранее меры для ликвидации возгорания.</a:t>
            </a:r>
          </a:p>
          <a:p>
            <a:r>
              <a:rPr lang="ru-RU" sz="3600" dirty="0" smtClean="0"/>
              <a:t>Эвакуировать материальные ценности по возможности.</a:t>
            </a:r>
          </a:p>
          <a:p>
            <a:r>
              <a:rPr lang="ru-RU" sz="3600" dirty="0" smtClean="0"/>
              <a:t>Сообщить о пожаре в соответствующие службы – дежурному, руководству, на контрольный пункт.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41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Чем и как погасить огонь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классах, оборудованных персональными компьютерами (ПК), применяют только такие средства пожаротушения, которые не проводят электричество:</a:t>
            </a:r>
          </a:p>
          <a:p>
            <a:r>
              <a:rPr lang="ru-RU" dirty="0" smtClean="0"/>
              <a:t>порошок;</a:t>
            </a:r>
          </a:p>
          <a:p>
            <a:r>
              <a:rPr lang="ru-RU" dirty="0" smtClean="0"/>
              <a:t>хладон;</a:t>
            </a:r>
          </a:p>
          <a:p>
            <a:r>
              <a:rPr lang="ru-RU" dirty="0" smtClean="0"/>
              <a:t>диоксид углерода.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51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605" y="760491"/>
            <a:ext cx="11416419" cy="67086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sz="3200" dirty="0" smtClean="0"/>
              <a:t>Помещения с ПЭВМ должны оснащаться аптечкой первой помощи и огнетушителями.</a:t>
            </a:r>
          </a:p>
          <a:p>
            <a:r>
              <a:rPr lang="ru-RU" sz="3200" dirty="0" smtClean="0"/>
              <a:t>Количество и состав огнетушителей выбирают согласно Правилам пожарной безопасности</a:t>
            </a:r>
          </a:p>
          <a:p>
            <a:r>
              <a:rPr lang="ru-RU" sz="3200" dirty="0" smtClean="0"/>
              <a:t>ППБ-01-93 в зависимости от площади защищаемого помещения и класса пожара. При наличии</a:t>
            </a:r>
          </a:p>
          <a:p>
            <a:r>
              <a:rPr lang="ru-RU" sz="3200" dirty="0" smtClean="0"/>
              <a:t>нескольких помещений одного класса (с небольшой площадью каждого из них) количество средств</a:t>
            </a:r>
          </a:p>
          <a:p>
            <a:r>
              <a:rPr lang="ru-RU" sz="3200" dirty="0" smtClean="0"/>
              <a:t>тушения выбирают с учетом суммарной площади этих помещений.</a:t>
            </a:r>
          </a:p>
          <a:p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1605" y="0"/>
            <a:ext cx="728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Основные правила при работе с ПЭВМ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288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605" y="1354845"/>
            <a:ext cx="10515600" cy="4351338"/>
          </a:xfrm>
        </p:spPr>
        <p:txBody>
          <a:bodyPr/>
          <a:lstStyle/>
          <a:p>
            <a:r>
              <a:rPr lang="ru-RU" sz="3600" dirty="0" smtClean="0"/>
              <a:t>Согласно требованиям Правил ППБ-01-93, расстояние от возможного очага возгорания до места</a:t>
            </a:r>
          </a:p>
          <a:p>
            <a:r>
              <a:rPr lang="ru-RU" sz="3600" dirty="0" smtClean="0"/>
              <a:t>размещения огнетушителя не должно превышать 20 м, если ПЭВМ установлены в общественных</a:t>
            </a:r>
          </a:p>
          <a:p>
            <a:r>
              <a:rPr lang="ru-RU" sz="3600" dirty="0" smtClean="0"/>
              <a:t>зданиях и сооружениях; 30 м — для помещений ВЦ.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605" y="0"/>
            <a:ext cx="728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Основные правила при работе с ПЭВМ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8263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605" y="1327684"/>
            <a:ext cx="10515600" cy="4351338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Дополнительно к огнетушителям на каждые 200 м2 площади рекомендуется иметь: грубошерстную</a:t>
            </a:r>
          </a:p>
          <a:p>
            <a:r>
              <a:rPr lang="ru-RU" sz="3600" dirty="0" smtClean="0"/>
              <a:t>ткань или войлок размером не менее 1 X 1 м, асбестовое полотно и пожарный стенд с емкостью</a:t>
            </a:r>
          </a:p>
          <a:p>
            <a:r>
              <a:rPr lang="ru-RU" sz="3600" dirty="0" smtClean="0"/>
              <a:t>для песка не менее 0, 1 м3. Асбестовое полотно и войлок хранят в металлических футлярах с</a:t>
            </a:r>
          </a:p>
          <a:p>
            <a:r>
              <a:rPr lang="ru-RU" sz="3600" dirty="0" smtClean="0"/>
              <a:t>крышками. Не реже одного раза в три месяца их следует просушивать и очищать от пыли.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1605" y="0"/>
            <a:ext cx="728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Основные правила при работе с ПЭВМ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121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Требования к помещениям при работе с ПВЭМ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Рабочие столы следует размещать таким образом,  </a:t>
            </a:r>
            <a:r>
              <a:rPr lang="ru-RU" sz="4000" dirty="0" err="1" smtClean="0"/>
              <a:t>видеодисплейные</a:t>
            </a:r>
            <a:r>
              <a:rPr lang="ru-RU" sz="4000" dirty="0" smtClean="0"/>
              <a:t> терминалы были ориентированы боковой стороной к световым проемам и естественный свет падал преимущественно слева</a:t>
            </a:r>
          </a:p>
        </p:txBody>
      </p:sp>
    </p:spTree>
    <p:extLst>
      <p:ext uri="{BB962C8B-B14F-4D97-AF65-F5344CB8AC3E}">
        <p14:creationId xmlns:p14="http://schemas.microsoft.com/office/powerpoint/2010/main" val="348139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5502"/>
            <a:ext cx="10515600" cy="4351338"/>
          </a:xfrm>
        </p:spPr>
        <p:txBody>
          <a:bodyPr>
            <a:noAutofit/>
          </a:bodyPr>
          <a:lstStyle/>
          <a:p>
            <a:r>
              <a:rPr lang="ru-RU" sz="3600" dirty="0" smtClean="0"/>
              <a:t>1) Влажность воздуха: от 40 до 60%</a:t>
            </a:r>
          </a:p>
          <a:p>
            <a:r>
              <a:rPr lang="ru-RU" sz="3600" dirty="0" smtClean="0"/>
              <a:t>2) Температура воздуха: </a:t>
            </a:r>
          </a:p>
          <a:p>
            <a:r>
              <a:rPr lang="ru-RU" sz="3600" dirty="0" smtClean="0"/>
              <a:t>в тепловое время 22-25 градуса</a:t>
            </a:r>
          </a:p>
          <a:p>
            <a:r>
              <a:rPr lang="ru-RU" sz="3600" dirty="0"/>
              <a:t>в</a:t>
            </a:r>
            <a:r>
              <a:rPr lang="ru-RU" sz="3600" dirty="0" smtClean="0"/>
              <a:t> холодное время 21-24 градуса</a:t>
            </a:r>
          </a:p>
          <a:p>
            <a:r>
              <a:rPr lang="ru-RU" sz="3600" dirty="0" smtClean="0"/>
              <a:t>3)Скорость движения воздуха: 0,1 м/с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Требования к помещениям при работе с ПВЭМ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4467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4)Нормы освещения:</a:t>
            </a:r>
          </a:p>
          <a:p>
            <a:r>
              <a:rPr lang="ru-RU" sz="3600" dirty="0"/>
              <a:t>Экран не более 300 </a:t>
            </a:r>
            <a:r>
              <a:rPr lang="ru-RU" sz="3600" dirty="0" err="1"/>
              <a:t>лк</a:t>
            </a:r>
            <a:endParaRPr lang="ru-RU" sz="3600" dirty="0"/>
          </a:p>
          <a:p>
            <a:r>
              <a:rPr lang="ru-RU" sz="3600" dirty="0"/>
              <a:t>Коэффициент пульсации освещения не более 5%</a:t>
            </a:r>
          </a:p>
          <a:p>
            <a:r>
              <a:rPr lang="ru-RU" sz="3600" dirty="0"/>
              <a:t>5)Уровень шума:</a:t>
            </a:r>
          </a:p>
          <a:p>
            <a:r>
              <a:rPr lang="ru-RU" sz="3600" dirty="0"/>
              <a:t>Не более 60 </a:t>
            </a:r>
            <a:r>
              <a:rPr lang="ru-RU" sz="3600" dirty="0" err="1"/>
              <a:t>дБА</a:t>
            </a:r>
            <a:r>
              <a:rPr lang="ru-RU" sz="3600" dirty="0"/>
              <a:t> (рабочие кабинеты с ПЭВМ)</a:t>
            </a:r>
          </a:p>
          <a:p>
            <a:r>
              <a:rPr lang="ru-RU" sz="3600" dirty="0"/>
              <a:t>Не более 65 </a:t>
            </a:r>
            <a:r>
              <a:rPr lang="ru-RU" sz="3600" dirty="0" err="1"/>
              <a:t>дБА</a:t>
            </a:r>
            <a:r>
              <a:rPr lang="ru-RU" sz="3600" dirty="0"/>
              <a:t> (без дисплеев)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Требования к помещениям при работе с ПВЭМ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0927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 Рабочая мебель. Стол </a:t>
            </a:r>
          </a:p>
          <a:p>
            <a:r>
              <a:rPr lang="ru-RU" sz="3600" dirty="0" smtClean="0"/>
              <a:t>Высота рабочей поверхности стола должна регулироваться в пределах 680-800 мм, при отсутствии такой возможности высота должна быть 725 мм.</a:t>
            </a:r>
          </a:p>
          <a:p>
            <a:r>
              <a:rPr lang="ru-RU" sz="3600" dirty="0" smtClean="0"/>
              <a:t>Модульными размерами рабочей поверхности стола для ПЭВМ следует считать: ширину 800, 1000, 1200 и 1400 мм, глубину 800 и 1000 мм</a:t>
            </a:r>
          </a:p>
          <a:p>
            <a:endParaRPr lang="ru-RU" sz="36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Требования к помещениям при работе с ПВЭМ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9865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Рабочий стол должен иметь пространство для ног высотой не менее 600 мм, шириной – не менее 500 мм, глубиной на уровне колен – не менее 450 мм. И на уровне вытянутых ног – не менее 650 мм.</a:t>
            </a:r>
          </a:p>
          <a:p>
            <a:r>
              <a:rPr lang="ru-RU" sz="3600" dirty="0" smtClean="0"/>
              <a:t>Конструкция стола должна обеспечивать поддержание рациональной рабочей позы при работе, позволять изменять позу с целью снижения статистического напряжения мышц шейно-плечевой области и спины</a:t>
            </a:r>
            <a:endParaRPr lang="ru-RU" sz="3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Требования к помещениям при работе с ПВЭМ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517197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798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   Противопожарная безопасность в кабинете с ПЭВМ.  </vt:lpstr>
      <vt:lpstr>Презентация PowerPoint</vt:lpstr>
      <vt:lpstr>Презентация PowerPoint</vt:lpstr>
      <vt:lpstr>Презентация PowerPoint</vt:lpstr>
      <vt:lpstr>Требования к помещениям при работе с ПВЭМ</vt:lpstr>
      <vt:lpstr>Требования к помещениям при работе с ПВЭМ</vt:lpstr>
      <vt:lpstr>Требования к помещениям при работе с ПВЭМ</vt:lpstr>
      <vt:lpstr>Требования к помещениям при работе с ПВЭМ</vt:lpstr>
      <vt:lpstr>Требования к помещениям при работе с ПВЭМ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Чем и как погасить огонь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противопожарная безопасность в кабинете с ПЭВМ.</dc:title>
  <dc:creator>User</dc:creator>
  <cp:lastModifiedBy>User</cp:lastModifiedBy>
  <cp:revision>5</cp:revision>
  <dcterms:created xsi:type="dcterms:W3CDTF">2021-11-27T06:38:57Z</dcterms:created>
  <dcterms:modified xsi:type="dcterms:W3CDTF">2021-11-27T07:10:12Z</dcterms:modified>
</cp:coreProperties>
</file>