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91" r:id="rId4"/>
    <p:sldId id="290" r:id="rId5"/>
    <p:sldId id="292" r:id="rId6"/>
    <p:sldId id="272" r:id="rId7"/>
    <p:sldId id="301" r:id="rId8"/>
    <p:sldId id="295" r:id="rId9"/>
    <p:sldId id="270" r:id="rId10"/>
    <p:sldId id="268" r:id="rId11"/>
    <p:sldId id="275" r:id="rId12"/>
    <p:sldId id="293" r:id="rId13"/>
    <p:sldId id="296" r:id="rId14"/>
    <p:sldId id="297" r:id="rId15"/>
    <p:sldId id="298" r:id="rId16"/>
    <p:sldId id="299" r:id="rId17"/>
    <p:sldId id="300" r:id="rId18"/>
    <p:sldId id="282" r:id="rId19"/>
    <p:sldId id="28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4A831"/>
    <a:srgbClr val="B3EFB9"/>
    <a:srgbClr val="28C63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42" autoAdjust="0"/>
    <p:restoredTop sz="93462" autoAdjust="0"/>
  </p:normalViewPr>
  <p:slideViewPr>
    <p:cSldViewPr>
      <p:cViewPr varScale="1">
        <p:scale>
          <a:sx n="72" d="100"/>
          <a:sy n="72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AA589-DE25-4EDD-B7C7-1983404F5C0A}" type="datetimeFigureOut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4E7AA35-94F1-4C7C-80EF-5CAC0BAC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E6BB2-AE3D-42EA-BB39-F9B870BE3F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9386D4-368F-43C3-8551-0C62BC811D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B18F49-2718-494B-A812-C10456BD71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15A0A2-236C-4F2D-8D15-5573EFB745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Awerbuch Azar Bartal, Berman Coulston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018CA1-7CAA-435D-AFCF-61EEDF427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3B39FF-DD9B-4F84-BF9F-99FEB44561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C6B5BE-515F-48F0-B92D-69FBBE4617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5DE96F-40AD-441E-971E-A7B1627A6E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0FE7-267C-4613-B711-B7686F166AC2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F72B-0852-424B-9038-18E21F321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2E55-07C1-4083-9C08-52E1D937F1E4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B058-62B9-4521-BE04-677B96631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BD22B-9044-4E8E-BBAD-67B9B9BE92C3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4E3B-F0E0-49CB-A180-F9550CDF3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7CDE1-4268-4604-BE50-2B2377417F92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3E4E-DDD6-4761-B4DB-4642378A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3D96-98C6-43BD-B4AA-C0A37D854E4F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C7A6-06A9-4E5E-97B8-D53371617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868A-C7E1-4EA6-9C3A-A73775338456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D24A-A3CB-4A79-BCEA-5A8581B5C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993D-E4CC-4F6C-A750-B54CB9FC47D8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40C8-20BC-4540-90BF-D2D9EE6C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17AFE-1013-405A-8D60-75C7BBE2132A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D1E6-1570-4A1E-A4BC-EEA88293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9379-6CEB-4C36-BFD5-86DF51145361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9FD-9C99-4091-91F8-676859E73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0618-65B4-4ACA-B239-159E3F7AFA97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29B6-38DF-4F35-BC1B-BE1F447E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0A45-F936-4433-983E-2AEF797315FF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E827-94F6-45E4-B2FF-B8EB0B8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459CD3-4514-480A-9CE1-35818F5A5D49}" type="datetime1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02D778-073A-4A36-8C64-54DB8C092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8BEDD-8CFB-433F-9CBF-58D70F8697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Tree Embeddings for 2-Edge-Connected Network Design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smtClean="0">
                <a:solidFill>
                  <a:schemeClr val="tx1"/>
                </a:solidFill>
              </a:rPr>
              <a:t>Ravishankar Krishnaswamy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 work with Anupam Gupta and 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Ravi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3B63E-FEE0-420A-8124-5BD1BF873BF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1: Backboned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pPr marL="857250" lvl="1" indent="-457200">
              <a:buFont typeface="Calibri" pitchFamily="34" charset="0"/>
              <a:buAutoNum type="arabicPeriod"/>
            </a:pPr>
            <a:r>
              <a:rPr lang="en-US" sz="2000" dirty="0" smtClean="0"/>
              <a:t>Find a random low-stretch spanning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 (the base tree) </a:t>
            </a:r>
            <a:r>
              <a:rPr lang="en-US" sz="1800" dirty="0" smtClean="0">
                <a:solidFill>
                  <a:srgbClr val="C00000"/>
                </a:solidFill>
              </a:rPr>
              <a:t>[ABN08]</a:t>
            </a:r>
            <a:r>
              <a:rPr lang="en-US" sz="2000" dirty="0" smtClean="0"/>
              <a:t> 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000" dirty="0" smtClean="0"/>
              <a:t>Set cost of any non-tree edge to be the </a:t>
            </a:r>
            <a:r>
              <a:rPr lang="en-US" sz="2000" i="1" dirty="0" smtClean="0"/>
              <a:t>cost of the base-tree path.</a:t>
            </a:r>
          </a:p>
          <a:p>
            <a:pPr marL="857250" lvl="1" indent="-457200">
              <a:buFont typeface="Calibri" pitchFamily="34" charset="0"/>
              <a:buAutoNum type="arabicPeriod"/>
            </a:pPr>
            <a:endParaRPr lang="en-US" sz="2200" dirty="0" smtClean="0"/>
          </a:p>
          <a:p>
            <a:pPr marL="857250" lvl="1" indent="-457200">
              <a:buFont typeface="Calibri" pitchFamily="34" charset="0"/>
              <a:buAutoNum type="arabicPeriod"/>
            </a:pPr>
            <a:endParaRPr lang="en-US" sz="2200" dirty="0" smtClean="0"/>
          </a:p>
          <a:p>
            <a:pPr marL="857250" lvl="1" indent="-457200"/>
            <a:endParaRPr lang="en-US" sz="2200" i="1" dirty="0" smtClean="0"/>
          </a:p>
        </p:txBody>
      </p:sp>
      <p:cxnSp>
        <p:nvCxnSpPr>
          <p:cNvPr id="38" name="Straight Connector 37"/>
          <p:cNvCxnSpPr>
            <a:stCxn id="26" idx="7"/>
            <a:endCxn id="24" idx="2"/>
          </p:cNvCxnSpPr>
          <p:nvPr/>
        </p:nvCxnSpPr>
        <p:spPr>
          <a:xfrm rot="5400000" flipH="1" flipV="1">
            <a:off x="2020094" y="3977481"/>
            <a:ext cx="974725" cy="6365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1"/>
            <a:endCxn id="25" idx="6"/>
          </p:cNvCxnSpPr>
          <p:nvPr/>
        </p:nvCxnSpPr>
        <p:spPr>
          <a:xfrm rot="5400000" flipH="1" flipV="1">
            <a:off x="3151982" y="2764631"/>
            <a:ext cx="700087" cy="13239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7"/>
            <a:endCxn id="28" idx="0"/>
          </p:cNvCxnSpPr>
          <p:nvPr/>
        </p:nvCxnSpPr>
        <p:spPr>
          <a:xfrm rot="16200000" flipH="1">
            <a:off x="3637757" y="3558381"/>
            <a:ext cx="1084262" cy="571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1"/>
            <a:endCxn id="28" idx="7"/>
          </p:cNvCxnSpPr>
          <p:nvPr/>
        </p:nvCxnSpPr>
        <p:spPr>
          <a:xfrm rot="16200000" flipH="1">
            <a:off x="3356769" y="3259931"/>
            <a:ext cx="366713" cy="1400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1"/>
            <a:endCxn id="27" idx="2"/>
          </p:cNvCxnSpPr>
          <p:nvPr/>
        </p:nvCxnSpPr>
        <p:spPr>
          <a:xfrm rot="16200000" flipH="1">
            <a:off x="2397125" y="4219575"/>
            <a:ext cx="1497013" cy="6111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27" idx="6"/>
          </p:cNvCxnSpPr>
          <p:nvPr/>
        </p:nvCxnSpPr>
        <p:spPr>
          <a:xfrm rot="16200000" flipH="1">
            <a:off x="2620963" y="4354512"/>
            <a:ext cx="425450" cy="1412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7"/>
            <a:endCxn id="32" idx="5"/>
          </p:cNvCxnSpPr>
          <p:nvPr/>
        </p:nvCxnSpPr>
        <p:spPr>
          <a:xfrm rot="16200000" flipH="1">
            <a:off x="4116387" y="4649788"/>
            <a:ext cx="157163" cy="13382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5"/>
            <a:endCxn id="33" idx="1"/>
          </p:cNvCxnSpPr>
          <p:nvPr/>
        </p:nvCxnSpPr>
        <p:spPr>
          <a:xfrm rot="5400000" flipH="1" flipV="1">
            <a:off x="5555457" y="4458493"/>
            <a:ext cx="247650" cy="1630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1"/>
            <a:endCxn id="31" idx="3"/>
          </p:cNvCxnSpPr>
          <p:nvPr/>
        </p:nvCxnSpPr>
        <p:spPr>
          <a:xfrm rot="5400000" flipH="1" flipV="1">
            <a:off x="6202363" y="4591050"/>
            <a:ext cx="850900" cy="2667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0" idx="0"/>
          </p:cNvCxnSpPr>
          <p:nvPr/>
        </p:nvCxnSpPr>
        <p:spPr>
          <a:xfrm rot="5400000" flipH="1">
            <a:off x="5876925" y="3414712"/>
            <a:ext cx="1176338" cy="5921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0" idx="1"/>
            <a:endCxn id="33" idx="1"/>
          </p:cNvCxnSpPr>
          <p:nvPr/>
        </p:nvCxnSpPr>
        <p:spPr>
          <a:xfrm rot="16200000" flipH="1">
            <a:off x="5309394" y="3964781"/>
            <a:ext cx="2012950" cy="3571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3"/>
            <a:endCxn id="29" idx="6"/>
          </p:cNvCxnSpPr>
          <p:nvPr/>
        </p:nvCxnSpPr>
        <p:spPr>
          <a:xfrm rot="5400000" flipH="1">
            <a:off x="5889626" y="3427412"/>
            <a:ext cx="215900" cy="1527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7"/>
            <a:endCxn id="30" idx="1"/>
          </p:cNvCxnSpPr>
          <p:nvPr/>
        </p:nvCxnSpPr>
        <p:spPr>
          <a:xfrm rot="5400000" flipH="1" flipV="1">
            <a:off x="5221288" y="3135312"/>
            <a:ext cx="914400" cy="9175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1"/>
            <a:endCxn id="33" idx="1"/>
          </p:cNvCxnSpPr>
          <p:nvPr/>
        </p:nvCxnSpPr>
        <p:spPr>
          <a:xfrm rot="16200000" flipH="1">
            <a:off x="5276851" y="3932237"/>
            <a:ext cx="1098550" cy="13366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5" idx="7"/>
            <a:endCxn id="31" idx="2"/>
          </p:cNvCxnSpPr>
          <p:nvPr/>
        </p:nvCxnSpPr>
        <p:spPr>
          <a:xfrm rot="16200000" flipH="1">
            <a:off x="4838700" y="2357438"/>
            <a:ext cx="1222375" cy="25971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29" idx="6"/>
          </p:cNvCxnSpPr>
          <p:nvPr/>
        </p:nvCxnSpPr>
        <p:spPr>
          <a:xfrm rot="5400000" flipH="1" flipV="1">
            <a:off x="4643438" y="3616325"/>
            <a:ext cx="123825" cy="10572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" idx="3"/>
            <a:endCxn id="32" idx="0"/>
          </p:cNvCxnSpPr>
          <p:nvPr/>
        </p:nvCxnSpPr>
        <p:spPr>
          <a:xfrm rot="5400000">
            <a:off x="4393406" y="4555331"/>
            <a:ext cx="1203325" cy="325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94163" y="2667000"/>
            <a:ext cx="30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r</a:t>
            </a:r>
          </a:p>
        </p:txBody>
      </p:sp>
      <p:sp>
        <p:nvSpPr>
          <p:cNvPr id="28" name="Oval 27"/>
          <p:cNvSpPr/>
          <p:nvPr/>
        </p:nvSpPr>
        <p:spPr>
          <a:xfrm>
            <a:off x="4164013" y="412908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24575" y="312261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48463" y="422116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81763" y="513556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5113" y="303053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2963" y="4770437"/>
            <a:ext cx="88900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51225" y="522763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87900" y="5319712"/>
            <a:ext cx="88900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25750" y="3763962"/>
            <a:ext cx="90488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3500" y="4038600"/>
            <a:ext cx="90488" cy="90487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3027363" y="3886200"/>
            <a:ext cx="1981200" cy="1377950"/>
          </a:xfrm>
          <a:custGeom>
            <a:avLst/>
            <a:gdLst>
              <a:gd name="connsiteX0" fmla="*/ 474784 w 1842476"/>
              <a:gd name="connsiteY0" fmla="*/ 1117599 h 1281723"/>
              <a:gd name="connsiteX1" fmla="*/ 263768 w 1842476"/>
              <a:gd name="connsiteY1" fmla="*/ 719015 h 1281723"/>
              <a:gd name="connsiteX2" fmla="*/ 5861 w 1842476"/>
              <a:gd name="connsiteY2" fmla="*/ 109415 h 1281723"/>
              <a:gd name="connsiteX3" fmla="*/ 228599 w 1842476"/>
              <a:gd name="connsiteY3" fmla="*/ 62523 h 1281723"/>
              <a:gd name="connsiteX4" fmla="*/ 568568 w 1842476"/>
              <a:gd name="connsiteY4" fmla="*/ 214923 h 1281723"/>
              <a:gd name="connsiteX5" fmla="*/ 1037491 w 1842476"/>
              <a:gd name="connsiteY5" fmla="*/ 343876 h 1281723"/>
              <a:gd name="connsiteX6" fmla="*/ 1494691 w 1842476"/>
              <a:gd name="connsiteY6" fmla="*/ 343876 h 1281723"/>
              <a:gd name="connsiteX7" fmla="*/ 1693984 w 1842476"/>
              <a:gd name="connsiteY7" fmla="*/ 296984 h 1281723"/>
              <a:gd name="connsiteX8" fmla="*/ 1834661 w 1842476"/>
              <a:gd name="connsiteY8" fmla="*/ 472830 h 1281723"/>
              <a:gd name="connsiteX9" fmla="*/ 1740876 w 1842476"/>
              <a:gd name="connsiteY9" fmla="*/ 801076 h 1281723"/>
              <a:gd name="connsiteX10" fmla="*/ 1647091 w 1842476"/>
              <a:gd name="connsiteY10" fmla="*/ 1281723 h 128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2476" h="1281723">
                <a:moveTo>
                  <a:pt x="474784" y="1117599"/>
                </a:moveTo>
                <a:cubicBezTo>
                  <a:pt x="408353" y="1002322"/>
                  <a:pt x="341922" y="887046"/>
                  <a:pt x="263768" y="719015"/>
                </a:cubicBezTo>
                <a:cubicBezTo>
                  <a:pt x="185614" y="550984"/>
                  <a:pt x="11722" y="218830"/>
                  <a:pt x="5861" y="109415"/>
                </a:cubicBezTo>
                <a:cubicBezTo>
                  <a:pt x="0" y="0"/>
                  <a:pt x="134815" y="44938"/>
                  <a:pt x="228599" y="62523"/>
                </a:cubicBezTo>
                <a:cubicBezTo>
                  <a:pt x="322383" y="80108"/>
                  <a:pt x="433753" y="168031"/>
                  <a:pt x="568568" y="214923"/>
                </a:cubicBezTo>
                <a:cubicBezTo>
                  <a:pt x="703383" y="261815"/>
                  <a:pt x="883137" y="322384"/>
                  <a:pt x="1037491" y="343876"/>
                </a:cubicBezTo>
                <a:cubicBezTo>
                  <a:pt x="1191845" y="365368"/>
                  <a:pt x="1385276" y="351691"/>
                  <a:pt x="1494691" y="343876"/>
                </a:cubicBezTo>
                <a:cubicBezTo>
                  <a:pt x="1604106" y="336061"/>
                  <a:pt x="1637322" y="275492"/>
                  <a:pt x="1693984" y="296984"/>
                </a:cubicBezTo>
                <a:cubicBezTo>
                  <a:pt x="1750646" y="318476"/>
                  <a:pt x="1826846" y="388815"/>
                  <a:pt x="1834661" y="472830"/>
                </a:cubicBezTo>
                <a:cubicBezTo>
                  <a:pt x="1842476" y="556845"/>
                  <a:pt x="1772138" y="666261"/>
                  <a:pt x="1740876" y="801076"/>
                </a:cubicBezTo>
                <a:cubicBezTo>
                  <a:pt x="1709614" y="935891"/>
                  <a:pt x="1678352" y="1108807"/>
                  <a:pt x="1647091" y="1281723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6" name="Straight Connector 105"/>
          <p:cNvCxnSpPr>
            <a:stCxn id="27" idx="1"/>
            <a:endCxn id="32" idx="3"/>
          </p:cNvCxnSpPr>
          <p:nvPr/>
        </p:nvCxnSpPr>
        <p:spPr>
          <a:xfrm rot="16200000" flipH="1">
            <a:off x="4053681" y="4650581"/>
            <a:ext cx="157163" cy="1336675"/>
          </a:xfrm>
          <a:prstGeom prst="line">
            <a:avLst/>
          </a:prstGeom>
          <a:ln w="666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65563" y="5334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 Math"/>
                <a:ea typeface="Cambria Math"/>
                <a:sym typeface="Math5"/>
              </a:rPr>
              <a:t>ℓ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952750" y="45085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Math5"/>
              </a:rPr>
              <a:t>a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636963" y="37338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Math5"/>
              </a:rPr>
              <a:t>b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3588" y="38100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Math5"/>
              </a:rPr>
              <a:t>c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1094" y="45720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sym typeface="Math5"/>
              </a:rPr>
              <a:t>d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8000" y="4484687"/>
            <a:ext cx="210666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ambria Math"/>
                <a:ea typeface="Cambria Math"/>
                <a:sym typeface="Math5"/>
              </a:rPr>
              <a:t>ℓ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n-lt"/>
                <a:sym typeface="Math5"/>
              </a:rPr>
              <a:t>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sym typeface="Math5"/>
              </a:rPr>
              <a:t>=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n-lt"/>
                <a:sym typeface="Math5"/>
              </a:rPr>
              <a:t>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sym typeface="Math5"/>
              </a:rPr>
              <a:t>a + b + c + d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1038" y="5322887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40275" y="5399087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371600" y="5867400"/>
            <a:ext cx="6705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There </a:t>
            </a:r>
            <a:r>
              <a:rPr lang="en-US" sz="2400" dirty="0" smtClean="0">
                <a:solidFill>
                  <a:schemeClr val="tx1"/>
                </a:solidFill>
              </a:rPr>
              <a:t>are at most </a:t>
            </a:r>
            <a:r>
              <a:rPr lang="en-US" sz="2400" dirty="0" smtClean="0">
                <a:solidFill>
                  <a:srgbClr val="C00000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 fundamental </a:t>
            </a:r>
            <a:r>
              <a:rPr lang="en-US" sz="2400" dirty="0" smtClean="0">
                <a:solidFill>
                  <a:schemeClr val="tx1"/>
                </a:solidFill>
              </a:rPr>
              <a:t>cycles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Cost </a:t>
            </a:r>
            <a:r>
              <a:rPr lang="en-US" sz="2400" dirty="0" smtClean="0">
                <a:solidFill>
                  <a:schemeClr val="tx1"/>
                </a:solidFill>
              </a:rPr>
              <a:t>is comparable to non-tree 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0" y="4114800"/>
            <a:ext cx="2209800" cy="762000"/>
          </a:xfrm>
          <a:prstGeom prst="wedgeRoundRectCallout">
            <a:avLst>
              <a:gd name="adj1" fmla="val 104994"/>
              <a:gd name="adj2" fmla="val 45109"/>
              <a:gd name="adj3" fmla="val 16667"/>
            </a:avLst>
          </a:prstGeom>
          <a:solidFill>
            <a:schemeClr val="bg2">
              <a:lumMod val="9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Fundamental Cycle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867400" y="2286000"/>
            <a:ext cx="3048000" cy="533400"/>
          </a:xfrm>
          <a:prstGeom prst="wedgeRoundRectCallout">
            <a:avLst>
              <a:gd name="adj1" fmla="val 37379"/>
              <a:gd name="adj2" fmla="val -179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E[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ℓ</a:t>
            </a:r>
            <a:r>
              <a:rPr lang="en-US" sz="2400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≤</a:t>
            </a:r>
            <a:r>
              <a:rPr lang="en-US" sz="2400" dirty="0" smtClean="0">
                <a:solidFill>
                  <a:srgbClr val="C00000"/>
                </a:solidFill>
              </a:rPr>
              <a:t> O(log n) c(</a:t>
            </a:r>
            <a:r>
              <a:rPr lang="en-US" sz="2400" dirty="0" err="1" smtClean="0">
                <a:solidFill>
                  <a:srgbClr val="C00000"/>
                </a:solidFill>
              </a:rPr>
              <a:t>x,y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8" grpId="0" animBg="1"/>
      <p:bldP spid="30" grpId="0" animBg="1"/>
      <p:bldP spid="31" grpId="0" animBg="1"/>
      <p:bldP spid="33" grpId="0" animBg="1"/>
      <p:bldP spid="25" grpId="0" animBg="1"/>
      <p:bldP spid="26" grpId="0" animBg="1"/>
      <p:bldP spid="27" grpId="0" animBg="1"/>
      <p:bldP spid="32" grpId="0" animBg="1"/>
      <p:bldP spid="24" grpId="0" animBg="1"/>
      <p:bldP spid="29" grpId="0" animBg="1"/>
      <p:bldP spid="104" grpId="1" animBg="1"/>
      <p:bldP spid="35" grpId="0"/>
      <p:bldP spid="36" grpId="0"/>
      <p:bldP spid="37" grpId="0"/>
      <p:bldP spid="39" grpId="0"/>
      <p:bldP spid="41" grpId="0"/>
      <p:bldP spid="49" grpId="0"/>
      <p:bldP spid="50" grpId="0"/>
      <p:bldP spid="51" grpId="0" animBg="1"/>
      <p:bldP spid="47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40475"/>
            <a:ext cx="2133600" cy="365125"/>
          </a:xfrm>
        </p:spPr>
        <p:txBody>
          <a:bodyPr/>
          <a:lstStyle/>
          <a:p>
            <a:pPr>
              <a:defRPr/>
            </a:pPr>
            <a:fld id="{39995C52-861D-427B-BE4A-4A98189B185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>
            <a:off x="6575425" y="4141788"/>
            <a:ext cx="555625" cy="403225"/>
          </a:xfrm>
          <a:custGeom>
            <a:avLst/>
            <a:gdLst>
              <a:gd name="connsiteX0" fmla="*/ 236537 w 554831"/>
              <a:gd name="connsiteY0" fmla="*/ 380999 h 404811"/>
              <a:gd name="connsiteX1" fmla="*/ 527050 w 554831"/>
              <a:gd name="connsiteY1" fmla="*/ 195262 h 404811"/>
              <a:gd name="connsiteX2" fmla="*/ 69850 w 554831"/>
              <a:gd name="connsiteY2" fmla="*/ 23812 h 404811"/>
              <a:gd name="connsiteX3" fmla="*/ 107950 w 554831"/>
              <a:gd name="connsiteY3" fmla="*/ 338137 h 404811"/>
              <a:gd name="connsiteX4" fmla="*/ 236537 w 554831"/>
              <a:gd name="connsiteY4" fmla="*/ 380999 h 40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831" h="404811">
                <a:moveTo>
                  <a:pt x="236537" y="380999"/>
                </a:moveTo>
                <a:cubicBezTo>
                  <a:pt x="306387" y="357187"/>
                  <a:pt x="554831" y="254793"/>
                  <a:pt x="527050" y="195262"/>
                </a:cubicBezTo>
                <a:cubicBezTo>
                  <a:pt x="499269" y="135731"/>
                  <a:pt x="139700" y="0"/>
                  <a:pt x="69850" y="23812"/>
                </a:cubicBezTo>
                <a:cubicBezTo>
                  <a:pt x="0" y="47624"/>
                  <a:pt x="79375" y="280193"/>
                  <a:pt x="107950" y="338137"/>
                </a:cubicBezTo>
                <a:cubicBezTo>
                  <a:pt x="136525" y="396081"/>
                  <a:pt x="166687" y="404811"/>
                  <a:pt x="236537" y="380999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5387975" y="2336800"/>
            <a:ext cx="3603625" cy="2616200"/>
          </a:xfrm>
          <a:custGeom>
            <a:avLst/>
            <a:gdLst>
              <a:gd name="connsiteX0" fmla="*/ 872331 w 3604418"/>
              <a:gd name="connsiteY0" fmla="*/ 2265363 h 2615407"/>
              <a:gd name="connsiteX1" fmla="*/ 1310481 w 3604418"/>
              <a:gd name="connsiteY1" fmla="*/ 1441450 h 2615407"/>
              <a:gd name="connsiteX2" fmla="*/ 1967706 w 3604418"/>
              <a:gd name="connsiteY2" fmla="*/ 1441450 h 2615407"/>
              <a:gd name="connsiteX3" fmla="*/ 2739231 w 3604418"/>
              <a:gd name="connsiteY3" fmla="*/ 2289175 h 2615407"/>
              <a:gd name="connsiteX4" fmla="*/ 3548856 w 3604418"/>
              <a:gd name="connsiteY4" fmla="*/ 1065213 h 2615407"/>
              <a:gd name="connsiteX5" fmla="*/ 2405856 w 3604418"/>
              <a:gd name="connsiteY5" fmla="*/ 36513 h 2615407"/>
              <a:gd name="connsiteX6" fmla="*/ 315119 w 3604418"/>
              <a:gd name="connsiteY6" fmla="*/ 846138 h 2615407"/>
              <a:gd name="connsiteX7" fmla="*/ 515144 w 3604418"/>
              <a:gd name="connsiteY7" fmla="*/ 2379663 h 2615407"/>
              <a:gd name="connsiteX8" fmla="*/ 872331 w 3604418"/>
              <a:gd name="connsiteY8" fmla="*/ 2265363 h 261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4418" h="2615407">
                <a:moveTo>
                  <a:pt x="872331" y="2265363"/>
                </a:moveTo>
                <a:cubicBezTo>
                  <a:pt x="1004887" y="2108994"/>
                  <a:pt x="1127919" y="1578769"/>
                  <a:pt x="1310481" y="1441450"/>
                </a:cubicBezTo>
                <a:cubicBezTo>
                  <a:pt x="1493043" y="1304131"/>
                  <a:pt x="1729581" y="1300163"/>
                  <a:pt x="1967706" y="1441450"/>
                </a:cubicBezTo>
                <a:cubicBezTo>
                  <a:pt x="2205831" y="1582738"/>
                  <a:pt x="2475706" y="2351881"/>
                  <a:pt x="2739231" y="2289175"/>
                </a:cubicBezTo>
                <a:cubicBezTo>
                  <a:pt x="3002756" y="2226469"/>
                  <a:pt x="3604418" y="1440657"/>
                  <a:pt x="3548856" y="1065213"/>
                </a:cubicBezTo>
                <a:cubicBezTo>
                  <a:pt x="3493294" y="689769"/>
                  <a:pt x="2944812" y="73026"/>
                  <a:pt x="2405856" y="36513"/>
                </a:cubicBezTo>
                <a:cubicBezTo>
                  <a:pt x="1866900" y="0"/>
                  <a:pt x="630238" y="455613"/>
                  <a:pt x="315119" y="846138"/>
                </a:cubicBezTo>
                <a:cubicBezTo>
                  <a:pt x="0" y="1236663"/>
                  <a:pt x="423069" y="2143919"/>
                  <a:pt x="515144" y="2379663"/>
                </a:cubicBezTo>
                <a:cubicBezTo>
                  <a:pt x="607219" y="2615407"/>
                  <a:pt x="739775" y="2421732"/>
                  <a:pt x="872331" y="2265363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704013" y="3167063"/>
            <a:ext cx="393700" cy="1508125"/>
          </a:xfrm>
          <a:custGeom>
            <a:avLst/>
            <a:gdLst>
              <a:gd name="connsiteX0" fmla="*/ 46831 w 393699"/>
              <a:gd name="connsiteY0" fmla="*/ 1320800 h 1507331"/>
              <a:gd name="connsiteX1" fmla="*/ 346868 w 393699"/>
              <a:gd name="connsiteY1" fmla="*/ 1301750 h 1507331"/>
              <a:gd name="connsiteX2" fmla="*/ 327818 w 393699"/>
              <a:gd name="connsiteY2" fmla="*/ 225425 h 1507331"/>
              <a:gd name="connsiteX3" fmla="*/ 65881 w 393699"/>
              <a:gd name="connsiteY3" fmla="*/ 182562 h 1507331"/>
              <a:gd name="connsiteX4" fmla="*/ 46831 w 393699"/>
              <a:gd name="connsiteY4" fmla="*/ 1320800 h 150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99" h="1507331">
                <a:moveTo>
                  <a:pt x="46831" y="1320800"/>
                </a:moveTo>
                <a:cubicBezTo>
                  <a:pt x="93662" y="1507331"/>
                  <a:pt x="300037" y="1484312"/>
                  <a:pt x="346868" y="1301750"/>
                </a:cubicBezTo>
                <a:cubicBezTo>
                  <a:pt x="393699" y="1119188"/>
                  <a:pt x="374649" y="411956"/>
                  <a:pt x="327818" y="225425"/>
                </a:cubicBezTo>
                <a:cubicBezTo>
                  <a:pt x="280987" y="38894"/>
                  <a:pt x="112712" y="0"/>
                  <a:pt x="65881" y="182562"/>
                </a:cubicBezTo>
                <a:cubicBezTo>
                  <a:pt x="19050" y="365124"/>
                  <a:pt x="0" y="1134269"/>
                  <a:pt x="46831" y="1320800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5508625" y="2332038"/>
            <a:ext cx="3262313" cy="2520950"/>
          </a:xfrm>
          <a:custGeom>
            <a:avLst/>
            <a:gdLst>
              <a:gd name="connsiteX0" fmla="*/ 288925 w 3261519"/>
              <a:gd name="connsiteY0" fmla="*/ 1050925 h 2520950"/>
              <a:gd name="connsiteX1" fmla="*/ 1589087 w 3261519"/>
              <a:gd name="connsiteY1" fmla="*/ 26987 h 2520950"/>
              <a:gd name="connsiteX2" fmla="*/ 3032125 w 3261519"/>
              <a:gd name="connsiteY2" fmla="*/ 889000 h 2520950"/>
              <a:gd name="connsiteX3" fmla="*/ 2965450 w 3261519"/>
              <a:gd name="connsiteY3" fmla="*/ 2303462 h 2520950"/>
              <a:gd name="connsiteX4" fmla="*/ 2293937 w 3261519"/>
              <a:gd name="connsiteY4" fmla="*/ 2160587 h 2520950"/>
              <a:gd name="connsiteX5" fmla="*/ 1746250 w 3261519"/>
              <a:gd name="connsiteY5" fmla="*/ 1008062 h 2520950"/>
              <a:gd name="connsiteX6" fmla="*/ 1169987 w 3261519"/>
              <a:gd name="connsiteY6" fmla="*/ 989012 h 2520950"/>
              <a:gd name="connsiteX7" fmla="*/ 793750 w 3261519"/>
              <a:gd name="connsiteY7" fmla="*/ 2374900 h 2520950"/>
              <a:gd name="connsiteX8" fmla="*/ 84137 w 3261519"/>
              <a:gd name="connsiteY8" fmla="*/ 1865312 h 2520950"/>
              <a:gd name="connsiteX9" fmla="*/ 288925 w 3261519"/>
              <a:gd name="connsiteY9" fmla="*/ 1050925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19" h="2520950">
                <a:moveTo>
                  <a:pt x="288925" y="1050925"/>
                </a:moveTo>
                <a:cubicBezTo>
                  <a:pt x="539750" y="744537"/>
                  <a:pt x="1131887" y="53974"/>
                  <a:pt x="1589087" y="26987"/>
                </a:cubicBezTo>
                <a:cubicBezTo>
                  <a:pt x="2046287" y="0"/>
                  <a:pt x="2802731" y="509588"/>
                  <a:pt x="3032125" y="889000"/>
                </a:cubicBezTo>
                <a:cubicBezTo>
                  <a:pt x="3261519" y="1268413"/>
                  <a:pt x="3088481" y="2091531"/>
                  <a:pt x="2965450" y="2303462"/>
                </a:cubicBezTo>
                <a:cubicBezTo>
                  <a:pt x="2842419" y="2515393"/>
                  <a:pt x="2497137" y="2376487"/>
                  <a:pt x="2293937" y="2160587"/>
                </a:cubicBezTo>
                <a:cubicBezTo>
                  <a:pt x="2090737" y="1944687"/>
                  <a:pt x="1933575" y="1203324"/>
                  <a:pt x="1746250" y="1008062"/>
                </a:cubicBezTo>
                <a:cubicBezTo>
                  <a:pt x="1558925" y="812800"/>
                  <a:pt x="1328737" y="761206"/>
                  <a:pt x="1169987" y="989012"/>
                </a:cubicBezTo>
                <a:cubicBezTo>
                  <a:pt x="1011237" y="1216818"/>
                  <a:pt x="974725" y="2228850"/>
                  <a:pt x="793750" y="2374900"/>
                </a:cubicBezTo>
                <a:cubicBezTo>
                  <a:pt x="612775" y="2520950"/>
                  <a:pt x="168274" y="2085974"/>
                  <a:pt x="84137" y="1865312"/>
                </a:cubicBezTo>
                <a:cubicBezTo>
                  <a:pt x="0" y="1644650"/>
                  <a:pt x="38100" y="1357313"/>
                  <a:pt x="288925" y="1050925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2-ECGS on Backboned Graphs</a:t>
            </a:r>
            <a:endParaRPr lang="en-US" dirty="0"/>
          </a:p>
        </p:txBody>
      </p:sp>
      <p:sp>
        <p:nvSpPr>
          <p:cNvPr id="64" name="Freeform 63"/>
          <p:cNvSpPr>
            <a:spLocks noChangeAspect="1"/>
          </p:cNvSpPr>
          <p:nvPr/>
        </p:nvSpPr>
        <p:spPr>
          <a:xfrm>
            <a:off x="5097463" y="3044825"/>
            <a:ext cx="2093912" cy="1905000"/>
          </a:xfrm>
          <a:custGeom>
            <a:avLst/>
            <a:gdLst>
              <a:gd name="connsiteX0" fmla="*/ 165705 w 1819124"/>
              <a:gd name="connsiteY0" fmla="*/ 211667 h 1776790"/>
              <a:gd name="connsiteX1" fmla="*/ 1261534 w 1819124"/>
              <a:gd name="connsiteY1" fmla="*/ 160867 h 1776790"/>
              <a:gd name="connsiteX2" fmla="*/ 1805819 w 1819124"/>
              <a:gd name="connsiteY2" fmla="*/ 705153 h 1776790"/>
              <a:gd name="connsiteX3" fmla="*/ 1341362 w 1819124"/>
              <a:gd name="connsiteY3" fmla="*/ 1655838 h 1776790"/>
              <a:gd name="connsiteX4" fmla="*/ 267305 w 1819124"/>
              <a:gd name="connsiteY4" fmla="*/ 1430867 h 1776790"/>
              <a:gd name="connsiteX5" fmla="*/ 165705 w 1819124"/>
              <a:gd name="connsiteY5" fmla="*/ 211667 h 1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124" h="1776790">
                <a:moveTo>
                  <a:pt x="165705" y="211667"/>
                </a:moveTo>
                <a:cubicBezTo>
                  <a:pt x="331410" y="0"/>
                  <a:pt x="988182" y="78619"/>
                  <a:pt x="1261534" y="160867"/>
                </a:cubicBezTo>
                <a:cubicBezTo>
                  <a:pt x="1534886" y="243115"/>
                  <a:pt x="1792514" y="455991"/>
                  <a:pt x="1805819" y="705153"/>
                </a:cubicBezTo>
                <a:cubicBezTo>
                  <a:pt x="1819124" y="954315"/>
                  <a:pt x="1597781" y="1534886"/>
                  <a:pt x="1341362" y="1655838"/>
                </a:cubicBezTo>
                <a:cubicBezTo>
                  <a:pt x="1084943" y="1776790"/>
                  <a:pt x="460829" y="1671562"/>
                  <a:pt x="267305" y="1430867"/>
                </a:cubicBezTo>
                <a:cubicBezTo>
                  <a:pt x="73781" y="1190172"/>
                  <a:pt x="0" y="423334"/>
                  <a:pt x="165705" y="211667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Freeform 64"/>
          <p:cNvSpPr>
            <a:spLocks noChangeAspect="1"/>
          </p:cNvSpPr>
          <p:nvPr/>
        </p:nvSpPr>
        <p:spPr>
          <a:xfrm>
            <a:off x="6773863" y="2054225"/>
            <a:ext cx="2038350" cy="2636838"/>
          </a:xfrm>
          <a:custGeom>
            <a:avLst/>
            <a:gdLst>
              <a:gd name="connsiteX0" fmla="*/ 22981 w 2038048"/>
              <a:gd name="connsiteY0" fmla="*/ 445104 h 2635552"/>
              <a:gd name="connsiteX1" fmla="*/ 777724 w 2038048"/>
              <a:gd name="connsiteY1" fmla="*/ 1657047 h 2635552"/>
              <a:gd name="connsiteX2" fmla="*/ 1583267 w 2038048"/>
              <a:gd name="connsiteY2" fmla="*/ 2542419 h 2635552"/>
              <a:gd name="connsiteX3" fmla="*/ 1880810 w 2038048"/>
              <a:gd name="connsiteY3" fmla="*/ 1098247 h 2635552"/>
              <a:gd name="connsiteX4" fmla="*/ 639839 w 2038048"/>
              <a:gd name="connsiteY4" fmla="*/ 111276 h 2635552"/>
              <a:gd name="connsiteX5" fmla="*/ 22981 w 2038048"/>
              <a:gd name="connsiteY5" fmla="*/ 445104 h 263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8048" h="2635552">
                <a:moveTo>
                  <a:pt x="22981" y="445104"/>
                </a:moveTo>
                <a:cubicBezTo>
                  <a:pt x="45962" y="702732"/>
                  <a:pt x="517676" y="1307495"/>
                  <a:pt x="777724" y="1657047"/>
                </a:cubicBezTo>
                <a:cubicBezTo>
                  <a:pt x="1037772" y="2006599"/>
                  <a:pt x="1399419" y="2635552"/>
                  <a:pt x="1583267" y="2542419"/>
                </a:cubicBezTo>
                <a:cubicBezTo>
                  <a:pt x="1767115" y="2449286"/>
                  <a:pt x="2038048" y="1503437"/>
                  <a:pt x="1880810" y="1098247"/>
                </a:cubicBezTo>
                <a:cubicBezTo>
                  <a:pt x="1723572" y="693057"/>
                  <a:pt x="948267" y="222552"/>
                  <a:pt x="639839" y="111276"/>
                </a:cubicBezTo>
                <a:cubicBezTo>
                  <a:pt x="331411" y="0"/>
                  <a:pt x="0" y="187476"/>
                  <a:pt x="22981" y="445104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cxnSp>
        <p:nvCxnSpPr>
          <p:cNvPr id="66" name="Straight Connector 65"/>
          <p:cNvCxnSpPr>
            <a:cxnSpLocks noChangeAspect="1"/>
          </p:cNvCxnSpPr>
          <p:nvPr/>
        </p:nvCxnSpPr>
        <p:spPr>
          <a:xfrm rot="16200000" flipH="1">
            <a:off x="5511801" y="3876675"/>
            <a:ext cx="925512" cy="103187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 noChangeAspect="1"/>
          </p:cNvCxnSpPr>
          <p:nvPr/>
        </p:nvCxnSpPr>
        <p:spPr>
          <a:xfrm rot="5400000" flipH="1" flipV="1">
            <a:off x="6407151" y="4025900"/>
            <a:ext cx="762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</p:cNvCxnSpPr>
          <p:nvPr/>
        </p:nvCxnSpPr>
        <p:spPr>
          <a:xfrm rot="16200000" flipH="1">
            <a:off x="6350000" y="3038476"/>
            <a:ext cx="103187" cy="849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5400000">
            <a:off x="6015038" y="3579813"/>
            <a:ext cx="860425" cy="7842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</p:cNvCxnSpPr>
          <p:nvPr/>
        </p:nvCxnSpPr>
        <p:spPr>
          <a:xfrm rot="5400000">
            <a:off x="6491288" y="3914775"/>
            <a:ext cx="773112" cy="269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 noChangeAspect="1"/>
          </p:cNvCxnSpPr>
          <p:nvPr/>
        </p:nvCxnSpPr>
        <p:spPr>
          <a:xfrm rot="16200000" flipH="1">
            <a:off x="7207251" y="3171825"/>
            <a:ext cx="1524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 noChangeAspect="1"/>
          </p:cNvCxnSpPr>
          <p:nvPr/>
        </p:nvCxnSpPr>
        <p:spPr>
          <a:xfrm rot="5400000" flipH="1" flipV="1">
            <a:off x="7881938" y="3160713"/>
            <a:ext cx="327025" cy="6318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 noChangeAspect="1"/>
          </p:cNvCxnSpPr>
          <p:nvPr/>
        </p:nvCxnSpPr>
        <p:spPr>
          <a:xfrm rot="5400000">
            <a:off x="7824787" y="3762376"/>
            <a:ext cx="1001713" cy="1254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200000" flipV="1">
            <a:off x="7645400" y="3762375"/>
            <a:ext cx="620713" cy="506413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 noChangeAspect="1"/>
          </p:cNvCxnSpPr>
          <p:nvPr/>
        </p:nvCxnSpPr>
        <p:spPr>
          <a:xfrm rot="5400000" flipH="1" flipV="1">
            <a:off x="7531100" y="3713163"/>
            <a:ext cx="26988" cy="13065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400000" flipH="1" flipV="1">
            <a:off x="6967538" y="3617913"/>
            <a:ext cx="631825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ChangeAspect="1"/>
          </p:cNvCxnSpPr>
          <p:nvPr/>
        </p:nvCxnSpPr>
        <p:spPr>
          <a:xfrm rot="16200000" flipH="1">
            <a:off x="6910388" y="2836863"/>
            <a:ext cx="1001712" cy="5826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 noChangeAspect="1"/>
          </p:cNvCxnSpPr>
          <p:nvPr/>
        </p:nvCxnSpPr>
        <p:spPr>
          <a:xfrm rot="16200000" flipH="1">
            <a:off x="7424738" y="2322513"/>
            <a:ext cx="631825" cy="1241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 noChangeAspect="1"/>
          </p:cNvCxnSpPr>
          <p:nvPr/>
        </p:nvCxnSpPr>
        <p:spPr>
          <a:xfrm rot="5400000" flipH="1" flipV="1">
            <a:off x="6129338" y="2474913"/>
            <a:ext cx="784225" cy="10890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34" name="Group 79"/>
          <p:cNvGrpSpPr>
            <a:grpSpLocks noChangeAspect="1"/>
          </p:cNvGrpSpPr>
          <p:nvPr/>
        </p:nvGrpSpPr>
        <p:grpSpPr bwMode="auto">
          <a:xfrm>
            <a:off x="5911850" y="2562225"/>
            <a:ext cx="2514600" cy="1905000"/>
            <a:chOff x="762000" y="2971800"/>
            <a:chExt cx="2514600" cy="1905000"/>
          </a:xfrm>
        </p:grpSpPr>
        <p:sp>
          <p:nvSpPr>
            <p:cNvPr id="81" name="Oval 80"/>
            <p:cNvSpPr/>
            <p:nvPr/>
          </p:nvSpPr>
          <p:spPr>
            <a:xfrm>
              <a:off x="762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38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676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90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048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676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5146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8935" name="TextBox 88"/>
          <p:cNvSpPr txBox="1">
            <a:spLocks noChangeAspect="1"/>
          </p:cNvSpPr>
          <p:nvPr/>
        </p:nvSpPr>
        <p:spPr bwMode="auto">
          <a:xfrm>
            <a:off x="7054850" y="2268538"/>
            <a:ext cx="26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</a:t>
            </a:r>
          </a:p>
        </p:txBody>
      </p:sp>
      <p:sp>
        <p:nvSpPr>
          <p:cNvPr id="90" name="TextBox 89"/>
          <p:cNvSpPr txBox="1">
            <a:spLocks noChangeAspect="1"/>
          </p:cNvSpPr>
          <p:nvPr/>
        </p:nvSpPr>
        <p:spPr bwMode="auto">
          <a:xfrm>
            <a:off x="6750050" y="439102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  <a:latin typeface="Calibri" pitchFamily="34" charset="0"/>
              </a:rPr>
              <a:t>v</a:t>
            </a:r>
            <a:r>
              <a:rPr lang="en-US" sz="2000" b="1" i="1" baseline="-25000">
                <a:solidFill>
                  <a:srgbClr val="7030A0"/>
                </a:solidFill>
                <a:latin typeface="Calibri" pitchFamily="34" charset="0"/>
              </a:rPr>
              <a:t>i</a:t>
            </a:r>
          </a:p>
        </p:txBody>
      </p:sp>
      <p:cxnSp>
        <p:nvCxnSpPr>
          <p:cNvPr id="91" name="Straight Connector 90"/>
          <p:cNvCxnSpPr>
            <a:cxnSpLocks noChangeAspect="1"/>
          </p:cNvCxnSpPr>
          <p:nvPr/>
        </p:nvCxnSpPr>
        <p:spPr>
          <a:xfrm>
            <a:off x="6519863" y="2867025"/>
            <a:ext cx="311150" cy="1031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 noChangeAspect="1"/>
          </p:cNvCxnSpPr>
          <p:nvPr/>
        </p:nvCxnSpPr>
        <p:spPr>
          <a:xfrm rot="5400000">
            <a:off x="6523832" y="2890044"/>
            <a:ext cx="309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 noChangeAspect="1"/>
          </p:cNvCxnSpPr>
          <p:nvPr/>
        </p:nvCxnSpPr>
        <p:spPr>
          <a:xfrm>
            <a:off x="6926263" y="3489325"/>
            <a:ext cx="792162" cy="168275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ChangeAspect="1"/>
          </p:cNvCxnSpPr>
          <p:nvPr/>
        </p:nvCxnSpPr>
        <p:spPr>
          <a:xfrm rot="10800000" flipV="1">
            <a:off x="6164263" y="2663825"/>
            <a:ext cx="914400" cy="68580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 noChangeAspect="1"/>
          </p:cNvCxnSpPr>
          <p:nvPr/>
        </p:nvCxnSpPr>
        <p:spPr>
          <a:xfrm>
            <a:off x="6164263" y="3349625"/>
            <a:ext cx="720725" cy="12223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59613" y="2663825"/>
            <a:ext cx="1219200" cy="6096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7669213" y="3273425"/>
            <a:ext cx="60960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2400" y="1524000"/>
            <a:ext cx="76200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Consider a backboned graph with base tree 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(the red edges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Consider some group X</a:t>
            </a:r>
            <a:r>
              <a:rPr lang="en-US" baseline="-25000" dirty="0" smtClean="0">
                <a:latin typeface="+mn-lt"/>
              </a:rPr>
              <a:t>i</a:t>
            </a:r>
            <a:endParaRPr lang="en-US" baseline="-250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Let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OPT</a:t>
            </a:r>
            <a:r>
              <a:rPr lang="en-US" dirty="0" smtClean="0">
                <a:latin typeface="+mn-lt"/>
              </a:rPr>
              <a:t> 2-edge-connect some v</a:t>
            </a:r>
            <a:r>
              <a:rPr lang="en-US" baseline="-25000" dirty="0" smtClean="0">
                <a:latin typeface="+mn-lt"/>
              </a:rPr>
              <a:t>i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dirty="0" smtClean="0">
                <a:latin typeface="+mn-lt"/>
              </a:rPr>
              <a:t> X</a:t>
            </a:r>
            <a:r>
              <a:rPr lang="en-US" baseline="-25000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to </a:t>
            </a:r>
            <a:r>
              <a:rPr lang="en-US" dirty="0">
                <a:latin typeface="+mn-lt"/>
              </a:rPr>
              <a:t>the root </a:t>
            </a:r>
            <a:r>
              <a:rPr lang="en-US" dirty="0" smtClean="0">
                <a:latin typeface="+mn-lt"/>
              </a:rPr>
              <a:t>r</a:t>
            </a: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+mn-lt"/>
              </a:rPr>
              <a:t>Without loss of generality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</a:rPr>
              <a:t>	OPT buys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the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r-v</a:t>
            </a:r>
            <a:r>
              <a:rPr lang="en-US" baseline="-25000" dirty="0">
                <a:solidFill>
                  <a:srgbClr val="00B050"/>
                </a:solidFill>
                <a:latin typeface="+mn-lt"/>
              </a:rPr>
              <a:t>i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base tree path.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Consider a cut-edge on this path.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Look at the cut this induces on the base tree.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Some edge of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OPT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must </a:t>
            </a:r>
            <a:r>
              <a:rPr lang="en-US" dirty="0">
                <a:latin typeface="+mn-lt"/>
              </a:rPr>
              <a:t>cross this cut.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Get a </a:t>
            </a:r>
            <a:r>
              <a:rPr lang="en-US" b="1" i="1" dirty="0">
                <a:latin typeface="+mn-lt"/>
              </a:rPr>
              <a:t>covering cycle </a:t>
            </a:r>
            <a:r>
              <a:rPr lang="en-US" dirty="0">
                <a:latin typeface="+mn-lt"/>
              </a:rPr>
              <a:t>of twice the cost!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V="1">
            <a:off x="6342856" y="3380582"/>
            <a:ext cx="214313" cy="1524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6342856" y="3353594"/>
            <a:ext cx="187325" cy="1793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 flipH="1">
            <a:off x="5988050" y="4386072"/>
            <a:ext cx="838200" cy="762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V="1">
            <a:off x="5611813" y="3883025"/>
            <a:ext cx="8382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69013" y="3502025"/>
            <a:ext cx="7620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6527007" y="3960019"/>
            <a:ext cx="609600" cy="158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6766718" y="3913982"/>
            <a:ext cx="214313" cy="1524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 flipV="1">
            <a:off x="6766719" y="3886994"/>
            <a:ext cx="187325" cy="17938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5917406" y="2633663"/>
            <a:ext cx="1188244" cy="1719262"/>
          </a:xfrm>
          <a:custGeom>
            <a:avLst/>
            <a:gdLst>
              <a:gd name="connsiteX0" fmla="*/ 1188244 w 1188244"/>
              <a:gd name="connsiteY0" fmla="*/ 0 h 1719262"/>
              <a:gd name="connsiteX1" fmla="*/ 907257 w 1188244"/>
              <a:gd name="connsiteY1" fmla="*/ 114300 h 1719262"/>
              <a:gd name="connsiteX2" fmla="*/ 654844 w 1188244"/>
              <a:gd name="connsiteY2" fmla="*/ 428625 h 1719262"/>
              <a:gd name="connsiteX3" fmla="*/ 250032 w 1188244"/>
              <a:gd name="connsiteY3" fmla="*/ 600075 h 1719262"/>
              <a:gd name="connsiteX4" fmla="*/ 26194 w 1188244"/>
              <a:gd name="connsiteY4" fmla="*/ 804862 h 1719262"/>
              <a:gd name="connsiteX5" fmla="*/ 92869 w 1188244"/>
              <a:gd name="connsiteY5" fmla="*/ 814387 h 1719262"/>
              <a:gd name="connsiteX6" fmla="*/ 311944 w 1188244"/>
              <a:gd name="connsiteY6" fmla="*/ 771525 h 1719262"/>
              <a:gd name="connsiteX7" fmla="*/ 573882 w 1188244"/>
              <a:gd name="connsiteY7" fmla="*/ 885825 h 1719262"/>
              <a:gd name="connsiteX8" fmla="*/ 973932 w 1188244"/>
              <a:gd name="connsiteY8" fmla="*/ 842962 h 1719262"/>
              <a:gd name="connsiteX9" fmla="*/ 997744 w 1188244"/>
              <a:gd name="connsiteY9" fmla="*/ 947737 h 1719262"/>
              <a:gd name="connsiteX10" fmla="*/ 916782 w 1188244"/>
              <a:gd name="connsiteY10" fmla="*/ 1195387 h 1719262"/>
              <a:gd name="connsiteX11" fmla="*/ 988219 w 1188244"/>
              <a:gd name="connsiteY11" fmla="*/ 1533525 h 1719262"/>
              <a:gd name="connsiteX12" fmla="*/ 945357 w 1188244"/>
              <a:gd name="connsiteY12" fmla="*/ 1719262 h 171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8244" h="1719262">
                <a:moveTo>
                  <a:pt x="1188244" y="0"/>
                </a:moveTo>
                <a:cubicBezTo>
                  <a:pt x="1092200" y="21431"/>
                  <a:pt x="996157" y="42863"/>
                  <a:pt x="907257" y="114300"/>
                </a:cubicBezTo>
                <a:cubicBezTo>
                  <a:pt x="818357" y="185738"/>
                  <a:pt x="764381" y="347663"/>
                  <a:pt x="654844" y="428625"/>
                </a:cubicBezTo>
                <a:cubicBezTo>
                  <a:pt x="545307" y="509587"/>
                  <a:pt x="354807" y="537369"/>
                  <a:pt x="250032" y="600075"/>
                </a:cubicBezTo>
                <a:cubicBezTo>
                  <a:pt x="145257" y="662781"/>
                  <a:pt x="52388" y="769143"/>
                  <a:pt x="26194" y="804862"/>
                </a:cubicBezTo>
                <a:cubicBezTo>
                  <a:pt x="0" y="840581"/>
                  <a:pt x="45244" y="819943"/>
                  <a:pt x="92869" y="814387"/>
                </a:cubicBezTo>
                <a:cubicBezTo>
                  <a:pt x="140494" y="808831"/>
                  <a:pt x="231775" y="759619"/>
                  <a:pt x="311944" y="771525"/>
                </a:cubicBezTo>
                <a:cubicBezTo>
                  <a:pt x="392113" y="783431"/>
                  <a:pt x="463551" y="873919"/>
                  <a:pt x="573882" y="885825"/>
                </a:cubicBezTo>
                <a:cubicBezTo>
                  <a:pt x="684213" y="897731"/>
                  <a:pt x="903288" y="832643"/>
                  <a:pt x="973932" y="842962"/>
                </a:cubicBezTo>
                <a:cubicBezTo>
                  <a:pt x="1044576" y="853281"/>
                  <a:pt x="1007269" y="889000"/>
                  <a:pt x="997744" y="947737"/>
                </a:cubicBezTo>
                <a:cubicBezTo>
                  <a:pt x="988219" y="1006475"/>
                  <a:pt x="918369" y="1097756"/>
                  <a:pt x="916782" y="1195387"/>
                </a:cubicBezTo>
                <a:cubicBezTo>
                  <a:pt x="915195" y="1293018"/>
                  <a:pt x="983457" y="1446213"/>
                  <a:pt x="988219" y="1533525"/>
                </a:cubicBezTo>
                <a:cubicBezTo>
                  <a:pt x="992981" y="1620837"/>
                  <a:pt x="969169" y="1670049"/>
                  <a:pt x="945357" y="1719262"/>
                </a:cubicBezTo>
              </a:path>
            </a:pathLst>
          </a:cu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3400" y="5410200"/>
            <a:ext cx="8001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Every group has a tree path from r to some vertex v</a:t>
            </a:r>
            <a:r>
              <a:rPr lang="en-US" sz="2000" baseline="-25000" dirty="0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in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OPT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Each edge on this tree path has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“covering cycle”</a:t>
            </a:r>
            <a:r>
              <a:rPr lang="en-US" sz="2000" dirty="0" smtClean="0">
                <a:latin typeface="+mj-lt"/>
              </a:rPr>
              <a:t> in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OPT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5" grpId="0" animBg="1"/>
      <p:bldP spid="135" grpId="1" animBg="1"/>
      <p:bldP spid="64" grpId="0" animBg="1"/>
      <p:bldP spid="64" grpId="1" animBg="1"/>
      <p:bldP spid="65" grpId="0" animBg="1"/>
      <p:bldP spid="65" grpId="1" animBg="1"/>
      <p:bldP spid="90" grpId="0"/>
      <p:bldP spid="104" grpId="0" animBg="1"/>
      <p:bldP spid="5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2532888"/>
            <a:ext cx="91440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2-ECGS</a:t>
            </a:r>
            <a:r>
              <a:rPr lang="en-US" dirty="0" smtClean="0"/>
              <a:t> LP Formulation (on Backboned Graphs)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2667000"/>
            <a:ext cx="7320915" cy="2271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2675" y="1513582"/>
            <a:ext cx="514012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x</a:t>
            </a:r>
            <a:r>
              <a:rPr lang="en-US" sz="2000" baseline="-25000" dirty="0" err="1" smtClean="0">
                <a:latin typeface="+mj-lt"/>
              </a:rPr>
              <a:t>e</a:t>
            </a:r>
            <a:r>
              <a:rPr lang="en-US" sz="2000" baseline="-25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 tree edge e is included in the solution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y</a:t>
            </a:r>
            <a:r>
              <a:rPr lang="en-US" sz="2000" baseline="-25000" dirty="0" err="1" smtClean="0">
                <a:latin typeface="+mj-lt"/>
              </a:rPr>
              <a:t>f</a:t>
            </a:r>
            <a:r>
              <a:rPr lang="en-US" sz="2000" baseline="-25000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-- non-tree edge f is included in the solution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410200"/>
            <a:ext cx="8001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Every group has a tree path from r to some vertex v</a:t>
            </a:r>
            <a:r>
              <a:rPr lang="en-US" sz="2000" baseline="-25000" dirty="0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in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OPT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Each edge on this tree path has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“covering cycle”</a:t>
            </a:r>
            <a:r>
              <a:rPr lang="en-US" sz="2000" dirty="0" smtClean="0">
                <a:latin typeface="+mj-lt"/>
              </a:rPr>
              <a:t> in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OPT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027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278 L 0 0.2027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278 L 0 0.2916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Rounding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/>
              <a:t>Stage I: Tree Rounding</a:t>
            </a:r>
          </a:p>
          <a:p>
            <a:r>
              <a:rPr lang="en-US" sz="2200" dirty="0" smtClean="0"/>
              <a:t>From the root, traverse the tree top down</a:t>
            </a:r>
          </a:p>
          <a:p>
            <a:r>
              <a:rPr lang="en-US" sz="2200" dirty="0" smtClean="0"/>
              <a:t>For an edge </a:t>
            </a:r>
            <a:r>
              <a:rPr lang="en-US" sz="2200" dirty="0" smtClean="0">
                <a:solidFill>
                  <a:srgbClr val="C00000"/>
                </a:solidFill>
              </a:rPr>
              <a:t>e</a:t>
            </a:r>
            <a:r>
              <a:rPr lang="en-US" sz="2200" dirty="0" smtClean="0"/>
              <a:t>, check if parent edge </a:t>
            </a:r>
            <a:r>
              <a:rPr lang="en-US" sz="2200" dirty="0" smtClean="0">
                <a:solidFill>
                  <a:srgbClr val="C00000"/>
                </a:solidFill>
              </a:rPr>
              <a:t>p(e)</a:t>
            </a:r>
            <a:r>
              <a:rPr lang="en-US" sz="2200" dirty="0" smtClean="0"/>
              <a:t> has been included</a:t>
            </a:r>
          </a:p>
          <a:p>
            <a:pPr lvl="1"/>
            <a:r>
              <a:rPr lang="en-US" sz="2000" dirty="0" smtClean="0"/>
              <a:t>If so, include </a:t>
            </a:r>
            <a:r>
              <a:rPr lang="en-US" sz="2000" dirty="0" smtClean="0">
                <a:solidFill>
                  <a:srgbClr val="C00000"/>
                </a:solidFill>
              </a:rPr>
              <a:t>e</a:t>
            </a:r>
            <a:r>
              <a:rPr lang="en-US" sz="2000" dirty="0" smtClean="0"/>
              <a:t> in the solution with probability </a:t>
            </a:r>
            <a:r>
              <a:rPr lang="en-US" sz="2000" dirty="0" err="1" smtClean="0">
                <a:solidFill>
                  <a:srgbClr val="C0000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e</a:t>
            </a:r>
            <a:r>
              <a:rPr lang="en-US" sz="2000" dirty="0" smtClean="0">
                <a:solidFill>
                  <a:srgbClr val="C00000"/>
                </a:solidFill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p</a:t>
            </a:r>
            <a:r>
              <a:rPr lang="en-US" sz="2000" baseline="-25000" dirty="0" smtClean="0">
                <a:solidFill>
                  <a:srgbClr val="C00000"/>
                </a:solidFill>
              </a:rPr>
              <a:t>(e)</a:t>
            </a:r>
          </a:p>
          <a:p>
            <a:pPr lvl="1"/>
            <a:r>
              <a:rPr lang="en-US" sz="2000" dirty="0" smtClean="0"/>
              <a:t>If not, don’t include </a:t>
            </a:r>
            <a:r>
              <a:rPr lang="en-US" sz="2000" dirty="0" smtClean="0">
                <a:solidFill>
                  <a:srgbClr val="C00000"/>
                </a:solidFill>
              </a:rPr>
              <a:t>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4800" y="1676400"/>
            <a:ext cx="8305800" cy="1981200"/>
            <a:chOff x="304800" y="1676400"/>
            <a:chExt cx="83058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1676400"/>
              <a:ext cx="83058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752600"/>
              <a:ext cx="2438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GKR SODA 1998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4600" y="4038600"/>
            <a:ext cx="3148222" cy="2044700"/>
            <a:chOff x="4191000" y="4038600"/>
            <a:chExt cx="3148222" cy="2044700"/>
          </a:xfrm>
        </p:grpSpPr>
        <p:grpSp>
          <p:nvGrpSpPr>
            <p:cNvPr id="13" name="Group 12"/>
            <p:cNvGrpSpPr/>
            <p:nvPr/>
          </p:nvGrpSpPr>
          <p:grpSpPr>
            <a:xfrm>
              <a:off x="4673600" y="4114800"/>
              <a:ext cx="2286000" cy="1968500"/>
              <a:chOff x="4673600" y="4114800"/>
              <a:chExt cx="2286000" cy="196850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673600" y="4114800"/>
                <a:ext cx="1574800" cy="1968500"/>
              </a:xfrm>
              <a:custGeom>
                <a:avLst/>
                <a:gdLst>
                  <a:gd name="connsiteX0" fmla="*/ 1574800 w 1574800"/>
                  <a:gd name="connsiteY0" fmla="*/ 0 h 1968500"/>
                  <a:gd name="connsiteX1" fmla="*/ 1104900 w 1574800"/>
                  <a:gd name="connsiteY1" fmla="*/ 508000 h 1968500"/>
                  <a:gd name="connsiteX2" fmla="*/ 0 w 1574800"/>
                  <a:gd name="connsiteY2" fmla="*/ 901700 h 1968500"/>
                  <a:gd name="connsiteX3" fmla="*/ 0 w 1574800"/>
                  <a:gd name="connsiteY3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800" h="1968500">
                    <a:moveTo>
                      <a:pt x="1574800" y="0"/>
                    </a:moveTo>
                    <a:lnTo>
                      <a:pt x="1104900" y="508000"/>
                    </a:lnTo>
                    <a:lnTo>
                      <a:pt x="0" y="901700"/>
                    </a:lnTo>
                    <a:lnTo>
                      <a:pt x="0" y="1968500"/>
                    </a:ln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753100" y="4610100"/>
                <a:ext cx="584200" cy="1282700"/>
              </a:xfrm>
              <a:custGeom>
                <a:avLst/>
                <a:gdLst>
                  <a:gd name="connsiteX0" fmla="*/ 38100 w 584200"/>
                  <a:gd name="connsiteY0" fmla="*/ 0 h 1282700"/>
                  <a:gd name="connsiteX1" fmla="*/ 0 w 584200"/>
                  <a:gd name="connsiteY1" fmla="*/ 673100 h 1282700"/>
                  <a:gd name="connsiteX2" fmla="*/ 584200 w 584200"/>
                  <a:gd name="connsiteY2" fmla="*/ 1282700 h 128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200" h="1282700">
                    <a:moveTo>
                      <a:pt x="38100" y="0"/>
                    </a:moveTo>
                    <a:lnTo>
                      <a:pt x="0" y="673100"/>
                    </a:lnTo>
                    <a:lnTo>
                      <a:pt x="584200" y="1282700"/>
                    </a:ln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397500" y="5283200"/>
                <a:ext cx="368300" cy="736600"/>
              </a:xfrm>
              <a:custGeom>
                <a:avLst/>
                <a:gdLst>
                  <a:gd name="connsiteX0" fmla="*/ 368300 w 368300"/>
                  <a:gd name="connsiteY0" fmla="*/ 0 h 736600"/>
                  <a:gd name="connsiteX1" fmla="*/ 0 w 368300"/>
                  <a:gd name="connsiteY1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8300" h="736600">
                    <a:moveTo>
                      <a:pt x="368300" y="0"/>
                    </a:moveTo>
                    <a:lnTo>
                      <a:pt x="0" y="736600"/>
                    </a:ln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235700" y="4140200"/>
                <a:ext cx="723900" cy="1943100"/>
              </a:xfrm>
              <a:custGeom>
                <a:avLst/>
                <a:gdLst>
                  <a:gd name="connsiteX0" fmla="*/ 0 w 723900"/>
                  <a:gd name="connsiteY0" fmla="*/ 0 h 1943100"/>
                  <a:gd name="connsiteX1" fmla="*/ 723900 w 723900"/>
                  <a:gd name="connsiteY1" fmla="*/ 1016000 h 1943100"/>
                  <a:gd name="connsiteX2" fmla="*/ 546100 w 723900"/>
                  <a:gd name="connsiteY2" fmla="*/ 1943100 h 194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1943100">
                    <a:moveTo>
                      <a:pt x="0" y="0"/>
                    </a:moveTo>
                    <a:lnTo>
                      <a:pt x="723900" y="1016000"/>
                    </a:lnTo>
                    <a:lnTo>
                      <a:pt x="546100" y="1943100"/>
                    </a:ln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562600" y="40386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o.5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52978" y="42672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o.2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0" y="53456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o.1</a:t>
              </a:r>
              <a:endParaRPr lang="en-US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5400" y="44312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o.2</a:t>
              </a:r>
              <a:endParaRPr lang="en-US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47360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o.4</a:t>
              </a:r>
              <a:endParaRPr lang="en-US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95778" y="53456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o.2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54218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o.1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1000" y="51932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o.2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4102100" y="4114800"/>
            <a:ext cx="469900" cy="508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97200" y="4610100"/>
            <a:ext cx="11176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076700" y="4622800"/>
            <a:ext cx="25400" cy="660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721100" y="5283200"/>
            <a:ext cx="368300" cy="7366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89400" y="5283200"/>
            <a:ext cx="558800" cy="584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97200" y="5016500"/>
            <a:ext cx="1588" cy="1066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559300" y="4140200"/>
            <a:ext cx="723900" cy="10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13255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/>
              <a:t>After Stage I</a:t>
            </a:r>
          </a:p>
          <a:p>
            <a:r>
              <a:rPr lang="en-US" sz="2400" dirty="0" smtClean="0"/>
              <a:t>Expected cost incurred by each edge e is c(e)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e</a:t>
            </a:r>
            <a:endParaRPr lang="en-US" sz="2400" baseline="-25000" dirty="0" smtClean="0"/>
          </a:p>
          <a:p>
            <a:r>
              <a:rPr lang="en-US" sz="2400" dirty="0" smtClean="0"/>
              <a:t>Each group is connected to root with reasonable probability.</a:t>
            </a:r>
          </a:p>
          <a:p>
            <a:endParaRPr lang="en-US" sz="2400" dirty="0" smtClean="0"/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2819400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941637"/>
            <a:ext cx="5410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II: Non-Tree Rounding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any non-tree edge 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latin typeface="+mn-lt"/>
              </a:rPr>
              <a:t>Let e</a:t>
            </a:r>
            <a:r>
              <a:rPr lang="en-US" sz="2400" baseline="-25000" dirty="0" smtClean="0">
                <a:latin typeface="+mn-lt"/>
              </a:rPr>
              <a:t>1</a:t>
            </a:r>
            <a:r>
              <a:rPr lang="en-US" sz="2400" dirty="0" smtClean="0">
                <a:latin typeface="+mn-lt"/>
              </a:rPr>
              <a:t> and e</a:t>
            </a:r>
            <a:r>
              <a:rPr lang="en-US" sz="2400" baseline="-25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be the lowest edges “chosen” in stage I (on the cycle O</a:t>
            </a:r>
            <a:r>
              <a:rPr lang="en-US" sz="2400" baseline="-25000" dirty="0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latin typeface="+mn-lt"/>
              </a:rPr>
              <a:t>Change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/x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3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/x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3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29300" y="3454400"/>
            <a:ext cx="2387600" cy="2336800"/>
            <a:chOff x="6210300" y="3149600"/>
            <a:chExt cx="2387600" cy="23368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6553200" y="5257800"/>
              <a:ext cx="1752600" cy="2286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6210300" y="3149600"/>
              <a:ext cx="2387600" cy="2336800"/>
            </a:xfrm>
            <a:custGeom>
              <a:avLst/>
              <a:gdLst>
                <a:gd name="connsiteX0" fmla="*/ 355600 w 2387600"/>
                <a:gd name="connsiteY0" fmla="*/ 2336800 h 2336800"/>
                <a:gd name="connsiteX1" fmla="*/ 0 w 2387600"/>
                <a:gd name="connsiteY1" fmla="*/ 1879600 h 2336800"/>
                <a:gd name="connsiteX2" fmla="*/ 520700 w 2387600"/>
                <a:gd name="connsiteY2" fmla="*/ 1231900 h 2336800"/>
                <a:gd name="connsiteX3" fmla="*/ 50800 w 2387600"/>
                <a:gd name="connsiteY3" fmla="*/ 609600 h 2336800"/>
                <a:gd name="connsiteX4" fmla="*/ 1104900 w 2387600"/>
                <a:gd name="connsiteY4" fmla="*/ 0 h 2336800"/>
                <a:gd name="connsiteX5" fmla="*/ 2387600 w 2387600"/>
                <a:gd name="connsiteY5" fmla="*/ 977900 h 2336800"/>
                <a:gd name="connsiteX6" fmla="*/ 1638300 w 2387600"/>
                <a:gd name="connsiteY6" fmla="*/ 1320800 h 2336800"/>
                <a:gd name="connsiteX7" fmla="*/ 2082800 w 2387600"/>
                <a:gd name="connsiteY7" fmla="*/ 212090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7600" h="2336800">
                  <a:moveTo>
                    <a:pt x="355600" y="2336800"/>
                  </a:moveTo>
                  <a:lnTo>
                    <a:pt x="0" y="1879600"/>
                  </a:lnTo>
                  <a:lnTo>
                    <a:pt x="520700" y="1231900"/>
                  </a:lnTo>
                  <a:lnTo>
                    <a:pt x="50800" y="609600"/>
                  </a:lnTo>
                  <a:lnTo>
                    <a:pt x="1104900" y="0"/>
                  </a:lnTo>
                  <a:lnTo>
                    <a:pt x="2387600" y="977900"/>
                  </a:lnTo>
                  <a:lnTo>
                    <a:pt x="1638300" y="1320800"/>
                  </a:lnTo>
                  <a:lnTo>
                    <a:pt x="2082800" y="2120900"/>
                  </a:lnTo>
                </a:path>
              </a:pathLst>
            </a:cu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/>
          <p:cNvSpPr/>
          <p:nvPr/>
        </p:nvSpPr>
        <p:spPr>
          <a:xfrm>
            <a:off x="5897033" y="3454400"/>
            <a:ext cx="1011767" cy="1244600"/>
          </a:xfrm>
          <a:custGeom>
            <a:avLst/>
            <a:gdLst>
              <a:gd name="connsiteX0" fmla="*/ 1011767 w 1011767"/>
              <a:gd name="connsiteY0" fmla="*/ 0 h 1244600"/>
              <a:gd name="connsiteX1" fmla="*/ 478367 w 1011767"/>
              <a:gd name="connsiteY1" fmla="*/ 254000 h 1244600"/>
              <a:gd name="connsiteX2" fmla="*/ 59267 w 1011767"/>
              <a:gd name="connsiteY2" fmla="*/ 622300 h 1244600"/>
              <a:gd name="connsiteX3" fmla="*/ 122767 w 1011767"/>
              <a:gd name="connsiteY3" fmla="*/ 876300 h 1244600"/>
              <a:gd name="connsiteX4" fmla="*/ 364067 w 1011767"/>
              <a:gd name="connsiteY4" fmla="*/ 1016000 h 1244600"/>
              <a:gd name="connsiteX5" fmla="*/ 465667 w 1011767"/>
              <a:gd name="connsiteY5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1767" h="1244600">
                <a:moveTo>
                  <a:pt x="1011767" y="0"/>
                </a:moveTo>
                <a:cubicBezTo>
                  <a:pt x="824442" y="75141"/>
                  <a:pt x="637117" y="150283"/>
                  <a:pt x="478367" y="254000"/>
                </a:cubicBezTo>
                <a:cubicBezTo>
                  <a:pt x="319617" y="357717"/>
                  <a:pt x="118534" y="518583"/>
                  <a:pt x="59267" y="622300"/>
                </a:cubicBezTo>
                <a:cubicBezTo>
                  <a:pt x="0" y="726017"/>
                  <a:pt x="71967" y="810683"/>
                  <a:pt x="122767" y="876300"/>
                </a:cubicBezTo>
                <a:cubicBezTo>
                  <a:pt x="173567" y="941917"/>
                  <a:pt x="306917" y="954617"/>
                  <a:pt x="364067" y="1016000"/>
                </a:cubicBezTo>
                <a:cubicBezTo>
                  <a:pt x="421217" y="1077383"/>
                  <a:pt x="443442" y="1160991"/>
                  <a:pt x="465667" y="1244600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921500" y="3429000"/>
            <a:ext cx="1308100" cy="1016000"/>
          </a:xfrm>
          <a:custGeom>
            <a:avLst/>
            <a:gdLst>
              <a:gd name="connsiteX0" fmla="*/ 0 w 1308100"/>
              <a:gd name="connsiteY0" fmla="*/ 0 h 1016000"/>
              <a:gd name="connsiteX1" fmla="*/ 520700 w 1308100"/>
              <a:gd name="connsiteY1" fmla="*/ 342900 h 1016000"/>
              <a:gd name="connsiteX2" fmla="*/ 838200 w 1308100"/>
              <a:gd name="connsiteY2" fmla="*/ 736600 h 1016000"/>
              <a:gd name="connsiteX3" fmla="*/ 1308100 w 1308100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100" h="1016000">
                <a:moveTo>
                  <a:pt x="0" y="0"/>
                </a:moveTo>
                <a:cubicBezTo>
                  <a:pt x="190500" y="110066"/>
                  <a:pt x="381000" y="220133"/>
                  <a:pt x="520700" y="342900"/>
                </a:cubicBezTo>
                <a:cubicBezTo>
                  <a:pt x="660400" y="465667"/>
                  <a:pt x="706967" y="624417"/>
                  <a:pt x="838200" y="736600"/>
                </a:cubicBezTo>
                <a:cubicBezTo>
                  <a:pt x="969433" y="848783"/>
                  <a:pt x="1138766" y="932391"/>
                  <a:pt x="1308100" y="1016000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10400" y="5715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41148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37338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" y="76200"/>
            <a:ext cx="7772400" cy="2819400"/>
            <a:chOff x="762000" y="7010400"/>
            <a:chExt cx="7772400" cy="2819400"/>
          </a:xfrm>
        </p:grpSpPr>
        <p:sp>
          <p:nvSpPr>
            <p:cNvPr id="22" name="Rounded Rectangle 21"/>
            <p:cNvSpPr/>
            <p:nvPr/>
          </p:nvSpPr>
          <p:spPr>
            <a:xfrm>
              <a:off x="762000" y="7010400"/>
              <a:ext cx="7772400" cy="2819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990600" y="7315200"/>
              <a:ext cx="7320915" cy="2271713"/>
            </a:xfrm>
            <a:prstGeom prst="rect">
              <a:avLst/>
            </a:prstGeom>
          </p:spPr>
        </p:pic>
      </p:grpSp>
      <p:sp>
        <p:nvSpPr>
          <p:cNvPr id="24" name="Rounded Rectangle 23"/>
          <p:cNvSpPr/>
          <p:nvPr/>
        </p:nvSpPr>
        <p:spPr>
          <a:xfrm>
            <a:off x="304800" y="2971800"/>
            <a:ext cx="5105400" cy="2438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0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scaled solution is feasible to the “</a:t>
            </a:r>
            <a:r>
              <a:rPr lang="en-US" sz="2400" dirty="0" smtClean="0">
                <a:solidFill>
                  <a:srgbClr val="C00000"/>
                </a:solidFill>
              </a:rPr>
              <a:t>augmentation LP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LP solution is a fractional set-cover!</a:t>
            </a:r>
          </a:p>
          <a:p>
            <a:pPr lvl="1"/>
            <a:r>
              <a:rPr lang="en-US" sz="2200" dirty="0" smtClean="0"/>
              <a:t>Can be rounded using several techniques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143000" y="2362200"/>
            <a:ext cx="6522917" cy="1918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After Stage I</a:t>
            </a:r>
          </a:p>
          <a:p>
            <a:pPr>
              <a:buNone/>
            </a:pPr>
            <a:r>
              <a:rPr lang="en-US" sz="2400" dirty="0" smtClean="0"/>
              <a:t>	- Singly-connect each group with reasonable probability</a:t>
            </a:r>
          </a:p>
          <a:p>
            <a:pPr>
              <a:buNone/>
            </a:pPr>
            <a:r>
              <a:rPr lang="en-US" sz="2400" dirty="0" smtClean="0"/>
              <a:t>After Stage II</a:t>
            </a:r>
          </a:p>
          <a:p>
            <a:pPr>
              <a:buNone/>
            </a:pPr>
            <a:r>
              <a:rPr lang="en-US" sz="2400" dirty="0" smtClean="0"/>
              <a:t>	- Cover every chosen tree edge by some cycle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All groups connected in Stage I are now 2-edge-connected</a:t>
            </a:r>
          </a:p>
          <a:p>
            <a:pPr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644900" y="4030365"/>
            <a:ext cx="1435100" cy="2311400"/>
          </a:xfrm>
          <a:custGeom>
            <a:avLst/>
            <a:gdLst>
              <a:gd name="connsiteX0" fmla="*/ 1435100 w 1435100"/>
              <a:gd name="connsiteY0" fmla="*/ 0 h 2311400"/>
              <a:gd name="connsiteX1" fmla="*/ 876300 w 1435100"/>
              <a:gd name="connsiteY1" fmla="*/ 355600 h 2311400"/>
              <a:gd name="connsiteX2" fmla="*/ 889000 w 1435100"/>
              <a:gd name="connsiteY2" fmla="*/ 1104900 h 2311400"/>
              <a:gd name="connsiteX3" fmla="*/ 317500 w 1435100"/>
              <a:gd name="connsiteY3" fmla="*/ 1536700 h 2311400"/>
              <a:gd name="connsiteX4" fmla="*/ 0 w 1435100"/>
              <a:gd name="connsiteY4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2311400">
                <a:moveTo>
                  <a:pt x="1435100" y="0"/>
                </a:moveTo>
                <a:cubicBezTo>
                  <a:pt x="1201208" y="85725"/>
                  <a:pt x="967317" y="171450"/>
                  <a:pt x="876300" y="355600"/>
                </a:cubicBezTo>
                <a:cubicBezTo>
                  <a:pt x="785283" y="539750"/>
                  <a:pt x="982133" y="908050"/>
                  <a:pt x="889000" y="1104900"/>
                </a:cubicBezTo>
                <a:cubicBezTo>
                  <a:pt x="795867" y="1301750"/>
                  <a:pt x="465667" y="1335617"/>
                  <a:pt x="317500" y="1536700"/>
                </a:cubicBezTo>
                <a:cubicBezTo>
                  <a:pt x="169333" y="1737783"/>
                  <a:pt x="84666" y="2024591"/>
                  <a:pt x="0" y="2311400"/>
                </a:cubicBezTo>
              </a:path>
            </a:pathLst>
          </a:cu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352800" y="3939348"/>
            <a:ext cx="1714500" cy="2402417"/>
          </a:xfrm>
          <a:custGeom>
            <a:avLst/>
            <a:gdLst>
              <a:gd name="connsiteX0" fmla="*/ 1714500 w 1714500"/>
              <a:gd name="connsiteY0" fmla="*/ 78317 h 2402417"/>
              <a:gd name="connsiteX1" fmla="*/ 901700 w 1714500"/>
              <a:gd name="connsiteY1" fmla="*/ 91017 h 2402417"/>
              <a:gd name="connsiteX2" fmla="*/ 762000 w 1714500"/>
              <a:gd name="connsiteY2" fmla="*/ 624417 h 2402417"/>
              <a:gd name="connsiteX3" fmla="*/ 1168400 w 1714500"/>
              <a:gd name="connsiteY3" fmla="*/ 764117 h 2402417"/>
              <a:gd name="connsiteX4" fmla="*/ 673100 w 1714500"/>
              <a:gd name="connsiteY4" fmla="*/ 967317 h 2402417"/>
              <a:gd name="connsiteX5" fmla="*/ 368300 w 1714500"/>
              <a:gd name="connsiteY5" fmla="*/ 1373717 h 2402417"/>
              <a:gd name="connsiteX6" fmla="*/ 571500 w 1714500"/>
              <a:gd name="connsiteY6" fmla="*/ 1665817 h 2402417"/>
              <a:gd name="connsiteX7" fmla="*/ 88900 w 1714500"/>
              <a:gd name="connsiteY7" fmla="*/ 1780117 h 2402417"/>
              <a:gd name="connsiteX8" fmla="*/ 38100 w 1714500"/>
              <a:gd name="connsiteY8" fmla="*/ 2161117 h 2402417"/>
              <a:gd name="connsiteX9" fmla="*/ 279400 w 1714500"/>
              <a:gd name="connsiteY9" fmla="*/ 2402417 h 24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0" h="2402417">
                <a:moveTo>
                  <a:pt x="1714500" y="78317"/>
                </a:moveTo>
                <a:cubicBezTo>
                  <a:pt x="1387475" y="39158"/>
                  <a:pt x="1060450" y="0"/>
                  <a:pt x="901700" y="91017"/>
                </a:cubicBezTo>
                <a:cubicBezTo>
                  <a:pt x="742950" y="182034"/>
                  <a:pt x="717550" y="512234"/>
                  <a:pt x="762000" y="624417"/>
                </a:cubicBezTo>
                <a:cubicBezTo>
                  <a:pt x="806450" y="736600"/>
                  <a:pt x="1183217" y="706967"/>
                  <a:pt x="1168400" y="764117"/>
                </a:cubicBezTo>
                <a:cubicBezTo>
                  <a:pt x="1153583" y="821267"/>
                  <a:pt x="806450" y="865717"/>
                  <a:pt x="673100" y="967317"/>
                </a:cubicBezTo>
                <a:cubicBezTo>
                  <a:pt x="539750" y="1068917"/>
                  <a:pt x="385233" y="1257300"/>
                  <a:pt x="368300" y="1373717"/>
                </a:cubicBezTo>
                <a:cubicBezTo>
                  <a:pt x="351367" y="1490134"/>
                  <a:pt x="618067" y="1598084"/>
                  <a:pt x="571500" y="1665817"/>
                </a:cubicBezTo>
                <a:cubicBezTo>
                  <a:pt x="524933" y="1733550"/>
                  <a:pt x="177800" y="1697567"/>
                  <a:pt x="88900" y="1780117"/>
                </a:cubicBezTo>
                <a:cubicBezTo>
                  <a:pt x="0" y="1862667"/>
                  <a:pt x="6350" y="2057400"/>
                  <a:pt x="38100" y="2161117"/>
                </a:cubicBezTo>
                <a:cubicBezTo>
                  <a:pt x="69850" y="2264834"/>
                  <a:pt x="174625" y="2333625"/>
                  <a:pt x="279400" y="2402417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381000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r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63099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</a:t>
            </a:r>
            <a:r>
              <a:rPr lang="en-US" baseline="-25000" dirty="0" smtClean="0">
                <a:latin typeface="+mn-lt"/>
              </a:rPr>
              <a:t>1 </a:t>
            </a:r>
            <a:r>
              <a:rPr lang="en-US" b="1" dirty="0" smtClean="0"/>
              <a:t>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b="1" dirty="0" smtClean="0">
                <a:latin typeface="cmsy10"/>
                <a:sym typeface="Symbol"/>
              </a:rPr>
              <a:t> </a:t>
            </a:r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33900" y="4703465"/>
            <a:ext cx="1473200" cy="1346200"/>
          </a:xfrm>
          <a:custGeom>
            <a:avLst/>
            <a:gdLst>
              <a:gd name="connsiteX0" fmla="*/ 0 w 1473200"/>
              <a:gd name="connsiteY0" fmla="*/ 0 h 1346200"/>
              <a:gd name="connsiteX1" fmla="*/ 901700 w 1473200"/>
              <a:gd name="connsiteY1" fmla="*/ 254000 h 1346200"/>
              <a:gd name="connsiteX2" fmla="*/ 736600 w 1473200"/>
              <a:gd name="connsiteY2" fmla="*/ 1066800 h 1346200"/>
              <a:gd name="connsiteX3" fmla="*/ 1473200 w 1473200"/>
              <a:gd name="connsiteY3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346200">
                <a:moveTo>
                  <a:pt x="0" y="0"/>
                </a:moveTo>
                <a:cubicBezTo>
                  <a:pt x="389466" y="38100"/>
                  <a:pt x="778933" y="76200"/>
                  <a:pt x="901700" y="254000"/>
                </a:cubicBezTo>
                <a:cubicBezTo>
                  <a:pt x="1024467" y="431800"/>
                  <a:pt x="641350" y="884767"/>
                  <a:pt x="736600" y="1066800"/>
                </a:cubicBezTo>
                <a:cubicBezTo>
                  <a:pt x="831850" y="1248833"/>
                  <a:pt x="1152525" y="1297516"/>
                  <a:pt x="1473200" y="1346200"/>
                </a:cubicBezTo>
              </a:path>
            </a:pathLst>
          </a:cu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804833" y="5706765"/>
            <a:ext cx="440267" cy="609600"/>
          </a:xfrm>
          <a:custGeom>
            <a:avLst/>
            <a:gdLst>
              <a:gd name="connsiteX0" fmla="*/ 440267 w 440267"/>
              <a:gd name="connsiteY0" fmla="*/ 0 h 609600"/>
              <a:gd name="connsiteX1" fmla="*/ 46567 w 440267"/>
              <a:gd name="connsiteY1" fmla="*/ 266700 h 609600"/>
              <a:gd name="connsiteX2" fmla="*/ 160867 w 440267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09600">
                <a:moveTo>
                  <a:pt x="440267" y="0"/>
                </a:moveTo>
                <a:cubicBezTo>
                  <a:pt x="266700" y="82550"/>
                  <a:pt x="93134" y="165100"/>
                  <a:pt x="46567" y="266700"/>
                </a:cubicBezTo>
                <a:cubicBezTo>
                  <a:pt x="0" y="368300"/>
                  <a:pt x="80433" y="488950"/>
                  <a:pt x="160867" y="609600"/>
                </a:cubicBezTo>
              </a:path>
            </a:pathLst>
          </a:cu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21200" y="4703465"/>
            <a:ext cx="1473200" cy="1672167"/>
          </a:xfrm>
          <a:custGeom>
            <a:avLst/>
            <a:gdLst>
              <a:gd name="connsiteX0" fmla="*/ 0 w 1473200"/>
              <a:gd name="connsiteY0" fmla="*/ 0 h 1672167"/>
              <a:gd name="connsiteX1" fmla="*/ 736600 w 1473200"/>
              <a:gd name="connsiteY1" fmla="*/ 1003300 h 1672167"/>
              <a:gd name="connsiteX2" fmla="*/ 457200 w 1473200"/>
              <a:gd name="connsiteY2" fmla="*/ 1612900 h 1672167"/>
              <a:gd name="connsiteX3" fmla="*/ 1473200 w 1473200"/>
              <a:gd name="connsiteY3" fmla="*/ 1358900 h 16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672167">
                <a:moveTo>
                  <a:pt x="0" y="0"/>
                </a:moveTo>
                <a:cubicBezTo>
                  <a:pt x="330200" y="367241"/>
                  <a:pt x="660400" y="734483"/>
                  <a:pt x="736600" y="1003300"/>
                </a:cubicBezTo>
                <a:cubicBezTo>
                  <a:pt x="812800" y="1272117"/>
                  <a:pt x="334433" y="1553633"/>
                  <a:pt x="457200" y="1612900"/>
                </a:cubicBezTo>
                <a:cubicBezTo>
                  <a:pt x="579967" y="1672167"/>
                  <a:pt x="1026583" y="1515533"/>
                  <a:pt x="1473200" y="1358900"/>
                </a:cubicBezTo>
              </a:path>
            </a:pathLst>
          </a:cu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55593" y="630995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</a:t>
            </a:r>
            <a:r>
              <a:rPr lang="en-US" baseline="-25000" dirty="0" smtClean="0">
                <a:latin typeface="+mn-lt"/>
              </a:rPr>
              <a:t>2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b="1" dirty="0" smtClean="0">
                <a:latin typeface="cmsy10"/>
                <a:sym typeface="Symbol"/>
              </a:rPr>
              <a:t> </a:t>
            </a:r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0993" y="60242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</a:t>
            </a:r>
            <a:r>
              <a:rPr lang="en-US" baseline="-25000" dirty="0" smtClean="0">
                <a:latin typeface="+mn-lt"/>
              </a:rPr>
              <a:t>3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b="1" dirty="0" smtClean="0">
                <a:latin typeface="cmsy10"/>
                <a:sym typeface="Symbol"/>
              </a:rPr>
              <a:t> </a:t>
            </a:r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4400" y="3429000"/>
            <a:ext cx="7315200" cy="3810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Stage I:    </a:t>
            </a:r>
            <a:r>
              <a:rPr lang="en-US" sz="2400" dirty="0" smtClean="0">
                <a:solidFill>
                  <a:srgbClr val="C00000"/>
                </a:solidFill>
              </a:rPr>
              <a:t>O(1) c(OPT)</a:t>
            </a:r>
          </a:p>
          <a:p>
            <a:r>
              <a:rPr lang="en-US" sz="2400" dirty="0" smtClean="0"/>
              <a:t>Stage II: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91200" y="2199861"/>
            <a:ext cx="2756452" cy="3291004"/>
            <a:chOff x="5791200" y="2199861"/>
            <a:chExt cx="2756452" cy="3291004"/>
          </a:xfrm>
        </p:grpSpPr>
        <p:sp>
          <p:nvSpPr>
            <p:cNvPr id="7" name="Freeform 6"/>
            <p:cNvSpPr/>
            <p:nvPr/>
          </p:nvSpPr>
          <p:spPr>
            <a:xfrm>
              <a:off x="5791200" y="2209800"/>
              <a:ext cx="940904" cy="3260035"/>
            </a:xfrm>
            <a:custGeom>
              <a:avLst/>
              <a:gdLst>
                <a:gd name="connsiteX0" fmla="*/ 940904 w 940904"/>
                <a:gd name="connsiteY0" fmla="*/ 0 h 3260035"/>
                <a:gd name="connsiteX1" fmla="*/ 212035 w 940904"/>
                <a:gd name="connsiteY1" fmla="*/ 927652 h 3260035"/>
                <a:gd name="connsiteX2" fmla="*/ 543339 w 940904"/>
                <a:gd name="connsiteY2" fmla="*/ 1722783 h 3260035"/>
                <a:gd name="connsiteX3" fmla="*/ 0 w 940904"/>
                <a:gd name="connsiteY3" fmla="*/ 2319131 h 3260035"/>
                <a:gd name="connsiteX4" fmla="*/ 251791 w 940904"/>
                <a:gd name="connsiteY4" fmla="*/ 3260035 h 326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904" h="3260035">
                  <a:moveTo>
                    <a:pt x="940904" y="0"/>
                  </a:moveTo>
                  <a:lnTo>
                    <a:pt x="212035" y="927652"/>
                  </a:lnTo>
                  <a:lnTo>
                    <a:pt x="543339" y="1722783"/>
                  </a:lnTo>
                  <a:lnTo>
                    <a:pt x="0" y="2319131"/>
                  </a:lnTo>
                  <a:lnTo>
                    <a:pt x="251791" y="3260035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732104" y="2199861"/>
              <a:ext cx="1815548" cy="2252869"/>
            </a:xfrm>
            <a:custGeom>
              <a:avLst/>
              <a:gdLst>
                <a:gd name="connsiteX0" fmla="*/ 0 w 1815548"/>
                <a:gd name="connsiteY0" fmla="*/ 0 h 2252869"/>
                <a:gd name="connsiteX1" fmla="*/ 1099931 w 1815548"/>
                <a:gd name="connsiteY1" fmla="*/ 463826 h 2252869"/>
                <a:gd name="connsiteX2" fmla="*/ 834887 w 1815548"/>
                <a:gd name="connsiteY2" fmla="*/ 1311965 h 2252869"/>
                <a:gd name="connsiteX3" fmla="*/ 1815548 w 1815548"/>
                <a:gd name="connsiteY3" fmla="*/ 2252869 h 22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548" h="2252869">
                  <a:moveTo>
                    <a:pt x="0" y="0"/>
                  </a:moveTo>
                  <a:lnTo>
                    <a:pt x="1099931" y="463826"/>
                  </a:lnTo>
                  <a:lnTo>
                    <a:pt x="834887" y="1311965"/>
                  </a:lnTo>
                  <a:lnTo>
                    <a:pt x="1815548" y="2252869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4"/>
              <a:endCxn id="8" idx="3"/>
            </p:cNvCxnSpPr>
            <p:nvPr/>
          </p:nvCxnSpPr>
          <p:spPr>
            <a:xfrm flipV="1">
              <a:off x="6042991" y="4452730"/>
              <a:ext cx="2504661" cy="10171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15200" y="502920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f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8050" y="2281535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e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3272135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e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457200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e</a:t>
              </a:r>
              <a:r>
                <a:rPr lang="en-US" sz="2400" baseline="-25000" dirty="0" smtClean="0">
                  <a:latin typeface="+mn-lt"/>
                </a:rPr>
                <a:t>3</a:t>
              </a:r>
              <a:endParaRPr lang="en-US" sz="2400" baseline="-25000" dirty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43000" y="2819400"/>
            <a:ext cx="3775136" cy="366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Expected value of “scaled </a:t>
            </a:r>
            <a:r>
              <a:rPr lang="en-US" sz="2400" dirty="0" err="1" smtClean="0">
                <a:latin typeface="+mj-lt"/>
              </a:rPr>
              <a:t>y</a:t>
            </a:r>
            <a:r>
              <a:rPr lang="en-US" sz="2400" baseline="-25000" dirty="0" err="1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”</a:t>
            </a:r>
          </a:p>
          <a:p>
            <a:pPr algn="ctr"/>
            <a:r>
              <a:rPr lang="en-US" sz="2400" dirty="0" smtClean="0">
                <a:latin typeface="+mj-lt"/>
              </a:rPr>
              <a:t>=</a:t>
            </a:r>
          </a:p>
          <a:p>
            <a:pPr algn="ctr"/>
            <a:r>
              <a:rPr lang="en-US" sz="2400" dirty="0" smtClean="0">
                <a:latin typeface="+mj-lt"/>
              </a:rPr>
              <a:t>Pr[e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is lowest edge] </a:t>
            </a:r>
            <a:r>
              <a:rPr lang="en-US" sz="2400" dirty="0" err="1" smtClean="0">
                <a:latin typeface="+mj-lt"/>
              </a:rPr>
              <a:t>y</a:t>
            </a:r>
            <a:r>
              <a:rPr lang="en-US" sz="2400" baseline="-25000" dirty="0" err="1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/x</a:t>
            </a:r>
            <a:r>
              <a:rPr lang="en-US" sz="2400" baseline="-25000" dirty="0" smtClean="0">
                <a:latin typeface="+mj-lt"/>
              </a:rPr>
              <a:t>e</a:t>
            </a:r>
            <a:r>
              <a:rPr lang="en-US" sz="2400" baseline="-30000" dirty="0" smtClean="0">
                <a:latin typeface="+mj-lt"/>
              </a:rPr>
              <a:t>1</a:t>
            </a:r>
          </a:p>
          <a:p>
            <a:pPr algn="ctr"/>
            <a:r>
              <a:rPr lang="en-US" sz="2400" dirty="0" smtClean="0">
                <a:latin typeface="+mj-lt"/>
              </a:rPr>
              <a:t>+</a:t>
            </a:r>
          </a:p>
          <a:p>
            <a:pPr algn="ctr"/>
            <a:r>
              <a:rPr lang="en-US" sz="2400" dirty="0" smtClean="0">
                <a:latin typeface="+mn-lt"/>
              </a:rPr>
              <a:t>Pr[e</a:t>
            </a:r>
            <a:r>
              <a:rPr lang="en-US" sz="2400" baseline="-25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is lowest edge] </a:t>
            </a:r>
            <a:r>
              <a:rPr lang="en-US" sz="2400" dirty="0" err="1" smtClean="0">
                <a:latin typeface="+mn-lt"/>
              </a:rPr>
              <a:t>y</a:t>
            </a:r>
            <a:r>
              <a:rPr lang="en-US" sz="2400" baseline="-25000" dirty="0" err="1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/x</a:t>
            </a:r>
            <a:r>
              <a:rPr lang="en-US" sz="2400" baseline="-25000" dirty="0" smtClean="0">
                <a:latin typeface="+mn-lt"/>
              </a:rPr>
              <a:t>e</a:t>
            </a:r>
            <a:r>
              <a:rPr lang="en-US" sz="2400" baseline="-30000" dirty="0" smtClean="0">
                <a:latin typeface="+mn-lt"/>
              </a:rPr>
              <a:t>2</a:t>
            </a:r>
          </a:p>
          <a:p>
            <a:pPr algn="ctr"/>
            <a:r>
              <a:rPr lang="en-US" sz="2400" dirty="0" smtClean="0">
                <a:latin typeface="+mn-lt"/>
              </a:rPr>
              <a:t>+ …</a:t>
            </a:r>
          </a:p>
          <a:p>
            <a:pPr algn="ctr"/>
            <a:r>
              <a:rPr lang="en-US" sz="2400" dirty="0" smtClean="0">
                <a:latin typeface="+mn-lt"/>
              </a:rPr>
              <a:t>≤ x</a:t>
            </a:r>
            <a:r>
              <a:rPr lang="en-US" sz="2400" baseline="-25000" dirty="0" smtClean="0">
                <a:latin typeface="+mn-lt"/>
              </a:rPr>
              <a:t>e1</a:t>
            </a:r>
            <a:r>
              <a:rPr lang="en-US" sz="2400" dirty="0" smtClean="0">
                <a:latin typeface="+mn-lt"/>
              </a:rPr>
              <a:t> (</a:t>
            </a:r>
            <a:r>
              <a:rPr lang="en-US" sz="2400" dirty="0" err="1" smtClean="0">
                <a:latin typeface="+mn-lt"/>
              </a:rPr>
              <a:t>y</a:t>
            </a:r>
            <a:r>
              <a:rPr lang="en-US" sz="2400" baseline="-25000" dirty="0" err="1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/x</a:t>
            </a:r>
            <a:r>
              <a:rPr lang="en-US" sz="2400" baseline="-25000" dirty="0" smtClean="0">
                <a:latin typeface="+mn-lt"/>
              </a:rPr>
              <a:t>e</a:t>
            </a:r>
            <a:r>
              <a:rPr lang="en-US" sz="2400" baseline="-30000" dirty="0" smtClean="0">
                <a:latin typeface="+mn-lt"/>
              </a:rPr>
              <a:t>1</a:t>
            </a:r>
            <a:r>
              <a:rPr lang="en-US" sz="2400" dirty="0" smtClean="0">
                <a:latin typeface="+mn-lt"/>
              </a:rPr>
              <a:t>) + x</a:t>
            </a:r>
            <a:r>
              <a:rPr lang="en-US" sz="2400" baseline="-25000" dirty="0" smtClean="0">
                <a:latin typeface="+mn-lt"/>
              </a:rPr>
              <a:t>e</a:t>
            </a:r>
            <a:r>
              <a:rPr lang="en-US" sz="2400" baseline="-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(</a:t>
            </a:r>
            <a:r>
              <a:rPr lang="en-US" sz="2400" dirty="0" err="1" smtClean="0">
                <a:latin typeface="+mn-lt"/>
              </a:rPr>
              <a:t>y</a:t>
            </a:r>
            <a:r>
              <a:rPr lang="en-US" sz="2400" baseline="-25000" dirty="0" err="1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/x</a:t>
            </a:r>
            <a:r>
              <a:rPr lang="en-US" sz="2400" baseline="-25000" dirty="0" smtClean="0">
                <a:latin typeface="+mn-lt"/>
              </a:rPr>
              <a:t>e</a:t>
            </a:r>
            <a:r>
              <a:rPr lang="en-US" sz="2400" baseline="-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) + …</a:t>
            </a:r>
          </a:p>
          <a:p>
            <a:pPr algn="ctr"/>
            <a:r>
              <a:rPr lang="en-US" sz="2400" dirty="0" smtClean="0"/>
              <a:t>≤</a:t>
            </a:r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j-lt"/>
              </a:rPr>
              <a:t>O(log n) </a:t>
            </a:r>
            <a:r>
              <a:rPr lang="en-US" sz="2400" dirty="0" err="1" smtClean="0">
                <a:latin typeface="+mj-lt"/>
              </a:rPr>
              <a:t>y</a:t>
            </a:r>
            <a:r>
              <a:rPr lang="en-US" sz="2400" baseline="-25000" dirty="0" err="1" smtClean="0">
                <a:latin typeface="+mj-lt"/>
              </a:rPr>
              <a:t>f</a:t>
            </a:r>
            <a:endParaRPr lang="en-US" sz="2400" baseline="-25000" dirty="0" smtClean="0">
              <a:latin typeface="+mj-lt"/>
            </a:endParaRPr>
          </a:p>
          <a:p>
            <a:pPr algn="ctr"/>
            <a:endParaRPr lang="en-US" sz="2400" baseline="-400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03235" y="2199861"/>
            <a:ext cx="728869" cy="1732723"/>
            <a:chOff x="6003235" y="2199861"/>
            <a:chExt cx="728869" cy="1732723"/>
          </a:xfrm>
        </p:grpSpPr>
        <p:cxnSp>
          <p:nvCxnSpPr>
            <p:cNvPr id="20" name="Straight Connector 19"/>
            <p:cNvCxnSpPr>
              <a:stCxn id="8" idx="0"/>
              <a:endCxn id="7" idx="1"/>
            </p:cNvCxnSpPr>
            <p:nvPr/>
          </p:nvCxnSpPr>
          <p:spPr>
            <a:xfrm flipH="1">
              <a:off x="6003235" y="2199861"/>
              <a:ext cx="728869" cy="93759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1"/>
              <a:endCxn id="7" idx="2"/>
            </p:cNvCxnSpPr>
            <p:nvPr/>
          </p:nvCxnSpPr>
          <p:spPr>
            <a:xfrm>
              <a:off x="6003235" y="3137452"/>
              <a:ext cx="331304" cy="79513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91200" y="2197100"/>
            <a:ext cx="952500" cy="2331831"/>
            <a:chOff x="5791200" y="2197100"/>
            <a:chExt cx="952500" cy="2331831"/>
          </a:xfrm>
        </p:grpSpPr>
        <p:sp>
          <p:nvSpPr>
            <p:cNvPr id="24" name="Freeform 23"/>
            <p:cNvSpPr/>
            <p:nvPr/>
          </p:nvSpPr>
          <p:spPr>
            <a:xfrm>
              <a:off x="6007100" y="2197100"/>
              <a:ext cx="736600" cy="1727200"/>
            </a:xfrm>
            <a:custGeom>
              <a:avLst/>
              <a:gdLst>
                <a:gd name="connsiteX0" fmla="*/ 736600 w 736600"/>
                <a:gd name="connsiteY0" fmla="*/ 0 h 1727200"/>
                <a:gd name="connsiteX1" fmla="*/ 0 w 736600"/>
                <a:gd name="connsiteY1" fmla="*/ 939800 h 1727200"/>
                <a:gd name="connsiteX2" fmla="*/ 330200 w 736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600" h="1727200">
                  <a:moveTo>
                    <a:pt x="736600" y="0"/>
                  </a:moveTo>
                  <a:lnTo>
                    <a:pt x="0" y="939800"/>
                  </a:lnTo>
                  <a:lnTo>
                    <a:pt x="330200" y="1727200"/>
                  </a:lnTo>
                </a:path>
              </a:pathLst>
            </a:cu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7" idx="2"/>
              <a:endCxn id="7" idx="3"/>
            </p:cNvCxnSpPr>
            <p:nvPr/>
          </p:nvCxnSpPr>
          <p:spPr>
            <a:xfrm flipH="1">
              <a:off x="5791200" y="3932584"/>
              <a:ext cx="543339" cy="5963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81200" y="2080736"/>
            <a:ext cx="2078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O(log n) c(OPT)</a:t>
            </a:r>
          </a:p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257800" y="5715000"/>
            <a:ext cx="3733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Only distinct powers of ½ matter!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7800" y="5715000"/>
            <a:ext cx="3733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Assume </a:t>
            </a:r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e</a:t>
            </a:r>
            <a:r>
              <a:rPr lang="en-US" sz="2000" dirty="0" err="1" smtClean="0">
                <a:solidFill>
                  <a:schemeClr val="tx1"/>
                </a:solidFill>
              </a:rPr>
              <a:t>’s</a:t>
            </a:r>
            <a:r>
              <a:rPr lang="en-US" sz="2000" dirty="0" smtClean="0">
                <a:solidFill>
                  <a:schemeClr val="tx1"/>
                </a:solidFill>
              </a:rPr>
              <a:t> are  powers of ½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25" grpId="0"/>
      <p:bldP spid="27" grpId="0" animBg="1"/>
      <p:bldP spid="29" grpId="0" animBg="1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F6506-2FA0-4ECC-9348-B03D1886667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376092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400" dirty="0" smtClean="0"/>
              <a:t>Showed O(log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n)-approximation for 2-ECGS</a:t>
            </a:r>
          </a:p>
          <a:p>
            <a:r>
              <a:rPr lang="en-US" sz="2400" dirty="0" smtClean="0"/>
              <a:t>Similar techniques also work for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/>
              <a:t>Open Questions</a:t>
            </a:r>
          </a:p>
          <a:p>
            <a:pPr lvl="1"/>
            <a:r>
              <a:rPr lang="en-US" sz="2200" dirty="0" smtClean="0"/>
              <a:t>Better approximation for 2-ECGS (lower bound is </a:t>
            </a:r>
            <a:r>
              <a:rPr lang="el-GR" sz="2200" dirty="0" smtClean="0"/>
              <a:t>Ω</a:t>
            </a:r>
            <a:r>
              <a:rPr lang="en-US" sz="2200" dirty="0" smtClean="0"/>
              <a:t>(log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n))</a:t>
            </a:r>
          </a:p>
          <a:p>
            <a:pPr lvl="1"/>
            <a:r>
              <a:rPr lang="en-US" sz="2200" dirty="0" smtClean="0"/>
              <a:t>k-edge-connectivity for larger values of k?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341880"/>
          <a:ext cx="6096000" cy="223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Approximation</a:t>
                      </a:r>
                      <a:r>
                        <a:rPr lang="en-US" sz="2000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2-EC Facility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2-EC</a:t>
                      </a:r>
                      <a:r>
                        <a:rPr lang="en-US" baseline="0" dirty="0" smtClean="0"/>
                        <a:t> Buy-at-Bulk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dirty="0" smtClean="0"/>
                        <a:t>n) 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[ACSZ FOCS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07] O(log</a:t>
                      </a:r>
                      <a:r>
                        <a:rPr lang="en-US" sz="1600" baseline="30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n) for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2-VC-BaB with 1 cable type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2-EC k-</a:t>
                      </a:r>
                      <a:r>
                        <a:rPr lang="en-US" dirty="0" err="1" smtClean="0"/>
                        <a:t>Subgraph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 n)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[LNSS 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J. Comp 2009]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sz="1600" baseline="30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EB39B-E328-4234-824C-3244DCC2B58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9393" name="TextBox 3"/>
          <p:cNvSpPr txBox="1">
            <a:spLocks noChangeArrowheads="1"/>
          </p:cNvSpPr>
          <p:nvPr/>
        </p:nvSpPr>
        <p:spPr bwMode="auto">
          <a:xfrm>
            <a:off x="3276600" y="2514600"/>
            <a:ext cx="22526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i="1">
                <a:solidFill>
                  <a:schemeClr val="tx2"/>
                </a:solidFill>
                <a:latin typeface="Calibri" pitchFamily="34" charset="0"/>
              </a:rPr>
              <a:t>Thank You!</a:t>
            </a:r>
          </a:p>
          <a:p>
            <a:pPr algn="ctr"/>
            <a:endParaRPr lang="en-US" sz="3600" i="1">
              <a:solidFill>
                <a:schemeClr val="tx2"/>
              </a:solidFill>
              <a:latin typeface="Calibri" pitchFamily="34" charset="0"/>
            </a:endParaRPr>
          </a:p>
          <a:p>
            <a:pPr algn="ctr"/>
            <a:r>
              <a:rPr lang="en-US" sz="3600" i="1">
                <a:solidFill>
                  <a:schemeClr val="tx2"/>
                </a:solidFill>
                <a:latin typeface="Calibri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Group Steiner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Given: </a:t>
            </a:r>
            <a:r>
              <a:rPr lang="en-US" sz="2400" dirty="0" smtClean="0"/>
              <a:t>graph G = (V,E), edge costs c: E → R, root vertex 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Set of </a:t>
            </a:r>
            <a:r>
              <a:rPr lang="en-US" sz="2400" dirty="0" smtClean="0">
                <a:solidFill>
                  <a:schemeClr val="accent2"/>
                </a:solidFill>
              </a:rPr>
              <a:t>groups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with each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  <a:sym typeface="Math1"/>
              </a:rPr>
              <a:t>⊆</a:t>
            </a:r>
            <a:r>
              <a:rPr lang="en-US" sz="2400" dirty="0" smtClean="0">
                <a:sym typeface="Math1"/>
              </a:rPr>
              <a:t> V.</a:t>
            </a:r>
          </a:p>
          <a:p>
            <a:pPr>
              <a:buNone/>
            </a:pPr>
            <a:endParaRPr lang="en-US" sz="2400" dirty="0" smtClean="0">
              <a:sym typeface="Math1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sym typeface="Math1"/>
              </a:rPr>
              <a:t>Goal:</a:t>
            </a:r>
            <a:r>
              <a:rPr lang="en-US" sz="2400" dirty="0" smtClean="0"/>
              <a:t> output </a:t>
            </a:r>
            <a:r>
              <a:rPr lang="en-US" sz="2400" dirty="0" err="1" smtClean="0">
                <a:solidFill>
                  <a:schemeClr val="accent2"/>
                </a:solidFill>
              </a:rPr>
              <a:t>subgraph</a:t>
            </a:r>
            <a:r>
              <a:rPr lang="en-US" sz="2400" dirty="0" smtClean="0"/>
              <a:t> H </a:t>
            </a:r>
            <a:r>
              <a:rPr lang="en-US" sz="2400" dirty="0" smtClean="0">
                <a:latin typeface="Cambria Math"/>
                <a:ea typeface="Cambria Math"/>
                <a:sym typeface="Math1"/>
              </a:rPr>
              <a:t>⊆</a:t>
            </a:r>
            <a:r>
              <a:rPr lang="en-US" sz="2400" dirty="0" smtClean="0">
                <a:sym typeface="Math1"/>
              </a:rPr>
              <a:t> G such that all groups are connected to the root r. </a:t>
            </a:r>
          </a:p>
          <a:p>
            <a:pPr algn="r">
              <a:buNone/>
            </a:pPr>
            <a:r>
              <a:rPr lang="en-US" sz="2400" dirty="0" smtClean="0">
                <a:sym typeface="Math1"/>
              </a:rPr>
              <a:t>(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connected to r if </a:t>
            </a:r>
            <a:r>
              <a:rPr lang="en-US" sz="2400" b="1" i="1" dirty="0" smtClean="0"/>
              <a:t>some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msy10"/>
                <a:ea typeface="Cambria Math"/>
                <a:sym typeface="Symbol"/>
              </a:rPr>
              <a:t>∈</a:t>
            </a:r>
            <a:r>
              <a:rPr lang="en-US" sz="2400" b="1" dirty="0" smtClean="0">
                <a:latin typeface="cmsy10"/>
                <a:sym typeface="Symbol"/>
              </a:rPr>
              <a:t>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is connected to r in H)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Cost: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c(H) = </a:t>
            </a:r>
            <a:r>
              <a:rPr lang="en-US" sz="2400" dirty="0" smtClean="0">
                <a:solidFill>
                  <a:schemeClr val="accent2"/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smtClean="0">
                <a:solidFill>
                  <a:schemeClr val="accent2"/>
                </a:solidFill>
                <a:latin typeface="Symbol"/>
                <a:sym typeface="Symbol"/>
              </a:rPr>
              <a:t> </a:t>
            </a:r>
            <a:r>
              <a:rPr lang="en-US" sz="2400" baseline="-25000" dirty="0" smtClean="0">
                <a:solidFill>
                  <a:schemeClr val="accent2"/>
                </a:solidFill>
                <a:sym typeface="Symbol"/>
              </a:rPr>
              <a:t>e </a:t>
            </a:r>
            <a:r>
              <a:rPr lang="en-US" sz="2400" baseline="-25000" dirty="0" smtClean="0">
                <a:solidFill>
                  <a:srgbClr val="C00000"/>
                </a:solidFill>
                <a:latin typeface="Cambria Math"/>
                <a:ea typeface="Cambria Math"/>
                <a:sym typeface="Math1"/>
              </a:rPr>
              <a:t>∈</a:t>
            </a:r>
            <a:r>
              <a:rPr lang="en-US" sz="2400" baseline="-25000" dirty="0" smtClean="0">
                <a:solidFill>
                  <a:schemeClr val="accent2"/>
                </a:solidFill>
                <a:sym typeface="Symbol"/>
              </a:rPr>
              <a:t> H</a:t>
            </a:r>
            <a:r>
              <a:rPr lang="en-US" sz="2400" dirty="0" smtClean="0">
                <a:solidFill>
                  <a:schemeClr val="accent2"/>
                </a:solidFill>
              </a:rPr>
              <a:t> c(e)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5334000"/>
            <a:ext cx="45720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Group Steiner Tree </a:t>
            </a:r>
            <a:r>
              <a:rPr lang="en-US" sz="1600" dirty="0" smtClean="0">
                <a:latin typeface="+mn-lt"/>
              </a:rPr>
              <a:t>[</a:t>
            </a:r>
            <a:r>
              <a:rPr lang="en-US" sz="1600" dirty="0" err="1" smtClean="0">
                <a:latin typeface="+mn-lt"/>
              </a:rPr>
              <a:t>Garg</a:t>
            </a:r>
            <a:r>
              <a:rPr lang="en-US" sz="1600" dirty="0" smtClean="0">
                <a:latin typeface="+mn-lt"/>
              </a:rPr>
              <a:t> et al SODA 1998]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O(log</a:t>
            </a:r>
            <a:r>
              <a:rPr lang="en-US" sz="2400" baseline="30000" dirty="0" smtClean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n)-approximation algorithm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2050" y="43452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1250" y="26688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51250" y="39642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4250" y="25926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84850" y="45738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0450" y="35832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6850" y="25926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3050" y="38118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27450" y="49548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46650" y="51072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8650" y="3354643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2217993"/>
            <a:ext cx="46038" cy="46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67000" y="5189793"/>
            <a:ext cx="46038" cy="46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905000" y="2141793"/>
            <a:ext cx="4740275" cy="3054742"/>
            <a:chOff x="1905000" y="2141793"/>
            <a:chExt cx="4740275" cy="3054742"/>
          </a:xfrm>
        </p:grpSpPr>
        <p:cxnSp>
          <p:nvCxnSpPr>
            <p:cNvPr id="5" name="Straight Connector 4"/>
            <p:cNvCxnSpPr>
              <a:stCxn id="38" idx="7"/>
            </p:cNvCxnSpPr>
            <p:nvPr/>
          </p:nvCxnSpPr>
          <p:spPr>
            <a:xfrm rot="16200000" flipH="1">
              <a:off x="5985669" y="1993362"/>
              <a:ext cx="412750" cy="8747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6" idx="3"/>
              <a:endCxn id="7" idx="7"/>
            </p:cNvCxnSpPr>
            <p:nvPr/>
          </p:nvCxnSpPr>
          <p:spPr>
            <a:xfrm rot="5400000" flipH="1" flipV="1">
              <a:off x="2438400" y="2141793"/>
              <a:ext cx="717550" cy="1784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1"/>
              <a:endCxn id="8" idx="7"/>
            </p:cNvCxnSpPr>
            <p:nvPr/>
          </p:nvCxnSpPr>
          <p:spPr>
            <a:xfrm rot="16200000" flipH="1">
              <a:off x="3025775" y="3307018"/>
              <a:ext cx="1295400" cy="317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1"/>
              <a:endCxn id="6" idx="3"/>
            </p:cNvCxnSpPr>
            <p:nvPr/>
          </p:nvCxnSpPr>
          <p:spPr>
            <a:xfrm rot="16200000" flipH="1" flipV="1">
              <a:off x="2841625" y="3567368"/>
              <a:ext cx="412750" cy="1219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1"/>
              <a:endCxn id="16" idx="0"/>
            </p:cNvCxnSpPr>
            <p:nvPr/>
          </p:nvCxnSpPr>
          <p:spPr>
            <a:xfrm rot="16200000" flipV="1">
              <a:off x="1681163" y="3594355"/>
              <a:ext cx="996950" cy="5175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1"/>
              <a:endCxn id="8" idx="1"/>
            </p:cNvCxnSpPr>
            <p:nvPr/>
          </p:nvCxnSpPr>
          <p:spPr>
            <a:xfrm rot="16200000" flipH="1">
              <a:off x="2476500" y="2789493"/>
              <a:ext cx="609600" cy="1752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9" idx="2"/>
            </p:cNvCxnSpPr>
            <p:nvPr/>
          </p:nvCxnSpPr>
          <p:spPr>
            <a:xfrm rot="5400000" flipH="1" flipV="1">
              <a:off x="4179887" y="2092581"/>
              <a:ext cx="92075" cy="11366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1"/>
              <a:endCxn id="11" idx="1"/>
            </p:cNvCxnSpPr>
            <p:nvPr/>
          </p:nvCxnSpPr>
          <p:spPr>
            <a:xfrm rot="16200000" flipH="1">
              <a:off x="4343400" y="3056193"/>
              <a:ext cx="990600" cy="7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  <a:endCxn id="14" idx="6"/>
            </p:cNvCxnSpPr>
            <p:nvPr/>
          </p:nvCxnSpPr>
          <p:spPr>
            <a:xfrm rot="16200000" flipH="1" flipV="1">
              <a:off x="3631406" y="3731675"/>
              <a:ext cx="1387475" cy="11033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4" idx="1"/>
              <a:endCxn id="8" idx="5"/>
            </p:cNvCxnSpPr>
            <p:nvPr/>
          </p:nvCxnSpPr>
          <p:spPr>
            <a:xfrm rot="16200000" flipV="1">
              <a:off x="3232150" y="4459543"/>
              <a:ext cx="958850" cy="444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7"/>
              <a:endCxn id="10" idx="6"/>
            </p:cNvCxnSpPr>
            <p:nvPr/>
          </p:nvCxnSpPr>
          <p:spPr>
            <a:xfrm rot="16200000" flipH="1">
              <a:off x="4866481" y="3631662"/>
              <a:ext cx="1006475" cy="92233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7"/>
              <a:endCxn id="15" idx="0"/>
            </p:cNvCxnSpPr>
            <p:nvPr/>
          </p:nvCxnSpPr>
          <p:spPr>
            <a:xfrm rot="16200000" flipH="1" flipV="1">
              <a:off x="5132388" y="4416680"/>
              <a:ext cx="527050" cy="8540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7"/>
              <a:endCxn id="13" idx="4"/>
            </p:cNvCxnSpPr>
            <p:nvPr/>
          </p:nvCxnSpPr>
          <p:spPr>
            <a:xfrm rot="16200000" flipH="1">
              <a:off x="5642769" y="2855374"/>
              <a:ext cx="268288" cy="17367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3"/>
              <a:endCxn id="12" idx="3"/>
            </p:cNvCxnSpPr>
            <p:nvPr/>
          </p:nvCxnSpPr>
          <p:spPr>
            <a:xfrm rot="5400000" flipH="1">
              <a:off x="5981700" y="3202243"/>
              <a:ext cx="1219200" cy="7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3"/>
              <a:endCxn id="11" idx="6"/>
            </p:cNvCxnSpPr>
            <p:nvPr/>
          </p:nvCxnSpPr>
          <p:spPr>
            <a:xfrm rot="5400000">
              <a:off x="5247481" y="2299750"/>
              <a:ext cx="974725" cy="16367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7"/>
              <a:endCxn id="13" idx="2"/>
            </p:cNvCxnSpPr>
            <p:nvPr/>
          </p:nvCxnSpPr>
          <p:spPr>
            <a:xfrm rot="16200000" flipH="1">
              <a:off x="5110162" y="2321181"/>
              <a:ext cx="1235075" cy="17907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" idx="1"/>
              <a:endCxn id="14" idx="7"/>
            </p:cNvCxnSpPr>
            <p:nvPr/>
          </p:nvCxnSpPr>
          <p:spPr>
            <a:xfrm rot="16200000" flipH="1" flipV="1">
              <a:off x="4625975" y="2957768"/>
              <a:ext cx="1143000" cy="28638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1"/>
              <a:endCxn id="15" idx="1"/>
            </p:cNvCxnSpPr>
            <p:nvPr/>
          </p:nvCxnSpPr>
          <p:spPr>
            <a:xfrm rot="16200000" flipH="1">
              <a:off x="4267200" y="4427793"/>
              <a:ext cx="152400" cy="1219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8" idx="7"/>
              <a:endCxn id="9" idx="7"/>
            </p:cNvCxnSpPr>
            <p:nvPr/>
          </p:nvCxnSpPr>
          <p:spPr>
            <a:xfrm rot="16200000" flipH="1" flipV="1">
              <a:off x="5106194" y="1950499"/>
              <a:ext cx="374650" cy="92233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0" idx="1"/>
              <a:endCxn id="6" idx="4"/>
            </p:cNvCxnSpPr>
            <p:nvPr/>
          </p:nvCxnSpPr>
          <p:spPr>
            <a:xfrm rot="16200000" flipV="1">
              <a:off x="2161382" y="4684174"/>
              <a:ext cx="804862" cy="2190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1"/>
              <a:endCxn id="14" idx="7"/>
            </p:cNvCxnSpPr>
            <p:nvPr/>
          </p:nvCxnSpPr>
          <p:spPr>
            <a:xfrm rot="5400000" flipH="1" flipV="1">
              <a:off x="3102769" y="4532558"/>
              <a:ext cx="234950" cy="10930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638800" y="2141793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10200" y="1772461"/>
            <a:ext cx="714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root r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228735" y="2215536"/>
            <a:ext cx="1929697" cy="2018889"/>
            <a:chOff x="6228735" y="2215536"/>
            <a:chExt cx="1929697" cy="2018889"/>
          </a:xfrm>
        </p:grpSpPr>
        <p:sp>
          <p:nvSpPr>
            <p:cNvPr id="61" name="Freeform 60"/>
            <p:cNvSpPr/>
            <p:nvPr/>
          </p:nvSpPr>
          <p:spPr>
            <a:xfrm>
              <a:off x="6228735" y="2215536"/>
              <a:ext cx="663678" cy="2018889"/>
            </a:xfrm>
            <a:custGeom>
              <a:avLst/>
              <a:gdLst>
                <a:gd name="connsiteX0" fmla="*/ 476865 w 663678"/>
                <a:gd name="connsiteY0" fmla="*/ 319547 h 2018889"/>
                <a:gd name="connsiteX1" fmla="*/ 594852 w 663678"/>
                <a:gd name="connsiteY1" fmla="*/ 1833715 h 2018889"/>
                <a:gd name="connsiteX2" fmla="*/ 63910 w 663678"/>
                <a:gd name="connsiteY2" fmla="*/ 1430592 h 2018889"/>
                <a:gd name="connsiteX3" fmla="*/ 211394 w 663678"/>
                <a:gd name="connsiteY3" fmla="*/ 181896 h 2018889"/>
                <a:gd name="connsiteX4" fmla="*/ 476865 w 663678"/>
                <a:gd name="connsiteY4" fmla="*/ 319547 h 201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78" h="2018889">
                  <a:moveTo>
                    <a:pt x="476865" y="319547"/>
                  </a:moveTo>
                  <a:cubicBezTo>
                    <a:pt x="540775" y="594850"/>
                    <a:pt x="663678" y="1648541"/>
                    <a:pt x="594852" y="1833715"/>
                  </a:cubicBezTo>
                  <a:cubicBezTo>
                    <a:pt x="526026" y="2018889"/>
                    <a:pt x="127820" y="1705895"/>
                    <a:pt x="63910" y="1430592"/>
                  </a:cubicBezTo>
                  <a:cubicBezTo>
                    <a:pt x="0" y="1155289"/>
                    <a:pt x="140930" y="363792"/>
                    <a:pt x="211394" y="181896"/>
                  </a:cubicBezTo>
                  <a:cubicBezTo>
                    <a:pt x="281858" y="0"/>
                    <a:pt x="412955" y="44244"/>
                    <a:pt x="476865" y="3195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4000"/>
              </a:schemeClr>
            </a:solidFill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86600" y="30561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1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96581" y="3387212"/>
            <a:ext cx="2351548" cy="1997588"/>
            <a:chOff x="4596581" y="3387212"/>
            <a:chExt cx="2351548" cy="1997588"/>
          </a:xfrm>
        </p:grpSpPr>
        <p:sp>
          <p:nvSpPr>
            <p:cNvPr id="62" name="Freeform 61"/>
            <p:cNvSpPr/>
            <p:nvPr/>
          </p:nvSpPr>
          <p:spPr>
            <a:xfrm>
              <a:off x="4596581" y="3387212"/>
              <a:ext cx="2351548" cy="1997588"/>
            </a:xfrm>
            <a:custGeom>
              <a:avLst/>
              <a:gdLst>
                <a:gd name="connsiteX0" fmla="*/ 2207342 w 2351548"/>
                <a:gd name="connsiteY0" fmla="*/ 317910 h 1997588"/>
                <a:gd name="connsiteX1" fmla="*/ 1302774 w 2351548"/>
                <a:gd name="connsiteY1" fmla="*/ 1379794 h 1997588"/>
                <a:gd name="connsiteX2" fmla="*/ 172064 w 2351548"/>
                <a:gd name="connsiteY2" fmla="*/ 1979562 h 1997588"/>
                <a:gd name="connsiteX3" fmla="*/ 270387 w 2351548"/>
                <a:gd name="connsiteY3" fmla="*/ 1487949 h 1997588"/>
                <a:gd name="connsiteX4" fmla="*/ 1174954 w 2351548"/>
                <a:gd name="connsiteY4" fmla="*/ 947175 h 1997588"/>
                <a:gd name="connsiteX5" fmla="*/ 1902542 w 2351548"/>
                <a:gd name="connsiteY5" fmla="*/ 140929 h 1997588"/>
                <a:gd name="connsiteX6" fmla="*/ 2168013 w 2351548"/>
                <a:gd name="connsiteY6" fmla="*/ 101600 h 1997588"/>
                <a:gd name="connsiteX7" fmla="*/ 2207342 w 2351548"/>
                <a:gd name="connsiteY7" fmla="*/ 317910 h 199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1548" h="1997588">
                  <a:moveTo>
                    <a:pt x="2207342" y="317910"/>
                  </a:moveTo>
                  <a:cubicBezTo>
                    <a:pt x="2063136" y="530942"/>
                    <a:pt x="1641987" y="1102852"/>
                    <a:pt x="1302774" y="1379794"/>
                  </a:cubicBezTo>
                  <a:cubicBezTo>
                    <a:pt x="963561" y="1656736"/>
                    <a:pt x="344128" y="1961536"/>
                    <a:pt x="172064" y="1979562"/>
                  </a:cubicBezTo>
                  <a:cubicBezTo>
                    <a:pt x="0" y="1997588"/>
                    <a:pt x="103239" y="1660014"/>
                    <a:pt x="270387" y="1487949"/>
                  </a:cubicBezTo>
                  <a:cubicBezTo>
                    <a:pt x="437535" y="1315885"/>
                    <a:pt x="902928" y="1171678"/>
                    <a:pt x="1174954" y="947175"/>
                  </a:cubicBezTo>
                  <a:cubicBezTo>
                    <a:pt x="1446980" y="722672"/>
                    <a:pt x="1737032" y="281858"/>
                    <a:pt x="1902542" y="140929"/>
                  </a:cubicBezTo>
                  <a:cubicBezTo>
                    <a:pt x="2068052" y="0"/>
                    <a:pt x="2118852" y="70465"/>
                    <a:pt x="2168013" y="101600"/>
                  </a:cubicBezTo>
                  <a:cubicBezTo>
                    <a:pt x="2217174" y="132735"/>
                    <a:pt x="2351548" y="104878"/>
                    <a:pt x="2207342" y="31791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2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7400" y="48087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2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66800" y="2938206"/>
            <a:ext cx="1855020" cy="2700594"/>
            <a:chOff x="1066800" y="2938206"/>
            <a:chExt cx="1855020" cy="2700594"/>
          </a:xfrm>
        </p:grpSpPr>
        <p:sp>
          <p:nvSpPr>
            <p:cNvPr id="63" name="Freeform 62"/>
            <p:cNvSpPr/>
            <p:nvPr/>
          </p:nvSpPr>
          <p:spPr>
            <a:xfrm>
              <a:off x="1546942" y="2938206"/>
              <a:ext cx="1374878" cy="2700594"/>
            </a:xfrm>
            <a:custGeom>
              <a:avLst/>
              <a:gdLst>
                <a:gd name="connsiteX0" fmla="*/ 409677 w 1374878"/>
                <a:gd name="connsiteY0" fmla="*/ 275303 h 2700594"/>
                <a:gd name="connsiteX1" fmla="*/ 1166761 w 1374878"/>
                <a:gd name="connsiteY1" fmla="*/ 1494503 h 2700594"/>
                <a:gd name="connsiteX2" fmla="*/ 1333910 w 1374878"/>
                <a:gd name="connsiteY2" fmla="*/ 2448232 h 2700594"/>
                <a:gd name="connsiteX3" fmla="*/ 920955 w 1374878"/>
                <a:gd name="connsiteY3" fmla="*/ 2349910 h 2700594"/>
                <a:gd name="connsiteX4" fmla="*/ 85213 w 1374878"/>
                <a:gd name="connsiteY4" fmla="*/ 344129 h 2700594"/>
                <a:gd name="connsiteX5" fmla="*/ 409677 w 1374878"/>
                <a:gd name="connsiteY5" fmla="*/ 275303 h 270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4878" h="2700594">
                  <a:moveTo>
                    <a:pt x="409677" y="275303"/>
                  </a:moveTo>
                  <a:cubicBezTo>
                    <a:pt x="589935" y="467032"/>
                    <a:pt x="1012722" y="1132348"/>
                    <a:pt x="1166761" y="1494503"/>
                  </a:cubicBezTo>
                  <a:cubicBezTo>
                    <a:pt x="1320800" y="1856658"/>
                    <a:pt x="1374878" y="2305664"/>
                    <a:pt x="1333910" y="2448232"/>
                  </a:cubicBezTo>
                  <a:cubicBezTo>
                    <a:pt x="1292942" y="2590800"/>
                    <a:pt x="1129071" y="2700594"/>
                    <a:pt x="920955" y="2349910"/>
                  </a:cubicBezTo>
                  <a:cubicBezTo>
                    <a:pt x="712839" y="1999226"/>
                    <a:pt x="170426" y="688258"/>
                    <a:pt x="85213" y="344129"/>
                  </a:cubicBezTo>
                  <a:cubicBezTo>
                    <a:pt x="0" y="0"/>
                    <a:pt x="229419" y="83574"/>
                    <a:pt x="409677" y="27530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8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45801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3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87793" y="2251588"/>
            <a:ext cx="4734233" cy="2713702"/>
            <a:chOff x="1887793" y="2251588"/>
            <a:chExt cx="4734233" cy="2713702"/>
          </a:xfrm>
        </p:grpSpPr>
        <p:sp>
          <p:nvSpPr>
            <p:cNvPr id="71" name="Freeform 70"/>
            <p:cNvSpPr/>
            <p:nvPr/>
          </p:nvSpPr>
          <p:spPr>
            <a:xfrm>
              <a:off x="1887793" y="2251588"/>
              <a:ext cx="3903407" cy="1101212"/>
            </a:xfrm>
            <a:custGeom>
              <a:avLst/>
              <a:gdLst>
                <a:gd name="connsiteX0" fmla="*/ 3903407 w 3903407"/>
                <a:gd name="connsiteY0" fmla="*/ 0 h 1101212"/>
                <a:gd name="connsiteX1" fmla="*/ 3323303 w 3903407"/>
                <a:gd name="connsiteY1" fmla="*/ 108154 h 1101212"/>
                <a:gd name="connsiteX2" fmla="*/ 2802194 w 3903407"/>
                <a:gd name="connsiteY2" fmla="*/ 412954 h 1101212"/>
                <a:gd name="connsiteX3" fmla="*/ 1710813 w 3903407"/>
                <a:gd name="connsiteY3" fmla="*/ 422787 h 1101212"/>
                <a:gd name="connsiteX4" fmla="*/ 707923 w 3903407"/>
                <a:gd name="connsiteY4" fmla="*/ 973393 h 1101212"/>
                <a:gd name="connsiteX5" fmla="*/ 0 w 3903407"/>
                <a:gd name="connsiteY5" fmla="*/ 1101212 h 110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407" h="1101212">
                  <a:moveTo>
                    <a:pt x="3903407" y="0"/>
                  </a:moveTo>
                  <a:cubicBezTo>
                    <a:pt x="3705123" y="19664"/>
                    <a:pt x="3506839" y="39328"/>
                    <a:pt x="3323303" y="108154"/>
                  </a:cubicBezTo>
                  <a:cubicBezTo>
                    <a:pt x="3139768" y="176980"/>
                    <a:pt x="3070942" y="360515"/>
                    <a:pt x="2802194" y="412954"/>
                  </a:cubicBezTo>
                  <a:cubicBezTo>
                    <a:pt x="2533446" y="465393"/>
                    <a:pt x="2059858" y="329381"/>
                    <a:pt x="1710813" y="422787"/>
                  </a:cubicBezTo>
                  <a:cubicBezTo>
                    <a:pt x="1361768" y="516194"/>
                    <a:pt x="993058" y="860322"/>
                    <a:pt x="707923" y="973393"/>
                  </a:cubicBezTo>
                  <a:cubicBezTo>
                    <a:pt x="422788" y="1086464"/>
                    <a:pt x="211394" y="1093838"/>
                    <a:pt x="0" y="1101212"/>
                  </a:cubicBezTo>
                </a:path>
              </a:pathLst>
            </a:cu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776839" y="2625213"/>
              <a:ext cx="1845187" cy="1283109"/>
            </a:xfrm>
            <a:custGeom>
              <a:avLst/>
              <a:gdLst>
                <a:gd name="connsiteX0" fmla="*/ 90129 w 1845187"/>
                <a:gd name="connsiteY0" fmla="*/ 0 h 1283109"/>
                <a:gd name="connsiteX1" fmla="*/ 21303 w 1845187"/>
                <a:gd name="connsiteY1" fmla="*/ 560439 h 1283109"/>
                <a:gd name="connsiteX2" fmla="*/ 217948 w 1845187"/>
                <a:gd name="connsiteY2" fmla="*/ 1022555 h 1283109"/>
                <a:gd name="connsiteX3" fmla="*/ 886542 w 1845187"/>
                <a:gd name="connsiteY3" fmla="*/ 1012722 h 1283109"/>
                <a:gd name="connsiteX4" fmla="*/ 1387987 w 1845187"/>
                <a:gd name="connsiteY4" fmla="*/ 1189703 h 1283109"/>
                <a:gd name="connsiteX5" fmla="*/ 1771445 w 1845187"/>
                <a:gd name="connsiteY5" fmla="*/ 1278193 h 1283109"/>
                <a:gd name="connsiteX6" fmla="*/ 1830438 w 1845187"/>
                <a:gd name="connsiteY6" fmla="*/ 1219200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187" h="1283109">
                  <a:moveTo>
                    <a:pt x="90129" y="0"/>
                  </a:moveTo>
                  <a:cubicBezTo>
                    <a:pt x="45064" y="195006"/>
                    <a:pt x="0" y="390013"/>
                    <a:pt x="21303" y="560439"/>
                  </a:cubicBezTo>
                  <a:cubicBezTo>
                    <a:pt x="42606" y="730865"/>
                    <a:pt x="73742" y="947175"/>
                    <a:pt x="217948" y="1022555"/>
                  </a:cubicBezTo>
                  <a:cubicBezTo>
                    <a:pt x="362154" y="1097935"/>
                    <a:pt x="691536" y="984864"/>
                    <a:pt x="886542" y="1012722"/>
                  </a:cubicBezTo>
                  <a:cubicBezTo>
                    <a:pt x="1081548" y="1040580"/>
                    <a:pt x="1240503" y="1145458"/>
                    <a:pt x="1387987" y="1189703"/>
                  </a:cubicBezTo>
                  <a:cubicBezTo>
                    <a:pt x="1535471" y="1233948"/>
                    <a:pt x="1697703" y="1273277"/>
                    <a:pt x="1771445" y="1278193"/>
                  </a:cubicBezTo>
                  <a:cubicBezTo>
                    <a:pt x="1845187" y="1283109"/>
                    <a:pt x="1837812" y="1251154"/>
                    <a:pt x="1830438" y="1219200"/>
                  </a:cubicBezTo>
                </a:path>
              </a:pathLst>
            </a:cu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795252" y="3598606"/>
              <a:ext cx="1140542" cy="1366684"/>
            </a:xfrm>
            <a:custGeom>
              <a:avLst/>
              <a:gdLst>
                <a:gd name="connsiteX0" fmla="*/ 1140542 w 1140542"/>
                <a:gd name="connsiteY0" fmla="*/ 0 h 1366684"/>
                <a:gd name="connsiteX1" fmla="*/ 629264 w 1140542"/>
                <a:gd name="connsiteY1" fmla="*/ 481781 h 1366684"/>
                <a:gd name="connsiteX2" fmla="*/ 334296 w 1140542"/>
                <a:gd name="connsiteY2" fmla="*/ 1042220 h 1366684"/>
                <a:gd name="connsiteX3" fmla="*/ 0 w 1140542"/>
                <a:gd name="connsiteY3" fmla="*/ 1366684 h 136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0542" h="1366684">
                  <a:moveTo>
                    <a:pt x="1140542" y="0"/>
                  </a:moveTo>
                  <a:cubicBezTo>
                    <a:pt x="952090" y="154039"/>
                    <a:pt x="763638" y="308078"/>
                    <a:pt x="629264" y="481781"/>
                  </a:cubicBezTo>
                  <a:cubicBezTo>
                    <a:pt x="494890" y="655484"/>
                    <a:pt x="439173" y="894736"/>
                    <a:pt x="334296" y="1042220"/>
                  </a:cubicBezTo>
                  <a:cubicBezTo>
                    <a:pt x="229419" y="1189704"/>
                    <a:pt x="114709" y="1278194"/>
                    <a:pt x="0" y="1366684"/>
                  </a:cubicBezTo>
                </a:path>
              </a:pathLst>
            </a:cu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276600" y="4794864"/>
            <a:ext cx="1071832" cy="710646"/>
            <a:chOff x="3276600" y="4794864"/>
            <a:chExt cx="1071832" cy="710646"/>
          </a:xfrm>
        </p:grpSpPr>
        <p:sp>
          <p:nvSpPr>
            <p:cNvPr id="73" name="Freeform 72"/>
            <p:cNvSpPr/>
            <p:nvPr/>
          </p:nvSpPr>
          <p:spPr>
            <a:xfrm>
              <a:off x="3478981" y="4794864"/>
              <a:ext cx="517832" cy="399846"/>
            </a:xfrm>
            <a:custGeom>
              <a:avLst/>
              <a:gdLst>
                <a:gd name="connsiteX0" fmla="*/ 139290 w 517832"/>
                <a:gd name="connsiteY0" fmla="*/ 22942 h 399846"/>
                <a:gd name="connsiteX1" fmla="*/ 483419 w 517832"/>
                <a:gd name="connsiteY1" fmla="*/ 81936 h 399846"/>
                <a:gd name="connsiteX2" fmla="*/ 345767 w 517832"/>
                <a:gd name="connsiteY2" fmla="*/ 376904 h 399846"/>
                <a:gd name="connsiteX3" fmla="*/ 31135 w 517832"/>
                <a:gd name="connsiteY3" fmla="*/ 219588 h 399846"/>
                <a:gd name="connsiteX4" fmla="*/ 139290 w 517832"/>
                <a:gd name="connsiteY4" fmla="*/ 22942 h 3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832" h="399846">
                  <a:moveTo>
                    <a:pt x="139290" y="22942"/>
                  </a:moveTo>
                  <a:cubicBezTo>
                    <a:pt x="214671" y="0"/>
                    <a:pt x="449006" y="22942"/>
                    <a:pt x="483419" y="81936"/>
                  </a:cubicBezTo>
                  <a:cubicBezTo>
                    <a:pt x="517832" y="140930"/>
                    <a:pt x="421148" y="353962"/>
                    <a:pt x="345767" y="376904"/>
                  </a:cubicBezTo>
                  <a:cubicBezTo>
                    <a:pt x="270386" y="399846"/>
                    <a:pt x="62271" y="278582"/>
                    <a:pt x="31135" y="219588"/>
                  </a:cubicBezTo>
                  <a:cubicBezTo>
                    <a:pt x="0" y="160594"/>
                    <a:pt x="63909" y="45884"/>
                    <a:pt x="139290" y="2294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76600" y="5105400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4</a:t>
              </a:r>
              <a:endParaRPr lang="en-US" sz="2000" baseline="-25000" dirty="0">
                <a:latin typeface="+mj-lt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47800" y="5791200"/>
            <a:ext cx="6179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Big advantage: optimal solution is always a tree!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require </a:t>
            </a:r>
            <a:r>
              <a:rPr lang="en-US" dirty="0" smtClean="0">
                <a:solidFill>
                  <a:schemeClr val="accent2"/>
                </a:solidFill>
              </a:rPr>
              <a:t>fault-tolerance?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Solution must be robust to “failure” of </a:t>
            </a:r>
            <a:r>
              <a:rPr lang="en-US" sz="2400" dirty="0" smtClean="0">
                <a:solidFill>
                  <a:schemeClr val="accent2"/>
                </a:solidFill>
              </a:rPr>
              <a:t>any single</a:t>
            </a:r>
            <a:r>
              <a:rPr lang="en-US" sz="2400" dirty="0" smtClean="0"/>
              <a:t> edge.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Need to reinforce with back-up paths,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to eliminate all such cut-edges.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71600" y="3124200"/>
            <a:ext cx="6405832" cy="3505200"/>
            <a:chOff x="1066800" y="1772461"/>
            <a:chExt cx="7091632" cy="3866339"/>
          </a:xfrm>
        </p:grpSpPr>
        <p:sp>
          <p:nvSpPr>
            <p:cNvPr id="5" name="Freeform 4"/>
            <p:cNvSpPr/>
            <p:nvPr/>
          </p:nvSpPr>
          <p:spPr>
            <a:xfrm>
              <a:off x="3478981" y="4794864"/>
              <a:ext cx="517832" cy="399846"/>
            </a:xfrm>
            <a:custGeom>
              <a:avLst/>
              <a:gdLst>
                <a:gd name="connsiteX0" fmla="*/ 139290 w 517832"/>
                <a:gd name="connsiteY0" fmla="*/ 22942 h 399846"/>
                <a:gd name="connsiteX1" fmla="*/ 483419 w 517832"/>
                <a:gd name="connsiteY1" fmla="*/ 81936 h 399846"/>
                <a:gd name="connsiteX2" fmla="*/ 345767 w 517832"/>
                <a:gd name="connsiteY2" fmla="*/ 376904 h 399846"/>
                <a:gd name="connsiteX3" fmla="*/ 31135 w 517832"/>
                <a:gd name="connsiteY3" fmla="*/ 219588 h 399846"/>
                <a:gd name="connsiteX4" fmla="*/ 139290 w 517832"/>
                <a:gd name="connsiteY4" fmla="*/ 22942 h 3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832" h="399846">
                  <a:moveTo>
                    <a:pt x="139290" y="22942"/>
                  </a:moveTo>
                  <a:cubicBezTo>
                    <a:pt x="214671" y="0"/>
                    <a:pt x="449006" y="22942"/>
                    <a:pt x="483419" y="81936"/>
                  </a:cubicBezTo>
                  <a:cubicBezTo>
                    <a:pt x="517832" y="140930"/>
                    <a:pt x="421148" y="353962"/>
                    <a:pt x="345767" y="376904"/>
                  </a:cubicBezTo>
                  <a:cubicBezTo>
                    <a:pt x="270386" y="399846"/>
                    <a:pt x="62271" y="278582"/>
                    <a:pt x="31135" y="219588"/>
                  </a:cubicBezTo>
                  <a:cubicBezTo>
                    <a:pt x="0" y="160594"/>
                    <a:pt x="63909" y="45884"/>
                    <a:pt x="139290" y="2294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46942" y="2938206"/>
              <a:ext cx="1374878" cy="2700594"/>
            </a:xfrm>
            <a:custGeom>
              <a:avLst/>
              <a:gdLst>
                <a:gd name="connsiteX0" fmla="*/ 409677 w 1374878"/>
                <a:gd name="connsiteY0" fmla="*/ 275303 h 2700594"/>
                <a:gd name="connsiteX1" fmla="*/ 1166761 w 1374878"/>
                <a:gd name="connsiteY1" fmla="*/ 1494503 h 2700594"/>
                <a:gd name="connsiteX2" fmla="*/ 1333910 w 1374878"/>
                <a:gd name="connsiteY2" fmla="*/ 2448232 h 2700594"/>
                <a:gd name="connsiteX3" fmla="*/ 920955 w 1374878"/>
                <a:gd name="connsiteY3" fmla="*/ 2349910 h 2700594"/>
                <a:gd name="connsiteX4" fmla="*/ 85213 w 1374878"/>
                <a:gd name="connsiteY4" fmla="*/ 344129 h 2700594"/>
                <a:gd name="connsiteX5" fmla="*/ 409677 w 1374878"/>
                <a:gd name="connsiteY5" fmla="*/ 275303 h 270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4878" h="2700594">
                  <a:moveTo>
                    <a:pt x="409677" y="275303"/>
                  </a:moveTo>
                  <a:cubicBezTo>
                    <a:pt x="589935" y="467032"/>
                    <a:pt x="1012722" y="1132348"/>
                    <a:pt x="1166761" y="1494503"/>
                  </a:cubicBezTo>
                  <a:cubicBezTo>
                    <a:pt x="1320800" y="1856658"/>
                    <a:pt x="1374878" y="2305664"/>
                    <a:pt x="1333910" y="2448232"/>
                  </a:cubicBezTo>
                  <a:cubicBezTo>
                    <a:pt x="1292942" y="2590800"/>
                    <a:pt x="1129071" y="2700594"/>
                    <a:pt x="920955" y="2349910"/>
                  </a:cubicBezTo>
                  <a:cubicBezTo>
                    <a:pt x="712839" y="1999226"/>
                    <a:pt x="170426" y="688258"/>
                    <a:pt x="85213" y="344129"/>
                  </a:cubicBezTo>
                  <a:cubicBezTo>
                    <a:pt x="0" y="0"/>
                    <a:pt x="229419" y="83574"/>
                    <a:pt x="409677" y="27530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8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596581" y="3387212"/>
              <a:ext cx="2351548" cy="1997588"/>
            </a:xfrm>
            <a:custGeom>
              <a:avLst/>
              <a:gdLst>
                <a:gd name="connsiteX0" fmla="*/ 2207342 w 2351548"/>
                <a:gd name="connsiteY0" fmla="*/ 317910 h 1997588"/>
                <a:gd name="connsiteX1" fmla="*/ 1302774 w 2351548"/>
                <a:gd name="connsiteY1" fmla="*/ 1379794 h 1997588"/>
                <a:gd name="connsiteX2" fmla="*/ 172064 w 2351548"/>
                <a:gd name="connsiteY2" fmla="*/ 1979562 h 1997588"/>
                <a:gd name="connsiteX3" fmla="*/ 270387 w 2351548"/>
                <a:gd name="connsiteY3" fmla="*/ 1487949 h 1997588"/>
                <a:gd name="connsiteX4" fmla="*/ 1174954 w 2351548"/>
                <a:gd name="connsiteY4" fmla="*/ 947175 h 1997588"/>
                <a:gd name="connsiteX5" fmla="*/ 1902542 w 2351548"/>
                <a:gd name="connsiteY5" fmla="*/ 140929 h 1997588"/>
                <a:gd name="connsiteX6" fmla="*/ 2168013 w 2351548"/>
                <a:gd name="connsiteY6" fmla="*/ 101600 h 1997588"/>
                <a:gd name="connsiteX7" fmla="*/ 2207342 w 2351548"/>
                <a:gd name="connsiteY7" fmla="*/ 317910 h 199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1548" h="1997588">
                  <a:moveTo>
                    <a:pt x="2207342" y="317910"/>
                  </a:moveTo>
                  <a:cubicBezTo>
                    <a:pt x="2063136" y="530942"/>
                    <a:pt x="1641987" y="1102852"/>
                    <a:pt x="1302774" y="1379794"/>
                  </a:cubicBezTo>
                  <a:cubicBezTo>
                    <a:pt x="963561" y="1656736"/>
                    <a:pt x="344128" y="1961536"/>
                    <a:pt x="172064" y="1979562"/>
                  </a:cubicBezTo>
                  <a:cubicBezTo>
                    <a:pt x="0" y="1997588"/>
                    <a:pt x="103239" y="1660014"/>
                    <a:pt x="270387" y="1487949"/>
                  </a:cubicBezTo>
                  <a:cubicBezTo>
                    <a:pt x="437535" y="1315885"/>
                    <a:pt x="902928" y="1171678"/>
                    <a:pt x="1174954" y="947175"/>
                  </a:cubicBezTo>
                  <a:cubicBezTo>
                    <a:pt x="1446980" y="722672"/>
                    <a:pt x="1737032" y="281858"/>
                    <a:pt x="1902542" y="140929"/>
                  </a:cubicBezTo>
                  <a:cubicBezTo>
                    <a:pt x="2068052" y="0"/>
                    <a:pt x="2118852" y="70465"/>
                    <a:pt x="2168013" y="101600"/>
                  </a:cubicBezTo>
                  <a:cubicBezTo>
                    <a:pt x="2217174" y="132735"/>
                    <a:pt x="2351548" y="104878"/>
                    <a:pt x="2207342" y="31791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2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28735" y="2215536"/>
              <a:ext cx="663678" cy="2018889"/>
            </a:xfrm>
            <a:custGeom>
              <a:avLst/>
              <a:gdLst>
                <a:gd name="connsiteX0" fmla="*/ 476865 w 663678"/>
                <a:gd name="connsiteY0" fmla="*/ 319547 h 2018889"/>
                <a:gd name="connsiteX1" fmla="*/ 594852 w 663678"/>
                <a:gd name="connsiteY1" fmla="*/ 1833715 h 2018889"/>
                <a:gd name="connsiteX2" fmla="*/ 63910 w 663678"/>
                <a:gd name="connsiteY2" fmla="*/ 1430592 h 2018889"/>
                <a:gd name="connsiteX3" fmla="*/ 211394 w 663678"/>
                <a:gd name="connsiteY3" fmla="*/ 181896 h 2018889"/>
                <a:gd name="connsiteX4" fmla="*/ 476865 w 663678"/>
                <a:gd name="connsiteY4" fmla="*/ 319547 h 201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78" h="2018889">
                  <a:moveTo>
                    <a:pt x="476865" y="319547"/>
                  </a:moveTo>
                  <a:cubicBezTo>
                    <a:pt x="540775" y="594850"/>
                    <a:pt x="663678" y="1648541"/>
                    <a:pt x="594852" y="1833715"/>
                  </a:cubicBezTo>
                  <a:cubicBezTo>
                    <a:pt x="526026" y="2018889"/>
                    <a:pt x="127820" y="1705895"/>
                    <a:pt x="63910" y="1430592"/>
                  </a:cubicBezTo>
                  <a:cubicBezTo>
                    <a:pt x="0" y="1155289"/>
                    <a:pt x="140930" y="363792"/>
                    <a:pt x="211394" y="181896"/>
                  </a:cubicBezTo>
                  <a:cubicBezTo>
                    <a:pt x="281858" y="0"/>
                    <a:pt x="412955" y="44244"/>
                    <a:pt x="476865" y="31954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4000"/>
              </a:schemeClr>
            </a:solidFill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38" idx="7"/>
            </p:cNvCxnSpPr>
            <p:nvPr/>
          </p:nvCxnSpPr>
          <p:spPr>
            <a:xfrm rot="16200000" flipH="1">
              <a:off x="5985669" y="1993362"/>
              <a:ext cx="412750" cy="8747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32050" y="43452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1250" y="26688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1250" y="39642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94250" y="25926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84850" y="45738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0450" y="35832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46850" y="25926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3050" y="38118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27450" y="49548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46650" y="51072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98650" y="3354643"/>
              <a:ext cx="46038" cy="46038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1" name="Straight Connector 20"/>
            <p:cNvCxnSpPr>
              <a:stCxn id="20" idx="3"/>
              <a:endCxn id="11" idx="7"/>
            </p:cNvCxnSpPr>
            <p:nvPr/>
          </p:nvCxnSpPr>
          <p:spPr>
            <a:xfrm rot="5400000" flipH="1" flipV="1">
              <a:off x="2438400" y="2141793"/>
              <a:ext cx="717550" cy="1784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1"/>
              <a:endCxn id="12" idx="7"/>
            </p:cNvCxnSpPr>
            <p:nvPr/>
          </p:nvCxnSpPr>
          <p:spPr>
            <a:xfrm rot="16200000" flipH="1">
              <a:off x="3025775" y="3307018"/>
              <a:ext cx="1295400" cy="317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1"/>
              <a:endCxn id="10" idx="3"/>
            </p:cNvCxnSpPr>
            <p:nvPr/>
          </p:nvCxnSpPr>
          <p:spPr>
            <a:xfrm rot="16200000" flipH="1" flipV="1">
              <a:off x="2841625" y="3567368"/>
              <a:ext cx="412750" cy="1219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1"/>
              <a:endCxn id="20" idx="0"/>
            </p:cNvCxnSpPr>
            <p:nvPr/>
          </p:nvCxnSpPr>
          <p:spPr>
            <a:xfrm rot="16200000" flipV="1">
              <a:off x="1681163" y="3594355"/>
              <a:ext cx="996950" cy="5175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1"/>
              <a:endCxn id="12" idx="1"/>
            </p:cNvCxnSpPr>
            <p:nvPr/>
          </p:nvCxnSpPr>
          <p:spPr>
            <a:xfrm rot="16200000" flipH="1">
              <a:off x="2476500" y="2789493"/>
              <a:ext cx="609600" cy="1752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3"/>
              <a:endCxn id="13" idx="2"/>
            </p:cNvCxnSpPr>
            <p:nvPr/>
          </p:nvCxnSpPr>
          <p:spPr>
            <a:xfrm rot="5400000" flipH="1" flipV="1">
              <a:off x="4179887" y="2092581"/>
              <a:ext cx="92075" cy="11366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15" idx="1"/>
            </p:cNvCxnSpPr>
            <p:nvPr/>
          </p:nvCxnSpPr>
          <p:spPr>
            <a:xfrm rot="16200000" flipH="1">
              <a:off x="4343400" y="3056193"/>
              <a:ext cx="990600" cy="7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1"/>
              <a:endCxn id="18" idx="6"/>
            </p:cNvCxnSpPr>
            <p:nvPr/>
          </p:nvCxnSpPr>
          <p:spPr>
            <a:xfrm rot="16200000" flipH="1" flipV="1">
              <a:off x="3631406" y="3731675"/>
              <a:ext cx="1387475" cy="11033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1"/>
              <a:endCxn id="12" idx="5"/>
            </p:cNvCxnSpPr>
            <p:nvPr/>
          </p:nvCxnSpPr>
          <p:spPr>
            <a:xfrm rot="16200000" flipV="1">
              <a:off x="3232150" y="4459543"/>
              <a:ext cx="958850" cy="444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4" idx="6"/>
            </p:cNvCxnSpPr>
            <p:nvPr/>
          </p:nvCxnSpPr>
          <p:spPr>
            <a:xfrm rot="16200000" flipH="1">
              <a:off x="4866481" y="3631662"/>
              <a:ext cx="1006475" cy="92233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7"/>
              <a:endCxn id="19" idx="0"/>
            </p:cNvCxnSpPr>
            <p:nvPr/>
          </p:nvCxnSpPr>
          <p:spPr>
            <a:xfrm rot="16200000" flipH="1" flipV="1">
              <a:off x="5132388" y="4416680"/>
              <a:ext cx="527050" cy="8540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7"/>
              <a:endCxn id="17" idx="4"/>
            </p:cNvCxnSpPr>
            <p:nvPr/>
          </p:nvCxnSpPr>
          <p:spPr>
            <a:xfrm rot="16200000" flipH="1">
              <a:off x="5642769" y="2855374"/>
              <a:ext cx="268288" cy="17367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3"/>
              <a:endCxn id="16" idx="3"/>
            </p:cNvCxnSpPr>
            <p:nvPr/>
          </p:nvCxnSpPr>
          <p:spPr>
            <a:xfrm rot="5400000" flipH="1">
              <a:off x="5981700" y="3202243"/>
              <a:ext cx="1219200" cy="7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6" idx="3"/>
              <a:endCxn id="15" idx="6"/>
            </p:cNvCxnSpPr>
            <p:nvPr/>
          </p:nvCxnSpPr>
          <p:spPr>
            <a:xfrm rot="5400000">
              <a:off x="5247481" y="2299750"/>
              <a:ext cx="974725" cy="163671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7"/>
              <a:endCxn id="17" idx="2"/>
            </p:cNvCxnSpPr>
            <p:nvPr/>
          </p:nvCxnSpPr>
          <p:spPr>
            <a:xfrm rot="16200000" flipH="1">
              <a:off x="5110162" y="2321181"/>
              <a:ext cx="1235075" cy="17907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7" idx="1"/>
              <a:endCxn id="18" idx="7"/>
            </p:cNvCxnSpPr>
            <p:nvPr/>
          </p:nvCxnSpPr>
          <p:spPr>
            <a:xfrm rot="16200000" flipH="1" flipV="1">
              <a:off x="4625975" y="2957768"/>
              <a:ext cx="1143000" cy="28638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8" idx="1"/>
              <a:endCxn id="19" idx="1"/>
            </p:cNvCxnSpPr>
            <p:nvPr/>
          </p:nvCxnSpPr>
          <p:spPr>
            <a:xfrm rot="16200000" flipH="1">
              <a:off x="4267200" y="4427793"/>
              <a:ext cx="152400" cy="1219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715000" y="2217993"/>
              <a:ext cx="46038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9" name="Straight Connector 38"/>
            <p:cNvCxnSpPr>
              <a:stCxn id="38" idx="7"/>
              <a:endCxn id="13" idx="7"/>
            </p:cNvCxnSpPr>
            <p:nvPr/>
          </p:nvCxnSpPr>
          <p:spPr>
            <a:xfrm rot="16200000" flipH="1" flipV="1">
              <a:off x="5106194" y="1950499"/>
              <a:ext cx="374650" cy="92233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667000" y="5189793"/>
              <a:ext cx="46038" cy="460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1" name="Straight Connector 40"/>
            <p:cNvCxnSpPr>
              <a:stCxn id="40" idx="1"/>
              <a:endCxn id="10" idx="4"/>
            </p:cNvCxnSpPr>
            <p:nvPr/>
          </p:nvCxnSpPr>
          <p:spPr>
            <a:xfrm rot="16200000" flipV="1">
              <a:off x="2161382" y="4684174"/>
              <a:ext cx="804862" cy="2190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1"/>
              <a:endCxn id="18" idx="7"/>
            </p:cNvCxnSpPr>
            <p:nvPr/>
          </p:nvCxnSpPr>
          <p:spPr>
            <a:xfrm rot="5400000" flipH="1" flipV="1">
              <a:off x="3102769" y="4532558"/>
              <a:ext cx="234950" cy="10930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638800" y="2141793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410200" y="1772461"/>
              <a:ext cx="714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root r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6600" y="30561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1</a:t>
              </a:r>
              <a:endParaRPr lang="en-US" sz="2000" baseline="-250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7400" y="48087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2</a:t>
              </a:r>
              <a:endParaRPr lang="en-US" sz="2000" baseline="-250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458019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3</a:t>
              </a:r>
              <a:endParaRPr lang="en-US" sz="2000" baseline="-25000" dirty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887793" y="2251588"/>
              <a:ext cx="4734233" cy="2713702"/>
              <a:chOff x="1887793" y="2251588"/>
              <a:chExt cx="4734233" cy="2713702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1887793" y="2251588"/>
                <a:ext cx="3903407" cy="1101212"/>
              </a:xfrm>
              <a:custGeom>
                <a:avLst/>
                <a:gdLst>
                  <a:gd name="connsiteX0" fmla="*/ 3903407 w 3903407"/>
                  <a:gd name="connsiteY0" fmla="*/ 0 h 1101212"/>
                  <a:gd name="connsiteX1" fmla="*/ 3323303 w 3903407"/>
                  <a:gd name="connsiteY1" fmla="*/ 108154 h 1101212"/>
                  <a:gd name="connsiteX2" fmla="*/ 2802194 w 3903407"/>
                  <a:gd name="connsiteY2" fmla="*/ 412954 h 1101212"/>
                  <a:gd name="connsiteX3" fmla="*/ 1710813 w 3903407"/>
                  <a:gd name="connsiteY3" fmla="*/ 422787 h 1101212"/>
                  <a:gd name="connsiteX4" fmla="*/ 707923 w 3903407"/>
                  <a:gd name="connsiteY4" fmla="*/ 973393 h 1101212"/>
                  <a:gd name="connsiteX5" fmla="*/ 0 w 3903407"/>
                  <a:gd name="connsiteY5" fmla="*/ 1101212 h 110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3407" h="1101212">
                    <a:moveTo>
                      <a:pt x="3903407" y="0"/>
                    </a:moveTo>
                    <a:cubicBezTo>
                      <a:pt x="3705123" y="19664"/>
                      <a:pt x="3506839" y="39328"/>
                      <a:pt x="3323303" y="108154"/>
                    </a:cubicBezTo>
                    <a:cubicBezTo>
                      <a:pt x="3139768" y="176980"/>
                      <a:pt x="3070942" y="360515"/>
                      <a:pt x="2802194" y="412954"/>
                    </a:cubicBezTo>
                    <a:cubicBezTo>
                      <a:pt x="2533446" y="465393"/>
                      <a:pt x="2059858" y="329381"/>
                      <a:pt x="1710813" y="422787"/>
                    </a:cubicBezTo>
                    <a:cubicBezTo>
                      <a:pt x="1361768" y="516194"/>
                      <a:pt x="993058" y="860322"/>
                      <a:pt x="707923" y="973393"/>
                    </a:cubicBezTo>
                    <a:cubicBezTo>
                      <a:pt x="422788" y="1086464"/>
                      <a:pt x="211394" y="1093838"/>
                      <a:pt x="0" y="1101212"/>
                    </a:cubicBezTo>
                  </a:path>
                </a:pathLst>
              </a:custGeom>
              <a:ln w="444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776839" y="2625213"/>
                <a:ext cx="1845187" cy="1283109"/>
              </a:xfrm>
              <a:custGeom>
                <a:avLst/>
                <a:gdLst>
                  <a:gd name="connsiteX0" fmla="*/ 90129 w 1845187"/>
                  <a:gd name="connsiteY0" fmla="*/ 0 h 1283109"/>
                  <a:gd name="connsiteX1" fmla="*/ 21303 w 1845187"/>
                  <a:gd name="connsiteY1" fmla="*/ 560439 h 1283109"/>
                  <a:gd name="connsiteX2" fmla="*/ 217948 w 1845187"/>
                  <a:gd name="connsiteY2" fmla="*/ 1022555 h 1283109"/>
                  <a:gd name="connsiteX3" fmla="*/ 886542 w 1845187"/>
                  <a:gd name="connsiteY3" fmla="*/ 1012722 h 1283109"/>
                  <a:gd name="connsiteX4" fmla="*/ 1387987 w 1845187"/>
                  <a:gd name="connsiteY4" fmla="*/ 1189703 h 1283109"/>
                  <a:gd name="connsiteX5" fmla="*/ 1771445 w 1845187"/>
                  <a:gd name="connsiteY5" fmla="*/ 1278193 h 1283109"/>
                  <a:gd name="connsiteX6" fmla="*/ 1830438 w 1845187"/>
                  <a:gd name="connsiteY6" fmla="*/ 1219200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5187" h="1283109">
                    <a:moveTo>
                      <a:pt x="90129" y="0"/>
                    </a:moveTo>
                    <a:cubicBezTo>
                      <a:pt x="45064" y="195006"/>
                      <a:pt x="0" y="390013"/>
                      <a:pt x="21303" y="560439"/>
                    </a:cubicBezTo>
                    <a:cubicBezTo>
                      <a:pt x="42606" y="730865"/>
                      <a:pt x="73742" y="947175"/>
                      <a:pt x="217948" y="1022555"/>
                    </a:cubicBezTo>
                    <a:cubicBezTo>
                      <a:pt x="362154" y="1097935"/>
                      <a:pt x="691536" y="984864"/>
                      <a:pt x="886542" y="1012722"/>
                    </a:cubicBezTo>
                    <a:cubicBezTo>
                      <a:pt x="1081548" y="1040580"/>
                      <a:pt x="1240503" y="1145458"/>
                      <a:pt x="1387987" y="1189703"/>
                    </a:cubicBezTo>
                    <a:cubicBezTo>
                      <a:pt x="1535471" y="1233948"/>
                      <a:pt x="1697703" y="1273277"/>
                      <a:pt x="1771445" y="1278193"/>
                    </a:cubicBezTo>
                    <a:cubicBezTo>
                      <a:pt x="1845187" y="1283109"/>
                      <a:pt x="1837812" y="1251154"/>
                      <a:pt x="1830438" y="1219200"/>
                    </a:cubicBezTo>
                  </a:path>
                </a:pathLst>
              </a:custGeom>
              <a:ln w="444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795252" y="3598606"/>
                <a:ext cx="1140542" cy="1366684"/>
              </a:xfrm>
              <a:custGeom>
                <a:avLst/>
                <a:gdLst>
                  <a:gd name="connsiteX0" fmla="*/ 1140542 w 1140542"/>
                  <a:gd name="connsiteY0" fmla="*/ 0 h 1366684"/>
                  <a:gd name="connsiteX1" fmla="*/ 629264 w 1140542"/>
                  <a:gd name="connsiteY1" fmla="*/ 481781 h 1366684"/>
                  <a:gd name="connsiteX2" fmla="*/ 334296 w 1140542"/>
                  <a:gd name="connsiteY2" fmla="*/ 1042220 h 1366684"/>
                  <a:gd name="connsiteX3" fmla="*/ 0 w 1140542"/>
                  <a:gd name="connsiteY3" fmla="*/ 1366684 h 136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0542" h="1366684">
                    <a:moveTo>
                      <a:pt x="1140542" y="0"/>
                    </a:moveTo>
                    <a:cubicBezTo>
                      <a:pt x="952090" y="154039"/>
                      <a:pt x="763638" y="308078"/>
                      <a:pt x="629264" y="481781"/>
                    </a:cubicBezTo>
                    <a:cubicBezTo>
                      <a:pt x="494890" y="655484"/>
                      <a:pt x="439173" y="894736"/>
                      <a:pt x="334296" y="1042220"/>
                    </a:cubicBezTo>
                    <a:cubicBezTo>
                      <a:pt x="229419" y="1189704"/>
                      <a:pt x="114709" y="1278194"/>
                      <a:pt x="0" y="1366684"/>
                    </a:cubicBezTo>
                  </a:path>
                </a:pathLst>
              </a:custGeom>
              <a:ln w="444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276600" y="5105400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4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08845" y="3962399"/>
            <a:ext cx="344155" cy="759907"/>
            <a:chOff x="4648200" y="3048000"/>
            <a:chExt cx="381000" cy="838200"/>
          </a:xfrm>
        </p:grpSpPr>
        <p:sp useBgFill="1">
          <p:nvSpPr>
            <p:cNvPr id="59" name="Oval 58"/>
            <p:cNvSpPr/>
            <p:nvPr/>
          </p:nvSpPr>
          <p:spPr>
            <a:xfrm>
              <a:off x="4724400" y="3048000"/>
              <a:ext cx="22860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648200" y="3253740"/>
              <a:ext cx="381000" cy="381000"/>
              <a:chOff x="4648200" y="3253740"/>
              <a:chExt cx="381000" cy="3810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648200" y="3276600"/>
                <a:ext cx="381000" cy="30480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4617720" y="3291840"/>
                <a:ext cx="381000" cy="30480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Freeform 60"/>
          <p:cNvSpPr/>
          <p:nvPr/>
        </p:nvSpPr>
        <p:spPr>
          <a:xfrm>
            <a:off x="3609243" y="3901270"/>
            <a:ext cx="200757" cy="2118529"/>
          </a:xfrm>
          <a:custGeom>
            <a:avLst/>
            <a:gdLst>
              <a:gd name="connsiteX0" fmla="*/ 127000 w 222250"/>
              <a:gd name="connsiteY0" fmla="*/ 0 h 2336800"/>
              <a:gd name="connsiteX1" fmla="*/ 12700 w 222250"/>
              <a:gd name="connsiteY1" fmla="*/ 927100 h 2336800"/>
              <a:gd name="connsiteX2" fmla="*/ 203200 w 222250"/>
              <a:gd name="connsiteY2" fmla="*/ 1612900 h 2336800"/>
              <a:gd name="connsiteX3" fmla="*/ 127000 w 22225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336800">
                <a:moveTo>
                  <a:pt x="127000" y="0"/>
                </a:moveTo>
                <a:cubicBezTo>
                  <a:pt x="63500" y="329141"/>
                  <a:pt x="0" y="658283"/>
                  <a:pt x="12700" y="927100"/>
                </a:cubicBezTo>
                <a:cubicBezTo>
                  <a:pt x="25400" y="1195917"/>
                  <a:pt x="184150" y="1377950"/>
                  <a:pt x="203200" y="1612900"/>
                </a:cubicBezTo>
                <a:cubicBezTo>
                  <a:pt x="222250" y="1847850"/>
                  <a:pt x="127000" y="2336800"/>
                  <a:pt x="127000" y="2336800"/>
                </a:cubicBezTo>
              </a:path>
            </a:pathLst>
          </a:cu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133600" y="3505199"/>
            <a:ext cx="4292380" cy="1588897"/>
            <a:chOff x="1892300" y="2590800"/>
            <a:chExt cx="4751917" cy="1752600"/>
          </a:xfrm>
        </p:grpSpPr>
        <p:sp>
          <p:nvSpPr>
            <p:cNvPr id="62" name="Freeform 61"/>
            <p:cNvSpPr/>
            <p:nvPr/>
          </p:nvSpPr>
          <p:spPr>
            <a:xfrm>
              <a:off x="4965700" y="3460750"/>
              <a:ext cx="1678517" cy="730250"/>
            </a:xfrm>
            <a:custGeom>
              <a:avLst/>
              <a:gdLst>
                <a:gd name="connsiteX0" fmla="*/ 0 w 1678517"/>
                <a:gd name="connsiteY0" fmla="*/ 476250 h 730250"/>
                <a:gd name="connsiteX1" fmla="*/ 431800 w 1678517"/>
                <a:gd name="connsiteY1" fmla="*/ 298450 h 730250"/>
                <a:gd name="connsiteX2" fmla="*/ 685800 w 1678517"/>
                <a:gd name="connsiteY2" fmla="*/ 6350 h 730250"/>
                <a:gd name="connsiteX3" fmla="*/ 1041400 w 1678517"/>
                <a:gd name="connsiteY3" fmla="*/ 260350 h 730250"/>
                <a:gd name="connsiteX4" fmla="*/ 1181100 w 1678517"/>
                <a:gd name="connsiteY4" fmla="*/ 488950 h 730250"/>
                <a:gd name="connsiteX5" fmla="*/ 1600200 w 1678517"/>
                <a:gd name="connsiteY5" fmla="*/ 628650 h 730250"/>
                <a:gd name="connsiteX6" fmla="*/ 1651000 w 1678517"/>
                <a:gd name="connsiteY6" fmla="*/ 730250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517" h="730250">
                  <a:moveTo>
                    <a:pt x="0" y="476250"/>
                  </a:moveTo>
                  <a:cubicBezTo>
                    <a:pt x="158750" y="426508"/>
                    <a:pt x="317500" y="376767"/>
                    <a:pt x="431800" y="298450"/>
                  </a:cubicBezTo>
                  <a:cubicBezTo>
                    <a:pt x="546100" y="220133"/>
                    <a:pt x="584200" y="12700"/>
                    <a:pt x="685800" y="6350"/>
                  </a:cubicBezTo>
                  <a:cubicBezTo>
                    <a:pt x="787400" y="0"/>
                    <a:pt x="958850" y="179917"/>
                    <a:pt x="1041400" y="260350"/>
                  </a:cubicBezTo>
                  <a:cubicBezTo>
                    <a:pt x="1123950" y="340783"/>
                    <a:pt x="1087967" y="427567"/>
                    <a:pt x="1181100" y="488950"/>
                  </a:cubicBezTo>
                  <a:cubicBezTo>
                    <a:pt x="1274233" y="550333"/>
                    <a:pt x="1521883" y="588433"/>
                    <a:pt x="1600200" y="628650"/>
                  </a:cubicBezTo>
                  <a:cubicBezTo>
                    <a:pt x="1678517" y="668867"/>
                    <a:pt x="1664758" y="699558"/>
                    <a:pt x="1651000" y="730250"/>
                  </a:cubicBez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664200" y="2590800"/>
              <a:ext cx="853017" cy="889000"/>
            </a:xfrm>
            <a:custGeom>
              <a:avLst/>
              <a:gdLst>
                <a:gd name="connsiteX0" fmla="*/ 0 w 853017"/>
                <a:gd name="connsiteY0" fmla="*/ 889000 h 889000"/>
                <a:gd name="connsiteX1" fmla="*/ 419100 w 853017"/>
                <a:gd name="connsiteY1" fmla="*/ 723900 h 889000"/>
                <a:gd name="connsiteX2" fmla="*/ 825500 w 853017"/>
                <a:gd name="connsiteY2" fmla="*/ 381000 h 889000"/>
                <a:gd name="connsiteX3" fmla="*/ 584200 w 853017"/>
                <a:gd name="connsiteY3" fmla="*/ 190500 h 889000"/>
                <a:gd name="connsiteX4" fmla="*/ 317500 w 853017"/>
                <a:gd name="connsiteY4" fmla="*/ 165100 h 889000"/>
                <a:gd name="connsiteX5" fmla="*/ 76200 w 853017"/>
                <a:gd name="connsiteY5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017" h="889000">
                  <a:moveTo>
                    <a:pt x="0" y="889000"/>
                  </a:moveTo>
                  <a:cubicBezTo>
                    <a:pt x="140758" y="848783"/>
                    <a:pt x="281517" y="808567"/>
                    <a:pt x="419100" y="723900"/>
                  </a:cubicBezTo>
                  <a:cubicBezTo>
                    <a:pt x="556683" y="639233"/>
                    <a:pt x="797983" y="469900"/>
                    <a:pt x="825500" y="381000"/>
                  </a:cubicBezTo>
                  <a:cubicBezTo>
                    <a:pt x="853017" y="292100"/>
                    <a:pt x="668867" y="226483"/>
                    <a:pt x="584200" y="190500"/>
                  </a:cubicBezTo>
                  <a:cubicBezTo>
                    <a:pt x="499533" y="154517"/>
                    <a:pt x="402167" y="196850"/>
                    <a:pt x="317500" y="165100"/>
                  </a:cubicBezTo>
                  <a:cubicBezTo>
                    <a:pt x="232833" y="133350"/>
                    <a:pt x="154516" y="66675"/>
                    <a:pt x="76200" y="0"/>
                  </a:cubicBez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892300" y="3746500"/>
              <a:ext cx="1778000" cy="596900"/>
            </a:xfrm>
            <a:custGeom>
              <a:avLst/>
              <a:gdLst>
                <a:gd name="connsiteX0" fmla="*/ 1778000 w 1778000"/>
                <a:gd name="connsiteY0" fmla="*/ 596900 h 596900"/>
                <a:gd name="connsiteX1" fmla="*/ 1130300 w 1778000"/>
                <a:gd name="connsiteY1" fmla="*/ 444500 h 596900"/>
                <a:gd name="connsiteX2" fmla="*/ 571500 w 1778000"/>
                <a:gd name="connsiteY2" fmla="*/ 101600 h 596900"/>
                <a:gd name="connsiteX3" fmla="*/ 0 w 1778000"/>
                <a:gd name="connsiteY3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0" h="596900">
                  <a:moveTo>
                    <a:pt x="1778000" y="596900"/>
                  </a:moveTo>
                  <a:cubicBezTo>
                    <a:pt x="1554691" y="561975"/>
                    <a:pt x="1331383" y="527050"/>
                    <a:pt x="1130300" y="444500"/>
                  </a:cubicBezTo>
                  <a:cubicBezTo>
                    <a:pt x="929217" y="361950"/>
                    <a:pt x="759883" y="175683"/>
                    <a:pt x="571500" y="101600"/>
                  </a:cubicBezTo>
                  <a:cubicBezTo>
                    <a:pt x="383117" y="27517"/>
                    <a:pt x="191558" y="13758"/>
                    <a:pt x="0" y="0"/>
                  </a:cubicBez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require </a:t>
            </a:r>
            <a:r>
              <a:rPr lang="en-US" dirty="0" smtClean="0">
                <a:solidFill>
                  <a:schemeClr val="accent2"/>
                </a:solidFill>
              </a:rPr>
              <a:t>fault-tolerance?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Solution must be robust to “failure” of </a:t>
            </a:r>
            <a:r>
              <a:rPr lang="en-US" sz="2400" dirty="0" smtClean="0">
                <a:solidFill>
                  <a:schemeClr val="accent2"/>
                </a:solidFill>
              </a:rPr>
              <a:t>any single</a:t>
            </a:r>
            <a:r>
              <a:rPr lang="en-US" sz="2400" dirty="0" smtClean="0"/>
              <a:t> edge.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sym typeface="Math1"/>
              </a:rPr>
              <a:t>Goal:</a:t>
            </a:r>
            <a:r>
              <a:rPr lang="en-US" sz="2400" dirty="0" smtClean="0"/>
              <a:t> output </a:t>
            </a:r>
            <a:r>
              <a:rPr lang="en-US" sz="2400" dirty="0" err="1" smtClean="0">
                <a:solidFill>
                  <a:schemeClr val="accent2"/>
                </a:solidFill>
              </a:rPr>
              <a:t>subgraph</a:t>
            </a:r>
            <a:r>
              <a:rPr lang="en-US" sz="2400" dirty="0" smtClean="0"/>
              <a:t> H </a:t>
            </a:r>
            <a:r>
              <a:rPr lang="en-US" sz="2400" dirty="0" smtClean="0">
                <a:latin typeface="Cambria Math"/>
                <a:ea typeface="Cambria Math"/>
                <a:sym typeface="Math1"/>
              </a:rPr>
              <a:t>⊆</a:t>
            </a:r>
            <a:r>
              <a:rPr lang="en-US" sz="2400" dirty="0" smtClean="0">
                <a:sym typeface="Math1"/>
              </a:rPr>
              <a:t> G such that all groups are </a:t>
            </a:r>
          </a:p>
          <a:p>
            <a:pPr>
              <a:buNone/>
            </a:pPr>
            <a:r>
              <a:rPr lang="en-US" sz="2400" dirty="0" smtClean="0">
                <a:sym typeface="Math1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sym typeface="Math1"/>
              </a:rPr>
              <a:t>2-edge-connected</a:t>
            </a:r>
            <a:r>
              <a:rPr lang="en-US" sz="2400" dirty="0" smtClean="0">
                <a:sym typeface="Math1"/>
              </a:rPr>
              <a:t> to the root r. </a:t>
            </a:r>
          </a:p>
          <a:p>
            <a:pPr>
              <a:buNone/>
            </a:pPr>
            <a:endParaRPr lang="en-US" sz="2400" dirty="0" smtClean="0">
              <a:sym typeface="Math1"/>
            </a:endParaRPr>
          </a:p>
          <a:p>
            <a:pPr>
              <a:buNone/>
            </a:pPr>
            <a:r>
              <a:rPr lang="en-US" sz="2400" dirty="0" smtClean="0"/>
              <a:t>A Group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2-edge-connected to r if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</a:t>
            </a:r>
            <a:r>
              <a:rPr lang="en-US" sz="2400" dirty="0" smtClean="0"/>
              <a:t> e, </a:t>
            </a:r>
            <a:r>
              <a:rPr lang="en-US" sz="2400" b="1" i="1" dirty="0" smtClean="0"/>
              <a:t>some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msy10"/>
                <a:ea typeface="Cambria Math"/>
                <a:sym typeface="Symbol"/>
              </a:rPr>
              <a:t>∈</a:t>
            </a:r>
            <a:r>
              <a:rPr lang="en-US" sz="2400" b="1" dirty="0" smtClean="0">
                <a:latin typeface="cmsy10"/>
                <a:sym typeface="Symbol"/>
              </a:rPr>
              <a:t>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is connected to r in H \ e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Cost: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c(H) = </a:t>
            </a:r>
            <a:r>
              <a:rPr lang="en-US" sz="2400" dirty="0" smtClean="0">
                <a:solidFill>
                  <a:schemeClr val="accent2"/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smtClean="0">
                <a:solidFill>
                  <a:schemeClr val="accent2"/>
                </a:solidFill>
                <a:latin typeface="Symbol"/>
                <a:sym typeface="Symbol"/>
              </a:rPr>
              <a:t> </a:t>
            </a:r>
            <a:r>
              <a:rPr lang="en-US" sz="2400" baseline="-25000" dirty="0" smtClean="0">
                <a:solidFill>
                  <a:schemeClr val="accent2"/>
                </a:solidFill>
                <a:sym typeface="Symbol"/>
              </a:rPr>
              <a:t>e </a:t>
            </a:r>
            <a:r>
              <a:rPr lang="en-US" sz="2400" baseline="-25000" dirty="0" smtClean="0">
                <a:solidFill>
                  <a:schemeClr val="accent2"/>
                </a:solidFill>
                <a:latin typeface="cmsy10"/>
                <a:ea typeface="Cambria Math"/>
                <a:sym typeface="Symbol"/>
              </a:rPr>
              <a:t>∈</a:t>
            </a:r>
            <a:r>
              <a:rPr lang="en-US" sz="2400" baseline="-25000" dirty="0" smtClean="0">
                <a:solidFill>
                  <a:schemeClr val="accent2"/>
                </a:solidFill>
                <a:sym typeface="Symbol"/>
              </a:rPr>
              <a:t> H</a:t>
            </a:r>
            <a:r>
              <a:rPr lang="en-US" sz="2400" dirty="0" smtClean="0">
                <a:solidFill>
                  <a:schemeClr val="accent2"/>
                </a:solidFill>
              </a:rPr>
              <a:t> c(e)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0" y="5210651"/>
            <a:ext cx="4572000" cy="8853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2-Edge-Connected Group Steiner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(2-ECGS Problem)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C6AB2-BC39-40B5-AB77-EF0A5DFF346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Known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/>
              <a:t>Khandekar</a:t>
            </a:r>
            <a:r>
              <a:rPr lang="en-US" sz="2400" dirty="0" smtClean="0"/>
              <a:t> et al. </a:t>
            </a:r>
            <a:r>
              <a:rPr lang="en-US" sz="2400" dirty="0" smtClean="0">
                <a:solidFill>
                  <a:schemeClr val="accent2"/>
                </a:solidFill>
              </a:rPr>
              <a:t>[FSTTCS 2009] </a:t>
            </a:r>
            <a:r>
              <a:rPr lang="en-US" sz="2400" dirty="0" smtClean="0"/>
              <a:t>show the following results: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3368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Approximability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2-ECGS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(group size 2)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3.55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2-VCGS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(group size 2)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O(log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n)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2-ECGS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(group size q)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O(q log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n)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2-VCGS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(group size q)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O(q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log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n)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09600" y="4724400"/>
            <a:ext cx="7848600" cy="7620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Our Result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O(log</a:t>
            </a:r>
            <a:r>
              <a:rPr lang="en-US" sz="2400" baseline="30000" dirty="0" smtClean="0">
                <a:solidFill>
                  <a:schemeClr val="accent2"/>
                </a:solidFill>
              </a:rPr>
              <a:t>4</a:t>
            </a:r>
            <a:r>
              <a:rPr lang="en-US" sz="2400" dirty="0" smtClean="0">
                <a:solidFill>
                  <a:schemeClr val="accent2"/>
                </a:solidFill>
              </a:rPr>
              <a:t> n)-approximation algorithm for 2-ECGS 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752600"/>
          <a:ext cx="7162800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1400"/>
                <a:gridCol w="3581400"/>
              </a:tblGrid>
              <a:tr h="595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Approximation</a:t>
                      </a:r>
                      <a:r>
                        <a:rPr lang="en-US" sz="2000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5575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2-EC Facility 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O(log n)</a:t>
                      </a:r>
                      <a:endParaRPr lang="en-US" sz="2400" dirty="0"/>
                    </a:p>
                  </a:txBody>
                  <a:tcPr/>
                </a:tc>
              </a:tr>
              <a:tr h="1283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2-EC</a:t>
                      </a:r>
                      <a:r>
                        <a:rPr lang="en-US" sz="2400" baseline="0" dirty="0" smtClean="0"/>
                        <a:t> Buy-at-Bulk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O(log</a:t>
                      </a:r>
                      <a:r>
                        <a:rPr lang="en-US" sz="2400" baseline="30000" dirty="0" smtClean="0"/>
                        <a:t>2 </a:t>
                      </a:r>
                      <a:r>
                        <a:rPr lang="en-US" sz="2400" dirty="0" smtClean="0"/>
                        <a:t>n)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[ACSZ FOCS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07] O(log</a:t>
                      </a:r>
                      <a:r>
                        <a:rPr lang="en-US" sz="2000" baseline="30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n) for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2-VC-BaB with 1 cable type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164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2-EC k-</a:t>
                      </a:r>
                      <a:r>
                        <a:rPr lang="en-US" sz="2400" dirty="0" err="1" smtClean="0"/>
                        <a:t>Subgraph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O(log</a:t>
                      </a:r>
                      <a:r>
                        <a:rPr lang="en-US" sz="2400" baseline="30000" dirty="0" smtClean="0"/>
                        <a:t>3</a:t>
                      </a:r>
                      <a:r>
                        <a:rPr lang="en-US" sz="2400" dirty="0" smtClean="0"/>
                        <a:t> n)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[LNSS 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J. Comp 2009] 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sz="2000" baseline="30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BB1B-465B-4BF4-B156-6FFFE74458B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Structure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Consider any group X</a:t>
            </a:r>
            <a:r>
              <a:rPr lang="en-US" sz="2400" baseline="-25000" dirty="0" smtClean="0"/>
              <a:t>i</a:t>
            </a:r>
          </a:p>
          <a:p>
            <a:r>
              <a:rPr lang="en-US" sz="2400" dirty="0" smtClean="0"/>
              <a:t>Any solution must resemble the following </a:t>
            </a:r>
            <a:r>
              <a:rPr lang="en-US" sz="2400" i="1" dirty="0" smtClean="0"/>
              <a:t>two</a:t>
            </a:r>
            <a:r>
              <a:rPr lang="en-US" sz="2400" dirty="0" smtClean="0"/>
              <a:t> types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63600" y="2667000"/>
            <a:ext cx="3175000" cy="3143310"/>
            <a:chOff x="863600" y="2818606"/>
            <a:chExt cx="3175000" cy="3143310"/>
          </a:xfrm>
        </p:grpSpPr>
        <p:grpSp>
          <p:nvGrpSpPr>
            <p:cNvPr id="5" name="Group 62"/>
            <p:cNvGrpSpPr/>
            <p:nvPr/>
          </p:nvGrpSpPr>
          <p:grpSpPr>
            <a:xfrm>
              <a:off x="1066800" y="3066316"/>
              <a:ext cx="2971800" cy="2362200"/>
              <a:chOff x="1219200" y="4191000"/>
              <a:chExt cx="2971800" cy="2362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4290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10000" y="6324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19200" y="6400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953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667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86000" y="5715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71800" y="6019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5000" y="6172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48000" y="4495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5052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052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1336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09800" y="441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524000" y="548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71600" y="4724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590800" y="6477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48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863600" y="4933626"/>
              <a:ext cx="1805858" cy="662038"/>
            </a:xfrm>
            <a:custGeom>
              <a:avLst/>
              <a:gdLst>
                <a:gd name="connsiteX0" fmla="*/ 55716 w 1805858"/>
                <a:gd name="connsiteY0" fmla="*/ 499806 h 662038"/>
                <a:gd name="connsiteX1" fmla="*/ 399845 w 1805858"/>
                <a:gd name="connsiteY1" fmla="*/ 106516 h 662038"/>
                <a:gd name="connsiteX2" fmla="*/ 1058606 w 1805858"/>
                <a:gd name="connsiteY2" fmla="*/ 67187 h 662038"/>
                <a:gd name="connsiteX3" fmla="*/ 1786194 w 1805858"/>
                <a:gd name="connsiteY3" fmla="*/ 509638 h 662038"/>
                <a:gd name="connsiteX4" fmla="*/ 940619 w 1805858"/>
                <a:gd name="connsiteY4" fmla="*/ 647290 h 662038"/>
                <a:gd name="connsiteX5" fmla="*/ 144206 w 1805858"/>
                <a:gd name="connsiteY5" fmla="*/ 598129 h 662038"/>
                <a:gd name="connsiteX6" fmla="*/ 55716 w 1805858"/>
                <a:gd name="connsiteY6" fmla="*/ 499806 h 66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858" h="662038">
                  <a:moveTo>
                    <a:pt x="55716" y="499806"/>
                  </a:moveTo>
                  <a:cubicBezTo>
                    <a:pt x="98323" y="417871"/>
                    <a:pt x="232697" y="178619"/>
                    <a:pt x="399845" y="106516"/>
                  </a:cubicBezTo>
                  <a:cubicBezTo>
                    <a:pt x="566993" y="34413"/>
                    <a:pt x="827548" y="0"/>
                    <a:pt x="1058606" y="67187"/>
                  </a:cubicBezTo>
                  <a:cubicBezTo>
                    <a:pt x="1289664" y="134374"/>
                    <a:pt x="1805858" y="412954"/>
                    <a:pt x="1786194" y="509638"/>
                  </a:cubicBezTo>
                  <a:cubicBezTo>
                    <a:pt x="1766530" y="606322"/>
                    <a:pt x="1214284" y="632542"/>
                    <a:pt x="940619" y="647290"/>
                  </a:cubicBezTo>
                  <a:cubicBezTo>
                    <a:pt x="666954" y="662038"/>
                    <a:pt x="288412" y="622710"/>
                    <a:pt x="144206" y="598129"/>
                  </a:cubicBezTo>
                  <a:cubicBezTo>
                    <a:pt x="0" y="573548"/>
                    <a:pt x="13110" y="581742"/>
                    <a:pt x="55716" y="499806"/>
                  </a:cubicBezTo>
                  <a:close/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44600" y="5561806"/>
              <a:ext cx="1044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i</a:t>
              </a:r>
              <a:endParaRPr lang="en-US" sz="2000" baseline="-250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02000" y="2818606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120877" y="3103741"/>
              <a:ext cx="2371213" cy="2212259"/>
            </a:xfrm>
            <a:custGeom>
              <a:avLst/>
              <a:gdLst>
                <a:gd name="connsiteX0" fmla="*/ 0 w 2371213"/>
                <a:gd name="connsiteY0" fmla="*/ 2212259 h 2212259"/>
                <a:gd name="connsiteX1" fmla="*/ 678426 w 2371213"/>
                <a:gd name="connsiteY1" fmla="*/ 1986117 h 2212259"/>
                <a:gd name="connsiteX2" fmla="*/ 1061884 w 2371213"/>
                <a:gd name="connsiteY2" fmla="*/ 1504336 h 2212259"/>
                <a:gd name="connsiteX3" fmla="*/ 1435510 w 2371213"/>
                <a:gd name="connsiteY3" fmla="*/ 1238865 h 2212259"/>
                <a:gd name="connsiteX4" fmla="*/ 1612491 w 2371213"/>
                <a:gd name="connsiteY4" fmla="*/ 776749 h 2212259"/>
                <a:gd name="connsiteX5" fmla="*/ 2271252 w 2371213"/>
                <a:gd name="connsiteY5" fmla="*/ 904568 h 2212259"/>
                <a:gd name="connsiteX6" fmla="*/ 2212258 w 2371213"/>
                <a:gd name="connsiteY6" fmla="*/ 0 h 22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1213" h="2212259">
                  <a:moveTo>
                    <a:pt x="0" y="2212259"/>
                  </a:moveTo>
                  <a:cubicBezTo>
                    <a:pt x="250722" y="2158181"/>
                    <a:pt x="501445" y="2104104"/>
                    <a:pt x="678426" y="1986117"/>
                  </a:cubicBezTo>
                  <a:cubicBezTo>
                    <a:pt x="855407" y="1868130"/>
                    <a:pt x="935703" y="1628878"/>
                    <a:pt x="1061884" y="1504336"/>
                  </a:cubicBezTo>
                  <a:cubicBezTo>
                    <a:pt x="1188065" y="1379794"/>
                    <a:pt x="1343742" y="1360130"/>
                    <a:pt x="1435510" y="1238865"/>
                  </a:cubicBezTo>
                  <a:cubicBezTo>
                    <a:pt x="1527278" y="1117600"/>
                    <a:pt x="1473201" y="832465"/>
                    <a:pt x="1612491" y="776749"/>
                  </a:cubicBezTo>
                  <a:cubicBezTo>
                    <a:pt x="1751781" y="721033"/>
                    <a:pt x="2171291" y="1034026"/>
                    <a:pt x="2271252" y="904568"/>
                  </a:cubicBezTo>
                  <a:cubicBezTo>
                    <a:pt x="2371213" y="775110"/>
                    <a:pt x="2291735" y="387555"/>
                    <a:pt x="2212258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111045" y="3113574"/>
              <a:ext cx="2222090" cy="2192593"/>
            </a:xfrm>
            <a:custGeom>
              <a:avLst/>
              <a:gdLst>
                <a:gd name="connsiteX0" fmla="*/ 2222090 w 2222090"/>
                <a:gd name="connsiteY0" fmla="*/ 0 h 2192593"/>
                <a:gd name="connsiteX1" fmla="*/ 1799303 w 2222090"/>
                <a:gd name="connsiteY1" fmla="*/ 304800 h 2192593"/>
                <a:gd name="connsiteX2" fmla="*/ 1602658 w 2222090"/>
                <a:gd name="connsiteY2" fmla="*/ 737419 h 2192593"/>
                <a:gd name="connsiteX3" fmla="*/ 914400 w 2222090"/>
                <a:gd name="connsiteY3" fmla="*/ 884903 h 2192593"/>
                <a:gd name="connsiteX4" fmla="*/ 314632 w 2222090"/>
                <a:gd name="connsiteY4" fmla="*/ 1297858 h 2192593"/>
                <a:gd name="connsiteX5" fmla="*/ 0 w 2222090"/>
                <a:gd name="connsiteY5" fmla="*/ 2192593 h 21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090" h="2192593">
                  <a:moveTo>
                    <a:pt x="2222090" y="0"/>
                  </a:moveTo>
                  <a:cubicBezTo>
                    <a:pt x="2062316" y="90948"/>
                    <a:pt x="1902542" y="181897"/>
                    <a:pt x="1799303" y="304800"/>
                  </a:cubicBezTo>
                  <a:cubicBezTo>
                    <a:pt x="1696064" y="427703"/>
                    <a:pt x="1750142" y="640735"/>
                    <a:pt x="1602658" y="737419"/>
                  </a:cubicBezTo>
                  <a:cubicBezTo>
                    <a:pt x="1455174" y="834103"/>
                    <a:pt x="1129071" y="791497"/>
                    <a:pt x="914400" y="884903"/>
                  </a:cubicBezTo>
                  <a:cubicBezTo>
                    <a:pt x="699729" y="978310"/>
                    <a:pt x="467032" y="1079910"/>
                    <a:pt x="314632" y="1297858"/>
                  </a:cubicBezTo>
                  <a:cubicBezTo>
                    <a:pt x="162232" y="1515806"/>
                    <a:pt x="81116" y="1854199"/>
                    <a:pt x="0" y="2192593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73600" y="2743200"/>
            <a:ext cx="3175000" cy="3143310"/>
            <a:chOff x="4673600" y="2894806"/>
            <a:chExt cx="3175000" cy="3143310"/>
          </a:xfrm>
        </p:grpSpPr>
        <p:grpSp>
          <p:nvGrpSpPr>
            <p:cNvPr id="6" name="Group 69"/>
            <p:cNvGrpSpPr/>
            <p:nvPr/>
          </p:nvGrpSpPr>
          <p:grpSpPr>
            <a:xfrm>
              <a:off x="4876800" y="3142516"/>
              <a:ext cx="2971800" cy="2362200"/>
              <a:chOff x="1219200" y="4191000"/>
              <a:chExt cx="2971800" cy="23622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34290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10000" y="6324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219200" y="6400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819400" y="4953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67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86000" y="5715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971800" y="6019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05000" y="6172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48000" y="4495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5052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5052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336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209800" y="4419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524000" y="548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371600" y="4724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590800" y="6477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1148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Freeform 87"/>
            <p:cNvSpPr/>
            <p:nvPr/>
          </p:nvSpPr>
          <p:spPr>
            <a:xfrm>
              <a:off x="4673600" y="5009826"/>
              <a:ext cx="1805858" cy="662038"/>
            </a:xfrm>
            <a:custGeom>
              <a:avLst/>
              <a:gdLst>
                <a:gd name="connsiteX0" fmla="*/ 55716 w 1805858"/>
                <a:gd name="connsiteY0" fmla="*/ 499806 h 662038"/>
                <a:gd name="connsiteX1" fmla="*/ 399845 w 1805858"/>
                <a:gd name="connsiteY1" fmla="*/ 106516 h 662038"/>
                <a:gd name="connsiteX2" fmla="*/ 1058606 w 1805858"/>
                <a:gd name="connsiteY2" fmla="*/ 67187 h 662038"/>
                <a:gd name="connsiteX3" fmla="*/ 1786194 w 1805858"/>
                <a:gd name="connsiteY3" fmla="*/ 509638 h 662038"/>
                <a:gd name="connsiteX4" fmla="*/ 940619 w 1805858"/>
                <a:gd name="connsiteY4" fmla="*/ 647290 h 662038"/>
                <a:gd name="connsiteX5" fmla="*/ 144206 w 1805858"/>
                <a:gd name="connsiteY5" fmla="*/ 598129 h 662038"/>
                <a:gd name="connsiteX6" fmla="*/ 55716 w 1805858"/>
                <a:gd name="connsiteY6" fmla="*/ 499806 h 66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858" h="662038">
                  <a:moveTo>
                    <a:pt x="55716" y="499806"/>
                  </a:moveTo>
                  <a:cubicBezTo>
                    <a:pt x="98323" y="417871"/>
                    <a:pt x="232697" y="178619"/>
                    <a:pt x="399845" y="106516"/>
                  </a:cubicBezTo>
                  <a:cubicBezTo>
                    <a:pt x="566993" y="34413"/>
                    <a:pt x="827548" y="0"/>
                    <a:pt x="1058606" y="67187"/>
                  </a:cubicBezTo>
                  <a:cubicBezTo>
                    <a:pt x="1289664" y="134374"/>
                    <a:pt x="1805858" y="412954"/>
                    <a:pt x="1786194" y="509638"/>
                  </a:cubicBezTo>
                  <a:cubicBezTo>
                    <a:pt x="1766530" y="606322"/>
                    <a:pt x="1214284" y="632542"/>
                    <a:pt x="940619" y="647290"/>
                  </a:cubicBezTo>
                  <a:cubicBezTo>
                    <a:pt x="666954" y="662038"/>
                    <a:pt x="288412" y="622710"/>
                    <a:pt x="144206" y="598129"/>
                  </a:cubicBezTo>
                  <a:cubicBezTo>
                    <a:pt x="0" y="573548"/>
                    <a:pt x="13110" y="581742"/>
                    <a:pt x="55716" y="499806"/>
                  </a:cubicBezTo>
                  <a:close/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54600" y="5638006"/>
              <a:ext cx="1044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group X</a:t>
              </a:r>
              <a:r>
                <a:rPr lang="en-US" sz="2000" baseline="-25000" dirty="0" smtClean="0">
                  <a:latin typeface="+mj-lt"/>
                </a:rPr>
                <a:t>i</a:t>
              </a:r>
              <a:endParaRPr lang="en-US" sz="2000" baseline="-250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12000" y="2894806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4921045" y="3189774"/>
              <a:ext cx="2222090" cy="2192593"/>
            </a:xfrm>
            <a:custGeom>
              <a:avLst/>
              <a:gdLst>
                <a:gd name="connsiteX0" fmla="*/ 2222090 w 2222090"/>
                <a:gd name="connsiteY0" fmla="*/ 0 h 2192593"/>
                <a:gd name="connsiteX1" fmla="*/ 1799303 w 2222090"/>
                <a:gd name="connsiteY1" fmla="*/ 304800 h 2192593"/>
                <a:gd name="connsiteX2" fmla="*/ 1602658 w 2222090"/>
                <a:gd name="connsiteY2" fmla="*/ 737419 h 2192593"/>
                <a:gd name="connsiteX3" fmla="*/ 914400 w 2222090"/>
                <a:gd name="connsiteY3" fmla="*/ 884903 h 2192593"/>
                <a:gd name="connsiteX4" fmla="*/ 314632 w 2222090"/>
                <a:gd name="connsiteY4" fmla="*/ 1297858 h 2192593"/>
                <a:gd name="connsiteX5" fmla="*/ 0 w 2222090"/>
                <a:gd name="connsiteY5" fmla="*/ 2192593 h 21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090" h="2192593">
                  <a:moveTo>
                    <a:pt x="2222090" y="0"/>
                  </a:moveTo>
                  <a:cubicBezTo>
                    <a:pt x="2062316" y="90948"/>
                    <a:pt x="1902542" y="181897"/>
                    <a:pt x="1799303" y="304800"/>
                  </a:cubicBezTo>
                  <a:cubicBezTo>
                    <a:pt x="1696064" y="427703"/>
                    <a:pt x="1750142" y="640735"/>
                    <a:pt x="1602658" y="737419"/>
                  </a:cubicBezTo>
                  <a:cubicBezTo>
                    <a:pt x="1455174" y="834103"/>
                    <a:pt x="1129071" y="791497"/>
                    <a:pt x="914400" y="884903"/>
                  </a:cubicBezTo>
                  <a:cubicBezTo>
                    <a:pt x="699729" y="978310"/>
                    <a:pt x="467032" y="1079910"/>
                    <a:pt x="314632" y="1297858"/>
                  </a:cubicBezTo>
                  <a:cubicBezTo>
                    <a:pt x="162232" y="1515806"/>
                    <a:pt x="81116" y="1854199"/>
                    <a:pt x="0" y="2192593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614219" y="3165193"/>
              <a:ext cx="1732116" cy="1995948"/>
            </a:xfrm>
            <a:custGeom>
              <a:avLst/>
              <a:gdLst>
                <a:gd name="connsiteX0" fmla="*/ 1524000 w 1732116"/>
                <a:gd name="connsiteY0" fmla="*/ 0 h 1995948"/>
                <a:gd name="connsiteX1" fmla="*/ 1602658 w 1732116"/>
                <a:gd name="connsiteY1" fmla="*/ 914400 h 1995948"/>
                <a:gd name="connsiteX2" fmla="*/ 747252 w 1732116"/>
                <a:gd name="connsiteY2" fmla="*/ 1229032 h 1995948"/>
                <a:gd name="connsiteX3" fmla="*/ 206478 w 1732116"/>
                <a:gd name="connsiteY3" fmla="*/ 924232 h 1995948"/>
                <a:gd name="connsiteX4" fmla="*/ 383458 w 1732116"/>
                <a:gd name="connsiteY4" fmla="*/ 1553497 h 1995948"/>
                <a:gd name="connsiteX5" fmla="*/ 0 w 1732116"/>
                <a:gd name="connsiteY5" fmla="*/ 1995948 h 19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116" h="1995948">
                  <a:moveTo>
                    <a:pt x="1524000" y="0"/>
                  </a:moveTo>
                  <a:cubicBezTo>
                    <a:pt x="1628058" y="354780"/>
                    <a:pt x="1732116" y="709561"/>
                    <a:pt x="1602658" y="914400"/>
                  </a:cubicBezTo>
                  <a:cubicBezTo>
                    <a:pt x="1473200" y="1119239"/>
                    <a:pt x="979949" y="1227393"/>
                    <a:pt x="747252" y="1229032"/>
                  </a:cubicBezTo>
                  <a:cubicBezTo>
                    <a:pt x="514555" y="1230671"/>
                    <a:pt x="267110" y="870154"/>
                    <a:pt x="206478" y="924232"/>
                  </a:cubicBezTo>
                  <a:cubicBezTo>
                    <a:pt x="145846" y="978310"/>
                    <a:pt x="417871" y="1374878"/>
                    <a:pt x="383458" y="1553497"/>
                  </a:cubicBezTo>
                  <a:cubicBezTo>
                    <a:pt x="349045" y="1732116"/>
                    <a:pt x="174522" y="1864032"/>
                    <a:pt x="0" y="1995948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5400000">
            <a:off x="2743200" y="44196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019800" y="1676400"/>
            <a:ext cx="1295400" cy="838200"/>
            <a:chOff x="6019800" y="1676400"/>
            <a:chExt cx="1295400" cy="838200"/>
          </a:xfrm>
        </p:grpSpPr>
        <p:grpSp>
          <p:nvGrpSpPr>
            <p:cNvPr id="58" name="Group 57"/>
            <p:cNvGrpSpPr/>
            <p:nvPr/>
          </p:nvGrpSpPr>
          <p:grpSpPr>
            <a:xfrm>
              <a:off x="6096000" y="2133600"/>
              <a:ext cx="1219200" cy="381000"/>
              <a:chOff x="6096000" y="2133600"/>
              <a:chExt cx="1219200" cy="3810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6096000" y="2133600"/>
                <a:ext cx="1219200" cy="30480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096000" y="2133600"/>
                <a:ext cx="1219200" cy="38100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6019800" y="167640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type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0" y="3733800"/>
            <a:ext cx="2895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Assumption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only for the talk!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1676400"/>
            <a:ext cx="9144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3DEC-46F3-489F-AD39-CA729D70E3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Our 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r>
              <a:rPr lang="en-US" sz="2400" smtClean="0"/>
              <a:t>Embed graph into random subtree </a:t>
            </a:r>
            <a:r>
              <a:rPr lang="en-US" sz="1600" smtClean="0"/>
              <a:t>[Abraham et al. FOCS 2008]</a:t>
            </a:r>
            <a:endParaRPr lang="en-US" sz="2400" dirty="0" smtClean="0"/>
          </a:p>
          <a:p>
            <a:pPr lvl="1"/>
            <a:r>
              <a:rPr lang="en-US" sz="2400" smtClean="0"/>
              <a:t>get </a:t>
            </a:r>
            <a:r>
              <a:rPr lang="en-US" sz="2400" dirty="0" smtClean="0"/>
              <a:t>better structure on edge </a:t>
            </a:r>
            <a:r>
              <a:rPr lang="en-US" sz="2400" smtClean="0"/>
              <a:t>costs </a:t>
            </a:r>
            <a:r>
              <a:rPr lang="en-US" sz="1600" smtClean="0"/>
              <a:t>[GKR STOC 2009]</a:t>
            </a:r>
            <a:endParaRPr lang="en-US" sz="2400" dirty="0" smtClean="0"/>
          </a:p>
          <a:p>
            <a:endParaRPr lang="en-US" sz="2400" smtClean="0"/>
          </a:p>
          <a:p>
            <a:r>
              <a:rPr lang="en-US" sz="2400" smtClean="0"/>
              <a:t>Solve first stage problem of </a:t>
            </a:r>
            <a:r>
              <a:rPr lang="en-US" sz="2400" smtClean="0">
                <a:solidFill>
                  <a:schemeClr val="accent2"/>
                </a:solidFill>
              </a:rPr>
              <a:t>1-connecting</a:t>
            </a:r>
            <a:r>
              <a:rPr lang="en-US" sz="2400" smtClean="0"/>
              <a:t> the groups</a:t>
            </a:r>
          </a:p>
          <a:p>
            <a:pPr lvl="1"/>
            <a:r>
              <a:rPr lang="en-US" sz="2400" smtClean="0"/>
              <a:t>using existing LP based algorithm </a:t>
            </a:r>
            <a:r>
              <a:rPr lang="en-US" sz="1600" smtClean="0"/>
              <a:t>[Garg et al. SODA 1998]</a:t>
            </a:r>
          </a:p>
          <a:p>
            <a:pPr lvl="1"/>
            <a:endParaRPr lang="en-US" sz="2400" smtClean="0"/>
          </a:p>
          <a:p>
            <a:r>
              <a:rPr lang="en-US" sz="2400" smtClean="0"/>
              <a:t>Solve the augmentation problem to get </a:t>
            </a:r>
            <a:r>
              <a:rPr lang="en-US" sz="2400" smtClean="0">
                <a:solidFill>
                  <a:schemeClr val="tx2"/>
                </a:solidFill>
              </a:rPr>
              <a:t>2-connectivity</a:t>
            </a:r>
          </a:p>
          <a:p>
            <a:pPr lvl="1"/>
            <a:r>
              <a:rPr lang="en-US" sz="2400" smtClean="0"/>
              <a:t>show that there exists a low-cost augmentation</a:t>
            </a:r>
          </a:p>
          <a:p>
            <a:pPr lvl="1"/>
            <a:r>
              <a:rPr lang="en-US" sz="2400" smtClean="0"/>
              <a:t>this is where subtree embedding comes in handy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at}{2}&#10;    \mbox{minimize  }  \sum_{e \in E(T)} c(e) x_e &amp;+&#10;     \sum_{f \in E \setminus E(T)} c(O_f) y_f &amp; &amp;&#10;   \notag \\&#10;   \mbox{subject to  }  \sum_{e \in \partial S \cap E(T)} x_e &amp;\geq 1 &amp;&#10;   \qquad &amp;\forall \, \text{valid }\,  S \subseteq V \notag \\&#10;   \sum_{f \,|\, e \in O_f} y_f &amp;\geq x_e &amp; \qquad &amp; \forall \, e \in&#10;E(T)  \notag \\&#10; x_{e}, y_{f} &amp;\in [0,1] &amp; \qquad &amp; \forall \, e \in E(T),  \, f \in E&#10; \setminus E(T) \notag&#10;\end{alignat}&#10;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at}{2}&#10;    \mbox{minimize  }  \sum_{e \in E(T)} c(e) x_e &amp;+&#10;     \sum_{f \in E \setminus E(T)} c(O_f) y_f &amp; &amp;&#10;   \notag \\&#10;   \mbox{subject to  }  \sum_{e \in \partial S \cap E(T)} x_e &amp;\geq 1 &amp;&#10;   \qquad &amp;\forall \, \text{valid }\,  S \subseteq V \notag \\&#10;   \sum_{f \,|\, e \in O_f} y_f &amp;\geq x_e &amp; \qquad &amp; \forall \, e \in&#10;E(T)  \notag \\&#10; x_{e}, y_{f} &amp;\in [0,1] &amp; \qquad &amp; \forall \, e \in E(T),  \, f \in E&#10; \setminus E(T) \notag&#10;\end{alignat}&#10;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at}{2}&#10;    \mbox{minimize  }  \sum_{f \in E \setminus E(T)} c(O_f) y_f &amp; &amp;&#10;   \notag \\&#10;   \mbox{subject to  }  &#10;   \sum_{f \,|\, e \in O_f} y_f &amp;\geq 1 &amp; \qquad &amp; \forall \, e \in&#10;\text{Stage I}  \notag \\&#10;y_{f} &amp;\in [0,1] &amp; \qquad &amp; \forall \, \, f \in E&#10; \setminus E(T) \notag&#10;\end{alignat}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991</Words>
  <Application>Microsoft Office PowerPoint</Application>
  <PresentationFormat>On-screen Show (4:3)</PresentationFormat>
  <Paragraphs>259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Tree Embeddings for 2-Edge-Connected Network Design Problems</vt:lpstr>
      <vt:lpstr>Running Example: Group Steiner Problems</vt:lpstr>
      <vt:lpstr>An Illustration</vt:lpstr>
      <vt:lpstr>What if we require fault-tolerance?</vt:lpstr>
      <vt:lpstr>What if we require fault-tolerance?</vt:lpstr>
      <vt:lpstr>Known Results</vt:lpstr>
      <vt:lpstr>Other Results</vt:lpstr>
      <vt:lpstr>A Structure Property</vt:lpstr>
      <vt:lpstr>Our High-level Approach</vt:lpstr>
      <vt:lpstr>Step 1: Backboned Graphs</vt:lpstr>
      <vt:lpstr>2-ECGS on Backboned Graphs</vt:lpstr>
      <vt:lpstr>2-ECGS LP Formulation (on Backboned Graphs)</vt:lpstr>
      <vt:lpstr>The Rounding Strategy</vt:lpstr>
      <vt:lpstr>Rounding Continued..</vt:lpstr>
      <vt:lpstr>Rounding Continued..</vt:lpstr>
      <vt:lpstr>Putting the Pieces Together</vt:lpstr>
      <vt:lpstr>Expected Cost</vt:lpstr>
      <vt:lpstr>Summary</vt:lpstr>
      <vt:lpstr>Slide 19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Ravi</cp:lastModifiedBy>
  <cp:revision>900</cp:revision>
  <dcterms:created xsi:type="dcterms:W3CDTF">2009-05-25T14:15:21Z</dcterms:created>
  <dcterms:modified xsi:type="dcterms:W3CDTF">2010-01-19T18:33:33Z</dcterms:modified>
</cp:coreProperties>
</file>