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4" r:id="rId3"/>
    <p:sldId id="320" r:id="rId4"/>
    <p:sldId id="295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334" r:id="rId17"/>
    <p:sldId id="335" r:id="rId18"/>
    <p:sldId id="336" r:id="rId19"/>
    <p:sldId id="337" r:id="rId20"/>
    <p:sldId id="338" r:id="rId21"/>
    <p:sldId id="340" r:id="rId22"/>
    <p:sldId id="339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4A831"/>
    <a:srgbClr val="28C637"/>
    <a:srgbClr val="B3EFB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42" autoAdjust="0"/>
    <p:restoredTop sz="93462" autoAdjust="0"/>
  </p:normalViewPr>
  <p:slideViewPr>
    <p:cSldViewPr>
      <p:cViewPr varScale="1">
        <p:scale>
          <a:sx n="72" d="100"/>
          <a:sy n="72" d="100"/>
        </p:scale>
        <p:origin x="-1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2AA589-DE25-4EDD-B7C7-1983404F5C0A}" type="datetimeFigureOut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4E7AA35-94F1-4C7C-80EF-5CAC0BAC0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BE6BB2-AE3D-42EA-BB39-F9B870BE3FF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7AA35-94F1-4C7C-80EF-5CAC0BAC02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90FE7-267C-4613-B711-B7686F166AC2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FF72B-0852-424B-9038-18E21F321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42E55-07C1-4083-9C08-52E1D937F1E4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4B058-62B9-4521-BE04-677B96631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BD22B-9044-4E8E-BBAD-67B9B9BE92C3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A4E3B-F0E0-49CB-A180-F9550CDF3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6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7CDE1-4268-4604-BE50-2B2377417F92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43E4E-DDD6-4761-B4DB-4642378A9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3D96-98C6-43BD-B4AA-C0A37D854E4F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2C7A6-06A9-4E5E-97B8-D53371617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868A-C7E1-4EA6-9C3A-A73775338456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D24A-A3CB-4A79-BCEA-5A8581B5C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993D-E4CC-4F6C-A750-B54CB9FC47D8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440C8-20BC-4540-90BF-D2D9EE6C7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17AFE-1013-405A-8D60-75C7BBE2132A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CD1E6-1570-4A1E-A4BC-EEA882938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B9379-6CEB-4C36-BFD5-86DF51145361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C9FD-9C99-4091-91F8-676859E73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30618-65B4-4ACA-B239-159E3F7AFA97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229B6-38DF-4F35-BC1B-BE1F447EB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0A45-F936-4433-983E-2AEF797315FF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E827-94F6-45E4-B2FF-B8EB0B854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459CD3-4514-480A-9CE1-35818F5A5D49}" type="datetime1">
              <a:rPr lang="en-US"/>
              <a:pPr>
                <a:defRPr/>
              </a:pPr>
              <a:t>7/6/2010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02D778-073A-4A36-8C64-54DB8C092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5000"/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8BEDD-8CFB-433F-9CBF-58D70F8697C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</a:rPr>
              <a:t>Better Scalable Algorithms for Broadcast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Ravishankar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Krishnaswamy</a:t>
            </a:r>
            <a:endParaRPr lang="en-US" sz="2400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Carnegie Mellon University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Joint work with Nikhil </a:t>
            </a:r>
            <a:r>
              <a:rPr lang="en-US" sz="2000" dirty="0" err="1" smtClean="0">
                <a:solidFill>
                  <a:srgbClr val="002060"/>
                </a:solidFill>
              </a:rPr>
              <a:t>Bansal</a:t>
            </a:r>
            <a:r>
              <a:rPr lang="en-US" sz="2000" dirty="0" smtClean="0">
                <a:solidFill>
                  <a:srgbClr val="002060"/>
                </a:solidFill>
              </a:rPr>
              <a:t> and </a:t>
            </a:r>
            <a:r>
              <a:rPr lang="en-US" sz="2000" dirty="0" err="1" smtClean="0">
                <a:solidFill>
                  <a:srgbClr val="002060"/>
                </a:solidFill>
              </a:rPr>
              <a:t>Viswanath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Nagarajan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(IBM T. J. Watson Research Lab)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Fractional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time slot, we can broadcast multiple pages, each to extent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pt</a:t>
            </a:r>
            <a:endParaRPr lang="en-US" i="1" baseline="-25000" dirty="0" smtClean="0"/>
          </a:p>
          <a:p>
            <a:pPr lvl="1"/>
            <a:r>
              <a:rPr lang="en-US" dirty="0" smtClean="0"/>
              <a:t>Such that</a:t>
            </a:r>
          </a:p>
          <a:p>
            <a:endParaRPr lang="en-US" dirty="0" smtClean="0"/>
          </a:p>
          <a:p>
            <a:r>
              <a:rPr lang="en-US" dirty="0" smtClean="0"/>
              <a:t>A request r is satisfied at the first time </a:t>
            </a:r>
            <a:r>
              <a:rPr lang="en-US" i="1" dirty="0" smtClean="0"/>
              <a:t>b(r)</a:t>
            </a:r>
            <a:r>
              <a:rPr lang="en-US" dirty="0" smtClean="0"/>
              <a:t> when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Minimize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95575" y="2667000"/>
            <a:ext cx="1495425" cy="378619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667000" y="4114800"/>
            <a:ext cx="2112169" cy="4953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90800" y="5181600"/>
            <a:ext cx="1964531" cy="338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1371600"/>
            <a:ext cx="533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Consider “Fractional” Relaxation of Broadcast Scheduling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4419600" y="2604246"/>
            <a:ext cx="450761" cy="6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5000" y="3429000"/>
            <a:ext cx="533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Get (1+</a:t>
            </a:r>
            <a:r>
              <a:rPr lang="en-US" sz="2400" dirty="0" smtClean="0">
                <a:solidFill>
                  <a:schemeClr val="bg1"/>
                </a:solidFill>
              </a:rPr>
              <a:t>є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) speed, O(1/</a:t>
            </a:r>
            <a:r>
              <a:rPr lang="en-US" sz="2400" dirty="0" smtClean="0">
                <a:solidFill>
                  <a:schemeClr val="bg1"/>
                </a:solidFill>
              </a:rPr>
              <a:t>є</a:t>
            </a:r>
            <a:r>
              <a:rPr lang="en-US" sz="24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 competitive online algorithm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19600" y="4661646"/>
            <a:ext cx="450761" cy="6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905000" y="5486400"/>
            <a:ext cx="533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Design an online rounding algorithm, with further O(1/</a:t>
            </a:r>
            <a:r>
              <a:rPr lang="en-US" sz="2400" dirty="0" smtClean="0">
                <a:solidFill>
                  <a:schemeClr val="bg1"/>
                </a:solidFill>
              </a:rPr>
              <a:t>є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) loss in obj. function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7200" y="1676400"/>
            <a:ext cx="1219200" cy="533400"/>
          </a:xfrm>
          <a:prstGeom prst="rightArrow">
            <a:avLst/>
          </a:prstGeom>
          <a:solidFill>
            <a:srgbClr val="00B050"/>
          </a:solidFill>
          <a:ln>
            <a:solidFill>
              <a:srgbClr val="24A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3034E-6 L 3.33333E-6 0.305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(with weaker guarantee)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</a:t>
            </a:r>
          </a:p>
          <a:p>
            <a:pPr lvl="1"/>
            <a:r>
              <a:rPr lang="en-US" dirty="0" smtClean="0"/>
              <a:t>Known to give online algorithms with good competitive ratio for other scheduling problems assuming factor of 2 speed-up</a:t>
            </a:r>
          </a:p>
          <a:p>
            <a:pPr lvl="1"/>
            <a:r>
              <a:rPr lang="en-US" dirty="0" smtClean="0"/>
              <a:t>What about broadcast scheduling?</a:t>
            </a:r>
          </a:p>
          <a:p>
            <a:pPr lvl="1"/>
            <a:r>
              <a:rPr lang="en-US" dirty="0" smtClean="0"/>
              <a:t>Naïve algorithm is bad</a:t>
            </a:r>
          </a:p>
          <a:p>
            <a:pPr lvl="2"/>
            <a:r>
              <a:rPr lang="en-US" dirty="0" smtClean="0"/>
              <a:t>Does not differentiate pages with many outstanding requests and those with 1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85800" y="2667000"/>
            <a:ext cx="80772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(with weaker guarantee)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Robin: Possible Fix</a:t>
            </a:r>
          </a:p>
          <a:p>
            <a:pPr lvl="1"/>
            <a:r>
              <a:rPr lang="en-US" dirty="0" smtClean="0"/>
              <a:t>Round robin over requests!</a:t>
            </a:r>
          </a:p>
          <a:p>
            <a:pPr>
              <a:buNone/>
            </a:pPr>
            <a:r>
              <a:rPr lang="en-US" sz="2200" dirty="0" smtClean="0"/>
              <a:t>	At any time, schedule each outstanding request to the same extent.</a:t>
            </a:r>
          </a:p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60350" y="5257800"/>
            <a:ext cx="8426450" cy="1295400"/>
            <a:chOff x="260350" y="5257800"/>
            <a:chExt cx="8426450" cy="129540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81000" y="5257800"/>
              <a:ext cx="830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60350" y="5637213"/>
              <a:ext cx="349250" cy="915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/>
                <a:t>B</a:t>
              </a:r>
            </a:p>
            <a:p>
              <a:r>
                <a:rPr lang="en-US" dirty="0"/>
                <a:t>C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339850" y="5653088"/>
              <a:ext cx="336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482850" y="5653088"/>
              <a:ext cx="336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4800" y="4343400"/>
            <a:ext cx="1066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 1/3</a:t>
            </a:r>
          </a:p>
          <a:p>
            <a:pPr algn="ctr"/>
            <a:r>
              <a:rPr lang="en-US" dirty="0" smtClean="0"/>
              <a:t>B: 1/3</a:t>
            </a:r>
          </a:p>
          <a:p>
            <a:pPr algn="ctr"/>
            <a:r>
              <a:rPr lang="en-US" dirty="0" smtClean="0"/>
              <a:t>C: 1/3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47800" y="4343400"/>
            <a:ext cx="10668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 2/4</a:t>
            </a:r>
          </a:p>
          <a:p>
            <a:pPr algn="ctr"/>
            <a:r>
              <a:rPr lang="en-US" dirty="0" smtClean="0"/>
              <a:t>B: 1/4</a:t>
            </a:r>
          </a:p>
          <a:p>
            <a:pPr algn="ctr"/>
            <a:r>
              <a:rPr lang="en-US" dirty="0" smtClean="0"/>
              <a:t>C: 1/4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90800" y="4343400"/>
            <a:ext cx="6096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A: 2/5</a:t>
            </a:r>
          </a:p>
          <a:p>
            <a:pPr algn="ctr"/>
            <a:r>
              <a:rPr lang="en-US" sz="1200" dirty="0" smtClean="0"/>
              <a:t>B: 2/5</a:t>
            </a:r>
          </a:p>
          <a:p>
            <a:pPr algn="ctr"/>
            <a:r>
              <a:rPr lang="en-US" sz="1200" dirty="0" smtClean="0"/>
              <a:t>C: 1/5</a:t>
            </a:r>
            <a:endParaRPr lang="en-US" sz="1200" dirty="0"/>
          </a:p>
        </p:txBody>
      </p:sp>
      <p:sp>
        <p:nvSpPr>
          <p:cNvPr id="20" name="Right Brace 19"/>
          <p:cNvSpPr/>
          <p:nvPr/>
        </p:nvSpPr>
        <p:spPr>
          <a:xfrm rot="16200000">
            <a:off x="1524000" y="2667000"/>
            <a:ext cx="457200" cy="289559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0400" y="4343400"/>
            <a:ext cx="60960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A: 1/4</a:t>
            </a:r>
          </a:p>
          <a:p>
            <a:pPr algn="ctr"/>
            <a:r>
              <a:rPr lang="en-US" sz="1200" dirty="0" smtClean="0"/>
              <a:t>B: 2/4</a:t>
            </a:r>
          </a:p>
          <a:p>
            <a:pPr algn="ctr"/>
            <a:r>
              <a:rPr lang="en-US" sz="1200" dirty="0" smtClean="0"/>
              <a:t>C: 1/4</a:t>
            </a:r>
            <a:endParaRPr lang="en-US" sz="1200" dirty="0"/>
          </a:p>
        </p:txBody>
      </p:sp>
      <p:sp>
        <p:nvSpPr>
          <p:cNvPr id="22" name="Right Brace 21"/>
          <p:cNvSpPr/>
          <p:nvPr/>
        </p:nvSpPr>
        <p:spPr>
          <a:xfrm rot="5400000">
            <a:off x="1828799" y="3733801"/>
            <a:ext cx="457202" cy="35052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86200" y="4343400"/>
            <a:ext cx="7620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A: 1/3</a:t>
            </a:r>
          </a:p>
          <a:p>
            <a:pPr algn="ctr"/>
            <a:r>
              <a:rPr lang="en-US" dirty="0" smtClean="0"/>
              <a:t>B: 1/3</a:t>
            </a:r>
          </a:p>
          <a:p>
            <a:pPr algn="ctr"/>
            <a:r>
              <a:rPr lang="en-US" dirty="0" smtClean="0"/>
              <a:t>C: 1/3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44196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685800" y="2667000"/>
            <a:ext cx="8077200" cy="304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(with weaker guarantee)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Robin: Possible Fix</a:t>
            </a:r>
          </a:p>
          <a:p>
            <a:pPr lvl="1"/>
            <a:r>
              <a:rPr lang="en-US" dirty="0" smtClean="0"/>
              <a:t>Round robin over requests!</a:t>
            </a:r>
          </a:p>
          <a:p>
            <a:pPr>
              <a:buNone/>
            </a:pPr>
            <a:r>
              <a:rPr lang="en-US" sz="2200" dirty="0" smtClean="0"/>
              <a:t>	At any time, schedule each outstanding request to the same extent.</a:t>
            </a:r>
          </a:p>
          <a:p>
            <a:r>
              <a:rPr lang="en-US" dirty="0" smtClean="0"/>
              <a:t>Can we show anything for this algorithm?</a:t>
            </a:r>
          </a:p>
          <a:p>
            <a:pPr lvl="1"/>
            <a:r>
              <a:rPr lang="en-US" sz="2400" dirty="0" smtClean="0"/>
              <a:t>Edmonds and </a:t>
            </a:r>
            <a:r>
              <a:rPr lang="en-US" sz="2400" dirty="0" err="1" smtClean="0"/>
              <a:t>Pruhs</a:t>
            </a:r>
            <a:r>
              <a:rPr lang="en-US" sz="2400" dirty="0" smtClean="0"/>
              <a:t> showed it is 4-speed O(1) competitive</a:t>
            </a:r>
          </a:p>
          <a:p>
            <a:r>
              <a:rPr lang="en-US" sz="2400" dirty="0" smtClean="0"/>
              <a:t>We show that </a:t>
            </a:r>
            <a:r>
              <a:rPr lang="en-US" sz="2400" i="1" dirty="0" smtClean="0"/>
              <a:t>fractionally</a:t>
            </a:r>
            <a:r>
              <a:rPr lang="en-US" sz="2400" dirty="0" smtClean="0"/>
              <a:t>, it is 2-speed O(1) competitive</a:t>
            </a:r>
          </a:p>
          <a:p>
            <a:pPr lvl="1"/>
            <a:r>
              <a:rPr lang="en-US" sz="2200" dirty="0" smtClean="0"/>
              <a:t>Later round it to get integer schedule.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14400" y="3154363"/>
            <a:ext cx="6172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4191000"/>
            <a:ext cx="6172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Resort to an amortized analysis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a potential function </a:t>
            </a:r>
            <a:r>
              <a:rPr kumimoji="0" lang="el-G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Φ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(t)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mbria Math"/>
                <a:cs typeface="+mn-cs"/>
              </a:rPr>
              <a:t> which is 0 at t=0 and t=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mbria Math"/>
                <a:cs typeface="+mn-cs"/>
              </a:rPr>
              <a:t>Show the following: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mbria Math"/>
                <a:cs typeface="+mn-cs"/>
              </a:rPr>
              <a:t>At any request arrival,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mbria Math"/>
                <a:cs typeface="+mn-cs"/>
              </a:rPr>
              <a:t>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mbria Math"/>
                <a:cs typeface="+mn-cs"/>
              </a:rPr>
              <a:t>  Δ</a:t>
            </a:r>
            <a:r>
              <a:rPr kumimoji="0" lang="el-G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Φ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 ≤ </a:t>
            </a:r>
            <a:r>
              <a:rPr lang="en-US" sz="2800" dirty="0" smtClean="0">
                <a:latin typeface="Cambria Math"/>
                <a:ea typeface="Cambria Math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Cambria Math"/>
                <a:cs typeface="+mn-cs"/>
              </a:rPr>
              <a:t>At all other times,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Arial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43E4E-DDD6-4761-B4DB-4642378A9E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848600" y="1996440"/>
            <a:ext cx="272034" cy="13716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600200" y="4221479"/>
            <a:ext cx="3364992" cy="3749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90600" y="5105400"/>
            <a:ext cx="7467600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Will give us a </a:t>
            </a:r>
            <a:r>
              <a:rPr lang="el-GR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ambria Math"/>
                <a:ea typeface="Cambria Math"/>
              </a:rPr>
              <a:t>β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Cambria Math"/>
              </a:rPr>
              <a:t>-competitive online algorithm</a:t>
            </a:r>
            <a:endParaRPr lang="en-US" sz="24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rank(r) is sorted order of requests </a:t>
            </a:r>
            <a:r>
              <a:rPr lang="en-US" sz="2400" dirty="0" err="1" smtClean="0"/>
              <a:t>w.r.t</a:t>
            </a:r>
            <a:r>
              <a:rPr lang="en-US" sz="2400" dirty="0" smtClean="0"/>
              <a:t> arrival times </a:t>
            </a:r>
          </a:p>
          <a:p>
            <a:pPr algn="r">
              <a:buNone/>
            </a:pPr>
            <a:r>
              <a:rPr lang="en-US" sz="2400" dirty="0" smtClean="0"/>
              <a:t>(most recent has highest rank)</a:t>
            </a:r>
          </a:p>
          <a:p>
            <a:endParaRPr lang="en-US" dirty="0" smtClean="0"/>
          </a:p>
          <a:p>
            <a:r>
              <a:rPr lang="en-US" sz="2400" dirty="0" smtClean="0"/>
              <a:t>z(</a:t>
            </a:r>
            <a:r>
              <a:rPr lang="en-US" sz="2400" dirty="0" err="1" smtClean="0"/>
              <a:t>r,t</a:t>
            </a:r>
            <a:r>
              <a:rPr lang="en-US" sz="2400" dirty="0" smtClean="0"/>
              <a:t>) is the amount of time the online algorithm will dedicate towards request r, in the future, i.e. after time t</a:t>
            </a:r>
            <a:endParaRPr lang="en-US" sz="2400" baseline="-250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524000" y="2057400"/>
            <a:ext cx="5181600" cy="685800"/>
            <a:chOff x="1524000" y="2057400"/>
            <a:chExt cx="5181600" cy="685800"/>
          </a:xfrm>
        </p:grpSpPr>
        <p:pic>
          <p:nvPicPr>
            <p:cNvPr id="11" name="Picture 10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/>
            <a:stretch>
              <a:fillRect/>
            </a:stretch>
          </p:blipFill>
          <p:spPr>
            <a:xfrm>
              <a:off x="1771650" y="2209800"/>
              <a:ext cx="4720590" cy="37719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524000" y="2057400"/>
              <a:ext cx="5181600" cy="685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New request arrival</a:t>
            </a:r>
          </a:p>
          <a:p>
            <a:pPr lvl="1"/>
            <a:r>
              <a:rPr lang="en-US" dirty="0" smtClean="0"/>
              <a:t>It belongs to N</a:t>
            </a:r>
            <a:r>
              <a:rPr lang="en-US" baseline="-25000" dirty="0" smtClean="0"/>
              <a:t>A</a:t>
            </a:r>
            <a:r>
              <a:rPr lang="en-US" dirty="0" smtClean="0"/>
              <a:t>(t) and N</a:t>
            </a:r>
            <a:r>
              <a:rPr lang="en-US" baseline="-25000" dirty="0" smtClean="0"/>
              <a:t>O</a:t>
            </a:r>
            <a:r>
              <a:rPr lang="en-US" dirty="0" smtClean="0"/>
              <a:t>(t)</a:t>
            </a:r>
          </a:p>
          <a:p>
            <a:pPr lvl="1"/>
            <a:r>
              <a:rPr lang="en-US" dirty="0" smtClean="0"/>
              <a:t>Does not appear in potential function</a:t>
            </a:r>
          </a:p>
          <a:p>
            <a:pPr lvl="1"/>
            <a:r>
              <a:rPr lang="en-US" dirty="0" smtClean="0"/>
              <a:t>No change in value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24050" y="5562600"/>
            <a:ext cx="4720590" cy="377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76400" y="5410200"/>
            <a:ext cx="53340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3600" baseline="30000" dirty="0">
              <a:solidFill>
                <a:schemeClr val="tx1"/>
              </a:solidFill>
            </a:endParaRP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78608" y="6330696"/>
            <a:ext cx="3364992" cy="374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</a:rPr>
              <a:t>Running Condition: Consider [t-1, t)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Opt</a:t>
            </a:r>
            <a:r>
              <a:rPr lang="en-US" sz="2400" dirty="0" smtClean="0"/>
              <a:t> schedules a page and finishes some requests</a:t>
            </a:r>
          </a:p>
          <a:p>
            <a:r>
              <a:rPr lang="en-US" sz="2400" dirty="0" smtClean="0"/>
              <a:t>These terms will now appear in the potential function.</a:t>
            </a:r>
          </a:p>
          <a:p>
            <a:r>
              <a:rPr lang="en-US" sz="2400" dirty="0" smtClean="0"/>
              <a:t>How much increase will it cause?</a:t>
            </a:r>
          </a:p>
          <a:p>
            <a:pPr lvl="1"/>
            <a:r>
              <a:rPr lang="en-US" sz="2200" dirty="0" smtClean="0"/>
              <a:t>The sum of the z(</a:t>
            </a:r>
            <a:r>
              <a:rPr lang="en-US" sz="2200" dirty="0" err="1" smtClean="0"/>
              <a:t>r,t</a:t>
            </a:r>
            <a:r>
              <a:rPr lang="en-US" sz="2200" dirty="0" smtClean="0"/>
              <a:t>) over all these requests is at most 1</a:t>
            </a:r>
          </a:p>
          <a:p>
            <a:pPr lvl="1"/>
            <a:r>
              <a:rPr lang="en-US" sz="2200" b="1" i="1" dirty="0" smtClean="0">
                <a:solidFill>
                  <a:srgbClr val="002060"/>
                </a:solidFill>
              </a:rPr>
              <a:t>Total increase is at most N</a:t>
            </a:r>
            <a:r>
              <a:rPr lang="en-US" sz="2200" b="1" i="1" baseline="-25000" dirty="0" smtClean="0">
                <a:solidFill>
                  <a:srgbClr val="002060"/>
                </a:solidFill>
              </a:rPr>
              <a:t>A</a:t>
            </a:r>
            <a:r>
              <a:rPr lang="en-US" sz="2200" b="1" i="1" dirty="0" smtClean="0">
                <a:solidFill>
                  <a:srgbClr val="002060"/>
                </a:solidFill>
              </a:rPr>
              <a:t>(t)</a:t>
            </a:r>
          </a:p>
          <a:p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24050" y="5562600"/>
            <a:ext cx="4720590" cy="3771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0" y="5410200"/>
            <a:ext cx="53340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3600" baseline="30000" dirty="0">
              <a:solidFill>
                <a:schemeClr val="tx1"/>
              </a:solidFill>
            </a:endParaRP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78608" y="6330696"/>
            <a:ext cx="3364992" cy="37490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2400" y="4267200"/>
            <a:ext cx="85344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We’re golden if N</a:t>
            </a:r>
            <a:r>
              <a:rPr lang="en-US" sz="2800" baseline="-25000" dirty="0" smtClean="0">
                <a:solidFill>
                  <a:schemeClr val="tx2"/>
                </a:solidFill>
              </a:rPr>
              <a:t>O</a:t>
            </a:r>
            <a:r>
              <a:rPr lang="en-US" sz="2800" dirty="0" smtClean="0">
                <a:solidFill>
                  <a:schemeClr val="tx2"/>
                </a:solidFill>
              </a:rPr>
              <a:t>(t) is even a tiny fraction of N</a:t>
            </a:r>
            <a:r>
              <a:rPr lang="en-US" sz="2800" baseline="-25000" dirty="0" smtClean="0">
                <a:solidFill>
                  <a:schemeClr val="tx2"/>
                </a:solidFill>
              </a:rPr>
              <a:t>A</a:t>
            </a:r>
            <a:r>
              <a:rPr lang="en-US" sz="2800" dirty="0" smtClean="0">
                <a:solidFill>
                  <a:schemeClr val="tx2"/>
                </a:solidFill>
              </a:rPr>
              <a:t>(t)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4020000">
            <a:off x="6453016" y="5735689"/>
            <a:ext cx="304800" cy="11430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Cambria Math"/>
              </a:rPr>
              <a:t>Assume most unfinished requests are completed by OPT</a:t>
            </a:r>
          </a:p>
          <a:p>
            <a:r>
              <a:rPr lang="en-US" sz="2400" dirty="0" smtClean="0">
                <a:ea typeface="Cambria Math"/>
              </a:rPr>
              <a:t>Hope that </a:t>
            </a:r>
            <a:r>
              <a:rPr lang="en-US" sz="2400" dirty="0" smtClean="0">
                <a:latin typeface="Cambria Math"/>
                <a:ea typeface="Cambria Math"/>
              </a:rPr>
              <a:t>Φ(t)</a:t>
            </a:r>
            <a:r>
              <a:rPr lang="en-US" sz="2000" dirty="0" smtClean="0">
                <a:latin typeface="+mj-lt"/>
                <a:ea typeface="Cambria Math"/>
              </a:rPr>
              <a:t> </a:t>
            </a:r>
            <a:r>
              <a:rPr lang="en-US" sz="2400" dirty="0" smtClean="0">
                <a:latin typeface="+mj-lt"/>
                <a:ea typeface="Cambria Math"/>
              </a:rPr>
              <a:t>goes down enough.</a:t>
            </a:r>
            <a:endParaRPr lang="en-US" sz="2200" dirty="0" smtClean="0">
              <a:latin typeface="+mj-lt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24050" y="5562600"/>
            <a:ext cx="4720590" cy="377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76400" y="5410200"/>
            <a:ext cx="53340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sz="3600" baseline="30000" dirty="0">
              <a:solidFill>
                <a:schemeClr val="tx1"/>
              </a:solidFill>
            </a:endParaRP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78608" y="6330696"/>
            <a:ext cx="3364992" cy="374904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52400" y="2895600"/>
            <a:ext cx="8763000" cy="1600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romanLcParenBoth"/>
            </a:pPr>
            <a:r>
              <a:rPr lang="en-US" sz="2400" dirty="0" smtClean="0">
                <a:solidFill>
                  <a:schemeClr val="tx2"/>
                </a:solidFill>
              </a:rPr>
              <a:t>We make progress on all jobs</a:t>
            </a:r>
          </a:p>
          <a:p>
            <a:pPr marL="342900" indent="-342900" algn="ctr">
              <a:buAutoNum type="romanLcParenBoth"/>
            </a:pPr>
            <a:r>
              <a:rPr lang="en-US" sz="2400" dirty="0" smtClean="0">
                <a:solidFill>
                  <a:schemeClr val="tx2"/>
                </a:solidFill>
              </a:rPr>
              <a:t>Each job’s z value goes down by 1/N</a:t>
            </a:r>
            <a:r>
              <a:rPr lang="en-US" sz="2400" baseline="-250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(t)</a:t>
            </a:r>
          </a:p>
          <a:p>
            <a:pPr marL="342900" indent="-342900" algn="ctr">
              <a:buAutoNum type="romanLcParenBoth"/>
            </a:pPr>
            <a:r>
              <a:rPr lang="en-US" sz="2400" dirty="0" smtClean="0">
                <a:solidFill>
                  <a:schemeClr val="tx2"/>
                </a:solidFill>
              </a:rPr>
              <a:t>Total decrease is N</a:t>
            </a:r>
            <a:r>
              <a:rPr lang="en-US" sz="2400" baseline="-250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(t)/2 * 1/N</a:t>
            </a:r>
            <a:r>
              <a:rPr lang="en-US" sz="2400" baseline="-250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(t) * 2</a:t>
            </a:r>
          </a:p>
          <a:p>
            <a:pPr marL="342900" indent="-342900" algn="ctr">
              <a:buAutoNum type="romanLcParenBoth"/>
            </a:pPr>
            <a:r>
              <a:rPr lang="en-US" sz="2400" dirty="0" smtClean="0">
                <a:solidFill>
                  <a:schemeClr val="tx2"/>
                </a:solidFill>
              </a:rPr>
              <a:t>Left hand side is non-positive!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010400" y="4038600"/>
            <a:ext cx="1447800" cy="762000"/>
            <a:chOff x="7086600" y="4038600"/>
            <a:chExt cx="1447800" cy="762000"/>
          </a:xfrm>
        </p:grpSpPr>
        <p:cxnSp>
          <p:nvCxnSpPr>
            <p:cNvPr id="14" name="Straight Arrow Connector 13"/>
            <p:cNvCxnSpPr/>
            <p:nvPr/>
          </p:nvCxnSpPr>
          <p:spPr>
            <a:xfrm rot="16200000" flipV="1">
              <a:off x="7086600" y="4038600"/>
              <a:ext cx="304800" cy="30480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086600" y="4343400"/>
              <a:ext cx="1447800" cy="457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Speed-Up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Down Arrow 16"/>
          <p:cNvSpPr/>
          <p:nvPr/>
        </p:nvSpPr>
        <p:spPr>
          <a:xfrm rot="4020000">
            <a:off x="6453016" y="5735689"/>
            <a:ext cx="304800" cy="11430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build="allAtOnce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1600200"/>
            <a:ext cx="8229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Motivation, Problem Definition</a:t>
            </a:r>
          </a:p>
          <a:p>
            <a:endParaRPr lang="en-US" dirty="0" smtClean="0"/>
          </a:p>
          <a:p>
            <a:r>
              <a:rPr lang="en-US" dirty="0" smtClean="0"/>
              <a:t>Existing Results, Our Results</a:t>
            </a:r>
          </a:p>
          <a:p>
            <a:endParaRPr lang="en-US" dirty="0" smtClean="0"/>
          </a:p>
          <a:p>
            <a:r>
              <a:rPr lang="en-US" dirty="0" smtClean="0"/>
              <a:t>A Weaker Approximation/ Analysis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1371600"/>
            <a:ext cx="533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Consider “Fractional” Relaxation of Broadcast Scheduling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4419600" y="2604246"/>
            <a:ext cx="450761" cy="6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5000" y="3429000"/>
            <a:ext cx="533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Get (1+</a:t>
            </a:r>
            <a:r>
              <a:rPr lang="en-US" sz="2400" dirty="0" smtClean="0">
                <a:solidFill>
                  <a:schemeClr val="bg1"/>
                </a:solidFill>
              </a:rPr>
              <a:t>є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) speed, O(1/</a:t>
            </a:r>
            <a:r>
              <a:rPr lang="en-US" sz="2400" dirty="0" smtClean="0">
                <a:solidFill>
                  <a:schemeClr val="bg1"/>
                </a:solidFill>
              </a:rPr>
              <a:t>є</a:t>
            </a:r>
            <a:r>
              <a:rPr lang="en-US" sz="24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 competitive online algorithm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19600" y="4661646"/>
            <a:ext cx="450761" cy="6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905000" y="5486400"/>
            <a:ext cx="533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Design an online rounding algorithm, with further O(1/</a:t>
            </a:r>
            <a:r>
              <a:rPr lang="en-US" sz="2400" dirty="0" smtClean="0">
                <a:solidFill>
                  <a:schemeClr val="bg1"/>
                </a:solidFill>
              </a:rPr>
              <a:t>є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) loss in obj. function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7200" y="3810000"/>
            <a:ext cx="1219200" cy="533400"/>
          </a:xfrm>
          <a:prstGeom prst="rightArrow">
            <a:avLst/>
          </a:prstGeom>
          <a:solidFill>
            <a:srgbClr val="00B050"/>
          </a:solidFill>
          <a:ln>
            <a:solidFill>
              <a:srgbClr val="24A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3034E-6 L 3.33333E-6 0.305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Rounding: One Slide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fractional algorithm’s output</a:t>
            </a:r>
          </a:p>
          <a:p>
            <a:r>
              <a:rPr lang="en-US" dirty="0" smtClean="0"/>
              <a:t>L</a:t>
            </a:r>
            <a:r>
              <a:rPr lang="en-US" dirty="0" smtClean="0"/>
              <a:t>et request r be fractionally completed at time b(r)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 element </a:t>
            </a:r>
            <a:r>
              <a:rPr lang="en-US" i="1" dirty="0" smtClean="0"/>
              <a:t>&lt;r, b(r) – a(r)&gt;</a:t>
            </a:r>
          </a:p>
          <a:p>
            <a:r>
              <a:rPr lang="en-US" dirty="0" smtClean="0"/>
              <a:t>At any time, choose request with least width and display corresponding page. Wipe out all outstanding requests for page p(r)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93" y="4876800"/>
            <a:ext cx="8952007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Suppose a request was forced to wait for too much time.</a:t>
            </a:r>
          </a:p>
          <a:p>
            <a:pPr algn="ctr"/>
            <a:r>
              <a:rPr lang="en-US" sz="2000" dirty="0" smtClean="0">
                <a:latin typeface="+mj-lt"/>
              </a:rPr>
              <a:t>Then many other requests for different pages all having smaller width. </a:t>
            </a:r>
          </a:p>
          <a:p>
            <a:pPr algn="ctr"/>
            <a:r>
              <a:rPr lang="en-US" sz="2000" dirty="0" smtClean="0">
                <a:latin typeface="+mj-lt"/>
              </a:rPr>
              <a:t>Too much mass packed fractionally. A contradiction.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486400"/>
            <a:ext cx="9144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3200" dirty="0" smtClean="0">
                <a:solidFill>
                  <a:srgbClr val="C00000"/>
                </a:solidFill>
              </a:rPr>
              <a:t>Thank </a:t>
            </a:r>
            <a:r>
              <a:rPr lang="en-US" sz="3200" dirty="0" smtClean="0">
                <a:solidFill>
                  <a:srgbClr val="C00000"/>
                </a:solidFill>
              </a:rPr>
              <a:t>You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+ Open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Near-optimal algorithm for broadcast scheduling</a:t>
            </a:r>
          </a:p>
          <a:p>
            <a:pPr lvl="1"/>
            <a:r>
              <a:rPr lang="en-US" dirty="0" smtClean="0"/>
              <a:t>Consider “fractional relaxation”</a:t>
            </a:r>
          </a:p>
          <a:p>
            <a:pPr lvl="1"/>
            <a:r>
              <a:rPr lang="en-US" dirty="0" smtClean="0"/>
              <a:t>Give good algorithm for fractional problem</a:t>
            </a:r>
          </a:p>
          <a:p>
            <a:pPr lvl="1"/>
            <a:r>
              <a:rPr lang="en-US" dirty="0" smtClean="0"/>
              <a:t>Give rounding scheme for integral problem</a:t>
            </a:r>
          </a:p>
          <a:p>
            <a:r>
              <a:rPr lang="en-US" dirty="0" smtClean="0"/>
              <a:t>But algorithm depends on </a:t>
            </a:r>
            <a:r>
              <a:rPr lang="en-US" dirty="0" smtClean="0">
                <a:solidFill>
                  <a:schemeClr val="tx2"/>
                </a:solidFill>
              </a:rPr>
              <a:t>є</a:t>
            </a:r>
          </a:p>
          <a:p>
            <a:pPr lvl="1"/>
            <a:r>
              <a:rPr lang="en-US" dirty="0" smtClean="0"/>
              <a:t>Not fully-scalable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Can we get one such algorithm which works for all </a:t>
            </a:r>
            <a:r>
              <a:rPr lang="en-US" dirty="0" smtClean="0"/>
              <a:t>є?</a:t>
            </a:r>
            <a:endParaRPr lang="en-US" dirty="0" smtClean="0">
              <a:sym typeface="Wingdings" pitchFamily="2" charset="2"/>
            </a:endParaRPr>
          </a:p>
          <a:p>
            <a:pPr lvl="2" algn="ctr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838200" y="5410200"/>
            <a:ext cx="7315200" cy="1219200"/>
          </a:xfrm>
          <a:prstGeom prst="roundRect">
            <a:avLst/>
          </a:prstGeom>
          <a:solidFill>
            <a:schemeClr val="accent2">
              <a:lumMod val="5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Motivation: Client-Server System</a:t>
            </a:r>
          </a:p>
        </p:txBody>
      </p:sp>
      <p:pic>
        <p:nvPicPr>
          <p:cNvPr id="84997" name="Picture 5" descr="IBM_ThinkPad@ThinkPad_A_Seri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3325" y="1219200"/>
            <a:ext cx="1201738" cy="1201737"/>
          </a:xfrm>
          <a:prstGeom prst="rect">
            <a:avLst/>
          </a:prstGeom>
          <a:noFill/>
        </p:spPr>
      </p:pic>
      <p:pic>
        <p:nvPicPr>
          <p:cNvPr id="84998" name="Picture 6" descr="IBM_ThinkPad@ThinkPad_A_Seri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6025" y="2746375"/>
            <a:ext cx="1201738" cy="1201737"/>
          </a:xfrm>
          <a:prstGeom prst="rect">
            <a:avLst/>
          </a:prstGeom>
          <a:noFill/>
        </p:spPr>
      </p:pic>
      <p:pic>
        <p:nvPicPr>
          <p:cNvPr id="84999" name="Picture 7" descr="IBM_ThinkPad@ThinkPad_A_Seri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9675" y="4252912"/>
            <a:ext cx="1201738" cy="1201738"/>
          </a:xfrm>
          <a:prstGeom prst="rect">
            <a:avLst/>
          </a:prstGeom>
          <a:noFill/>
        </p:spPr>
      </p:pic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676400" y="5759450"/>
            <a:ext cx="1041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990000"/>
                </a:solidFill>
                <a:latin typeface="Calibri" pitchFamily="34" charset="0"/>
              </a:rPr>
              <a:t>Clients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6446838" y="5759450"/>
            <a:ext cx="9969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2427288" y="1824037"/>
            <a:ext cx="3349625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2427288" y="3336925"/>
            <a:ext cx="33670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 flipV="1">
            <a:off x="2435225" y="3959225"/>
            <a:ext cx="3367088" cy="906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81400" y="5530850"/>
            <a:ext cx="2559050" cy="869950"/>
            <a:chOff x="2144" y="1369"/>
            <a:chExt cx="1612" cy="548"/>
          </a:xfrm>
        </p:grpSpPr>
        <p:pic>
          <p:nvPicPr>
            <p:cNvPr id="85007" name="Picture 15" descr="j022543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6" y="1369"/>
              <a:ext cx="400" cy="548"/>
            </a:xfrm>
            <a:prstGeom prst="rect">
              <a:avLst/>
            </a:prstGeom>
            <a:noFill/>
          </p:spPr>
        </p:pic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>
              <a:off x="2144" y="1643"/>
              <a:ext cx="118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009" name="Text Box 17"/>
          <p:cNvSpPr txBox="1">
            <a:spLocks noChangeArrowheads="1"/>
          </p:cNvSpPr>
          <p:nvPr/>
        </p:nvSpPr>
        <p:spPr bwMode="auto">
          <a:xfrm rot="356749">
            <a:off x="2894013" y="1604962"/>
            <a:ext cx="170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Page A at time 1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2801937" y="2986087"/>
            <a:ext cx="1693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Page B at time 1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 rot="-892097">
            <a:off x="2851640" y="4151312"/>
            <a:ext cx="170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Page A at time 2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 rot="20811376">
            <a:off x="2762728" y="3865284"/>
            <a:ext cx="169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Page C at time 3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 rot="289626">
            <a:off x="2908012" y="1619734"/>
            <a:ext cx="170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Page A at time 3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3733800" y="5621338"/>
            <a:ext cx="817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Page A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3762375" y="5607050"/>
            <a:ext cx="809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Page B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3733800" y="5607050"/>
            <a:ext cx="808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Page C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3733800" y="5607050"/>
            <a:ext cx="817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Page A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3657600" y="5926138"/>
            <a:ext cx="1106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broadcast</a:t>
            </a:r>
          </a:p>
        </p:txBody>
      </p:sp>
      <p:pic>
        <p:nvPicPr>
          <p:cNvPr id="85021" name="Picture 29" descr="IBM_p5-59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791200" y="1592262"/>
            <a:ext cx="2449513" cy="3100388"/>
          </a:xfrm>
          <a:solidFill>
            <a:schemeClr val="accent1"/>
          </a:solidFill>
          <a:ln>
            <a:solidFill>
              <a:schemeClr val="tx1"/>
            </a:solidFill>
          </a:ln>
        </p:spPr>
      </p:pic>
      <p:sp>
        <p:nvSpPr>
          <p:cNvPr id="27" name="Smiley Face 26"/>
          <p:cNvSpPr/>
          <p:nvPr/>
        </p:nvSpPr>
        <p:spPr>
          <a:xfrm>
            <a:off x="457200" y="1371600"/>
            <a:ext cx="609600" cy="609600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457200" y="2971800"/>
            <a:ext cx="609600" cy="609600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miley Face 28"/>
          <p:cNvSpPr/>
          <p:nvPr/>
        </p:nvSpPr>
        <p:spPr>
          <a:xfrm>
            <a:off x="457200" y="4419600"/>
            <a:ext cx="609600" cy="609600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609600" y="4572000"/>
            <a:ext cx="609600" cy="609600"/>
          </a:xfrm>
          <a:prstGeom prst="smileyFac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9" grpId="0"/>
      <p:bldP spid="85009" grpId="1"/>
      <p:bldP spid="85010" grpId="0"/>
      <p:bldP spid="85010" grpId="1"/>
      <p:bldP spid="85011" grpId="0"/>
      <p:bldP spid="85011" grpId="1"/>
      <p:bldP spid="85013" grpId="0"/>
      <p:bldP spid="85013" grpId="1"/>
      <p:bldP spid="85014" grpId="0"/>
      <p:bldP spid="85014" grpId="1"/>
      <p:bldP spid="85015" grpId="0"/>
      <p:bldP spid="85015" grpId="1"/>
      <p:bldP spid="85016" grpId="0"/>
      <p:bldP spid="85016" grpId="1"/>
      <p:bldP spid="85017" grpId="0"/>
      <p:bldP spid="85017" grpId="1"/>
      <p:bldP spid="85018" grpId="0"/>
      <p:bldP spid="85019" grpId="0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Formalizing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server which has </a:t>
            </a:r>
            <a:r>
              <a:rPr lang="en-US" i="1" dirty="0" smtClean="0"/>
              <a:t>n unit-sized pages</a:t>
            </a:r>
            <a:endParaRPr lang="en-US" dirty="0" smtClean="0"/>
          </a:p>
          <a:p>
            <a:pPr lvl="1"/>
            <a:r>
              <a:rPr lang="en-US" dirty="0" smtClean="0"/>
              <a:t>Requests for these pages arrive online, over time</a:t>
            </a:r>
          </a:p>
          <a:p>
            <a:pPr lvl="1"/>
            <a:r>
              <a:rPr lang="en-US" dirty="0" smtClean="0"/>
              <a:t>At each time slot, we can broadcast one page</a:t>
            </a:r>
          </a:p>
          <a:p>
            <a:pPr lvl="2"/>
            <a:r>
              <a:rPr lang="en-US" dirty="0" smtClean="0"/>
              <a:t>All pending requests for that page are satisfied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we schedule to minimize average response time of requests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Online Broadcast Scheduling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Input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collection of </a:t>
            </a:r>
            <a:r>
              <a:rPr lang="en-US" sz="2000" i="1" dirty="0" smtClean="0"/>
              <a:t>n</a:t>
            </a:r>
            <a:r>
              <a:rPr lang="en-US" sz="2000" dirty="0" smtClean="0"/>
              <a:t> pages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request sequence arrives online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Request r: arrival time a(r), requested page p(r)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Output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broadcast of pages, one at a time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Minimize Average Response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Minimize Maximum Response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…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4876800"/>
            <a:ext cx="45720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5029200" y="3886200"/>
            <a:ext cx="2286000" cy="685800"/>
          </a:xfrm>
          <a:prstGeom prst="wedgeEllipseCallout">
            <a:avLst>
              <a:gd name="adj1" fmla="val -38224"/>
              <a:gd name="adj2" fmla="val 914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This Talk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 Concrete </a:t>
            </a:r>
            <a:r>
              <a:rPr lang="en-US" dirty="0" smtClean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381000" y="3200400"/>
            <a:ext cx="830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0525" y="1600200"/>
            <a:ext cx="273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Instance has 3 pages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260350" y="3579813"/>
            <a:ext cx="3492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381000" y="2667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1447800" y="2667000"/>
            <a:ext cx="381000" cy="533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514600" y="2667000"/>
            <a:ext cx="3810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339850" y="3595688"/>
            <a:ext cx="33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2482850" y="35956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4800600" y="2667000"/>
            <a:ext cx="381000" cy="533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381000" y="5410200"/>
            <a:ext cx="830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1447800" y="4876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2514600" y="4876800"/>
            <a:ext cx="381000" cy="533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381000" y="4876800"/>
            <a:ext cx="38100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648200" y="3352800"/>
            <a:ext cx="411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Total Response Time: 1 + 2 + 3 + 3 + 3 = 12</a:t>
            </a: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3657600" y="26670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4648200" y="4953000"/>
            <a:ext cx="3995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Calibri" pitchFamily="34" charset="0"/>
              </a:rPr>
              <a:t>Total Response Time: 2 + 3 + 1 + 1 + 1 =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  <p:bldP spid="79879" grpId="0"/>
      <p:bldP spid="79880" grpId="0" animBg="1"/>
      <p:bldP spid="79881" grpId="0" animBg="1"/>
      <p:bldP spid="79882" grpId="0" animBg="1"/>
      <p:bldP spid="79885" grpId="0"/>
      <p:bldP spid="79886" grpId="0"/>
      <p:bldP spid="79888" grpId="0" animBg="1"/>
      <p:bldP spid="79889" grpId="0" animBg="1"/>
      <p:bldP spid="79891" grpId="0" animBg="1"/>
      <p:bldP spid="79892" grpId="0" animBg="1"/>
      <p:bldP spid="79893" grpId="0" animBg="1"/>
      <p:bldP spid="79897" grpId="0"/>
      <p:bldP spid="79898" grpId="0" animBg="1"/>
      <p:bldP spid="798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Existing Results (Average Response Time)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534988" y="1924050"/>
            <a:ext cx="761939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alibri" pitchFamily="34" charset="0"/>
              </a:rPr>
              <a:t> In the offline setting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O(log</a:t>
            </a:r>
            <a:r>
              <a:rPr lang="en-US" sz="2400" baseline="30000" dirty="0">
                <a:latin typeface="Calibri" pitchFamily="34" charset="0"/>
              </a:rPr>
              <a:t>2</a:t>
            </a:r>
            <a:r>
              <a:rPr lang="en-US" sz="2400" dirty="0">
                <a:latin typeface="Calibri" pitchFamily="34" charset="0"/>
              </a:rPr>
              <a:t>n)-approximation algorithm 		[BCS06]</a:t>
            </a:r>
          </a:p>
          <a:p>
            <a:pPr>
              <a:buFontTx/>
              <a:buChar char="•"/>
            </a:pPr>
            <a:endParaRPr lang="en-US" sz="2400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 dirty="0">
                <a:latin typeface="Calibri" pitchFamily="34" charset="0"/>
              </a:rPr>
              <a:t> In the online setting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Calibri" pitchFamily="34" charset="0"/>
              </a:rPr>
              <a:t> very strong lower bounds if no speed-up</a:t>
            </a:r>
          </a:p>
          <a:p>
            <a:pPr lvl="1">
              <a:buFontTx/>
              <a:buChar char="•"/>
            </a:pPr>
            <a:r>
              <a:rPr lang="en-US" sz="2400" dirty="0" smtClean="0">
                <a:latin typeface="Calibri" pitchFamily="34" charset="0"/>
              </a:rPr>
              <a:t> (2+</a:t>
            </a:r>
            <a:r>
              <a:rPr lang="en-US" sz="2400" dirty="0" smtClean="0"/>
              <a:t>є</a:t>
            </a:r>
            <a:r>
              <a:rPr lang="en-US" sz="2400" dirty="0" smtClean="0">
                <a:latin typeface="Calibri" pitchFamily="34" charset="0"/>
              </a:rPr>
              <a:t>) </a:t>
            </a:r>
            <a:r>
              <a:rPr lang="en-US" sz="2400" dirty="0">
                <a:latin typeface="Calibri" pitchFamily="34" charset="0"/>
              </a:rPr>
              <a:t>speed-up, </a:t>
            </a:r>
            <a:r>
              <a:rPr lang="en-US" sz="2400" dirty="0" smtClean="0">
                <a:latin typeface="Calibri" pitchFamily="34" charset="0"/>
              </a:rPr>
              <a:t>O(1/</a:t>
            </a:r>
            <a:r>
              <a:rPr lang="en-US" sz="2400" dirty="0" smtClean="0"/>
              <a:t>є</a:t>
            </a:r>
            <a:r>
              <a:rPr lang="en-US" sz="2400" baseline="30000" dirty="0" smtClean="0">
                <a:latin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</a:rPr>
              <a:t>)-</a:t>
            </a:r>
            <a:r>
              <a:rPr lang="en-US" sz="2400" dirty="0">
                <a:latin typeface="Calibri" pitchFamily="34" charset="0"/>
              </a:rPr>
              <a:t>competitive	[EP09] </a:t>
            </a:r>
            <a:endParaRPr lang="en-US" sz="2400" dirty="0" smtClean="0">
              <a:latin typeface="Calibri" pitchFamily="34" charset="0"/>
            </a:endParaRPr>
          </a:p>
          <a:p>
            <a:pPr lvl="1">
              <a:buFontTx/>
              <a:buChar char="•"/>
            </a:pPr>
            <a:r>
              <a:rPr lang="en-US" sz="2400" dirty="0" smtClean="0">
                <a:latin typeface="Calibri" pitchFamily="34" charset="0"/>
              </a:rPr>
              <a:t> (1+</a:t>
            </a:r>
            <a:r>
              <a:rPr lang="en-US" sz="2400" dirty="0" smtClean="0"/>
              <a:t>є</a:t>
            </a:r>
            <a:r>
              <a:rPr lang="en-US" sz="2400" dirty="0" smtClean="0">
                <a:latin typeface="Calibri" pitchFamily="34" charset="0"/>
              </a:rPr>
              <a:t>) speed-up, O(1/</a:t>
            </a:r>
            <a:r>
              <a:rPr lang="en-US" sz="2400" dirty="0" smtClean="0"/>
              <a:t>є</a:t>
            </a:r>
            <a:r>
              <a:rPr lang="en-US" sz="2400" baseline="30000" dirty="0" smtClean="0">
                <a:latin typeface="Calibri" pitchFamily="34" charset="0"/>
              </a:rPr>
              <a:t>11</a:t>
            </a:r>
            <a:r>
              <a:rPr lang="en-US" sz="2400" dirty="0" smtClean="0">
                <a:latin typeface="Calibri" pitchFamily="34" charset="0"/>
              </a:rPr>
              <a:t>)-competitive	[IM10] </a:t>
            </a:r>
            <a:endParaRPr lang="en-US" sz="2400" dirty="0" smtClean="0">
              <a:latin typeface="Calibri" pitchFamily="34" charset="0"/>
            </a:endParaRPr>
          </a:p>
          <a:p>
            <a:pPr lvl="1"/>
            <a:r>
              <a:rPr lang="en-US" sz="2400" dirty="0" smtClean="0">
                <a:latin typeface="Calibri" pitchFamily="34" charset="0"/>
              </a:rPr>
              <a:t>		(works only for unit-size pages)</a:t>
            </a:r>
            <a:endParaRPr lang="en-US" sz="2400" dirty="0" smtClean="0">
              <a:latin typeface="Calibri" pitchFamily="34" charset="0"/>
            </a:endParaRPr>
          </a:p>
          <a:p>
            <a:pPr lvl="1">
              <a:buFontTx/>
              <a:buChar char="•"/>
            </a:pPr>
            <a:endParaRPr lang="en-US" sz="2400" dirty="0">
              <a:latin typeface="Calibri" pitchFamily="34" charset="0"/>
            </a:endParaRPr>
          </a:p>
          <a:p>
            <a:pPr lvl="1"/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" y="2362200"/>
            <a:ext cx="883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A very simple (1+</a:t>
            </a:r>
            <a:r>
              <a:rPr lang="en-US" sz="2400" dirty="0" smtClean="0">
                <a:solidFill>
                  <a:srgbClr val="002060"/>
                </a:solidFill>
              </a:rPr>
              <a:t>є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) speed, O(1/</a:t>
            </a:r>
            <a:r>
              <a:rPr lang="en-US" sz="2400" dirty="0" smtClean="0">
                <a:solidFill>
                  <a:srgbClr val="002060"/>
                </a:solidFill>
              </a:rPr>
              <a:t>є</a:t>
            </a:r>
            <a:r>
              <a:rPr lang="en-US" sz="2400" baseline="30000" dirty="0" smtClean="0">
                <a:solidFill>
                  <a:srgbClr val="002060"/>
                </a:solidFill>
                <a:latin typeface="Calibri" pitchFamily="34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  <a:latin typeface="Calibri" pitchFamily="34" charset="0"/>
              </a:rPr>
              <a:t>)-competitive online algorithm.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Can be extended to the setting when the pages have non-uniform sizes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43E4E-DDD6-4761-B4DB-4642378A9E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1371600"/>
            <a:ext cx="533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Consider “Fractional” Relaxation of Broadcast Scheduling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>
            <a:off x="4419600" y="2604246"/>
            <a:ext cx="450761" cy="6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05000" y="3429000"/>
            <a:ext cx="533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Get (1+</a:t>
            </a:r>
            <a:r>
              <a:rPr lang="en-US" sz="2400" dirty="0" smtClean="0">
                <a:solidFill>
                  <a:schemeClr val="bg1"/>
                </a:solidFill>
              </a:rPr>
              <a:t>є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) speed, O(1/</a:t>
            </a:r>
            <a:r>
              <a:rPr lang="en-US" sz="2400" dirty="0" smtClean="0">
                <a:solidFill>
                  <a:schemeClr val="bg1"/>
                </a:solidFill>
              </a:rPr>
              <a:t>є</a:t>
            </a:r>
            <a:r>
              <a:rPr lang="en-US" sz="2400" baseline="30000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)</a:t>
            </a:r>
            <a:r>
              <a:rPr lang="en-US" sz="2400" dirty="0" smtClean="0">
                <a:solidFill>
                  <a:schemeClr val="bg1"/>
                </a:solidFill>
              </a:rPr>
              <a:t> competitive online algorithm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19600" y="4661646"/>
            <a:ext cx="450761" cy="67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905000" y="5486400"/>
            <a:ext cx="533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Design an online rounding algorithm, with further O(1/</a:t>
            </a:r>
            <a:r>
              <a:rPr lang="en-US" sz="2400" dirty="0" smtClean="0">
                <a:solidFill>
                  <a:schemeClr val="bg1"/>
                </a:solidFill>
              </a:rPr>
              <a:t>є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</a:rPr>
              <a:t>) loss in obj. function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57200" y="1676400"/>
            <a:ext cx="1219200" cy="533400"/>
          </a:xfrm>
          <a:prstGeom prst="rightArrow">
            <a:avLst/>
          </a:prstGeom>
          <a:solidFill>
            <a:srgbClr val="00B050"/>
          </a:solidFill>
          <a:ln>
            <a:solidFill>
              <a:srgbClr val="24A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UPAMG@ELEPUANFUVWXY5M7" val="2847"/>
  <p:tag name="FIRSTPRASAD@XFVKXEKFUVWXY5K7" val="27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Phi(t) = \sum_{r \in N_A(t) \setminus N_O(t)} \mathsf{rank}(r) z(r,t)$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_A(t) + \frac{d}{dt} \Phi(t) \leq \beta N_O(t)$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Phi(t) = \sum_{r \in N_A(t) \setminus N_O(t)} \mathsf{rank}(r) z(r,t)$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_A(t) + \frac{d}{dt} \Phi(t) \leq \beta N_O(t)$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p} x_{pt} \leq 1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t = a(r)}^{b(r)}  x_{pt} \geq 1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r} b(r) - a(r)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infty$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_A(t) + \frac{d}{dt} \Phi(t) \leq \beta N_O(t)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Phi(t) = \sum_{r \in N_A(t) \setminus N_O(t)} \mathsf{rank}(r) z(r,t)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Phi(t) = \sum_{r \in N_A(t) \setminus N_O(t)} \mathsf{rank}(r) z(r,t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_A(t) + \frac{d}{dt} \Phi(t) \leq \beta N_O(t)$&#10;&#10;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945</Words>
  <Application>Microsoft Office PowerPoint</Application>
  <PresentationFormat>On-screen Show (4:3)</PresentationFormat>
  <Paragraphs>215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Better Scalable Algorithms for Broadcast Scheduling</vt:lpstr>
      <vt:lpstr>Outline</vt:lpstr>
      <vt:lpstr>Motivation: Client-Server System</vt:lpstr>
      <vt:lpstr>Motivation: Formalizing</vt:lpstr>
      <vt:lpstr>Online Broadcast Scheduling</vt:lpstr>
      <vt:lpstr>A Concrete Example</vt:lpstr>
      <vt:lpstr>Existing Results (Average Response Time)</vt:lpstr>
      <vt:lpstr>Our Results</vt:lpstr>
      <vt:lpstr>High Level Idea</vt:lpstr>
      <vt:lpstr>Fractional Relaxation</vt:lpstr>
      <vt:lpstr>High Level Idea</vt:lpstr>
      <vt:lpstr>Algorithm (with weaker guarantee)</vt:lpstr>
      <vt:lpstr>Algorithm (with weaker guarantee)</vt:lpstr>
      <vt:lpstr>Algorithm (with weaker guarantee)</vt:lpstr>
      <vt:lpstr>Analysis</vt:lpstr>
      <vt:lpstr>For our Problem</vt:lpstr>
      <vt:lpstr>Analysis Continued</vt:lpstr>
      <vt:lpstr>Analysis Continued</vt:lpstr>
      <vt:lpstr>Analysis Continued</vt:lpstr>
      <vt:lpstr>High Level Idea</vt:lpstr>
      <vt:lpstr>Rounding: One Slide Overview</vt:lpstr>
      <vt:lpstr>Summary + Open Question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and Stochastic Survivable Network Design</dc:title>
  <dc:creator>School of Computer Science</dc:creator>
  <cp:lastModifiedBy>Ravi</cp:lastModifiedBy>
  <cp:revision>1214</cp:revision>
  <dcterms:created xsi:type="dcterms:W3CDTF">2009-05-25T14:15:21Z</dcterms:created>
  <dcterms:modified xsi:type="dcterms:W3CDTF">2010-07-06T22:01:45Z</dcterms:modified>
</cp:coreProperties>
</file>