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83" r:id="rId10"/>
    <p:sldId id="271" r:id="rId11"/>
    <p:sldId id="272" r:id="rId12"/>
    <p:sldId id="273" r:id="rId13"/>
    <p:sldId id="278" r:id="rId14"/>
    <p:sldId id="274" r:id="rId15"/>
    <p:sldId id="275" r:id="rId16"/>
    <p:sldId id="28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831"/>
    <a:srgbClr val="7E0000"/>
    <a:srgbClr val="C4F2C8"/>
    <a:srgbClr val="952B7E"/>
    <a:srgbClr val="28C637"/>
    <a:srgbClr val="F3F6FB"/>
    <a:srgbClr val="E2E9F6"/>
    <a:srgbClr val="CFF5D3"/>
    <a:srgbClr val="B3EFB9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4" autoAdjust="0"/>
    <p:restoredTop sz="93462" autoAdjust="0"/>
  </p:normalViewPr>
  <p:slideViewPr>
    <p:cSldViewPr>
      <p:cViewPr varScale="1">
        <p:scale>
          <a:sx n="72" d="100"/>
          <a:sy n="72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A52AC3-7702-4676-BFE1-02B14BC9EADB}" type="datetimeFigureOut">
              <a:rPr lang="en-US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D9D03-7943-4473-AA74-8E29518D4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5A6C7E-39FC-409E-BEB6-8FDEBACDF70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460FFF-8817-4974-8823-6CD675A178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792643-BED5-4C9A-8792-6FB20521C15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566EEA-0F36-43BE-87FD-77EFDC4C134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DBA74-1AB4-4D6F-8009-3DFF6583891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D9D03-7943-4473-AA74-8E29518D4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277C877-BD99-4149-AAEB-1EC1F3EBD28B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6EB531-9EE6-4937-B37E-78588BA616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FEA052-D582-4A1E-A27C-17BDCBF4E2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6FE0-29D1-4EED-8C56-162822DC1C8F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F4C0-9030-4A9E-8815-F3DD2297D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DD752-0498-49CC-8285-F21138C7023E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CDB2E-151B-4E8F-A031-85370738B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5CBA4-E1A2-4415-B813-34F7A9C17F65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3A367-33E6-4901-9042-9697F2D7B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116636-5152-44FE-AD10-B9DF14B87C9A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9CDC90-35EA-45D4-A5F9-D490687A19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29598-DA40-4C37-8235-897E0693CC06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20CBE-F377-4106-B41E-969E16247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B6377-9C6E-46C9-B14C-89BF47F3D6DF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BA7FD-815A-4FC3-A150-2C5A101AB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F0B7-60F4-4021-A0CD-4E5F232AC167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CB3D1-626F-4EDE-9A60-38BFF357A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B7C2A-C626-433A-A6E4-994991FAABEE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BF4EA-CCAC-4B97-8339-DA51D6559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21CD-3A87-44CB-AF55-51E68264F450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C5187-2F2B-433C-AA0B-794D6E969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7F675-9E16-440B-9725-0EF2E340EF48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FC79A-8804-48C4-AA2B-A1CBF69C8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7AC49-D11B-4C30-8064-FB3128EB4F4C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A091D-E045-4D03-B0BE-916F3A562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E2E9F6"/>
            </a:gs>
            <a:gs pos="100000">
              <a:srgbClr val="F3F6FB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BF8AA5-FED7-4AAD-9B2B-4D74BB26AA26}" type="datetime1">
              <a:rPr lang="en-US" smtClean="0"/>
              <a:pPr>
                <a:defRPr/>
              </a:pPr>
              <a:t>1/19/2010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9CDC90-35EA-45D4-A5F9-D490687A1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2.xml"/><Relationship Id="rId7" Type="http://schemas.openxmlformats.org/officeDocument/2006/relationships/image" Target="../media/image1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8.xml"/><Relationship Id="rId7" Type="http://schemas.openxmlformats.org/officeDocument/2006/relationships/image" Target="../media/image2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4" Type="http://schemas.openxmlformats.org/officeDocument/2006/relationships/tags" Target="../tags/tag29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9.png"/><Relationship Id="rId5" Type="http://schemas.openxmlformats.org/officeDocument/2006/relationships/tags" Target="../tags/tag34.xml"/><Relationship Id="rId10" Type="http://schemas.openxmlformats.org/officeDocument/2006/relationships/image" Target="../media/image28.png"/><Relationship Id="rId4" Type="http://schemas.openxmlformats.org/officeDocument/2006/relationships/tags" Target="../tags/tag33.xml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5" Type="http://schemas.openxmlformats.org/officeDocument/2006/relationships/image" Target="../media/image11.png"/><Relationship Id="rId10" Type="http://schemas.openxmlformats.org/officeDocument/2006/relationships/notesSlide" Target="../notesSlides/notesSlide7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8.png"/><Relationship Id="rId18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1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14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4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An O(1) Approximation Algorithm for Generalized Min-Sum Set Cover</a:t>
            </a:r>
          </a:p>
        </p:txBody>
      </p:sp>
      <p:sp>
        <p:nvSpPr>
          <p:cNvPr id="2052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858000" cy="1752600"/>
          </a:xfrm>
        </p:spPr>
        <p:txBody>
          <a:bodyPr/>
          <a:lstStyle/>
          <a:p>
            <a:pPr eaLnBrk="1" hangingPunct="1"/>
            <a:r>
              <a:rPr lang="en-US" sz="2200" dirty="0" err="1" smtClean="0">
                <a:solidFill>
                  <a:srgbClr val="0070C0"/>
                </a:solidFill>
              </a:rPr>
              <a:t>Ravishankar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Krishnaswamy</a:t>
            </a:r>
            <a:endParaRPr lang="en-US" sz="22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sz="1800" dirty="0" smtClean="0">
                <a:solidFill>
                  <a:srgbClr val="595959"/>
                </a:solidFill>
              </a:rPr>
              <a:t>Carnegie Mellon University</a:t>
            </a:r>
          </a:p>
          <a:p>
            <a:pPr eaLnBrk="1" hangingPunct="1"/>
            <a:endParaRPr lang="en-US" sz="2000" dirty="0" smtClean="0">
              <a:solidFill>
                <a:srgbClr val="595959"/>
              </a:solidFill>
            </a:endParaRPr>
          </a:p>
          <a:p>
            <a:pPr eaLnBrk="1" hangingPunct="1"/>
            <a:r>
              <a:rPr lang="en-US" sz="2000" i="1" dirty="0" smtClean="0">
                <a:solidFill>
                  <a:srgbClr val="595959"/>
                </a:solidFill>
              </a:rPr>
              <a:t>joint work with Nikhil </a:t>
            </a:r>
            <a:r>
              <a:rPr lang="en-US" sz="2000" i="1" dirty="0" err="1" smtClean="0">
                <a:solidFill>
                  <a:srgbClr val="595959"/>
                </a:solidFill>
              </a:rPr>
              <a:t>Bansal</a:t>
            </a:r>
            <a:r>
              <a:rPr lang="en-US" sz="2000" i="1" dirty="0" smtClean="0">
                <a:solidFill>
                  <a:srgbClr val="595959"/>
                </a:solidFill>
              </a:rPr>
              <a:t> (IBM) and </a:t>
            </a:r>
            <a:r>
              <a:rPr lang="en-US" sz="2000" i="1" dirty="0" err="1" smtClean="0">
                <a:solidFill>
                  <a:srgbClr val="595959"/>
                </a:solidFill>
              </a:rPr>
              <a:t>Anupam</a:t>
            </a:r>
            <a:r>
              <a:rPr lang="en-US" sz="2000" i="1" dirty="0" smtClean="0">
                <a:solidFill>
                  <a:srgbClr val="595959"/>
                </a:solidFill>
              </a:rPr>
              <a:t> Gupta (CMU)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The Rounding Algorithm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33400" y="1447800"/>
            <a:ext cx="77120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First Attempt: Randomized Rounding</a:t>
            </a:r>
          </a:p>
          <a:p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  <a:p>
            <a:r>
              <a:rPr lang="en-US" sz="2200" dirty="0">
                <a:latin typeface="Calibri" pitchFamily="34" charset="0"/>
              </a:rPr>
              <a:t>For each time t and element e, </a:t>
            </a:r>
          </a:p>
          <a:p>
            <a:r>
              <a:rPr lang="en-US" sz="2200" dirty="0" smtClean="0">
                <a:latin typeface="Calibri" pitchFamily="34" charset="0"/>
              </a:rPr>
              <a:t>tentatively </a:t>
            </a:r>
            <a:r>
              <a:rPr lang="en-US" sz="2200" dirty="0">
                <a:latin typeface="Calibri" pitchFamily="34" charset="0"/>
              </a:rPr>
              <a:t>place element e at time t with probability </a:t>
            </a:r>
            <a:r>
              <a:rPr lang="en-US" sz="2200" dirty="0" err="1">
                <a:latin typeface="Calibri" pitchFamily="34" charset="0"/>
              </a:rPr>
              <a:t>x</a:t>
            </a:r>
            <a:r>
              <a:rPr lang="en-US" sz="2200" baseline="-25000" dirty="0" err="1">
                <a:latin typeface="Calibri" pitchFamily="34" charset="0"/>
              </a:rPr>
              <a:t>et</a:t>
            </a:r>
            <a:endParaRPr lang="en-US" sz="2200" baseline="-25000" dirty="0">
              <a:latin typeface="Calibri" pitchFamily="34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1000" y="5105400"/>
            <a:ext cx="8382000" cy="533400"/>
            <a:chOff x="240" y="3216"/>
            <a:chExt cx="5280" cy="336"/>
          </a:xfrm>
        </p:grpSpPr>
        <p:sp>
          <p:nvSpPr>
            <p:cNvPr id="20494" name="Line 4"/>
            <p:cNvSpPr>
              <a:spLocks noChangeShapeType="1"/>
            </p:cNvSpPr>
            <p:nvPr/>
          </p:nvSpPr>
          <p:spPr bwMode="auto">
            <a:xfrm>
              <a:off x="288" y="3216"/>
              <a:ext cx="52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Text Box 5"/>
            <p:cNvSpPr txBox="1">
              <a:spLocks noChangeArrowheads="1"/>
            </p:cNvSpPr>
            <p:nvPr/>
          </p:nvSpPr>
          <p:spPr bwMode="auto">
            <a:xfrm>
              <a:off x="240" y="3321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Time t</a:t>
              </a:r>
            </a:p>
          </p:txBody>
        </p:sp>
        <p:sp>
          <p:nvSpPr>
            <p:cNvPr id="20496" name="Line 7"/>
            <p:cNvSpPr>
              <a:spLocks noChangeShapeType="1"/>
            </p:cNvSpPr>
            <p:nvPr/>
          </p:nvSpPr>
          <p:spPr bwMode="auto">
            <a:xfrm>
              <a:off x="816" y="34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7200" y="3733800"/>
            <a:ext cx="6781800" cy="1295400"/>
            <a:chOff x="288" y="2352"/>
            <a:chExt cx="4272" cy="816"/>
          </a:xfrm>
        </p:grpSpPr>
        <p:sp>
          <p:nvSpPr>
            <p:cNvPr id="20486" name="Rectangle 8"/>
            <p:cNvSpPr>
              <a:spLocks noChangeArrowheads="1"/>
            </p:cNvSpPr>
            <p:nvPr/>
          </p:nvSpPr>
          <p:spPr bwMode="auto">
            <a:xfrm>
              <a:off x="288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9"/>
            <p:cNvSpPr>
              <a:spLocks noChangeArrowheads="1"/>
            </p:cNvSpPr>
            <p:nvPr/>
          </p:nvSpPr>
          <p:spPr bwMode="auto">
            <a:xfrm>
              <a:off x="288" y="2640"/>
              <a:ext cx="240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10"/>
            <p:cNvSpPr>
              <a:spLocks noChangeArrowheads="1"/>
            </p:cNvSpPr>
            <p:nvPr/>
          </p:nvSpPr>
          <p:spPr bwMode="auto">
            <a:xfrm>
              <a:off x="288" y="2352"/>
              <a:ext cx="24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Rectangle 11"/>
            <p:cNvSpPr>
              <a:spLocks noChangeArrowheads="1"/>
            </p:cNvSpPr>
            <p:nvPr/>
          </p:nvSpPr>
          <p:spPr bwMode="auto">
            <a:xfrm>
              <a:off x="912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12"/>
            <p:cNvSpPr>
              <a:spLocks noChangeArrowheads="1"/>
            </p:cNvSpPr>
            <p:nvPr/>
          </p:nvSpPr>
          <p:spPr bwMode="auto">
            <a:xfrm>
              <a:off x="1536" y="292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13"/>
            <p:cNvSpPr>
              <a:spLocks noChangeArrowheads="1"/>
            </p:cNvSpPr>
            <p:nvPr/>
          </p:nvSpPr>
          <p:spPr bwMode="auto">
            <a:xfrm>
              <a:off x="1536" y="2640"/>
              <a:ext cx="240" cy="240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14"/>
            <p:cNvSpPr>
              <a:spLocks noChangeArrowheads="1"/>
            </p:cNvSpPr>
            <p:nvPr/>
          </p:nvSpPr>
          <p:spPr bwMode="auto">
            <a:xfrm>
              <a:off x="3120" y="2928"/>
              <a:ext cx="240" cy="24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Rectangle 15"/>
            <p:cNvSpPr>
              <a:spLocks noChangeArrowheads="1"/>
            </p:cNvSpPr>
            <p:nvPr/>
          </p:nvSpPr>
          <p:spPr bwMode="auto">
            <a:xfrm>
              <a:off x="4320" y="2928"/>
              <a:ext cx="240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96200" y="1764268"/>
            <a:ext cx="1295400" cy="2045732"/>
            <a:chOff x="7696200" y="1764268"/>
            <a:chExt cx="1295400" cy="2045732"/>
          </a:xfrm>
        </p:grpSpPr>
        <p:sp>
          <p:nvSpPr>
            <p:cNvPr id="17" name="Oval 16"/>
            <p:cNvSpPr/>
            <p:nvPr/>
          </p:nvSpPr>
          <p:spPr>
            <a:xfrm>
              <a:off x="7696200" y="1981200"/>
              <a:ext cx="228600" cy="228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696200" y="236220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696200" y="2743200"/>
              <a:ext cx="228600" cy="228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96200" y="3581400"/>
              <a:ext cx="228600" cy="2286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763000" y="1981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763000" y="2362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8763000" y="2743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763000" y="3581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tretch>
              <a:fillRect/>
            </a:stretch>
          </p:blipFill>
          <p:spPr>
            <a:xfrm>
              <a:off x="8305800" y="3139448"/>
              <a:ext cx="45719" cy="365752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17" idx="6"/>
              <a:endCxn id="21" idx="2"/>
            </p:cNvCxnSpPr>
            <p:nvPr/>
          </p:nvCxnSpPr>
          <p:spPr>
            <a:xfrm>
              <a:off x="7924800" y="2095500"/>
              <a:ext cx="8382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848600" y="176426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o.2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9" name="Straight Arrow Connector 28"/>
            <p:cNvCxnSpPr>
              <a:endCxn id="22" idx="2"/>
            </p:cNvCxnSpPr>
            <p:nvPr/>
          </p:nvCxnSpPr>
          <p:spPr>
            <a:xfrm>
              <a:off x="7924800" y="2133600"/>
              <a:ext cx="838200" cy="3429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1" idx="3"/>
            </p:cNvCxnSpPr>
            <p:nvPr/>
          </p:nvCxnSpPr>
          <p:spPr>
            <a:xfrm flipV="1">
              <a:off x="7924800" y="2176322"/>
              <a:ext cx="871678" cy="2620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767463">
              <a:off x="7820819" y="2280548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o.5</a:t>
              </a:r>
              <a:endParaRPr lang="en-US" dirty="0"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6962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endCxn id="21" idx="4"/>
            </p:cNvCxnSpPr>
            <p:nvPr/>
          </p:nvCxnSpPr>
          <p:spPr>
            <a:xfrm rot="5400000" flipH="1" flipV="1">
              <a:off x="7905750" y="2228850"/>
              <a:ext cx="990600" cy="9525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8812305">
              <a:off x="7885865" y="293636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o.3</a:t>
              </a:r>
              <a:endParaRPr lang="en-US" dirty="0">
                <a:latin typeface="+mn-l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924800" y="2819400"/>
              <a:ext cx="8382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924800" y="3657600"/>
              <a:ext cx="8382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24" idx="1"/>
            </p:cNvCxnSpPr>
            <p:nvPr/>
          </p:nvCxnSpPr>
          <p:spPr>
            <a:xfrm>
              <a:off x="7924800" y="3275012"/>
              <a:ext cx="871678" cy="3398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191368">
              <a:off x="8309559" y="2303120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o.8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817996" y="1295400"/>
            <a:ext cx="1135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Optimal LP </a:t>
            </a:r>
          </a:p>
          <a:p>
            <a:pPr algn="ctr"/>
            <a:r>
              <a:rPr lang="en-US" sz="1600" dirty="0" smtClean="0">
                <a:latin typeface="+mn-lt"/>
              </a:rPr>
              <a:t>solution</a:t>
            </a:r>
            <a:endParaRPr lang="en-US" sz="1600" dirty="0">
              <a:latin typeface="+mn-lt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The Rounding Algorithm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69925" y="1219200"/>
            <a:ext cx="771207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What we know</a:t>
            </a:r>
          </a:p>
          <a:p>
            <a:pPr algn="ctr"/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At </a:t>
            </a:r>
            <a:r>
              <a:rPr lang="en-US" sz="2000" dirty="0">
                <a:latin typeface="Calibri" pitchFamily="34" charset="0"/>
              </a:rPr>
              <a:t>each time t, the expected number of elements scheduled is 1.</a:t>
            </a: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 For </a:t>
            </a:r>
            <a:r>
              <a:rPr lang="en-US" sz="2000" dirty="0">
                <a:latin typeface="Calibri" pitchFamily="34" charset="0"/>
              </a:rPr>
              <a:t>any </a:t>
            </a:r>
            <a:r>
              <a:rPr lang="en-US" sz="2000" dirty="0" smtClean="0">
                <a:latin typeface="Calibri" pitchFamily="34" charset="0"/>
              </a:rPr>
              <a:t>user u, </a:t>
            </a:r>
            <a:r>
              <a:rPr lang="en-US" sz="2000" dirty="0">
                <a:latin typeface="Calibri" pitchFamily="34" charset="0"/>
              </a:rPr>
              <a:t>let       denote the first time when  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 Then,  the LP constraint ensures that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With </a:t>
            </a:r>
            <a:r>
              <a:rPr lang="en-US" sz="2000" dirty="0">
                <a:latin typeface="Calibri" pitchFamily="34" charset="0"/>
              </a:rPr>
              <a:t>constant </a:t>
            </a:r>
            <a:r>
              <a:rPr lang="en-US" sz="2000" dirty="0" smtClean="0">
                <a:latin typeface="Calibri" pitchFamily="34" charset="0"/>
              </a:rPr>
              <a:t>probability </a:t>
            </a:r>
            <a:r>
              <a:rPr lang="en-US" sz="2000" dirty="0" err="1" smtClean="0">
                <a:latin typeface="Calibri" pitchFamily="34" charset="0"/>
              </a:rPr>
              <a:t>p</a:t>
            </a:r>
            <a:r>
              <a:rPr lang="en-US" sz="2000" baseline="-25000" dirty="0" err="1" smtClean="0">
                <a:latin typeface="Calibri" pitchFamily="34" charset="0"/>
              </a:rPr>
              <a:t>u</a:t>
            </a:r>
            <a:r>
              <a:rPr lang="en-US" sz="2000" dirty="0" smtClean="0">
                <a:latin typeface="Calibri" pitchFamily="34" charset="0"/>
              </a:rPr>
              <a:t>, user u </a:t>
            </a:r>
            <a:r>
              <a:rPr lang="en-US" sz="2000" dirty="0">
                <a:latin typeface="Calibri" pitchFamily="34" charset="0"/>
              </a:rPr>
              <a:t>is </a:t>
            </a:r>
            <a:r>
              <a:rPr lang="en-US" sz="2000" dirty="0" smtClean="0">
                <a:latin typeface="Calibri" pitchFamily="34" charset="0"/>
              </a:rPr>
              <a:t>“constant-happy” </a:t>
            </a:r>
            <a:r>
              <a:rPr lang="en-US" sz="2000" dirty="0">
                <a:latin typeface="Calibri" pitchFamily="34" charset="0"/>
              </a:rPr>
              <a:t>by time </a:t>
            </a:r>
            <a:r>
              <a:rPr lang="en-US" sz="2000" dirty="0" err="1" smtClean="0">
                <a:latin typeface="Calibri" pitchFamily="34" charset="0"/>
              </a:rPr>
              <a:t>t</a:t>
            </a:r>
            <a:r>
              <a:rPr lang="en-US" sz="2000" baseline="-25000" dirty="0" err="1" smtClean="0">
                <a:latin typeface="Calibri" pitchFamily="34" charset="0"/>
              </a:rPr>
              <a:t>u</a:t>
            </a:r>
            <a:r>
              <a:rPr lang="en-US" sz="2000" dirty="0" smtClean="0">
                <a:latin typeface="Calibri" pitchFamily="34" charset="0"/>
              </a:rPr>
              <a:t>.</a:t>
            </a:r>
            <a:endParaRPr lang="en-US" sz="2000" dirty="0">
              <a:latin typeface="Calibri" pitchFamily="34" charset="0"/>
            </a:endParaRPr>
          </a:p>
          <a:p>
            <a:endParaRPr lang="en-US" sz="2000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The user u incurred happiness time at least            in LP solution!</a:t>
            </a:r>
            <a:endParaRPr lang="en-US" sz="2000" dirty="0">
              <a:latin typeface="Calibri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1000" y="3962400"/>
            <a:ext cx="8382000" cy="1905000"/>
            <a:chOff x="240" y="2928"/>
            <a:chExt cx="5280" cy="12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0" y="3792"/>
              <a:ext cx="5280" cy="336"/>
              <a:chOff x="240" y="3216"/>
              <a:chExt cx="5280" cy="336"/>
            </a:xfrm>
          </p:grpSpPr>
          <p:sp>
            <p:nvSpPr>
              <p:cNvPr id="21525" name="Line 5"/>
              <p:cNvSpPr>
                <a:spLocks noChangeShapeType="1"/>
              </p:cNvSpPr>
              <p:nvPr/>
            </p:nvSpPr>
            <p:spPr bwMode="auto">
              <a:xfrm>
                <a:off x="288" y="3216"/>
                <a:ext cx="52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6" name="Text Box 6"/>
              <p:cNvSpPr txBox="1">
                <a:spLocks noChangeArrowheads="1"/>
              </p:cNvSpPr>
              <p:nvPr/>
            </p:nvSpPr>
            <p:spPr bwMode="auto">
              <a:xfrm>
                <a:off x="240" y="3321"/>
                <a:ext cx="5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Time t</a:t>
                </a:r>
              </a:p>
            </p:txBody>
          </p:sp>
          <p:sp>
            <p:nvSpPr>
              <p:cNvPr id="21527" name="Line 7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88" y="2928"/>
              <a:ext cx="4272" cy="816"/>
              <a:chOff x="288" y="2352"/>
              <a:chExt cx="4272" cy="816"/>
            </a:xfrm>
          </p:grpSpPr>
          <p:sp>
            <p:nvSpPr>
              <p:cNvPr id="21517" name="Rectangle 9"/>
              <p:cNvSpPr>
                <a:spLocks noChangeArrowheads="1"/>
              </p:cNvSpPr>
              <p:nvPr/>
            </p:nvSpPr>
            <p:spPr bwMode="auto">
              <a:xfrm>
                <a:off x="288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Rectangle 10"/>
              <p:cNvSpPr>
                <a:spLocks noChangeArrowheads="1"/>
              </p:cNvSpPr>
              <p:nvPr/>
            </p:nvSpPr>
            <p:spPr bwMode="auto">
              <a:xfrm>
                <a:off x="288" y="264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9" name="Rectangle 11"/>
              <p:cNvSpPr>
                <a:spLocks noChangeArrowheads="1"/>
              </p:cNvSpPr>
              <p:nvPr/>
            </p:nvSpPr>
            <p:spPr bwMode="auto">
              <a:xfrm>
                <a:off x="288" y="2352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Rectangle 12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Rectangle 13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Rectangle 14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240" cy="240"/>
              </a:xfrm>
              <a:prstGeom prst="rect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Rectangle 15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40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Rectangle 16"/>
              <p:cNvSpPr>
                <a:spLocks noChangeArrowheads="1"/>
              </p:cNvSpPr>
              <p:nvPr/>
            </p:nvSpPr>
            <p:spPr bwMode="auto">
              <a:xfrm>
                <a:off x="4320" y="29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28" name="Picture 2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909310" y="2590800"/>
            <a:ext cx="796290" cy="302895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775585" y="2667000"/>
            <a:ext cx="196215" cy="19812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76601" y="3276601"/>
            <a:ext cx="2714625" cy="365760"/>
          </a:xfrm>
          <a:prstGeom prst="rect">
            <a:avLst/>
          </a:prstGeom>
        </p:spPr>
      </p:pic>
      <p:pic>
        <p:nvPicPr>
          <p:cNvPr id="30" name="Picture 2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427345" y="4480560"/>
            <a:ext cx="516255" cy="302895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600200" y="3124200"/>
            <a:ext cx="5867400" cy="838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4F2C8"/>
                </a:solidFill>
              </a:rPr>
              <a:t>Can get O(log n)-approximation algorithm</a:t>
            </a:r>
            <a:endParaRPr lang="en-US" sz="2400" dirty="0">
              <a:solidFill>
                <a:srgbClr val="C4F2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0.00556 L 0.0 0.144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 O(log n) Approximation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1482D506-C5A0-42B7-9D4F-3851E191504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" y="1600200"/>
            <a:ext cx="8382000" cy="1143000"/>
            <a:chOff x="240" y="2928"/>
            <a:chExt cx="5280" cy="12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40" y="3792"/>
              <a:ext cx="5280" cy="336"/>
              <a:chOff x="240" y="3216"/>
              <a:chExt cx="5280" cy="336"/>
            </a:xfrm>
          </p:grpSpPr>
          <p:sp>
            <p:nvSpPr>
              <p:cNvPr id="22575" name="Line 5"/>
              <p:cNvSpPr>
                <a:spLocks noChangeShapeType="1"/>
              </p:cNvSpPr>
              <p:nvPr/>
            </p:nvSpPr>
            <p:spPr bwMode="auto">
              <a:xfrm>
                <a:off x="288" y="3216"/>
                <a:ext cx="52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Text Box 6"/>
              <p:cNvSpPr txBox="1">
                <a:spLocks noChangeArrowheads="1"/>
              </p:cNvSpPr>
              <p:nvPr/>
            </p:nvSpPr>
            <p:spPr bwMode="auto">
              <a:xfrm>
                <a:off x="240" y="3321"/>
                <a:ext cx="5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Time t</a:t>
                </a:r>
              </a:p>
            </p:txBody>
          </p:sp>
          <p:sp>
            <p:nvSpPr>
              <p:cNvPr id="22577" name="Line 7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88" y="2928"/>
              <a:ext cx="4272" cy="816"/>
              <a:chOff x="288" y="2352"/>
              <a:chExt cx="4272" cy="816"/>
            </a:xfrm>
          </p:grpSpPr>
          <p:sp>
            <p:nvSpPr>
              <p:cNvPr id="22567" name="Rectangle 9"/>
              <p:cNvSpPr>
                <a:spLocks noChangeArrowheads="1"/>
              </p:cNvSpPr>
              <p:nvPr/>
            </p:nvSpPr>
            <p:spPr bwMode="auto">
              <a:xfrm>
                <a:off x="288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10"/>
              <p:cNvSpPr>
                <a:spLocks noChangeArrowheads="1"/>
              </p:cNvSpPr>
              <p:nvPr/>
            </p:nvSpPr>
            <p:spPr bwMode="auto">
              <a:xfrm>
                <a:off x="288" y="2640"/>
                <a:ext cx="240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11"/>
              <p:cNvSpPr>
                <a:spLocks noChangeArrowheads="1"/>
              </p:cNvSpPr>
              <p:nvPr/>
            </p:nvSpPr>
            <p:spPr bwMode="auto">
              <a:xfrm>
                <a:off x="288" y="2352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12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13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14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240" cy="240"/>
              </a:xfrm>
              <a:prstGeom prst="rect">
                <a:avLst/>
              </a:prstGeom>
              <a:solidFill>
                <a:srgbClr val="8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15"/>
              <p:cNvSpPr>
                <a:spLocks noChangeArrowheads="1"/>
              </p:cNvSpPr>
              <p:nvPr/>
            </p:nvSpPr>
            <p:spPr bwMode="auto">
              <a:xfrm>
                <a:off x="3120" y="2928"/>
                <a:ext cx="240" cy="240"/>
              </a:xfrm>
              <a:prstGeom prst="rect">
                <a:avLst/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16"/>
              <p:cNvSpPr>
                <a:spLocks noChangeArrowheads="1"/>
              </p:cNvSpPr>
              <p:nvPr/>
            </p:nvSpPr>
            <p:spPr bwMode="auto">
              <a:xfrm>
                <a:off x="4320" y="2928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381000" y="3154363"/>
            <a:ext cx="8382000" cy="884237"/>
            <a:chOff x="381000" y="3154680"/>
            <a:chExt cx="8382000" cy="883920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81000" y="3718560"/>
              <a:ext cx="8382000" cy="320040"/>
              <a:chOff x="240" y="3216"/>
              <a:chExt cx="5280" cy="336"/>
            </a:xfrm>
          </p:grpSpPr>
          <p:sp>
            <p:nvSpPr>
              <p:cNvPr id="22562" name="Line 5"/>
              <p:cNvSpPr>
                <a:spLocks noChangeShapeType="1"/>
              </p:cNvSpPr>
              <p:nvPr/>
            </p:nvSpPr>
            <p:spPr bwMode="auto">
              <a:xfrm>
                <a:off x="288" y="3216"/>
                <a:ext cx="52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Text Box 6"/>
              <p:cNvSpPr txBox="1">
                <a:spLocks noChangeArrowheads="1"/>
              </p:cNvSpPr>
              <p:nvPr/>
            </p:nvSpPr>
            <p:spPr bwMode="auto">
              <a:xfrm>
                <a:off x="240" y="3321"/>
                <a:ext cx="5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Time t</a:t>
                </a:r>
              </a:p>
            </p:txBody>
          </p:sp>
          <p:sp>
            <p:nvSpPr>
              <p:cNvPr id="22564" name="Line 7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57200" y="3443501"/>
              <a:ext cx="381000" cy="2301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6096000" y="3429219"/>
              <a:ext cx="381000" cy="22851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1447800" y="3154680"/>
              <a:ext cx="381000" cy="22851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57" name="Rectangle 12"/>
            <p:cNvSpPr>
              <a:spLocks noChangeArrowheads="1"/>
            </p:cNvSpPr>
            <p:nvPr/>
          </p:nvSpPr>
          <p:spPr bwMode="auto">
            <a:xfrm>
              <a:off x="1447800" y="344424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Rectangle 13"/>
            <p:cNvSpPr>
              <a:spLocks noChangeArrowheads="1"/>
            </p:cNvSpPr>
            <p:nvPr/>
          </p:nvSpPr>
          <p:spPr bwMode="auto">
            <a:xfrm>
              <a:off x="2438400" y="3444240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2438400" y="3170549"/>
              <a:ext cx="381000" cy="2285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60" name="Rectangle 15"/>
            <p:cNvSpPr>
              <a:spLocks noChangeArrowheads="1"/>
            </p:cNvSpPr>
            <p:nvPr/>
          </p:nvSpPr>
          <p:spPr bwMode="auto">
            <a:xfrm>
              <a:off x="4953000" y="3444240"/>
              <a:ext cx="381000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Rectangle 16"/>
            <p:cNvSpPr>
              <a:spLocks noChangeArrowheads="1"/>
            </p:cNvSpPr>
            <p:nvPr/>
          </p:nvSpPr>
          <p:spPr bwMode="auto">
            <a:xfrm>
              <a:off x="3810000" y="3429000"/>
              <a:ext cx="381000" cy="228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381000" y="5111750"/>
            <a:ext cx="8382000" cy="1136650"/>
            <a:chOff x="381000" y="5111496"/>
            <a:chExt cx="8382000" cy="113690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381000" y="5928360"/>
              <a:ext cx="8382000" cy="320040"/>
              <a:chOff x="240" y="3216"/>
              <a:chExt cx="5280" cy="336"/>
            </a:xfrm>
          </p:grpSpPr>
          <p:sp>
            <p:nvSpPr>
              <p:cNvPr id="22550" name="Line 5"/>
              <p:cNvSpPr>
                <a:spLocks noChangeShapeType="1"/>
              </p:cNvSpPr>
              <p:nvPr/>
            </p:nvSpPr>
            <p:spPr bwMode="auto">
              <a:xfrm>
                <a:off x="288" y="3216"/>
                <a:ext cx="52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Text Box 6"/>
              <p:cNvSpPr txBox="1">
                <a:spLocks noChangeArrowheads="1"/>
              </p:cNvSpPr>
              <p:nvPr/>
            </p:nvSpPr>
            <p:spPr bwMode="auto">
              <a:xfrm>
                <a:off x="240" y="3321"/>
                <a:ext cx="5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Time t</a:t>
                </a:r>
              </a:p>
            </p:txBody>
          </p:sp>
          <p:sp>
            <p:nvSpPr>
              <p:cNvPr id="22552" name="Line 7"/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2" name="Rectangle 9"/>
            <p:cNvSpPr>
              <a:spLocks noChangeArrowheads="1"/>
            </p:cNvSpPr>
            <p:nvPr/>
          </p:nvSpPr>
          <p:spPr bwMode="auto">
            <a:xfrm>
              <a:off x="6858000" y="5111496"/>
              <a:ext cx="381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0"/>
            <p:cNvSpPr>
              <a:spLocks noChangeArrowheads="1"/>
            </p:cNvSpPr>
            <p:nvPr/>
          </p:nvSpPr>
          <p:spPr bwMode="auto">
            <a:xfrm>
              <a:off x="6858000" y="5376672"/>
              <a:ext cx="381000" cy="228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4953000" y="5376668"/>
              <a:ext cx="381000" cy="228651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1447800" y="5654542"/>
              <a:ext cx="381000" cy="22865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2438400" y="5654542"/>
              <a:ext cx="381000" cy="2286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7" name="Rectangle 14"/>
            <p:cNvSpPr>
              <a:spLocks noChangeArrowheads="1"/>
            </p:cNvSpPr>
            <p:nvPr/>
          </p:nvSpPr>
          <p:spPr bwMode="auto">
            <a:xfrm>
              <a:off x="2438400" y="5379720"/>
              <a:ext cx="381000" cy="228600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Rectangle 15"/>
            <p:cNvSpPr>
              <a:spLocks noChangeArrowheads="1"/>
            </p:cNvSpPr>
            <p:nvPr/>
          </p:nvSpPr>
          <p:spPr bwMode="auto">
            <a:xfrm>
              <a:off x="4953000" y="5654040"/>
              <a:ext cx="381000" cy="2286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16"/>
            <p:cNvSpPr>
              <a:spLocks noChangeArrowheads="1"/>
            </p:cNvSpPr>
            <p:nvPr/>
          </p:nvSpPr>
          <p:spPr bwMode="auto">
            <a:xfrm>
              <a:off x="6858000" y="5654040"/>
              <a:ext cx="381000" cy="228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33" name="Picture 3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54488" y="4210050"/>
            <a:ext cx="365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5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419600" y="4191000"/>
            <a:ext cx="3403092" cy="280797"/>
          </a:xfrm>
          <a:prstGeom prst="rect">
            <a:avLst/>
          </a:prstGeom>
        </p:spPr>
      </p:pic>
      <p:sp>
        <p:nvSpPr>
          <p:cNvPr id="52" name="Freeform 51"/>
          <p:cNvSpPr/>
          <p:nvPr/>
        </p:nvSpPr>
        <p:spPr>
          <a:xfrm>
            <a:off x="422729" y="524328"/>
            <a:ext cx="6758214" cy="6533244"/>
          </a:xfrm>
          <a:custGeom>
            <a:avLst/>
            <a:gdLst>
              <a:gd name="connsiteX0" fmla="*/ 99785 w 6758214"/>
              <a:gd name="connsiteY0" fmla="*/ 1010558 h 6533244"/>
              <a:gd name="connsiteX1" fmla="*/ 186871 w 6758214"/>
              <a:gd name="connsiteY1" fmla="*/ 5495472 h 6533244"/>
              <a:gd name="connsiteX2" fmla="*/ 1221014 w 6758214"/>
              <a:gd name="connsiteY2" fmla="*/ 5560786 h 6533244"/>
              <a:gd name="connsiteX3" fmla="*/ 1297214 w 6758214"/>
              <a:gd name="connsiteY3" fmla="*/ 1075872 h 6533244"/>
              <a:gd name="connsiteX4" fmla="*/ 2211614 w 6758214"/>
              <a:gd name="connsiteY4" fmla="*/ 1206501 h 6533244"/>
              <a:gd name="connsiteX5" fmla="*/ 2266042 w 6758214"/>
              <a:gd name="connsiteY5" fmla="*/ 5778501 h 6533244"/>
              <a:gd name="connsiteX6" fmla="*/ 3311071 w 6758214"/>
              <a:gd name="connsiteY6" fmla="*/ 5691415 h 6533244"/>
              <a:gd name="connsiteX7" fmla="*/ 3528785 w 6758214"/>
              <a:gd name="connsiteY7" fmla="*/ 727529 h 6533244"/>
              <a:gd name="connsiteX8" fmla="*/ 4584700 w 6758214"/>
              <a:gd name="connsiteY8" fmla="*/ 1326243 h 6533244"/>
              <a:gd name="connsiteX9" fmla="*/ 4780642 w 6758214"/>
              <a:gd name="connsiteY9" fmla="*/ 5615215 h 6533244"/>
              <a:gd name="connsiteX10" fmla="*/ 5923642 w 6758214"/>
              <a:gd name="connsiteY10" fmla="*/ 5724072 h 6533244"/>
              <a:gd name="connsiteX11" fmla="*/ 5869214 w 6758214"/>
              <a:gd name="connsiteY11" fmla="*/ 956129 h 6533244"/>
              <a:gd name="connsiteX12" fmla="*/ 6620328 w 6758214"/>
              <a:gd name="connsiteY12" fmla="*/ 1054101 h 6533244"/>
              <a:gd name="connsiteX13" fmla="*/ 6696528 w 6758214"/>
              <a:gd name="connsiteY13" fmla="*/ 5898243 h 653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58214" h="6533244">
                <a:moveTo>
                  <a:pt x="99785" y="1010558"/>
                </a:moveTo>
                <a:cubicBezTo>
                  <a:pt x="49892" y="2873829"/>
                  <a:pt x="0" y="4737101"/>
                  <a:pt x="186871" y="5495472"/>
                </a:cubicBezTo>
                <a:cubicBezTo>
                  <a:pt x="373742" y="6253843"/>
                  <a:pt x="1035957" y="6297386"/>
                  <a:pt x="1221014" y="5560786"/>
                </a:cubicBezTo>
                <a:cubicBezTo>
                  <a:pt x="1406071" y="4824186"/>
                  <a:pt x="1132114" y="1801586"/>
                  <a:pt x="1297214" y="1075872"/>
                </a:cubicBezTo>
                <a:cubicBezTo>
                  <a:pt x="1462314" y="350158"/>
                  <a:pt x="2050143" y="422730"/>
                  <a:pt x="2211614" y="1206501"/>
                </a:cubicBezTo>
                <a:cubicBezTo>
                  <a:pt x="2373085" y="1990273"/>
                  <a:pt x="2082799" y="5031015"/>
                  <a:pt x="2266042" y="5778501"/>
                </a:cubicBezTo>
                <a:cubicBezTo>
                  <a:pt x="2449285" y="6525987"/>
                  <a:pt x="3100614" y="6533244"/>
                  <a:pt x="3311071" y="5691415"/>
                </a:cubicBezTo>
                <a:cubicBezTo>
                  <a:pt x="3521528" y="4849586"/>
                  <a:pt x="3316513" y="1455058"/>
                  <a:pt x="3528785" y="727529"/>
                </a:cubicBezTo>
                <a:cubicBezTo>
                  <a:pt x="3741057" y="0"/>
                  <a:pt x="4376057" y="511629"/>
                  <a:pt x="4584700" y="1326243"/>
                </a:cubicBezTo>
                <a:cubicBezTo>
                  <a:pt x="4793343" y="2140857"/>
                  <a:pt x="4557485" y="4882243"/>
                  <a:pt x="4780642" y="5615215"/>
                </a:cubicBezTo>
                <a:cubicBezTo>
                  <a:pt x="5003799" y="6348187"/>
                  <a:pt x="5742213" y="6500586"/>
                  <a:pt x="5923642" y="5724072"/>
                </a:cubicBezTo>
                <a:cubicBezTo>
                  <a:pt x="6105071" y="4947558"/>
                  <a:pt x="5753100" y="1734457"/>
                  <a:pt x="5869214" y="956129"/>
                </a:cubicBezTo>
                <a:cubicBezTo>
                  <a:pt x="5985328" y="177801"/>
                  <a:pt x="6482442" y="230415"/>
                  <a:pt x="6620328" y="1054101"/>
                </a:cubicBezTo>
                <a:cubicBezTo>
                  <a:pt x="6758214" y="1877787"/>
                  <a:pt x="6727371" y="3888015"/>
                  <a:pt x="6696528" y="5898243"/>
                </a:cubicBezTo>
              </a:path>
            </a:pathLst>
          </a:cu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 bwMode="auto">
          <a:xfrm>
            <a:off x="0" y="3276600"/>
            <a:ext cx="9144000" cy="1295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 By a time of </a:t>
            </a:r>
            <a:r>
              <a:rPr lang="en-US" sz="2000" dirty="0" err="1" smtClean="0">
                <a:solidFill>
                  <a:srgbClr val="FFFF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u</a:t>
            </a:r>
            <a:r>
              <a:rPr lang="en-US" sz="2000" dirty="0" smtClean="0">
                <a:solidFill>
                  <a:srgbClr val="FFFF00"/>
                </a:solidFill>
              </a:rPr>
              <a:t>, the user u is happy with very high probability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 The expected number of elements we select until </a:t>
            </a:r>
            <a:r>
              <a:rPr lang="en-US" sz="2000" dirty="0" err="1" smtClean="0">
                <a:solidFill>
                  <a:srgbClr val="FFFF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u</a:t>
            </a:r>
            <a:r>
              <a:rPr lang="en-US" sz="2000" dirty="0" smtClean="0">
                <a:solidFill>
                  <a:srgbClr val="FFFF00"/>
                </a:solidFill>
              </a:rPr>
              <a:t> is O(log n) </a:t>
            </a:r>
            <a:r>
              <a:rPr lang="en-US" sz="2000" dirty="0" err="1" smtClean="0">
                <a:solidFill>
                  <a:srgbClr val="FFFF00"/>
                </a:solidFill>
              </a:rPr>
              <a:t>t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u</a:t>
            </a:r>
            <a:endParaRPr lang="en-US" sz="2000" baseline="-25000" dirty="0" smtClean="0">
              <a:solidFill>
                <a:srgbClr val="FFFF00"/>
              </a:solidFill>
            </a:endParaRP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000" baseline="-25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The happiness time of user u is at most O(log n) </a:t>
            </a:r>
            <a:r>
              <a:rPr lang="en-US" sz="2000" dirty="0" err="1" smtClean="0">
                <a:solidFill>
                  <a:srgbClr val="FFFF00"/>
                </a:solidFill>
              </a:rPr>
              <a:t>LP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u</a:t>
            </a:r>
            <a:endParaRPr lang="en-US" sz="2000" baseline="-25000" dirty="0" smtClean="0">
              <a:solidFill>
                <a:srgbClr val="FFFF00"/>
              </a:solidFill>
            </a:endParaRPr>
          </a:p>
          <a:p>
            <a:pPr algn="ctr">
              <a:buFont typeface="Arial" pitchFamily="34" charset="0"/>
              <a:buChar char="•"/>
              <a:defRPr/>
            </a:pPr>
            <a:r>
              <a:rPr lang="en-US" sz="2000" baseline="-25000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Average happiness time is O(log n) </a:t>
            </a:r>
            <a:r>
              <a:rPr lang="en-US" sz="2000" dirty="0" err="1" smtClean="0">
                <a:solidFill>
                  <a:srgbClr val="FFFF00"/>
                </a:solidFill>
              </a:rPr>
              <a:t>LP</a:t>
            </a:r>
            <a:r>
              <a:rPr lang="en-US" sz="2000" baseline="-25000" dirty="0" err="1" smtClean="0">
                <a:solidFill>
                  <a:srgbClr val="FFFF00"/>
                </a:solidFill>
              </a:rPr>
              <a:t>cost</a:t>
            </a:r>
            <a:endParaRPr lang="en-US" sz="2000" baseline="-25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the O(log n)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200" dirty="0" smtClean="0"/>
          </a:p>
          <a:p>
            <a:r>
              <a:rPr lang="en-US" sz="2400" dirty="0" smtClean="0"/>
              <a:t>Problem with rounding strategy</a:t>
            </a:r>
          </a:p>
          <a:p>
            <a:pPr lvl="1"/>
            <a:r>
              <a:rPr lang="en-US" sz="2200" dirty="0" smtClean="0"/>
              <a:t>selection probabilities were uniform</a:t>
            </a:r>
          </a:p>
          <a:p>
            <a:pPr lvl="1"/>
            <a:r>
              <a:rPr lang="en-US" sz="2200" dirty="0" smtClean="0"/>
              <a:t>users which the LP made happy early need to be given priority</a:t>
            </a:r>
          </a:p>
          <a:p>
            <a:pPr lvl="1"/>
            <a:r>
              <a:rPr lang="en-US" sz="2200" dirty="0" smtClean="0"/>
              <a:t>users which got happy later in the LP can afford to wait more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0" y="1447800"/>
            <a:ext cx="9144000" cy="114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14400" y="4267200"/>
            <a:ext cx="6934200" cy="1066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4400" y="3962400"/>
            <a:ext cx="69342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Breaking the O(log n) Barrier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Consider a time interval [1, 2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]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                        is more than ¼, include e in a set </a:t>
            </a:r>
            <a:r>
              <a:rPr lang="en-US" sz="2000" dirty="0" err="1" smtClean="0"/>
              <a:t>O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Else include e in </a:t>
            </a:r>
            <a:r>
              <a:rPr lang="en-US" sz="2000" dirty="0" err="1" smtClean="0"/>
              <a:t>O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with probability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Expected number of elements rounded: 4.2</a:t>
            </a:r>
            <a:r>
              <a:rPr lang="en-US" sz="2400" baseline="30000" dirty="0" smtClean="0"/>
              <a:t>i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Consider a set/user such that y</a:t>
            </a:r>
            <a:r>
              <a:rPr lang="en-US" sz="2400" baseline="-25000" dirty="0" smtClean="0"/>
              <a:t>u,2</a:t>
            </a:r>
            <a:r>
              <a:rPr lang="en-US" sz="2400" baseline="10000" dirty="0" smtClean="0"/>
              <a:t>i</a:t>
            </a:r>
            <a:r>
              <a:rPr lang="en-US" sz="2400" dirty="0" smtClean="0"/>
              <a:t> is at least ½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Good Elements: All |G| elements included with probability 1.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Bad Elements: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Therefore, 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User u is “completely covered” with </a:t>
            </a:r>
            <a:r>
              <a:rPr lang="en-US" sz="2000" b="1" i="1" dirty="0" smtClean="0">
                <a:solidFill>
                  <a:srgbClr val="C00000"/>
                </a:solidFill>
              </a:rPr>
              <a:t>constant probability.</a:t>
            </a:r>
          </a:p>
          <a:p>
            <a:pPr lvl="1">
              <a:lnSpc>
                <a:spcPct val="90000"/>
              </a:lnSpc>
            </a:pPr>
            <a:endParaRPr lang="en-US" sz="2000" baseline="-25000" dirty="0" smtClean="0"/>
          </a:p>
        </p:txBody>
      </p:sp>
      <p:pic>
        <p:nvPicPr>
          <p:cNvPr id="71689" name="Picture 9" descr="addin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1905000"/>
            <a:ext cx="10318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8" descr="addin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73637" y="2209800"/>
            <a:ext cx="13509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729008" y="4327873"/>
            <a:ext cx="3760660" cy="32032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377439" y="4876800"/>
            <a:ext cx="4645628" cy="3203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2362200" y="2057400"/>
            <a:ext cx="44196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7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The Non-Uniform Rounding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200" dirty="0" smtClean="0"/>
              <a:t>Let </a:t>
            </a:r>
            <a:r>
              <a:rPr lang="en-US" sz="2200" dirty="0" err="1" smtClean="0">
                <a:solidFill>
                  <a:srgbClr val="C00000"/>
                </a:solidFill>
              </a:rPr>
              <a:t>O</a:t>
            </a:r>
            <a:r>
              <a:rPr lang="en-US" sz="2200" baseline="-25000" dirty="0" err="1" smtClean="0">
                <a:solidFill>
                  <a:srgbClr val="C00000"/>
                </a:solidFill>
              </a:rPr>
              <a:t>i</a:t>
            </a:r>
            <a:r>
              <a:rPr lang="en-US" sz="2200" dirty="0" smtClean="0"/>
              <a:t> denote the selected elements when we randomly round the LP solution restricted to the interval </a:t>
            </a:r>
            <a:r>
              <a:rPr lang="en-US" sz="2200" dirty="0" smtClean="0">
                <a:solidFill>
                  <a:srgbClr val="C00000"/>
                </a:solidFill>
              </a:rPr>
              <a:t>[1, 2</a:t>
            </a:r>
            <a:r>
              <a:rPr lang="en-US" sz="2200" baseline="30000" dirty="0" smtClean="0">
                <a:solidFill>
                  <a:srgbClr val="C00000"/>
                </a:solidFill>
              </a:rPr>
              <a:t>i</a:t>
            </a:r>
            <a:r>
              <a:rPr lang="en-US" sz="2200" dirty="0" smtClean="0">
                <a:solidFill>
                  <a:srgbClr val="C00000"/>
                </a:solidFill>
              </a:rPr>
              <a:t>]</a:t>
            </a:r>
          </a:p>
          <a:p>
            <a:pPr algn="ctr">
              <a:buNone/>
            </a:pPr>
            <a:r>
              <a:rPr lang="en-US" sz="2200" dirty="0" smtClean="0"/>
              <a:t>The final ordering is O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O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 … O </a:t>
            </a:r>
            <a:r>
              <a:rPr lang="en-US" sz="2200" baseline="-25000" dirty="0" smtClean="0"/>
              <a:t>log n</a:t>
            </a:r>
          </a:p>
          <a:p>
            <a:endParaRPr lang="en-US" sz="2200" baseline="-25000" dirty="0" smtClean="0"/>
          </a:p>
          <a:p>
            <a:pPr>
              <a:buNone/>
            </a:pPr>
            <a:r>
              <a:rPr lang="en-US" sz="2200" i="1" dirty="0" smtClean="0">
                <a:solidFill>
                  <a:srgbClr val="990000"/>
                </a:solidFill>
              </a:rPr>
              <a:t>How much does a user pay? (if the LP “½-covered” it at time 2</a:t>
            </a:r>
            <a:r>
              <a:rPr lang="en-US" sz="2200" i="1" baseline="30000" dirty="0" smtClean="0">
                <a:solidFill>
                  <a:srgbClr val="990000"/>
                </a:solidFill>
              </a:rPr>
              <a:t>t</a:t>
            </a:r>
            <a:r>
              <a:rPr lang="en-US" sz="2200" i="1" baseline="15000" dirty="0" smtClean="0">
                <a:solidFill>
                  <a:srgbClr val="990000"/>
                </a:solidFill>
              </a:rPr>
              <a:t>u</a:t>
            </a:r>
            <a:r>
              <a:rPr lang="en-US" sz="2200" i="1" dirty="0" smtClean="0">
                <a:solidFill>
                  <a:srgbClr val="990000"/>
                </a:solidFill>
              </a:rPr>
              <a:t>)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33400" y="33528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919288" y="3352800"/>
            <a:ext cx="1036637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108325" y="3352800"/>
            <a:ext cx="1943100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165725" y="3352800"/>
            <a:ext cx="3368675" cy="388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803525" y="3886200"/>
            <a:ext cx="184150" cy="917575"/>
            <a:chOff x="1265" y="2352"/>
            <a:chExt cx="136" cy="478"/>
          </a:xfrm>
        </p:grpSpPr>
        <p:sp>
          <p:nvSpPr>
            <p:cNvPr id="24611" name="Line 8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 Box 11"/>
            <p:cNvSpPr txBox="1">
              <a:spLocks noChangeArrowheads="1"/>
            </p:cNvSpPr>
            <p:nvPr/>
          </p:nvSpPr>
          <p:spPr bwMode="auto">
            <a:xfrm>
              <a:off x="1265" y="2686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aseline="30000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33400" y="4586291"/>
            <a:ext cx="2471738" cy="445613"/>
            <a:chOff x="48" y="3072"/>
            <a:chExt cx="1392" cy="330"/>
          </a:xfrm>
        </p:grpSpPr>
        <p:sp>
          <p:nvSpPr>
            <p:cNvPr id="24609" name="Line 10"/>
            <p:cNvSpPr>
              <a:spLocks noChangeShapeType="1"/>
            </p:cNvSpPr>
            <p:nvPr/>
          </p:nvSpPr>
          <p:spPr bwMode="auto">
            <a:xfrm>
              <a:off x="48" y="307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Text Box 13"/>
            <p:cNvSpPr txBox="1">
              <a:spLocks noChangeArrowheads="1"/>
            </p:cNvSpPr>
            <p:nvPr/>
          </p:nvSpPr>
          <p:spPr bwMode="auto">
            <a:xfrm>
              <a:off x="652" y="3128"/>
              <a:ext cx="34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i="1" baseline="30000" dirty="0" smtClean="0"/>
                <a:t>t</a:t>
              </a:r>
              <a:r>
                <a:rPr lang="en-US" i="1" baseline="15000" dirty="0" smtClean="0"/>
                <a:t>u</a:t>
              </a:r>
              <a:r>
                <a:rPr lang="en-US" baseline="30000" dirty="0" smtClean="0"/>
                <a:t>+1</a:t>
              </a:r>
              <a:endParaRPr lang="en-US" baseline="30000" dirty="0"/>
            </a:p>
          </p:txBody>
        </p:sp>
      </p:grpSp>
      <p:pic>
        <p:nvPicPr>
          <p:cNvPr id="44" name="Picture 4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936750" y="6288087"/>
            <a:ext cx="1194435" cy="257175"/>
          </a:xfrm>
          <a:prstGeom prst="rect">
            <a:avLst/>
          </a:prstGeom>
        </p:spPr>
      </p:pic>
      <p:pic>
        <p:nvPicPr>
          <p:cNvPr id="40" name="Picture 3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46150" y="6337300"/>
            <a:ext cx="552450" cy="207645"/>
          </a:xfrm>
          <a:prstGeom prst="rect">
            <a:avLst/>
          </a:prstGeom>
        </p:spPr>
      </p:pic>
      <p:pic>
        <p:nvPicPr>
          <p:cNvPr id="45" name="Picture 4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320415" y="6273800"/>
            <a:ext cx="2089785" cy="272415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566410" y="6248400"/>
            <a:ext cx="2205990" cy="274320"/>
          </a:xfrm>
          <a:prstGeom prst="rect">
            <a:avLst/>
          </a:prstGeom>
        </p:spPr>
      </p:pic>
      <p:pic>
        <p:nvPicPr>
          <p:cNvPr id="75797" name="Picture 21" descr="addin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56550" y="6307138"/>
            <a:ext cx="5016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4803775" y="3886200"/>
            <a:ext cx="209550" cy="1465263"/>
            <a:chOff x="1266" y="2352"/>
            <a:chExt cx="126" cy="411"/>
          </a:xfrm>
        </p:grpSpPr>
        <p:sp>
          <p:nvSpPr>
            <p:cNvPr id="24607" name="Line 29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30"/>
            <p:cNvSpPr txBox="1">
              <a:spLocks noChangeArrowheads="1"/>
            </p:cNvSpPr>
            <p:nvPr/>
          </p:nvSpPr>
          <p:spPr bwMode="auto">
            <a:xfrm>
              <a:off x="1266" y="2686"/>
              <a:ext cx="11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aseline="30000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8334375" y="3886200"/>
            <a:ext cx="184150" cy="1970088"/>
            <a:chOff x="1238" y="2352"/>
            <a:chExt cx="189" cy="388"/>
          </a:xfrm>
        </p:grpSpPr>
        <p:sp>
          <p:nvSpPr>
            <p:cNvPr id="24605" name="Line 32"/>
            <p:cNvSpPr>
              <a:spLocks noChangeShapeType="1"/>
            </p:cNvSpPr>
            <p:nvPr/>
          </p:nvSpPr>
          <p:spPr bwMode="auto">
            <a:xfrm flipV="1">
              <a:off x="1392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33"/>
            <p:cNvSpPr txBox="1">
              <a:spLocks noChangeArrowheads="1"/>
            </p:cNvSpPr>
            <p:nvPr/>
          </p:nvSpPr>
          <p:spPr bwMode="auto">
            <a:xfrm>
              <a:off x="1238" y="2686"/>
              <a:ext cx="189" cy="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baseline="30000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33400" y="5029203"/>
            <a:ext cx="4468813" cy="445614"/>
            <a:chOff x="48" y="3072"/>
            <a:chExt cx="1392" cy="330"/>
          </a:xfrm>
        </p:grpSpPr>
        <p:sp>
          <p:nvSpPr>
            <p:cNvPr id="24603" name="Line 37"/>
            <p:cNvSpPr>
              <a:spLocks noChangeShapeType="1"/>
            </p:cNvSpPr>
            <p:nvPr/>
          </p:nvSpPr>
          <p:spPr bwMode="auto">
            <a:xfrm>
              <a:off x="48" y="307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38"/>
            <p:cNvSpPr txBox="1">
              <a:spLocks noChangeArrowheads="1"/>
            </p:cNvSpPr>
            <p:nvPr/>
          </p:nvSpPr>
          <p:spPr bwMode="auto">
            <a:xfrm>
              <a:off x="652" y="3128"/>
              <a:ext cx="19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i="1" baseline="30000" dirty="0" smtClean="0"/>
                <a:t>t</a:t>
              </a:r>
              <a:r>
                <a:rPr lang="en-US" i="1" baseline="15000" dirty="0" smtClean="0"/>
                <a:t>u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33400" y="5562603"/>
            <a:ext cx="8001000" cy="445614"/>
            <a:chOff x="48" y="3072"/>
            <a:chExt cx="1392" cy="330"/>
          </a:xfrm>
        </p:grpSpPr>
        <p:sp>
          <p:nvSpPr>
            <p:cNvPr id="24601" name="Line 40"/>
            <p:cNvSpPr>
              <a:spLocks noChangeShapeType="1"/>
            </p:cNvSpPr>
            <p:nvPr/>
          </p:nvSpPr>
          <p:spPr bwMode="auto">
            <a:xfrm>
              <a:off x="48" y="307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41"/>
            <p:cNvSpPr txBox="1">
              <a:spLocks noChangeArrowheads="1"/>
            </p:cNvSpPr>
            <p:nvPr/>
          </p:nvSpPr>
          <p:spPr bwMode="auto">
            <a:xfrm>
              <a:off x="652" y="3128"/>
              <a:ext cx="10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i="1" baseline="30000" dirty="0" smtClean="0"/>
                <a:t>t</a:t>
              </a:r>
              <a:r>
                <a:rPr lang="en-US" i="1" baseline="15000" dirty="0" smtClean="0"/>
                <a:t>u</a:t>
              </a:r>
              <a:r>
                <a:rPr lang="en-US" baseline="30000" dirty="0" smtClean="0"/>
                <a:t>+3</a:t>
              </a:r>
              <a:endParaRPr lang="en-US" baseline="30000" dirty="0"/>
            </a:p>
          </p:txBody>
        </p:sp>
      </p:grpSp>
      <p:sp>
        <p:nvSpPr>
          <p:cNvPr id="75818" name="Rectangle 42"/>
          <p:cNvSpPr>
            <a:spLocks noChangeArrowheads="1"/>
          </p:cNvSpPr>
          <p:nvPr/>
        </p:nvSpPr>
        <p:spPr bwMode="auto">
          <a:xfrm>
            <a:off x="457200" y="6096000"/>
            <a:ext cx="8229600" cy="609600"/>
          </a:xfrm>
          <a:prstGeom prst="rect">
            <a:avLst/>
          </a:prstGeom>
          <a:solidFill>
            <a:srgbClr val="28C637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1127125" y="33639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…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743200" y="3505200"/>
            <a:ext cx="3276600" cy="1143000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O(1) Approximation!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966075" y="2514600"/>
            <a:ext cx="1101725" cy="712788"/>
            <a:chOff x="7889875" y="2514600"/>
            <a:chExt cx="1101725" cy="712788"/>
          </a:xfrm>
        </p:grpSpPr>
        <p:sp>
          <p:nvSpPr>
            <p:cNvPr id="19479" name="Rectangle 26"/>
            <p:cNvSpPr>
              <a:spLocks noChangeArrowheads="1"/>
            </p:cNvSpPr>
            <p:nvPr/>
          </p:nvSpPr>
          <p:spPr bwMode="auto">
            <a:xfrm>
              <a:off x="7889875" y="2514600"/>
              <a:ext cx="1101725" cy="712788"/>
            </a:xfrm>
            <a:prstGeom prst="rect">
              <a:avLst/>
            </a:prstGeom>
            <a:solidFill>
              <a:srgbClr val="92D050">
                <a:alpha val="46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8" name="Picture 37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/>
            <a:stretch>
              <a:fillRect/>
            </a:stretch>
          </p:blipFill>
          <p:spPr>
            <a:xfrm>
              <a:off x="8097618" y="2735996"/>
              <a:ext cx="864394" cy="3333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5780" grpId="0" animBg="1"/>
      <p:bldP spid="75781" grpId="0" animBg="1"/>
      <p:bldP spid="75782" grpId="0" animBg="1"/>
      <p:bldP spid="75783" grpId="0" animBg="1"/>
      <p:bldP spid="75818" grpId="0" animBg="1"/>
      <p:bldP spid="75819" grpId="0" animBg="1"/>
      <p:bldP spid="75820" grpId="0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990000"/>
                </a:solidFill>
              </a:rPr>
              <a:t>Generalized Min-Sum Set Cover</a:t>
            </a:r>
          </a:p>
          <a:p>
            <a:pPr lvl="1"/>
            <a:r>
              <a:rPr lang="en-US" sz="2000" dirty="0" smtClean="0"/>
              <a:t>Constant Factor Approximation Algorithm</a:t>
            </a:r>
          </a:p>
          <a:p>
            <a:pPr lvl="1"/>
            <a:r>
              <a:rPr lang="en-US" sz="2000" dirty="0" smtClean="0"/>
              <a:t>Non-uniform randomized rounding by looking at prefixes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C00000"/>
                </a:solidFill>
              </a:rPr>
              <a:t>Open Question</a:t>
            </a:r>
          </a:p>
          <a:p>
            <a:pPr lvl="1"/>
            <a:r>
              <a:rPr lang="en-US" sz="2000" dirty="0" smtClean="0"/>
              <a:t>Better constants, anyone?</a:t>
            </a:r>
          </a:p>
          <a:p>
            <a:pPr lvl="1">
              <a:buNone/>
            </a:pPr>
            <a:endParaRPr lang="en-US" sz="2000" dirty="0" smtClean="0"/>
          </a:p>
          <a:p>
            <a:endParaRPr lang="en-US" sz="24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743200" y="5029200"/>
            <a:ext cx="3505200" cy="990600"/>
          </a:xfrm>
          <a:prstGeom prst="roundRect">
            <a:avLst/>
          </a:prstGeom>
          <a:solidFill>
            <a:schemeClr val="bg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Thanks a lot! Questions?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elgooG</a:t>
            </a:r>
            <a:r>
              <a:rPr lang="en-US" dirty="0" smtClean="0"/>
              <a:t>: A Hypothetical Search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Given a search query Q</a:t>
            </a:r>
          </a:p>
          <a:p>
            <a:r>
              <a:rPr lang="en-US" sz="2400" dirty="0" smtClean="0"/>
              <a:t>Identify relevant webpages and order them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Main Issues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Different users looking for different things with same query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</a:rPr>
              <a:t>		(cricket: game, mobile company, insect, movie, etc.)</a:t>
            </a:r>
          </a:p>
          <a:p>
            <a:pPr lvl="1"/>
            <a:r>
              <a:rPr lang="en-US" sz="2000" dirty="0" smtClean="0">
                <a:latin typeface="Calibri" pitchFamily="34" charset="0"/>
              </a:rPr>
              <a:t>Different link requirements </a:t>
            </a:r>
          </a:p>
          <a:p>
            <a:pPr lvl="1">
              <a:buNone/>
            </a:pPr>
            <a:r>
              <a:rPr lang="en-US" sz="1800" dirty="0" smtClean="0">
                <a:latin typeface="Calibri" pitchFamily="34" charset="0"/>
              </a:rPr>
              <a:t>		(not all users click first relevant link they like)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 smtClean="0">
              <a:latin typeface="Calibri" pitchFamily="34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4876800"/>
            <a:ext cx="5410200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Our ordering should capture these varying needs and keep all clients happy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800600" y="2133600"/>
            <a:ext cx="1524000" cy="3048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edit-sear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8300" y="1905000"/>
            <a:ext cx="3339500" cy="403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Small Example [AGY09]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457200" y="1570038"/>
            <a:ext cx="5334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dirty="0">
                <a:latin typeface="Calibri" pitchFamily="34" charset="0"/>
              </a:rPr>
              <a:t>Query is “</a:t>
            </a:r>
            <a:r>
              <a:rPr lang="en-US" sz="2200" dirty="0">
                <a:solidFill>
                  <a:srgbClr val="0070C0"/>
                </a:solidFill>
                <a:latin typeface="Calibri" pitchFamily="34" charset="0"/>
              </a:rPr>
              <a:t>giant</a:t>
            </a:r>
            <a:r>
              <a:rPr lang="en-US" sz="2200" dirty="0">
                <a:latin typeface="Calibri" pitchFamily="34" charset="0"/>
              </a:rPr>
              <a:t>”, 3 users in system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User 1</a:t>
            </a:r>
            <a:r>
              <a:rPr lang="en-US" dirty="0">
                <a:latin typeface="Calibri" pitchFamily="34" charset="0"/>
              </a:rPr>
              <a:t> needs groceries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User 2</a:t>
            </a:r>
            <a:r>
              <a:rPr lang="en-US" dirty="0">
                <a:latin typeface="Calibri" pitchFamily="34" charset="0"/>
              </a:rPr>
              <a:t> wants bikes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User 3</a:t>
            </a:r>
            <a:r>
              <a:rPr lang="en-US" dirty="0">
                <a:latin typeface="Calibri" pitchFamily="34" charset="0"/>
              </a:rPr>
              <a:t> searches for the movie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200" dirty="0">
                <a:latin typeface="Calibri" pitchFamily="34" charset="0"/>
              </a:rPr>
              <a:t>User Happiness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latin typeface="Calibri" pitchFamily="34" charset="0"/>
              </a:rPr>
              <a:t>Users 1,2 </a:t>
            </a:r>
            <a:r>
              <a:rPr lang="en-US" dirty="0" smtClean="0">
                <a:latin typeface="Calibri" pitchFamily="34" charset="0"/>
              </a:rPr>
              <a:t>most likely click on </a:t>
            </a:r>
            <a:r>
              <a:rPr lang="en-US" dirty="0">
                <a:latin typeface="Calibri" pitchFamily="34" charset="0"/>
              </a:rPr>
              <a:t>the </a:t>
            </a:r>
            <a:endParaRPr lang="en-US" dirty="0" smtClean="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dirty="0" smtClean="0">
                <a:latin typeface="Calibri" pitchFamily="34" charset="0"/>
              </a:rPr>
              <a:t>	first relevant </a:t>
            </a:r>
            <a:r>
              <a:rPr lang="en-US" dirty="0">
                <a:latin typeface="Calibri" pitchFamily="34" charset="0"/>
              </a:rPr>
              <a:t>link itself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dirty="0">
                <a:latin typeface="Calibri" pitchFamily="34" charset="0"/>
              </a:rPr>
              <a:t>User 3 considers </a:t>
            </a:r>
            <a:r>
              <a:rPr lang="en-US" dirty="0" smtClean="0">
                <a:latin typeface="Calibri" pitchFamily="34" charset="0"/>
              </a:rPr>
              <a:t>two </a:t>
            </a:r>
            <a:r>
              <a:rPr lang="en-US" dirty="0" err="1" smtClean="0">
                <a:latin typeface="Calibri" pitchFamily="34" charset="0"/>
              </a:rPr>
              <a:t>relavent</a:t>
            </a:r>
            <a:r>
              <a:rPr lang="en-US" dirty="0" smtClean="0">
                <a:latin typeface="Calibri" pitchFamily="34" charset="0"/>
              </a:rPr>
              <a:t> links</a:t>
            </a: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dirty="0" smtClean="0">
                <a:latin typeface="Calibri" pitchFamily="34" charset="0"/>
              </a:rPr>
              <a:t>	before deciding on one</a:t>
            </a:r>
            <a:endParaRPr lang="en-US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dirty="0">
              <a:latin typeface="Calibri" pitchFamily="34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endParaRPr lang="en-US" dirty="0">
              <a:latin typeface="Calibri" pitchFamily="34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endParaRPr lang="en-US" dirty="0">
              <a:latin typeface="Calibri" pitchFamily="34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Arial" charset="0"/>
              <a:buChar char="–"/>
              <a:defRPr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17" name="Group 66"/>
          <p:cNvGrpSpPr>
            <a:grpSpLocks/>
          </p:cNvGrpSpPr>
          <p:nvPr/>
        </p:nvGrpSpPr>
        <p:grpSpPr bwMode="auto">
          <a:xfrm>
            <a:off x="4337050" y="2808287"/>
            <a:ext cx="1454150" cy="1001713"/>
            <a:chOff x="4419600" y="2667000"/>
            <a:chExt cx="1454150" cy="1001713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5105400" y="3429000"/>
              <a:ext cx="76835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5105400" y="2667000"/>
              <a:ext cx="76835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0" name="Picture 64" descr="giant_bikes.g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600" y="3505200"/>
              <a:ext cx="876300" cy="163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8" name="Group 77"/>
          <p:cNvGrpSpPr/>
          <p:nvPr/>
        </p:nvGrpSpPr>
        <p:grpSpPr>
          <a:xfrm>
            <a:off x="4664075" y="4114800"/>
            <a:ext cx="1203325" cy="1295400"/>
            <a:chOff x="4664075" y="4114800"/>
            <a:chExt cx="1203325" cy="1295400"/>
          </a:xfrm>
        </p:grpSpPr>
        <p:pic>
          <p:nvPicPr>
            <p:cNvPr id="12" name="Picture 62" descr="giant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64075" y="4191000"/>
              <a:ext cx="44132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9" name="Straight Arrow Connector 68"/>
            <p:cNvCxnSpPr>
              <a:stCxn id="12" idx="3"/>
            </p:cNvCxnSpPr>
            <p:nvPr/>
          </p:nvCxnSpPr>
          <p:spPr>
            <a:xfrm>
              <a:off x="5105400" y="4495800"/>
              <a:ext cx="685800" cy="3048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5105400" y="4114800"/>
              <a:ext cx="762000" cy="2286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6200000" flipH="1">
              <a:off x="5067300" y="4686300"/>
              <a:ext cx="762000" cy="6858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419600" y="2438400"/>
            <a:ext cx="1371600" cy="685800"/>
            <a:chOff x="4419600" y="2438400"/>
            <a:chExt cx="1371600" cy="685800"/>
          </a:xfrm>
        </p:grpSpPr>
        <p:sp>
          <p:nvSpPr>
            <p:cNvPr id="63" name="Line 16"/>
            <p:cNvSpPr>
              <a:spLocks noChangeShapeType="1"/>
            </p:cNvSpPr>
            <p:nvPr/>
          </p:nvSpPr>
          <p:spPr bwMode="auto">
            <a:xfrm flipV="1">
              <a:off x="5022850" y="2438400"/>
              <a:ext cx="76835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7"/>
            <p:cNvSpPr>
              <a:spLocks noChangeShapeType="1"/>
            </p:cNvSpPr>
            <p:nvPr/>
          </p:nvSpPr>
          <p:spPr bwMode="auto">
            <a:xfrm>
              <a:off x="5022850" y="2895600"/>
              <a:ext cx="76835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19600" y="2667000"/>
              <a:ext cx="685800" cy="28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6" name="Oval 25"/>
          <p:cNvSpPr/>
          <p:nvPr/>
        </p:nvSpPr>
        <p:spPr>
          <a:xfrm rot="20274746">
            <a:off x="5013761" y="2524003"/>
            <a:ext cx="776795" cy="155039"/>
          </a:xfrm>
          <a:prstGeom prst="ellipse">
            <a:avLst/>
          </a:prstGeom>
          <a:solidFill>
            <a:srgbClr val="28C63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8474505">
            <a:off x="4869957" y="3153994"/>
            <a:ext cx="1066800" cy="1524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0521716">
            <a:off x="5028525" y="4164302"/>
            <a:ext cx="837330" cy="1424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517258">
            <a:off x="5019499" y="4515415"/>
            <a:ext cx="837330" cy="1424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5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3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2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3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9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0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295400" y="1265396"/>
            <a:ext cx="6477000" cy="4185761"/>
            <a:chOff x="1676400" y="1265396"/>
            <a:chExt cx="6477000" cy="4185761"/>
          </a:xfrm>
        </p:grpSpPr>
        <p:sp>
          <p:nvSpPr>
            <p:cNvPr id="6" name="Line 15"/>
            <p:cNvSpPr>
              <a:spLocks noChangeShapeType="1"/>
            </p:cNvSpPr>
            <p:nvPr/>
          </p:nvSpPr>
          <p:spPr bwMode="auto">
            <a:xfrm flipV="1">
              <a:off x="5764213" y="3796788"/>
              <a:ext cx="960438" cy="27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V="1">
              <a:off x="5764213" y="2892720"/>
              <a:ext cx="960438" cy="994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V="1">
              <a:off x="5764213" y="2531092"/>
              <a:ext cx="960438" cy="3616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5764213" y="3073533"/>
              <a:ext cx="960438" cy="27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5764213" y="4248822"/>
              <a:ext cx="960438" cy="72325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22" descr="geagle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2802313"/>
              <a:ext cx="714375" cy="339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3" descr="giant_bikes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4900" y="3887195"/>
              <a:ext cx="1095375" cy="193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676400" y="1265396"/>
              <a:ext cx="6477000" cy="41857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b="1" dirty="0" smtClean="0">
                  <a:solidFill>
                    <a:srgbClr val="C00000"/>
                  </a:solidFill>
                  <a:latin typeface="+mn-lt"/>
                </a:rPr>
                <a:t>One Possible Ordering</a:t>
              </a:r>
            </a:p>
            <a:p>
              <a:pPr algn="ctr">
                <a:defRPr/>
              </a:pPr>
              <a:endParaRPr lang="en-US" sz="2000" b="1" dirty="0" smtClean="0">
                <a:solidFill>
                  <a:srgbClr val="C00000"/>
                </a:solidFill>
                <a:latin typeface="+mn-lt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 smtClean="0">
                  <a:latin typeface="+mn-lt"/>
                </a:rPr>
                <a:t>gianteagle.com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 smtClean="0">
                  <a:latin typeface="+mn-lt"/>
                </a:rPr>
                <a:t>gianteagle.com/welcome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 smtClean="0">
                  <a:latin typeface="+mn-lt"/>
                </a:rPr>
                <a:t>giantbikes.com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 smtClean="0">
                  <a:latin typeface="+mn-lt"/>
                </a:rPr>
                <a:t>imdb.com/giant(1956)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 smtClean="0">
                  <a:latin typeface="+mn-lt"/>
                </a:rPr>
                <a:t>gianteagle.com/fools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 smtClean="0">
                  <a:latin typeface="+mn-lt"/>
                </a:rPr>
                <a:t>gianteagle.com/your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 smtClean="0">
                  <a:latin typeface="+mn-lt"/>
                </a:rPr>
                <a:t>gianteagle.com/</a:t>
              </a:r>
              <a:r>
                <a:rPr lang="en-US" sz="2400" dirty="0" err="1" smtClean="0">
                  <a:latin typeface="+mn-lt"/>
                </a:rPr>
                <a:t>search_engine</a:t>
              </a:r>
              <a:endParaRPr lang="en-US" sz="2400" dirty="0" smtClean="0">
                <a:latin typeface="+mn-lt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 smtClean="0">
                  <a:latin typeface="+mn-lt"/>
                </a:rPr>
                <a:t>movies.yahoo.com/giant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endParaRPr lang="en-US" i="1" dirty="0">
                <a:latin typeface="+mn-lt"/>
              </a:endParaRPr>
            </a:p>
          </p:txBody>
        </p: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5672847" y="2009270"/>
              <a:ext cx="2480553" cy="361627"/>
              <a:chOff x="4876800" y="1600200"/>
              <a:chExt cx="2057400" cy="30480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486400" y="16002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1 happy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4876800" y="1752600"/>
                <a:ext cx="609600" cy="1588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0"/>
            <p:cNvGrpSpPr>
              <a:grpSpLocks/>
            </p:cNvGrpSpPr>
            <p:nvPr/>
          </p:nvGrpSpPr>
          <p:grpSpPr bwMode="auto">
            <a:xfrm>
              <a:off x="5672847" y="2789624"/>
              <a:ext cx="2480553" cy="361627"/>
              <a:chOff x="4876800" y="2133600"/>
              <a:chExt cx="2057400" cy="3048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486400" y="21336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2 happy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rot="10800000">
                <a:off x="4876800" y="2284413"/>
                <a:ext cx="609600" cy="158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5699193" y="4581900"/>
              <a:ext cx="2454207" cy="361627"/>
              <a:chOff x="4860588" y="3505200"/>
              <a:chExt cx="2073612" cy="3048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486400" y="35052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3 happy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10800000">
                <a:off x="4860588" y="3656013"/>
                <a:ext cx="609600" cy="158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 bwMode="auto">
            <a:xfrm>
              <a:off x="1676400" y="2045750"/>
              <a:ext cx="381000" cy="361627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676400" y="2789624"/>
              <a:ext cx="381000" cy="361627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676400" y="4581900"/>
              <a:ext cx="381000" cy="361627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" name="Rounded Rectangle 46"/>
          <p:cNvSpPr/>
          <p:nvPr/>
        </p:nvSpPr>
        <p:spPr>
          <a:xfrm>
            <a:off x="762000" y="5257800"/>
            <a:ext cx="7543800" cy="1295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Average Happiness Time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= (1 + 3 + 8)/3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= 4 </a:t>
            </a:r>
            <a:endParaRPr lang="en-US" sz="2400" dirty="0">
              <a:solidFill>
                <a:srgbClr val="FFFF0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295400" y="1981200"/>
            <a:ext cx="6477000" cy="2585323"/>
            <a:chOff x="3810000" y="-1430655"/>
            <a:chExt cx="6477000" cy="2585323"/>
          </a:xfrm>
        </p:grpSpPr>
        <p:sp>
          <p:nvSpPr>
            <p:cNvPr id="30" name="TextBox 29"/>
            <p:cNvSpPr txBox="1"/>
            <p:nvPr/>
          </p:nvSpPr>
          <p:spPr bwMode="auto">
            <a:xfrm>
              <a:off x="3810000" y="-1430655"/>
              <a:ext cx="6477000" cy="2585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b="1" dirty="0" smtClean="0">
                  <a:solidFill>
                    <a:srgbClr val="C00000"/>
                  </a:solidFill>
                  <a:latin typeface="+mn-lt"/>
                </a:rPr>
                <a:t>A Better Ordering</a:t>
              </a:r>
            </a:p>
            <a:p>
              <a:pPr algn="ctr">
                <a:defRPr/>
              </a:pPr>
              <a:endParaRPr lang="en-US" sz="2000" b="1" dirty="0">
                <a:solidFill>
                  <a:srgbClr val="C00000"/>
                </a:solidFill>
                <a:latin typeface="+mn-lt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 smtClean="0">
                  <a:latin typeface="+mn-lt"/>
                </a:rPr>
                <a:t>giantfoods.com</a:t>
              </a:r>
              <a:endParaRPr lang="en-US" sz="2400" dirty="0">
                <a:latin typeface="+mn-lt"/>
              </a:endParaRP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>
                  <a:latin typeface="+mn-lt"/>
                </a:rPr>
                <a:t>giantbikes.com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>
                  <a:latin typeface="+mn-lt"/>
                </a:rPr>
                <a:t>imdb.com/giant(1956)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r>
                <a:rPr lang="en-US" sz="2400" dirty="0">
                  <a:latin typeface="+mn-lt"/>
                </a:rPr>
                <a:t>movies.yahoo.com/giant</a:t>
              </a:r>
            </a:p>
            <a:p>
              <a:pPr marL="342900" indent="-342900">
                <a:buFont typeface="+mj-lt"/>
                <a:buAutoNum type="arabicPeriod"/>
                <a:defRPr/>
              </a:pPr>
              <a:endParaRPr lang="en-US" i="1" dirty="0">
                <a:latin typeface="+mn-lt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3810000" y="-662976"/>
              <a:ext cx="447674" cy="358176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810000" y="-281976"/>
              <a:ext cx="447674" cy="358176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3810000" y="457200"/>
              <a:ext cx="447674" cy="358176"/>
            </a:xfrm>
            <a:prstGeom prst="ellipse">
              <a:avLst/>
            </a:prstGeom>
            <a:solidFill>
              <a:srgbClr val="00B05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8" name="Group 27"/>
            <p:cNvGrpSpPr>
              <a:grpSpLocks/>
            </p:cNvGrpSpPr>
            <p:nvPr/>
          </p:nvGrpSpPr>
          <p:grpSpPr bwMode="auto">
            <a:xfrm>
              <a:off x="7806447" y="-742627"/>
              <a:ext cx="2480553" cy="361627"/>
              <a:chOff x="4876800" y="1600200"/>
              <a:chExt cx="2057400" cy="3048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5486400" y="16002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1 happy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4876800" y="1752600"/>
                <a:ext cx="609600" cy="1588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30"/>
            <p:cNvGrpSpPr>
              <a:grpSpLocks/>
            </p:cNvGrpSpPr>
            <p:nvPr/>
          </p:nvGrpSpPr>
          <p:grpSpPr bwMode="auto">
            <a:xfrm>
              <a:off x="7806447" y="-381000"/>
              <a:ext cx="2480553" cy="361627"/>
              <a:chOff x="4876800" y="2133600"/>
              <a:chExt cx="2057400" cy="3048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486400" y="21336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2 happy</a:t>
                </a: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rot="10800000">
                <a:off x="4876800" y="2284413"/>
                <a:ext cx="609600" cy="158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31"/>
            <p:cNvGrpSpPr>
              <a:grpSpLocks/>
            </p:cNvGrpSpPr>
            <p:nvPr/>
          </p:nvGrpSpPr>
          <p:grpSpPr bwMode="auto">
            <a:xfrm>
              <a:off x="7832793" y="457200"/>
              <a:ext cx="2454207" cy="361627"/>
              <a:chOff x="4860588" y="3505200"/>
              <a:chExt cx="2073612" cy="30480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486400" y="3505200"/>
                <a:ext cx="1447800" cy="3048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User 3 happy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 rot="10800000">
                <a:off x="4860588" y="3656013"/>
                <a:ext cx="609600" cy="1587"/>
              </a:xfrm>
              <a:prstGeom prst="straightConnector1">
                <a:avLst/>
              </a:prstGeom>
              <a:ln w="5080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ounded Rectangle 58"/>
          <p:cNvSpPr/>
          <p:nvPr/>
        </p:nvSpPr>
        <p:spPr>
          <a:xfrm>
            <a:off x="762000" y="4343400"/>
            <a:ext cx="7543800" cy="12954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Average Happiness Time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= (1 + 2 + 4)/3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= 2.33 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Formally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1752600"/>
            <a:ext cx="8534400" cy="198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50794" y="14478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Brush Script MT"/>
              </a:rPr>
              <a:t>P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Snip Single Corner Rectangle 6"/>
          <p:cNvSpPr/>
          <p:nvPr/>
        </p:nvSpPr>
        <p:spPr>
          <a:xfrm>
            <a:off x="1143000" y="22506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1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362200" y="19050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2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2362200" y="29364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10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3200400" y="24030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8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1" name="Snip Single Corner Rectangle 10"/>
          <p:cNvSpPr/>
          <p:nvPr/>
        </p:nvSpPr>
        <p:spPr>
          <a:xfrm>
            <a:off x="4267200" y="18288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4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4191000" y="2631637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000" baseline="-25000" dirty="0" smtClean="0">
                <a:solidFill>
                  <a:schemeClr val="tx1"/>
                </a:solidFill>
              </a:rPr>
              <a:t>n-1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5334000" y="29364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n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4" name="Snip Single Corner Rectangle 13"/>
          <p:cNvSpPr/>
          <p:nvPr/>
        </p:nvSpPr>
        <p:spPr>
          <a:xfrm>
            <a:off x="5334000" y="19812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6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5" name="Snip Single Corner Rectangle 14"/>
          <p:cNvSpPr/>
          <p:nvPr/>
        </p:nvSpPr>
        <p:spPr>
          <a:xfrm>
            <a:off x="6400800" y="20574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9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6248400" y="2819400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7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7467600" y="2403038"/>
            <a:ext cx="685800" cy="568762"/>
          </a:xfrm>
          <a:prstGeom prst="snip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r>
              <a:rPr lang="en-US" sz="2800" baseline="-25000" dirty="0" smtClean="0">
                <a:solidFill>
                  <a:schemeClr val="tx1"/>
                </a:solidFill>
              </a:rPr>
              <a:t>5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5114925"/>
            <a:ext cx="1057275" cy="105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rot="16200000" flipV="1">
            <a:off x="190500" y="3848100"/>
            <a:ext cx="2362200" cy="1524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2"/>
          </p:cNvCxnSpPr>
          <p:nvPr/>
        </p:nvCxnSpPr>
        <p:spPr>
          <a:xfrm rot="5400000" flipH="1" flipV="1">
            <a:off x="523191" y="3266391"/>
            <a:ext cx="2916019" cy="76200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0"/>
          </p:cNvCxnSpPr>
          <p:nvPr/>
        </p:nvCxnSpPr>
        <p:spPr>
          <a:xfrm rot="5400000" flipH="1" flipV="1">
            <a:off x="2093119" y="2864645"/>
            <a:ext cx="1914525" cy="258603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66800" y="5943600"/>
            <a:ext cx="457200" cy="45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2438400" y="3200399"/>
            <a:ext cx="2095501" cy="3200401"/>
            <a:chOff x="2438400" y="3200399"/>
            <a:chExt cx="2095501" cy="320040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9850" y="5105400"/>
              <a:ext cx="1057275" cy="1057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30" name="Straight Arrow Connector 29"/>
            <p:cNvCxnSpPr>
              <a:endCxn id="9" idx="1"/>
            </p:cNvCxnSpPr>
            <p:nvPr/>
          </p:nvCxnSpPr>
          <p:spPr>
            <a:xfrm rot="16200000" flipV="1">
              <a:off x="2000250" y="4210050"/>
              <a:ext cx="1600200" cy="19050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9" idx="0"/>
              <a:endCxn id="12" idx="1"/>
            </p:cNvCxnSpPr>
            <p:nvPr/>
          </p:nvCxnSpPr>
          <p:spPr>
            <a:xfrm rot="5400000" flipH="1" flipV="1">
              <a:off x="2883694" y="3455194"/>
              <a:ext cx="1905001" cy="139541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438400" y="59436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543300" y="2971800"/>
            <a:ext cx="2933700" cy="3429000"/>
            <a:chOff x="3543300" y="2971800"/>
            <a:chExt cx="2933700" cy="3429000"/>
          </a:xfrm>
        </p:grpSpPr>
        <p:grpSp>
          <p:nvGrpSpPr>
            <p:cNvPr id="59" name="Group 58"/>
            <p:cNvGrpSpPr/>
            <p:nvPr/>
          </p:nvGrpSpPr>
          <p:grpSpPr>
            <a:xfrm>
              <a:off x="3543300" y="2971800"/>
              <a:ext cx="2933700" cy="3190875"/>
              <a:chOff x="3543300" y="2971800"/>
              <a:chExt cx="2933700" cy="3190875"/>
            </a:xfrm>
          </p:grpSpPr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81450" y="5105400"/>
                <a:ext cx="1057275" cy="1057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cxnSp>
            <p:nvCxnSpPr>
              <p:cNvPr id="35" name="Straight Arrow Connector 34"/>
              <p:cNvCxnSpPr>
                <a:endCxn id="10" idx="1"/>
              </p:cNvCxnSpPr>
              <p:nvPr/>
            </p:nvCxnSpPr>
            <p:spPr>
              <a:xfrm rot="16200000" flipV="1">
                <a:off x="2876550" y="3638550"/>
                <a:ext cx="2133600" cy="800100"/>
              </a:xfrm>
              <a:prstGeom prst="straightConnector1">
                <a:avLst/>
              </a:prstGeom>
              <a:ln w="31750">
                <a:solidFill>
                  <a:srgbClr val="24A8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0" idx="0"/>
              </p:cNvCxnSpPr>
              <p:nvPr/>
            </p:nvCxnSpPr>
            <p:spPr>
              <a:xfrm rot="5400000" flipH="1" flipV="1">
                <a:off x="3626644" y="4083844"/>
                <a:ext cx="1905000" cy="138112"/>
              </a:xfrm>
              <a:prstGeom prst="straightConnector1">
                <a:avLst/>
              </a:prstGeom>
              <a:ln w="31750">
                <a:solidFill>
                  <a:srgbClr val="24A8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4267200" y="3886200"/>
                <a:ext cx="1600200" cy="838200"/>
              </a:xfrm>
              <a:prstGeom prst="straightConnector1">
                <a:avLst/>
              </a:prstGeom>
              <a:ln w="31750">
                <a:solidFill>
                  <a:srgbClr val="24A8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4762500" y="3390900"/>
                <a:ext cx="1752600" cy="1676400"/>
              </a:xfrm>
              <a:prstGeom prst="straightConnector1">
                <a:avLst/>
              </a:prstGeom>
              <a:ln w="31750">
                <a:solidFill>
                  <a:srgbClr val="24A8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3810000" y="59436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181600" y="2971800"/>
            <a:ext cx="2438400" cy="3429000"/>
            <a:chOff x="5181600" y="2971800"/>
            <a:chExt cx="2438400" cy="3429000"/>
          </a:xfrm>
        </p:grpSpPr>
        <p:grpSp>
          <p:nvGrpSpPr>
            <p:cNvPr id="60" name="Group 59"/>
            <p:cNvGrpSpPr/>
            <p:nvPr/>
          </p:nvGrpSpPr>
          <p:grpSpPr>
            <a:xfrm>
              <a:off x="5343525" y="2971800"/>
              <a:ext cx="2276475" cy="3200400"/>
              <a:chOff x="5343525" y="2971800"/>
              <a:chExt cx="2276475" cy="3200400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43525" y="5114925"/>
                <a:ext cx="1057275" cy="1057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cxnSp>
            <p:nvCxnSpPr>
              <p:cNvPr id="43" name="Straight Arrow Connector 42"/>
              <p:cNvCxnSpPr>
                <a:stCxn id="21" idx="0"/>
                <a:endCxn id="13" idx="1"/>
              </p:cNvCxnSpPr>
              <p:nvPr/>
            </p:nvCxnSpPr>
            <p:spPr>
              <a:xfrm rot="16200000" flipV="1">
                <a:off x="4969670" y="4212431"/>
                <a:ext cx="1609725" cy="19526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 flipH="1" flipV="1">
                <a:off x="5753100" y="3238500"/>
                <a:ext cx="2133600" cy="160020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/>
            <p:cNvSpPr/>
            <p:nvPr/>
          </p:nvSpPr>
          <p:spPr>
            <a:xfrm>
              <a:off x="5181600" y="59436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477000" y="2971800"/>
            <a:ext cx="1447802" cy="3429000"/>
            <a:chOff x="6477000" y="2971800"/>
            <a:chExt cx="1447802" cy="342900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38925" y="5114925"/>
              <a:ext cx="1057275" cy="1057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6465094" y="3645694"/>
              <a:ext cx="2133602" cy="785814"/>
            </a:xfrm>
            <a:prstGeom prst="straightConnector1">
              <a:avLst/>
            </a:prstGeom>
            <a:ln w="31750">
              <a:solidFill>
                <a:srgbClr val="952B7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477000" y="59436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95178" y="4869359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0000"/>
                </a:solidFill>
                <a:latin typeface="+mn-lt"/>
              </a:rPr>
              <a:t>u</a:t>
            </a:r>
            <a:endParaRPr lang="en-US" sz="4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6046" y="4001869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3600" i="1" baseline="-25000" dirty="0" smtClean="0">
                <a:solidFill>
                  <a:srgbClr val="FF0000"/>
                </a:solidFill>
                <a:latin typeface="+mn-lt"/>
              </a:rPr>
              <a:t>u</a:t>
            </a:r>
            <a:endParaRPr lang="en-US" sz="3600" i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033" y="5486400"/>
            <a:ext cx="579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3600" i="1" baseline="-25000" dirty="0" smtClean="0">
                <a:solidFill>
                  <a:srgbClr val="FF0000"/>
                </a:solidFill>
                <a:latin typeface="+mn-lt"/>
              </a:rPr>
              <a:t>u</a:t>
            </a:r>
            <a:endParaRPr lang="en-US" sz="3600" i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0" y="3124200"/>
            <a:ext cx="9144000" cy="1219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Order these pages to minimize average “happiness time” of the users. 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 user u is happy the first time he sees K</a:t>
            </a:r>
            <a:r>
              <a:rPr lang="en-US" sz="2200" baseline="-25000" dirty="0" smtClean="0">
                <a:solidFill>
                  <a:schemeClr val="tx1"/>
                </a:solidFill>
              </a:rPr>
              <a:t>u</a:t>
            </a:r>
            <a:r>
              <a:rPr lang="en-US" sz="2200" dirty="0" smtClean="0">
                <a:solidFill>
                  <a:schemeClr val="tx1"/>
                </a:solidFill>
              </a:rPr>
              <a:t> pages from his set S</a:t>
            </a:r>
            <a:r>
              <a:rPr lang="en-US" sz="2200" baseline="-25000" dirty="0" smtClean="0">
                <a:solidFill>
                  <a:schemeClr val="tx1"/>
                </a:solidFill>
              </a:rPr>
              <a:t>u</a:t>
            </a:r>
            <a:endParaRPr lang="en-US" sz="2200" baseline="-25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010465">
            <a:off x="6776369" y="1744795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n pages/elements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43800" y="4800600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 users/sets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9" grpId="0" animBg="1"/>
      <p:bldP spid="55" grpId="0"/>
      <p:bldP spid="56" grpId="0"/>
      <p:bldP spid="57" grpId="0"/>
      <p:bldP spid="67" grpId="0" animBg="1"/>
      <p:bldP spid="54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E7F44840-5237-4007-9EA8-9430FF5BF3C6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376092"/>
                </a:solidFill>
              </a:rPr>
              <a:t>Special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200" dirty="0" smtClean="0"/>
              <a:t>When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u</a:t>
            </a:r>
            <a:r>
              <a:rPr lang="en-US" sz="2200" dirty="0" smtClean="0"/>
              <a:t> is 1 for all users</a:t>
            </a:r>
          </a:p>
          <a:p>
            <a:pPr eaLnBrk="1" hangingPunct="1">
              <a:buFont typeface="Arial" charset="0"/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	Min-Sum Set Cover Problem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	4-Approximation Algorithm 				[FLT02]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	NP-Hard to get (4-</a:t>
            </a:r>
            <a:r>
              <a:rPr lang="az-Cyrl-AZ" sz="2000" dirty="0" smtClean="0"/>
              <a:t>є</a:t>
            </a:r>
            <a:r>
              <a:rPr lang="en-US" sz="2000" dirty="0" smtClean="0"/>
              <a:t>)-approximation</a:t>
            </a:r>
          </a:p>
          <a:p>
            <a:pPr eaLnBrk="1" hangingPunct="1">
              <a:buFont typeface="Arial" charset="0"/>
              <a:buNone/>
            </a:pPr>
            <a:endParaRPr lang="en-US" sz="1400" dirty="0" smtClean="0"/>
          </a:p>
          <a:p>
            <a:pPr eaLnBrk="1" hangingPunct="1">
              <a:buFont typeface="Arial" charset="0"/>
              <a:buNone/>
            </a:pPr>
            <a:endParaRPr lang="en-US" sz="1400" dirty="0" smtClean="0"/>
          </a:p>
          <a:p>
            <a:pPr eaLnBrk="1" hangingPunct="1">
              <a:buFont typeface="Arial" charset="0"/>
              <a:buNone/>
            </a:pPr>
            <a:r>
              <a:rPr lang="en-US" sz="2200" dirty="0" smtClean="0"/>
              <a:t>When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u</a:t>
            </a:r>
            <a:r>
              <a:rPr lang="en-US" sz="2200" dirty="0" smtClean="0"/>
              <a:t> is |S</a:t>
            </a:r>
            <a:r>
              <a:rPr lang="en-US" sz="2200" baseline="-25000" dirty="0" smtClean="0"/>
              <a:t>u</a:t>
            </a:r>
            <a:r>
              <a:rPr lang="en-US" sz="2200" dirty="0" smtClean="0"/>
              <a:t>| for each user</a:t>
            </a:r>
          </a:p>
          <a:p>
            <a:pPr eaLnBrk="1" hangingPunct="1">
              <a:buFont typeface="Arial" charset="0"/>
              <a:buNone/>
            </a:pPr>
            <a:r>
              <a:rPr lang="en-US" sz="2000" i="1" dirty="0" smtClean="0">
                <a:solidFill>
                  <a:schemeClr val="tx2"/>
                </a:solidFill>
              </a:rPr>
              <a:t>	Min-Latency Set Cover Problem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	2-Approximation Algorithm				[HL05]</a:t>
            </a:r>
          </a:p>
          <a:p>
            <a:pPr eaLnBrk="1" hangingPunct="1">
              <a:buFont typeface="Arial" charset="0"/>
              <a:buNone/>
            </a:pPr>
            <a:r>
              <a:rPr lang="en-US" sz="2000" dirty="0" smtClean="0"/>
              <a:t>		</a:t>
            </a:r>
            <a:r>
              <a:rPr lang="en-US" sz="1800" dirty="0" smtClean="0"/>
              <a:t>(can be thought of as special case of precedence constrained scheduling)</a:t>
            </a:r>
          </a:p>
          <a:p>
            <a:pPr eaLnBrk="1" hangingPunct="1">
              <a:buNone/>
            </a:pPr>
            <a:r>
              <a:rPr lang="en-US" sz="2000" dirty="0" smtClean="0"/>
              <a:t>	(2- </a:t>
            </a:r>
            <a:r>
              <a:rPr lang="az-Cyrl-AZ" sz="2000" dirty="0" smtClean="0"/>
              <a:t>є</a:t>
            </a:r>
            <a:r>
              <a:rPr lang="en-US" sz="2000" dirty="0" smtClean="0"/>
              <a:t>)-</a:t>
            </a:r>
            <a:r>
              <a:rPr lang="en-US" sz="2000" dirty="0" err="1" smtClean="0"/>
              <a:t>Inapproximability</a:t>
            </a:r>
            <a:r>
              <a:rPr lang="en-US" sz="2000" dirty="0" smtClean="0"/>
              <a:t> Result (assuming UGC variant)	[BK09]</a:t>
            </a:r>
          </a:p>
          <a:p>
            <a:pPr eaLnBrk="1" hangingPunct="1">
              <a:buFont typeface="Arial" charset="0"/>
              <a:buNone/>
            </a:pPr>
            <a:endParaRPr lang="en-US" sz="1400" dirty="0" smtClean="0"/>
          </a:p>
          <a:p>
            <a:pPr eaLnBrk="1" hangingPunct="1">
              <a:buFont typeface="Arial" charset="0"/>
              <a:buNone/>
            </a:pPr>
            <a:endParaRPr lang="en-US" sz="16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52400" y="1524000"/>
            <a:ext cx="8839200" cy="175260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2400" y="3581400"/>
            <a:ext cx="8839200" cy="198120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Generalized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O(log n)-Approximation Algorithm			        [AGY09]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85531C65-8F18-4E42-A992-8F51C64A533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457200" y="3886200"/>
            <a:ext cx="8001000" cy="83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3940175"/>
            <a:ext cx="8839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This Talk: Constant </a:t>
            </a:r>
            <a:r>
              <a:rPr lang="en-US" sz="2000" b="1" dirty="0">
                <a:solidFill>
                  <a:srgbClr val="C00000"/>
                </a:solidFill>
                <a:latin typeface="Calibri" pitchFamily="34" charset="0"/>
              </a:rPr>
              <a:t>factor randomized approximation </a:t>
            </a:r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algorithm for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alibri" pitchFamily="34" charset="0"/>
              </a:rPr>
              <a:t>Generalized Min-Sum Set Cover (Gen-MSSC)</a:t>
            </a:r>
          </a:p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2362200"/>
            <a:ext cx="8839200" cy="68580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875F2C5-F7F5-4C98-B3AE-D4F4A6C95CD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376092"/>
                </a:solidFill>
              </a:rPr>
              <a:t>An IP Formulation of Gen-MSSC</a:t>
            </a: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457200" y="205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0" name="Picture 12" descr="addin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0588" y="1447800"/>
            <a:ext cx="4519612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890587" y="1905000"/>
            <a:ext cx="3223260" cy="228600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880110" y="2362200"/>
            <a:ext cx="3158490" cy="228600"/>
          </a:xfrm>
          <a:prstGeom prst="rect">
            <a:avLst/>
          </a:prstGeom>
        </p:spPr>
      </p:pic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727075" y="2803525"/>
            <a:ext cx="7578725" cy="3368675"/>
          </a:xfrm>
          <a:prstGeom prst="roundRect">
            <a:avLst>
              <a:gd name="adj" fmla="val 16667"/>
            </a:avLst>
          </a:prstGeom>
          <a:solidFill>
            <a:srgbClr val="00FF00">
              <a:alpha val="1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3" name="Picture 3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52600" y="2895600"/>
            <a:ext cx="3086100" cy="57912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828801" y="3707129"/>
            <a:ext cx="5324475" cy="560070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3049903" y="4427218"/>
            <a:ext cx="4103370" cy="601980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590800" y="5078729"/>
            <a:ext cx="4541520" cy="573405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3147061" y="5764529"/>
            <a:ext cx="4560570" cy="25527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C5187-2F2B-433C-AA0B-794D6E969B9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3505200" y="3276600"/>
            <a:ext cx="2133600" cy="18288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Bad Integrality Gap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1. Fixing the LP</a:t>
            </a:r>
          </a:p>
        </p:txBody>
      </p:sp>
      <p:sp>
        <p:nvSpPr>
          <p:cNvPr id="18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875F2C5-F7F5-4C98-B3AE-D4F4A6C95CD1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sz="1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457200" y="205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0" name="Picture 12" descr="addin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0588" y="1447800"/>
            <a:ext cx="4519612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890587" y="1905000"/>
            <a:ext cx="3223260" cy="228600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880110" y="2362200"/>
            <a:ext cx="3158490" cy="228600"/>
          </a:xfrm>
          <a:prstGeom prst="rect">
            <a:avLst/>
          </a:prstGeom>
        </p:spPr>
      </p:pic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727075" y="2803525"/>
            <a:ext cx="7578725" cy="3368675"/>
          </a:xfrm>
          <a:prstGeom prst="roundRect">
            <a:avLst>
              <a:gd name="adj" fmla="val 16667"/>
            </a:avLst>
          </a:prstGeom>
          <a:solidFill>
            <a:srgbClr val="00FF00">
              <a:alpha val="1411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4" name="Picture 2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752600" y="2895600"/>
            <a:ext cx="3086100" cy="579120"/>
          </a:xfrm>
          <a:prstGeom prst="rect">
            <a:avLst/>
          </a:prstGeom>
        </p:spPr>
      </p:pic>
      <p:pic>
        <p:nvPicPr>
          <p:cNvPr id="35" name="Picture 3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828801" y="3707129"/>
            <a:ext cx="5324475" cy="560070"/>
          </a:xfrm>
          <a:prstGeom prst="rect">
            <a:avLst/>
          </a:prstGeom>
        </p:spPr>
      </p:pic>
      <p:pic>
        <p:nvPicPr>
          <p:cNvPr id="37" name="Picture 3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049902" y="4427218"/>
            <a:ext cx="4103370" cy="601980"/>
          </a:xfrm>
          <a:prstGeom prst="rect">
            <a:avLst/>
          </a:prstGeom>
        </p:spPr>
      </p:pic>
      <p:pic>
        <p:nvPicPr>
          <p:cNvPr id="32" name="Picture 3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2286000" y="5078729"/>
            <a:ext cx="5404485" cy="601980"/>
          </a:xfrm>
          <a:prstGeom prst="rect">
            <a:avLst/>
          </a:prstGeom>
        </p:spPr>
      </p:pic>
      <p:pic>
        <p:nvPicPr>
          <p:cNvPr id="38" name="Picture 37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3147061" y="5764529"/>
            <a:ext cx="4560570" cy="255270"/>
          </a:xfrm>
          <a:prstGeom prst="rect">
            <a:avLst/>
          </a:prstGeom>
        </p:spPr>
      </p:pic>
      <p:sp>
        <p:nvSpPr>
          <p:cNvPr id="29" name="Slide Number Placeholder 1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C5187-2F2B-433C-AA0B-794D6E969B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57200" y="5029200"/>
            <a:ext cx="8229600" cy="68580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2590800" y="5078729"/>
            <a:ext cx="4541520" cy="573405"/>
          </a:xfrm>
          <a:prstGeom prst="rect">
            <a:avLst/>
          </a:prstGeom>
        </p:spPr>
      </p:pic>
      <p:sp>
        <p:nvSpPr>
          <p:cNvPr id="67601" name="AutoShape 17"/>
          <p:cNvSpPr>
            <a:spLocks noChangeArrowheads="1"/>
          </p:cNvSpPr>
          <p:nvPr/>
        </p:nvSpPr>
        <p:spPr bwMode="auto">
          <a:xfrm>
            <a:off x="1371600" y="1447800"/>
            <a:ext cx="6705600" cy="9144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>
                <a:latin typeface="Calibri" pitchFamily="34" charset="0"/>
              </a:rPr>
              <a:t>Knapsack Cover </a:t>
            </a:r>
            <a:r>
              <a:rPr lang="en-US" sz="2800" dirty="0" smtClean="0">
                <a:latin typeface="Calibri" pitchFamily="34" charset="0"/>
              </a:rPr>
              <a:t>Inequalities 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[Carr et al. SODA 2000]</a:t>
            </a:r>
            <a:endParaRPr lang="en-US" sz="2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9CDC90-35EA-45D4-A5F9-D490687A19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609600"/>
            <a:ext cx="6096000" cy="3730487"/>
            <a:chOff x="1524000" y="5943600"/>
            <a:chExt cx="6096000" cy="3730487"/>
          </a:xfrm>
        </p:grpSpPr>
        <p:grpSp>
          <p:nvGrpSpPr>
            <p:cNvPr id="52" name="Group 51"/>
            <p:cNvGrpSpPr/>
            <p:nvPr/>
          </p:nvGrpSpPr>
          <p:grpSpPr>
            <a:xfrm>
              <a:off x="1524000" y="5943600"/>
              <a:ext cx="6096000" cy="3657600"/>
              <a:chOff x="1524000" y="5943600"/>
              <a:chExt cx="6096000" cy="36576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524000" y="5943600"/>
                <a:ext cx="6096000" cy="36576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276600" y="6934200"/>
                <a:ext cx="2667000" cy="25146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514600" y="6858000"/>
                <a:ext cx="914400" cy="76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e</a:t>
                </a:r>
                <a:r>
                  <a:rPr lang="en-US" sz="2000" b="1" baseline="-25000" dirty="0" smtClean="0">
                    <a:solidFill>
                      <a:srgbClr val="C00000"/>
                    </a:solidFill>
                  </a:rPr>
                  <a:t>n+1</a:t>
                </a:r>
                <a:endParaRPr lang="en-US" sz="2000" b="1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791200" y="6858000"/>
                <a:ext cx="914400" cy="76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rgbClr val="C00000"/>
                    </a:solidFill>
                  </a:rPr>
                  <a:t>e</a:t>
                </a:r>
                <a:r>
                  <a:rPr lang="en-US" sz="2000" b="1" baseline="-25000" dirty="0" err="1" smtClean="0">
                    <a:solidFill>
                      <a:srgbClr val="C00000"/>
                    </a:solidFill>
                  </a:rPr>
                  <a:t>n+k</a:t>
                </a:r>
                <a:endParaRPr lang="en-US" sz="2000" b="1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05200" y="7696200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e</a:t>
                </a:r>
                <a:r>
                  <a:rPr lang="en-US" sz="24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429000" y="6248400"/>
                <a:ext cx="914400" cy="762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</a:rPr>
                  <a:t>e</a:t>
                </a:r>
                <a:r>
                  <a:rPr lang="en-US" sz="2000" b="1" baseline="-25000" dirty="0" smtClean="0">
                    <a:solidFill>
                      <a:srgbClr val="C00000"/>
                    </a:solidFill>
                  </a:rPr>
                  <a:t>n+2</a:t>
                </a:r>
                <a:endParaRPr lang="en-US" sz="2000" b="1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28270" y="808886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e</a:t>
                </a:r>
                <a:r>
                  <a:rPr lang="en-US" sz="2400" b="1" baseline="-25000" dirty="0" smtClean="0">
                    <a:solidFill>
                      <a:srgbClr val="C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267200" y="7391400"/>
                <a:ext cx="6174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e</a:t>
                </a:r>
                <a:r>
                  <a:rPr lang="en-US" sz="2400" b="1" baseline="-25000" dirty="0" smtClean="0">
                    <a:solidFill>
                      <a:srgbClr val="C00000"/>
                    </a:solidFill>
                    <a:latin typeface="+mj-lt"/>
                  </a:rPr>
                  <a:t>n-1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95070" y="816506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e</a:t>
                </a:r>
                <a:r>
                  <a:rPr lang="en-US" sz="2400" b="1" baseline="-25000" dirty="0" smtClean="0">
                    <a:solidFill>
                      <a:srgbClr val="C00000"/>
                    </a:solidFill>
                    <a:latin typeface="+mj-lt"/>
                  </a:rPr>
                  <a:t>5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6870" y="877466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e</a:t>
                </a:r>
                <a:r>
                  <a:rPr lang="en-US" sz="2400" b="1" baseline="-25000" dirty="0" smtClean="0">
                    <a:solidFill>
                      <a:srgbClr val="C00000"/>
                    </a:solidFill>
                    <a:latin typeface="+mj-lt"/>
                  </a:rPr>
                  <a:t>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99870" y="7543800"/>
                <a:ext cx="4507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e</a:t>
                </a:r>
                <a:r>
                  <a:rPr lang="en-US" sz="2400" b="1" baseline="-25000" dirty="0" smtClean="0">
                    <a:solidFill>
                      <a:srgbClr val="C00000"/>
                    </a:solidFill>
                    <a:latin typeface="+mj-lt"/>
                  </a:rPr>
                  <a:t>n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71270" y="8763000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  <a:latin typeface="+mj-lt"/>
                  </a:rPr>
                  <a:t>e</a:t>
                </a:r>
                <a:r>
                  <a:rPr lang="en-US" sz="2400" b="1" baseline="-25000" dirty="0" smtClean="0">
                    <a:solidFill>
                      <a:srgbClr val="C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2389809" y="6774070"/>
                <a:ext cx="3717235" cy="2776330"/>
              </a:xfrm>
              <a:custGeom>
                <a:avLst/>
                <a:gdLst>
                  <a:gd name="connsiteX0" fmla="*/ 260626 w 3717235"/>
                  <a:gd name="connsiteY0" fmla="*/ 50800 h 2776330"/>
                  <a:gd name="connsiteX1" fmla="*/ 644939 w 3717235"/>
                  <a:gd name="connsiteY1" fmla="*/ 24295 h 2776330"/>
                  <a:gd name="connsiteX2" fmla="*/ 962991 w 3717235"/>
                  <a:gd name="connsiteY2" fmla="*/ 183321 h 2776330"/>
                  <a:gd name="connsiteX3" fmla="*/ 1267791 w 3717235"/>
                  <a:gd name="connsiteY3" fmla="*/ 368852 h 2776330"/>
                  <a:gd name="connsiteX4" fmla="*/ 1970156 w 3717235"/>
                  <a:gd name="connsiteY4" fmla="*/ 117060 h 2776330"/>
                  <a:gd name="connsiteX5" fmla="*/ 2593008 w 3717235"/>
                  <a:gd name="connsiteY5" fmla="*/ 130313 h 2776330"/>
                  <a:gd name="connsiteX6" fmla="*/ 3348382 w 3717235"/>
                  <a:gd name="connsiteY6" fmla="*/ 580887 h 2776330"/>
                  <a:gd name="connsiteX7" fmla="*/ 3692939 w 3717235"/>
                  <a:gd name="connsiteY7" fmla="*/ 1508539 h 2776330"/>
                  <a:gd name="connsiteX8" fmla="*/ 3202608 w 3717235"/>
                  <a:gd name="connsiteY8" fmla="*/ 2489200 h 2776330"/>
                  <a:gd name="connsiteX9" fmla="*/ 2168939 w 3717235"/>
                  <a:gd name="connsiteY9" fmla="*/ 2767495 h 2776330"/>
                  <a:gd name="connsiteX10" fmla="*/ 1161774 w 3717235"/>
                  <a:gd name="connsiteY10" fmla="*/ 2436191 h 2776330"/>
                  <a:gd name="connsiteX11" fmla="*/ 724452 w 3717235"/>
                  <a:gd name="connsiteY11" fmla="*/ 1230243 h 2776330"/>
                  <a:gd name="connsiteX12" fmla="*/ 459408 w 3717235"/>
                  <a:gd name="connsiteY12" fmla="*/ 898939 h 2776330"/>
                  <a:gd name="connsiteX13" fmla="*/ 141356 w 3717235"/>
                  <a:gd name="connsiteY13" fmla="*/ 766417 h 2776330"/>
                  <a:gd name="connsiteX14" fmla="*/ 22087 w 3717235"/>
                  <a:gd name="connsiteY14" fmla="*/ 329095 h 2776330"/>
                  <a:gd name="connsiteX15" fmla="*/ 260626 w 3717235"/>
                  <a:gd name="connsiteY15" fmla="*/ 50800 h 2776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17235" h="2776330">
                    <a:moveTo>
                      <a:pt x="260626" y="50800"/>
                    </a:moveTo>
                    <a:cubicBezTo>
                      <a:pt x="364435" y="0"/>
                      <a:pt x="527878" y="2208"/>
                      <a:pt x="644939" y="24295"/>
                    </a:cubicBezTo>
                    <a:cubicBezTo>
                      <a:pt x="762000" y="46382"/>
                      <a:pt x="859182" y="125895"/>
                      <a:pt x="962991" y="183321"/>
                    </a:cubicBezTo>
                    <a:cubicBezTo>
                      <a:pt x="1066800" y="240747"/>
                      <a:pt x="1099930" y="379896"/>
                      <a:pt x="1267791" y="368852"/>
                    </a:cubicBezTo>
                    <a:cubicBezTo>
                      <a:pt x="1435652" y="357809"/>
                      <a:pt x="1749286" y="156817"/>
                      <a:pt x="1970156" y="117060"/>
                    </a:cubicBezTo>
                    <a:cubicBezTo>
                      <a:pt x="2191026" y="77303"/>
                      <a:pt x="2363304" y="53009"/>
                      <a:pt x="2593008" y="130313"/>
                    </a:cubicBezTo>
                    <a:cubicBezTo>
                      <a:pt x="2822712" y="207617"/>
                      <a:pt x="3165060" y="351183"/>
                      <a:pt x="3348382" y="580887"/>
                    </a:cubicBezTo>
                    <a:cubicBezTo>
                      <a:pt x="3531704" y="810591"/>
                      <a:pt x="3717235" y="1190487"/>
                      <a:pt x="3692939" y="1508539"/>
                    </a:cubicBezTo>
                    <a:cubicBezTo>
                      <a:pt x="3668643" y="1826591"/>
                      <a:pt x="3456608" y="2279374"/>
                      <a:pt x="3202608" y="2489200"/>
                    </a:cubicBezTo>
                    <a:cubicBezTo>
                      <a:pt x="2948608" y="2699026"/>
                      <a:pt x="2509078" y="2776330"/>
                      <a:pt x="2168939" y="2767495"/>
                    </a:cubicBezTo>
                    <a:cubicBezTo>
                      <a:pt x="1828800" y="2758660"/>
                      <a:pt x="1402522" y="2692400"/>
                      <a:pt x="1161774" y="2436191"/>
                    </a:cubicBezTo>
                    <a:cubicBezTo>
                      <a:pt x="921026" y="2179982"/>
                      <a:pt x="841513" y="1486452"/>
                      <a:pt x="724452" y="1230243"/>
                    </a:cubicBezTo>
                    <a:cubicBezTo>
                      <a:pt x="607391" y="974034"/>
                      <a:pt x="556591" y="976243"/>
                      <a:pt x="459408" y="898939"/>
                    </a:cubicBezTo>
                    <a:cubicBezTo>
                      <a:pt x="362225" y="821635"/>
                      <a:pt x="214243" y="861391"/>
                      <a:pt x="141356" y="766417"/>
                    </a:cubicBezTo>
                    <a:cubicBezTo>
                      <a:pt x="68469" y="671443"/>
                      <a:pt x="0" y="448365"/>
                      <a:pt x="22087" y="329095"/>
                    </a:cubicBezTo>
                    <a:cubicBezTo>
                      <a:pt x="44174" y="209825"/>
                      <a:pt x="156817" y="101600"/>
                      <a:pt x="260626" y="5080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  <a:alpha val="0"/>
                </a:schemeClr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 47"/>
            <p:cNvSpPr/>
            <p:nvPr/>
          </p:nvSpPr>
          <p:spPr>
            <a:xfrm>
              <a:off x="3128617" y="6135757"/>
              <a:ext cx="3043583" cy="3533912"/>
            </a:xfrm>
            <a:custGeom>
              <a:avLst/>
              <a:gdLst>
                <a:gd name="connsiteX0" fmla="*/ 335722 w 3043583"/>
                <a:gd name="connsiteY0" fmla="*/ 172278 h 3533912"/>
                <a:gd name="connsiteX1" fmla="*/ 256209 w 3043583"/>
                <a:gd name="connsiteY1" fmla="*/ 530086 h 3533912"/>
                <a:gd name="connsiteX2" fmla="*/ 454992 w 3043583"/>
                <a:gd name="connsiteY2" fmla="*/ 980660 h 3533912"/>
                <a:gd name="connsiteX3" fmla="*/ 44174 w 3043583"/>
                <a:gd name="connsiteY3" fmla="*/ 1775791 h 3533912"/>
                <a:gd name="connsiteX4" fmla="*/ 189948 w 3043583"/>
                <a:gd name="connsiteY4" fmla="*/ 2544417 h 3533912"/>
                <a:gd name="connsiteX5" fmla="*/ 706783 w 3043583"/>
                <a:gd name="connsiteY5" fmla="*/ 3299791 h 3533912"/>
                <a:gd name="connsiteX6" fmla="*/ 2297044 w 3043583"/>
                <a:gd name="connsiteY6" fmla="*/ 3339547 h 3533912"/>
                <a:gd name="connsiteX7" fmla="*/ 2999409 w 3043583"/>
                <a:gd name="connsiteY7" fmla="*/ 2133600 h 3533912"/>
                <a:gd name="connsiteX8" fmla="*/ 2562087 w 3043583"/>
                <a:gd name="connsiteY8" fmla="*/ 1113182 h 3533912"/>
                <a:gd name="connsiteX9" fmla="*/ 1647687 w 3043583"/>
                <a:gd name="connsiteY9" fmla="*/ 728869 h 3533912"/>
                <a:gd name="connsiteX10" fmla="*/ 1395896 w 3043583"/>
                <a:gd name="connsiteY10" fmla="*/ 662608 h 3533912"/>
                <a:gd name="connsiteX11" fmla="*/ 1197114 w 3043583"/>
                <a:gd name="connsiteY11" fmla="*/ 132521 h 3533912"/>
                <a:gd name="connsiteX12" fmla="*/ 614018 w 3043583"/>
                <a:gd name="connsiteY12" fmla="*/ 13252 h 3533912"/>
                <a:gd name="connsiteX13" fmla="*/ 335722 w 3043583"/>
                <a:gd name="connsiteY13" fmla="*/ 172278 h 353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583" h="3533912">
                  <a:moveTo>
                    <a:pt x="335722" y="172278"/>
                  </a:moveTo>
                  <a:cubicBezTo>
                    <a:pt x="276087" y="258417"/>
                    <a:pt x="236331" y="395356"/>
                    <a:pt x="256209" y="530086"/>
                  </a:cubicBezTo>
                  <a:cubicBezTo>
                    <a:pt x="276087" y="664816"/>
                    <a:pt x="490331" y="773043"/>
                    <a:pt x="454992" y="980660"/>
                  </a:cubicBezTo>
                  <a:cubicBezTo>
                    <a:pt x="419653" y="1188278"/>
                    <a:pt x="88348" y="1515165"/>
                    <a:pt x="44174" y="1775791"/>
                  </a:cubicBezTo>
                  <a:cubicBezTo>
                    <a:pt x="0" y="2036417"/>
                    <a:pt x="79513" y="2290417"/>
                    <a:pt x="189948" y="2544417"/>
                  </a:cubicBezTo>
                  <a:cubicBezTo>
                    <a:pt x="300383" y="2798417"/>
                    <a:pt x="355600" y="3167269"/>
                    <a:pt x="706783" y="3299791"/>
                  </a:cubicBezTo>
                  <a:cubicBezTo>
                    <a:pt x="1057966" y="3432313"/>
                    <a:pt x="1914940" y="3533912"/>
                    <a:pt x="2297044" y="3339547"/>
                  </a:cubicBezTo>
                  <a:cubicBezTo>
                    <a:pt x="2679148" y="3145182"/>
                    <a:pt x="2955235" y="2504661"/>
                    <a:pt x="2999409" y="2133600"/>
                  </a:cubicBezTo>
                  <a:cubicBezTo>
                    <a:pt x="3043583" y="1762539"/>
                    <a:pt x="2787374" y="1347304"/>
                    <a:pt x="2562087" y="1113182"/>
                  </a:cubicBezTo>
                  <a:cubicBezTo>
                    <a:pt x="2336800" y="879060"/>
                    <a:pt x="1842052" y="803965"/>
                    <a:pt x="1647687" y="728869"/>
                  </a:cubicBezTo>
                  <a:cubicBezTo>
                    <a:pt x="1453322" y="653773"/>
                    <a:pt x="1470991" y="761999"/>
                    <a:pt x="1395896" y="662608"/>
                  </a:cubicBezTo>
                  <a:cubicBezTo>
                    <a:pt x="1320801" y="563217"/>
                    <a:pt x="1327427" y="240747"/>
                    <a:pt x="1197114" y="132521"/>
                  </a:cubicBezTo>
                  <a:cubicBezTo>
                    <a:pt x="1066801" y="24295"/>
                    <a:pt x="759792" y="0"/>
                    <a:pt x="614018" y="13252"/>
                  </a:cubicBezTo>
                  <a:cubicBezTo>
                    <a:pt x="468244" y="26504"/>
                    <a:pt x="395357" y="86139"/>
                    <a:pt x="335722" y="17227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37000"/>
              </a:schemeClr>
            </a:solidFill>
            <a:ln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3048000" y="6665844"/>
              <a:ext cx="3843130" cy="3008243"/>
            </a:xfrm>
            <a:custGeom>
              <a:avLst/>
              <a:gdLst>
                <a:gd name="connsiteX0" fmla="*/ 26504 w 3843130"/>
                <a:gd name="connsiteY0" fmla="*/ 1470991 h 3008243"/>
                <a:gd name="connsiteX1" fmla="*/ 503583 w 3843130"/>
                <a:gd name="connsiteY1" fmla="*/ 556591 h 3008243"/>
                <a:gd name="connsiteX2" fmla="*/ 1643270 w 3843130"/>
                <a:gd name="connsiteY2" fmla="*/ 172278 h 3008243"/>
                <a:gd name="connsiteX3" fmla="*/ 2345635 w 3843130"/>
                <a:gd name="connsiteY3" fmla="*/ 397565 h 3008243"/>
                <a:gd name="connsiteX4" fmla="*/ 2822713 w 3843130"/>
                <a:gd name="connsiteY4" fmla="*/ 225286 h 3008243"/>
                <a:gd name="connsiteX5" fmla="*/ 3525078 w 3843130"/>
                <a:gd name="connsiteY5" fmla="*/ 79513 h 3008243"/>
                <a:gd name="connsiteX6" fmla="*/ 3816626 w 3843130"/>
                <a:gd name="connsiteY6" fmla="*/ 702365 h 3008243"/>
                <a:gd name="connsiteX7" fmla="*/ 3366052 w 3843130"/>
                <a:gd name="connsiteY7" fmla="*/ 1126434 h 3008243"/>
                <a:gd name="connsiteX8" fmla="*/ 3127513 w 3843130"/>
                <a:gd name="connsiteY8" fmla="*/ 1457739 h 3008243"/>
                <a:gd name="connsiteX9" fmla="*/ 2822713 w 3843130"/>
                <a:gd name="connsiteY9" fmla="*/ 2425147 h 3008243"/>
                <a:gd name="connsiteX10" fmla="*/ 2040835 w 3843130"/>
                <a:gd name="connsiteY10" fmla="*/ 2941982 h 3008243"/>
                <a:gd name="connsiteX11" fmla="*/ 1007165 w 3843130"/>
                <a:gd name="connsiteY11" fmla="*/ 2822713 h 3008243"/>
                <a:gd name="connsiteX12" fmla="*/ 344557 w 3843130"/>
                <a:gd name="connsiteY12" fmla="*/ 2252869 h 3008243"/>
                <a:gd name="connsiteX13" fmla="*/ 26504 w 3843130"/>
                <a:gd name="connsiteY13" fmla="*/ 1470991 h 300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3130" h="3008243">
                  <a:moveTo>
                    <a:pt x="26504" y="1470991"/>
                  </a:moveTo>
                  <a:cubicBezTo>
                    <a:pt x="53008" y="1188278"/>
                    <a:pt x="234122" y="773043"/>
                    <a:pt x="503583" y="556591"/>
                  </a:cubicBezTo>
                  <a:cubicBezTo>
                    <a:pt x="773044" y="340139"/>
                    <a:pt x="1336261" y="198782"/>
                    <a:pt x="1643270" y="172278"/>
                  </a:cubicBezTo>
                  <a:cubicBezTo>
                    <a:pt x="1950279" y="145774"/>
                    <a:pt x="2149061" y="388730"/>
                    <a:pt x="2345635" y="397565"/>
                  </a:cubicBezTo>
                  <a:cubicBezTo>
                    <a:pt x="2542209" y="406400"/>
                    <a:pt x="2626139" y="278295"/>
                    <a:pt x="2822713" y="225286"/>
                  </a:cubicBezTo>
                  <a:cubicBezTo>
                    <a:pt x="3019287" y="172277"/>
                    <a:pt x="3359426" y="0"/>
                    <a:pt x="3525078" y="79513"/>
                  </a:cubicBezTo>
                  <a:cubicBezTo>
                    <a:pt x="3690730" y="159026"/>
                    <a:pt x="3843130" y="527878"/>
                    <a:pt x="3816626" y="702365"/>
                  </a:cubicBezTo>
                  <a:cubicBezTo>
                    <a:pt x="3790122" y="876852"/>
                    <a:pt x="3480904" y="1000538"/>
                    <a:pt x="3366052" y="1126434"/>
                  </a:cubicBezTo>
                  <a:cubicBezTo>
                    <a:pt x="3251200" y="1252330"/>
                    <a:pt x="3218069" y="1241287"/>
                    <a:pt x="3127513" y="1457739"/>
                  </a:cubicBezTo>
                  <a:cubicBezTo>
                    <a:pt x="3036957" y="1674191"/>
                    <a:pt x="3003826" y="2177773"/>
                    <a:pt x="2822713" y="2425147"/>
                  </a:cubicBezTo>
                  <a:cubicBezTo>
                    <a:pt x="2641600" y="2672521"/>
                    <a:pt x="2343426" y="2875721"/>
                    <a:pt x="2040835" y="2941982"/>
                  </a:cubicBezTo>
                  <a:cubicBezTo>
                    <a:pt x="1738244" y="3008243"/>
                    <a:pt x="1289878" y="2937565"/>
                    <a:pt x="1007165" y="2822713"/>
                  </a:cubicBezTo>
                  <a:cubicBezTo>
                    <a:pt x="724452" y="2707861"/>
                    <a:pt x="503583" y="2484782"/>
                    <a:pt x="344557" y="2252869"/>
                  </a:cubicBezTo>
                  <a:cubicBezTo>
                    <a:pt x="185531" y="2020956"/>
                    <a:pt x="0" y="1753704"/>
                    <a:pt x="26504" y="147099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28000"/>
              </a:schemeClr>
            </a:solidFill>
            <a:ln>
              <a:solidFill>
                <a:srgbClr val="24A83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UPAMG@ELEPUANFUVWXY5M7" val="2847"/>
  <p:tag name="FIRSTPRASAD@XFVKXEKFUVWXY5K7" val="27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{et}$ -- element/page $e$ displayed at time $t$.&#10;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y_{u t}$ -- User $u$ happy at time $t$.&#10;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K_u$ -- requirement for user $u$.&#10;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mbox{minimize } \sum_{1 \leq t \leq n} \sum_{u} (1 -&#10;  y_{ut}) &amp; &amp; &amp; \notag&#10; \end{alignat}&#10;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mbox{subject to } \sum_{e \in {\cal P}} x_{et} &amp;= 1 &amp; \qquad \qquad \qquad \qquad &amp; \forall \,&#10;  t \in [n]    \notag&#10; \end{alignat}&#10;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sum_{t \in [n]} x_{et} &amp;= 1 &amp; \qquad \qquad \qquad \qquad &amp; \forall \, e \in&#10;  {\cal P}  \notag&#10; \end{alignat}&#10;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sum_{e \in S_u \setminus A} \sum_{t' &lt; t} x_{et'} &amp;\geq (K_u - |A|)&#10;  \cdot y_{ut} &amp; \qquad &amp; \forall \, u,&#10;  \, \forall \, t, \, \forall \, A  \notag&#10; \end{alignat}&#10;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x_{et}, y_{ut} &amp;\in \{0,1\} &amp; \qquad \qquad \qquad &amp; \forall \, e \in {\cal P}, \, u, \, t \notag&#10; \end{alignat}&#10;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sum_{e \in S_u} \sum_{t' &lt; t} x_{et'} &amp;\geq K_u&#10;  \cdot y_{ut} &amp; \qquad \qquad \quad &amp; \forall \, u,&#10;  \, \forall \, t   \notag&#10; \end{alignat}&#10;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vdots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x_{et}$ -- element/page $e$ displayed at time $t$.&#10;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_{ut}  \geq \frac{1}{2}$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_u$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e \in S_u} \sum_{t' \leq t} x_{et'} \geq \frac{K(u)}{2}$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1}{2} \cdot t_u$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dots$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(\log n)$ \textsf{times} \textsf{independently} &#10;\end{document}"/>
  <p:tag name="IGUANATEXSIZE" val="2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t &lt; 2^i} x_{et}$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4 \cdot \sum_{t &lt; 2^i} x_{et}$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sum_{e \in S_u \setminus G} \sum_{t &lt; 2^i} x_{et} \geq (K_u - |G|)&#10;  \cdot \frac{1}{2} $&#10;&#10;&#10;\end{document}"/>
  <p:tag name="IGUANATEXSIZE" val="1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mathrm{Pr} \big[ \sum_{e \in S_u \setminus G} \sum_{t &lt; 2^i} X_{et} &lt; (K_u - |G|)&#10;  \big] \leq 0.8$&#10;&#10;&#10;\end{document}"/>
  <p:tag name="IGUANATEXSIZE" val="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y_{u t}$ -- User $u$ happy at time $t$.&#10;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+ p_u \cdot 2^{{t_u}+2}$&#10;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^{{t_u}+1}$&#10;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+ (1-p_u) p_u \cdot 2^{{t_u}+3}$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+ (1-p_u)^2 p_u \cdot 2^{{t_u}+4}$&#10;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+ \ldots$&#10;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heta (2^{t_u})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K_u$ -- requirement for user $u$.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mbox{minimize } \sum_{1 \leq t \leq n} \sum_{u} (1 -&#10;  y_{ut}) &amp; &amp; &amp; \notag&#10; \end{alignat}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mbox{subject to } \sum_{e \in {\cal P}} x_{et} &amp;= 1 &amp; \qquad \qquad \qquad \qquad  &amp; \forall \,&#10;  t \in [n]    \notag&#10; \end{alignat}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sum_{t \in [n]} x_{et} &amp;= 1 &amp;\qquad \qquad \qquad  \qquad &amp; \forall \, e \in&#10;  {\cal P}  \notag&#10; \end{alignat}&#10;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\sum_{e \in S_u} \sum_{t' &lt; t} x_{et'} &amp;\geq K_u&#10;  \cdot y_{ut} &amp; \qquad \qquad \quad &amp; \forall \, u,&#10;  \, \forall \, t   \notag&#10; \end{alignat}&#10;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alignat}{2}&#10;  x_{et}, y_{ut} &amp;\in \{0,1\} &amp; \qquad \qquad \qquad &amp; \forall \, e \in {\cal P}, \, u, \, t \notag&#10; \end{alignat}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6052</TotalTime>
  <Words>720</Words>
  <Application>Microsoft Office PowerPoint</Application>
  <PresentationFormat>On-screen Show (4:3)</PresentationFormat>
  <Paragraphs>216</Paragraphs>
  <Slides>16</Slides>
  <Notes>13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An O(1) Approximation Algorithm for Generalized Min-Sum Set Cover</vt:lpstr>
      <vt:lpstr>elgooG: A Hypothetical Search Engine</vt:lpstr>
      <vt:lpstr>A Small Example [AGY09]</vt:lpstr>
      <vt:lpstr>Example Continued..</vt:lpstr>
      <vt:lpstr>More Formally</vt:lpstr>
      <vt:lpstr>Special Cases</vt:lpstr>
      <vt:lpstr>The Generalized Problem</vt:lpstr>
      <vt:lpstr>An IP Formulation of Gen-MSSC</vt:lpstr>
      <vt:lpstr>1. Fixing the LP</vt:lpstr>
      <vt:lpstr>The Rounding Algorithm</vt:lpstr>
      <vt:lpstr>The Rounding Algorithm</vt:lpstr>
      <vt:lpstr>An O(log n) Approximation Algorithm</vt:lpstr>
      <vt:lpstr>Breaking the O(log n) Barrier</vt:lpstr>
      <vt:lpstr>Breaking the O(log n) Barrier</vt:lpstr>
      <vt:lpstr>The Non-Uniform Rounding</vt:lpstr>
      <vt:lpstr>Summary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and Stochastic Survivable Network Design</dc:title>
  <dc:creator>School of Computer Science</dc:creator>
  <cp:lastModifiedBy>Ravi</cp:lastModifiedBy>
  <cp:revision>1489</cp:revision>
  <dcterms:created xsi:type="dcterms:W3CDTF">2009-05-25T14:15:21Z</dcterms:created>
  <dcterms:modified xsi:type="dcterms:W3CDTF">2010-01-19T18:11:41Z</dcterms:modified>
</cp:coreProperties>
</file>