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ags/tag29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9" r:id="rId4"/>
    <p:sldId id="272" r:id="rId5"/>
    <p:sldId id="259" r:id="rId6"/>
    <p:sldId id="274" r:id="rId7"/>
    <p:sldId id="270" r:id="rId8"/>
    <p:sldId id="285" r:id="rId9"/>
    <p:sldId id="268" r:id="rId10"/>
    <p:sldId id="288" r:id="rId11"/>
    <p:sldId id="275" r:id="rId12"/>
    <p:sldId id="286" r:id="rId13"/>
    <p:sldId id="276" r:id="rId14"/>
    <p:sldId id="277" r:id="rId15"/>
    <p:sldId id="278" r:id="rId16"/>
    <p:sldId id="280" r:id="rId17"/>
    <p:sldId id="281" r:id="rId18"/>
    <p:sldId id="287" r:id="rId19"/>
    <p:sldId id="267" r:id="rId20"/>
    <p:sldId id="282" r:id="rId21"/>
    <p:sldId id="283" r:id="rId22"/>
    <p:sldId id="273" r:id="rId23"/>
    <p:sldId id="284" r:id="rId24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4A831"/>
    <a:srgbClr val="B3EFB9"/>
    <a:srgbClr val="28C63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442" autoAdjust="0"/>
    <p:restoredTop sz="93462" autoAdjust="0"/>
  </p:normalViewPr>
  <p:slideViewPr>
    <p:cSldViewPr>
      <p:cViewPr varScale="1">
        <p:scale>
          <a:sx n="87" d="100"/>
          <a:sy n="87" d="100"/>
        </p:scale>
        <p:origin x="-84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040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D2AA589-DE25-4EDD-B7C7-1983404F5C0A}" type="datetimeFigureOut">
              <a:rPr lang="en-US"/>
              <a:pPr>
                <a:defRPr/>
              </a:pPr>
              <a:t>6/1/2009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4E7AA35-94F1-4C7C-80EF-5CAC0BAC0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DBE6BB2-AE3D-42EA-BB39-F9B870BE3FF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03B39FF-DD9B-4F84-BF9F-99FEB445619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D9386D4-368F-43C3-8551-0C62BC811DC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04E5BE0-0066-48C6-AF8C-440AB124C71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EFD1589-BEE5-4972-ABEF-873E3EC7AE1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295B291-36A1-4671-9CE8-63594A19CDA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44B906-20BD-4353-81DA-E3B4BCFAF07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AEB805A-A245-4B8D-9F75-8EA1205B8FD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4CB351D-68A0-4B1A-8110-F49BF960329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5F3CA25-8363-4635-8B85-BB127990147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C0FB220-923F-444E-B94C-696C821B723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79B8AA8-651A-4993-9F80-FBDC2BFA5DF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3B18F49-2718-494B-A812-C10456BD71A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515A0A2-236C-4F2D-8D15-5573EFB745D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C207ED-AA8B-48B7-AE42-92FD64414FE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E8C421E-0E2C-44F1-A436-511E1695E2D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8650308-9E2B-42D0-9C90-BED08C9C9E8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Awerbuch Azar Bartal, Berman Coulston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018CA1-7CAA-435D-AFCF-61EEDF42756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7E2EB13-0641-4B04-BAC0-BF1D223C392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B556F34-5EC3-47D6-9DD7-104C542AC64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C6B5BE-515F-48F0-B92D-69FBBE46177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47E99E4-27B3-429E-B53F-D6012ED0333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C5DE96F-40AD-441E-971E-A7B1627A6E2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90FE7-267C-4613-B711-B7686F166AC2}" type="datetime1">
              <a:rPr lang="en-US"/>
              <a:pPr>
                <a:defRPr/>
              </a:pPr>
              <a:t>6/1/2009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FF72B-0852-424B-9038-18E21F321E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42E55-07C1-4083-9C08-52E1D937F1E4}" type="datetime1">
              <a:rPr lang="en-US"/>
              <a:pPr>
                <a:defRPr/>
              </a:pPr>
              <a:t>6/1/2009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4B058-62B9-4521-BE04-677B96631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BD22B-9044-4E8E-BBAD-67B9B9BE92C3}" type="datetime1">
              <a:rPr lang="en-US"/>
              <a:pPr>
                <a:defRPr/>
              </a:pPr>
              <a:t>6/1/2009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A4E3B-F0E0-49CB-A180-F9550CDF3A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6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7CDE1-4268-4604-BE50-2B2377417F92}" type="datetime1">
              <a:rPr lang="en-US"/>
              <a:pPr>
                <a:defRPr/>
              </a:pPr>
              <a:t>6/1/2009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43E4E-DDD6-4761-B4DB-4642378A9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E3D96-98C6-43BD-B4AA-C0A37D854E4F}" type="datetime1">
              <a:rPr lang="en-US"/>
              <a:pPr>
                <a:defRPr/>
              </a:pPr>
              <a:t>6/1/2009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2C7A6-06A9-4E5E-97B8-D53371617C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C868A-C7E1-4EA6-9C3A-A73775338456}" type="datetime1">
              <a:rPr lang="en-US"/>
              <a:pPr>
                <a:defRPr/>
              </a:pPr>
              <a:t>6/1/2009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1D24A-A3CB-4A79-BCEA-5A8581B5C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E993D-E4CC-4F6C-A750-B54CB9FC47D8}" type="datetime1">
              <a:rPr lang="en-US"/>
              <a:pPr>
                <a:defRPr/>
              </a:pPr>
              <a:t>6/1/2009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440C8-20BC-4540-90BF-D2D9EE6C7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17AFE-1013-405A-8D60-75C7BBE2132A}" type="datetime1">
              <a:rPr lang="en-US"/>
              <a:pPr>
                <a:defRPr/>
              </a:pPr>
              <a:t>6/1/2009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CD1E6-1570-4A1E-A4BC-EEA882938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B9379-6CEB-4C36-BFD5-86DF51145361}" type="datetime1">
              <a:rPr lang="en-US"/>
              <a:pPr>
                <a:defRPr/>
              </a:pPr>
              <a:t>6/1/2009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8C9FD-9C99-4091-91F8-676859E73D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30618-65B4-4ACA-B239-159E3F7AFA97}" type="datetime1">
              <a:rPr lang="en-US"/>
              <a:pPr>
                <a:defRPr/>
              </a:pPr>
              <a:t>6/1/2009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229B6-38DF-4F35-BC1B-BE1F447EB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00A45-F936-4433-983E-2AEF797315FF}" type="datetime1">
              <a:rPr lang="en-US"/>
              <a:pPr>
                <a:defRPr/>
              </a:pPr>
              <a:t>6/1/2009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2E827-94F6-45E4-B2FF-B8EB0B8548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2459CD3-4514-480A-9CE1-35818F5A5D49}" type="datetime1">
              <a:rPr lang="en-US"/>
              <a:pPr>
                <a:defRPr/>
              </a:pPr>
              <a:t>6/1/2009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602D778-073A-4A36-8C64-54DB8C0920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75000"/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75000"/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SzPct val="75000"/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28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tags" Target="../tags/tag3.xml"/><Relationship Id="rId16" Type="http://schemas.openxmlformats.org/officeDocument/2006/relationships/image" Target="../media/image6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1.png"/><Relationship Id="rId5" Type="http://schemas.openxmlformats.org/officeDocument/2006/relationships/tags" Target="../tags/tag6.xml"/><Relationship Id="rId15" Type="http://schemas.openxmlformats.org/officeDocument/2006/relationships/image" Target="../media/image5.png"/><Relationship Id="rId10" Type="http://schemas.openxmlformats.org/officeDocument/2006/relationships/notesSlide" Target="../notesSlides/notesSlide2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2.xml"/><Relationship Id="rId7" Type="http://schemas.openxmlformats.org/officeDocument/2006/relationships/image" Target="../media/image10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png"/><Relationship Id="rId3" Type="http://schemas.openxmlformats.org/officeDocument/2006/relationships/tags" Target="../tags/tag15.xml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5.xml"/><Relationship Id="rId11" Type="http://schemas.openxmlformats.org/officeDocument/2006/relationships/image" Target="../media/image16.emf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20.emf"/><Relationship Id="rId10" Type="http://schemas.openxmlformats.org/officeDocument/2006/relationships/image" Target="../media/image15.emf"/><Relationship Id="rId4" Type="http://schemas.openxmlformats.org/officeDocument/2006/relationships/tags" Target="../tags/tag16.xml"/><Relationship Id="rId9" Type="http://schemas.openxmlformats.org/officeDocument/2006/relationships/image" Target="../media/image14.emf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19.xml"/><Relationship Id="rId7" Type="http://schemas.openxmlformats.org/officeDocument/2006/relationships/image" Target="../media/image21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25.xml"/><Relationship Id="rId7" Type="http://schemas.openxmlformats.org/officeDocument/2006/relationships/image" Target="../media/image26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21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58BEDD-8CFB-433F-9CBF-58D70F8697C0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</a:rPr>
              <a:t>Online and Stochastic </a:t>
            </a:r>
            <a:br>
              <a:rPr lang="en-US" sz="3600" smtClean="0">
                <a:solidFill>
                  <a:srgbClr val="C00000"/>
                </a:solidFill>
              </a:rPr>
            </a:br>
            <a:r>
              <a:rPr lang="en-US" sz="3600" smtClean="0">
                <a:solidFill>
                  <a:srgbClr val="C00000"/>
                </a:solidFill>
              </a:rPr>
              <a:t>Survivable Network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smtClean="0">
                <a:solidFill>
                  <a:schemeClr val="tx1"/>
                </a:solidFill>
              </a:rPr>
              <a:t>Ravishankar Krishnaswamy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Carnegie Mellon University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joint work with Anupam Gupta and R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Ravi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BB1B-465B-4BF4-B156-6FFFE74458BB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2-Edge-Connectivity on Backboned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Consider  a set of vertices {v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v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…,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} </a:t>
            </a:r>
            <a:r>
              <a:rPr lang="en-US" sz="2000" dirty="0" smtClean="0"/>
              <a:t>which require 2-connectivity to r.</a:t>
            </a:r>
          </a:p>
          <a:p>
            <a:pPr lvl="1"/>
            <a:r>
              <a:rPr lang="en-US" sz="1800" dirty="0" smtClean="0"/>
              <a:t>Let </a:t>
            </a:r>
            <a:r>
              <a:rPr lang="en-US" sz="1800" dirty="0" smtClean="0">
                <a:solidFill>
                  <a:srgbClr val="C00000"/>
                </a:solidFill>
              </a:rPr>
              <a:t>OPT</a:t>
            </a:r>
            <a:r>
              <a:rPr lang="en-US" sz="1800" dirty="0" smtClean="0"/>
              <a:t> be an optimal offline solution.</a:t>
            </a:r>
          </a:p>
          <a:p>
            <a:pPr lvl="1"/>
            <a:r>
              <a:rPr lang="en-US" sz="1800" dirty="0" smtClean="0"/>
              <a:t>Can imagine </a:t>
            </a:r>
            <a:r>
              <a:rPr lang="en-US" sz="1800" dirty="0" smtClean="0">
                <a:solidFill>
                  <a:srgbClr val="C00000"/>
                </a:solidFill>
              </a:rPr>
              <a:t>OPT</a:t>
            </a:r>
            <a:r>
              <a:rPr lang="en-US" sz="1800" dirty="0" smtClean="0"/>
              <a:t> to contain base tree path 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T</a:t>
            </a:r>
            <a:r>
              <a:rPr lang="en-US" sz="1800" i="1" dirty="0" smtClean="0"/>
              <a:t>(</a:t>
            </a:r>
            <a:r>
              <a:rPr lang="en-US" sz="1800" i="1" dirty="0" err="1" smtClean="0"/>
              <a:t>v</a:t>
            </a:r>
            <a:r>
              <a:rPr lang="en-US" sz="1800" i="1" baseline="-25000" dirty="0" err="1" smtClean="0"/>
              <a:t>i</a:t>
            </a:r>
            <a:r>
              <a:rPr lang="en-US" sz="1800" i="1" dirty="0" err="1" smtClean="0"/>
              <a:t>,r</a:t>
            </a:r>
            <a:r>
              <a:rPr lang="en-US" sz="1800" i="1" dirty="0" smtClean="0"/>
              <a:t>)</a:t>
            </a:r>
            <a:r>
              <a:rPr lang="en-US" sz="1800" dirty="0" smtClean="0"/>
              <a:t> for all 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</a:p>
          <a:p>
            <a:pPr lvl="2"/>
            <a:r>
              <a:rPr lang="en-US" sz="1600" dirty="0" smtClean="0"/>
              <a:t>with O(1) blow-up in cost.</a:t>
            </a:r>
          </a:p>
          <a:p>
            <a:pPr lvl="2"/>
            <a:endParaRPr lang="en-US" sz="1600" dirty="0" smtClean="0"/>
          </a:p>
          <a:p>
            <a:endParaRPr lang="en-US" sz="2000" dirty="0" smtClean="0"/>
          </a:p>
          <a:p>
            <a:r>
              <a:rPr lang="en-US" sz="2000" dirty="0" smtClean="0"/>
              <a:t>Online 1-connectivity on Backboned Graphs</a:t>
            </a:r>
          </a:p>
          <a:p>
            <a:pPr lvl="1"/>
            <a:r>
              <a:rPr lang="en-US" sz="1800" dirty="0" smtClean="0"/>
              <a:t>Easy</a:t>
            </a:r>
            <a:r>
              <a:rPr lang="en-US" sz="1800" dirty="0" smtClean="0"/>
              <a:t>.  </a:t>
            </a:r>
            <a:r>
              <a:rPr lang="en-US" sz="1800" dirty="0" smtClean="0"/>
              <a:t>Just buy the base tree path. 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Can we augment edges to this path to get 2-connectivity?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340475"/>
            <a:ext cx="2133600" cy="365125"/>
          </a:xfrm>
        </p:spPr>
        <p:txBody>
          <a:bodyPr/>
          <a:lstStyle/>
          <a:p>
            <a:pPr>
              <a:defRPr/>
            </a:pPr>
            <a:fld id="{39995C52-861D-427B-BE4A-4A98189B1850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38" name="Freeform 137"/>
          <p:cNvSpPr/>
          <p:nvPr/>
        </p:nvSpPr>
        <p:spPr>
          <a:xfrm>
            <a:off x="6575425" y="4141788"/>
            <a:ext cx="555625" cy="403225"/>
          </a:xfrm>
          <a:custGeom>
            <a:avLst/>
            <a:gdLst>
              <a:gd name="connsiteX0" fmla="*/ 236537 w 554831"/>
              <a:gd name="connsiteY0" fmla="*/ 380999 h 404811"/>
              <a:gd name="connsiteX1" fmla="*/ 527050 w 554831"/>
              <a:gd name="connsiteY1" fmla="*/ 195262 h 404811"/>
              <a:gd name="connsiteX2" fmla="*/ 69850 w 554831"/>
              <a:gd name="connsiteY2" fmla="*/ 23812 h 404811"/>
              <a:gd name="connsiteX3" fmla="*/ 107950 w 554831"/>
              <a:gd name="connsiteY3" fmla="*/ 338137 h 404811"/>
              <a:gd name="connsiteX4" fmla="*/ 236537 w 554831"/>
              <a:gd name="connsiteY4" fmla="*/ 380999 h 404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831" h="404811">
                <a:moveTo>
                  <a:pt x="236537" y="380999"/>
                </a:moveTo>
                <a:cubicBezTo>
                  <a:pt x="306387" y="357187"/>
                  <a:pt x="554831" y="254793"/>
                  <a:pt x="527050" y="195262"/>
                </a:cubicBezTo>
                <a:cubicBezTo>
                  <a:pt x="499269" y="135731"/>
                  <a:pt x="139700" y="0"/>
                  <a:pt x="69850" y="23812"/>
                </a:cubicBezTo>
                <a:cubicBezTo>
                  <a:pt x="0" y="47624"/>
                  <a:pt x="79375" y="280193"/>
                  <a:pt x="107950" y="338137"/>
                </a:cubicBezTo>
                <a:cubicBezTo>
                  <a:pt x="136525" y="396081"/>
                  <a:pt x="166687" y="404811"/>
                  <a:pt x="236537" y="380999"/>
                </a:cubicBezTo>
                <a:close/>
              </a:path>
            </a:pathLst>
          </a:custGeom>
          <a:solidFill>
            <a:schemeClr val="bg1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7" name="Freeform 136"/>
          <p:cNvSpPr/>
          <p:nvPr/>
        </p:nvSpPr>
        <p:spPr>
          <a:xfrm>
            <a:off x="5387975" y="2336800"/>
            <a:ext cx="3603625" cy="2616200"/>
          </a:xfrm>
          <a:custGeom>
            <a:avLst/>
            <a:gdLst>
              <a:gd name="connsiteX0" fmla="*/ 872331 w 3604418"/>
              <a:gd name="connsiteY0" fmla="*/ 2265363 h 2615407"/>
              <a:gd name="connsiteX1" fmla="*/ 1310481 w 3604418"/>
              <a:gd name="connsiteY1" fmla="*/ 1441450 h 2615407"/>
              <a:gd name="connsiteX2" fmla="*/ 1967706 w 3604418"/>
              <a:gd name="connsiteY2" fmla="*/ 1441450 h 2615407"/>
              <a:gd name="connsiteX3" fmla="*/ 2739231 w 3604418"/>
              <a:gd name="connsiteY3" fmla="*/ 2289175 h 2615407"/>
              <a:gd name="connsiteX4" fmla="*/ 3548856 w 3604418"/>
              <a:gd name="connsiteY4" fmla="*/ 1065213 h 2615407"/>
              <a:gd name="connsiteX5" fmla="*/ 2405856 w 3604418"/>
              <a:gd name="connsiteY5" fmla="*/ 36513 h 2615407"/>
              <a:gd name="connsiteX6" fmla="*/ 315119 w 3604418"/>
              <a:gd name="connsiteY6" fmla="*/ 846138 h 2615407"/>
              <a:gd name="connsiteX7" fmla="*/ 515144 w 3604418"/>
              <a:gd name="connsiteY7" fmla="*/ 2379663 h 2615407"/>
              <a:gd name="connsiteX8" fmla="*/ 872331 w 3604418"/>
              <a:gd name="connsiteY8" fmla="*/ 2265363 h 261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04418" h="2615407">
                <a:moveTo>
                  <a:pt x="872331" y="2265363"/>
                </a:moveTo>
                <a:cubicBezTo>
                  <a:pt x="1004887" y="2108994"/>
                  <a:pt x="1127919" y="1578769"/>
                  <a:pt x="1310481" y="1441450"/>
                </a:cubicBezTo>
                <a:cubicBezTo>
                  <a:pt x="1493043" y="1304131"/>
                  <a:pt x="1729581" y="1300163"/>
                  <a:pt x="1967706" y="1441450"/>
                </a:cubicBezTo>
                <a:cubicBezTo>
                  <a:pt x="2205831" y="1582738"/>
                  <a:pt x="2475706" y="2351881"/>
                  <a:pt x="2739231" y="2289175"/>
                </a:cubicBezTo>
                <a:cubicBezTo>
                  <a:pt x="3002756" y="2226469"/>
                  <a:pt x="3604418" y="1440657"/>
                  <a:pt x="3548856" y="1065213"/>
                </a:cubicBezTo>
                <a:cubicBezTo>
                  <a:pt x="3493294" y="689769"/>
                  <a:pt x="2944812" y="73026"/>
                  <a:pt x="2405856" y="36513"/>
                </a:cubicBezTo>
                <a:cubicBezTo>
                  <a:pt x="1866900" y="0"/>
                  <a:pt x="630238" y="455613"/>
                  <a:pt x="315119" y="846138"/>
                </a:cubicBezTo>
                <a:cubicBezTo>
                  <a:pt x="0" y="1236663"/>
                  <a:pt x="423069" y="2143919"/>
                  <a:pt x="515144" y="2379663"/>
                </a:cubicBezTo>
                <a:cubicBezTo>
                  <a:pt x="607219" y="2615407"/>
                  <a:pt x="739775" y="2421732"/>
                  <a:pt x="872331" y="2265363"/>
                </a:cubicBezTo>
                <a:close/>
              </a:path>
            </a:pathLst>
          </a:custGeom>
          <a:solidFill>
            <a:schemeClr val="bg1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6" name="Freeform 135"/>
          <p:cNvSpPr/>
          <p:nvPr/>
        </p:nvSpPr>
        <p:spPr>
          <a:xfrm>
            <a:off x="6704013" y="3167063"/>
            <a:ext cx="393700" cy="1508125"/>
          </a:xfrm>
          <a:custGeom>
            <a:avLst/>
            <a:gdLst>
              <a:gd name="connsiteX0" fmla="*/ 46831 w 393699"/>
              <a:gd name="connsiteY0" fmla="*/ 1320800 h 1507331"/>
              <a:gd name="connsiteX1" fmla="*/ 346868 w 393699"/>
              <a:gd name="connsiteY1" fmla="*/ 1301750 h 1507331"/>
              <a:gd name="connsiteX2" fmla="*/ 327818 w 393699"/>
              <a:gd name="connsiteY2" fmla="*/ 225425 h 1507331"/>
              <a:gd name="connsiteX3" fmla="*/ 65881 w 393699"/>
              <a:gd name="connsiteY3" fmla="*/ 182562 h 1507331"/>
              <a:gd name="connsiteX4" fmla="*/ 46831 w 393699"/>
              <a:gd name="connsiteY4" fmla="*/ 1320800 h 150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699" h="1507331">
                <a:moveTo>
                  <a:pt x="46831" y="1320800"/>
                </a:moveTo>
                <a:cubicBezTo>
                  <a:pt x="93662" y="1507331"/>
                  <a:pt x="300037" y="1484312"/>
                  <a:pt x="346868" y="1301750"/>
                </a:cubicBezTo>
                <a:cubicBezTo>
                  <a:pt x="393699" y="1119188"/>
                  <a:pt x="374649" y="411956"/>
                  <a:pt x="327818" y="225425"/>
                </a:cubicBezTo>
                <a:cubicBezTo>
                  <a:pt x="280987" y="38894"/>
                  <a:pt x="112712" y="0"/>
                  <a:pt x="65881" y="182562"/>
                </a:cubicBezTo>
                <a:cubicBezTo>
                  <a:pt x="19050" y="365124"/>
                  <a:pt x="0" y="1134269"/>
                  <a:pt x="46831" y="1320800"/>
                </a:cubicBezTo>
                <a:close/>
              </a:path>
            </a:pathLst>
          </a:custGeom>
          <a:solidFill>
            <a:schemeClr val="bg1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5" name="Freeform 134"/>
          <p:cNvSpPr/>
          <p:nvPr/>
        </p:nvSpPr>
        <p:spPr>
          <a:xfrm>
            <a:off x="5508625" y="2332038"/>
            <a:ext cx="3262313" cy="2520950"/>
          </a:xfrm>
          <a:custGeom>
            <a:avLst/>
            <a:gdLst>
              <a:gd name="connsiteX0" fmla="*/ 288925 w 3261519"/>
              <a:gd name="connsiteY0" fmla="*/ 1050925 h 2520950"/>
              <a:gd name="connsiteX1" fmla="*/ 1589087 w 3261519"/>
              <a:gd name="connsiteY1" fmla="*/ 26987 h 2520950"/>
              <a:gd name="connsiteX2" fmla="*/ 3032125 w 3261519"/>
              <a:gd name="connsiteY2" fmla="*/ 889000 h 2520950"/>
              <a:gd name="connsiteX3" fmla="*/ 2965450 w 3261519"/>
              <a:gd name="connsiteY3" fmla="*/ 2303462 h 2520950"/>
              <a:gd name="connsiteX4" fmla="*/ 2293937 w 3261519"/>
              <a:gd name="connsiteY4" fmla="*/ 2160587 h 2520950"/>
              <a:gd name="connsiteX5" fmla="*/ 1746250 w 3261519"/>
              <a:gd name="connsiteY5" fmla="*/ 1008062 h 2520950"/>
              <a:gd name="connsiteX6" fmla="*/ 1169987 w 3261519"/>
              <a:gd name="connsiteY6" fmla="*/ 989012 h 2520950"/>
              <a:gd name="connsiteX7" fmla="*/ 793750 w 3261519"/>
              <a:gd name="connsiteY7" fmla="*/ 2374900 h 2520950"/>
              <a:gd name="connsiteX8" fmla="*/ 84137 w 3261519"/>
              <a:gd name="connsiteY8" fmla="*/ 1865312 h 2520950"/>
              <a:gd name="connsiteX9" fmla="*/ 288925 w 3261519"/>
              <a:gd name="connsiteY9" fmla="*/ 1050925 h 252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61519" h="2520950">
                <a:moveTo>
                  <a:pt x="288925" y="1050925"/>
                </a:moveTo>
                <a:cubicBezTo>
                  <a:pt x="539750" y="744537"/>
                  <a:pt x="1131887" y="53974"/>
                  <a:pt x="1589087" y="26987"/>
                </a:cubicBezTo>
                <a:cubicBezTo>
                  <a:pt x="2046287" y="0"/>
                  <a:pt x="2802731" y="509588"/>
                  <a:pt x="3032125" y="889000"/>
                </a:cubicBezTo>
                <a:cubicBezTo>
                  <a:pt x="3261519" y="1268413"/>
                  <a:pt x="3088481" y="2091531"/>
                  <a:pt x="2965450" y="2303462"/>
                </a:cubicBezTo>
                <a:cubicBezTo>
                  <a:pt x="2842419" y="2515393"/>
                  <a:pt x="2497137" y="2376487"/>
                  <a:pt x="2293937" y="2160587"/>
                </a:cubicBezTo>
                <a:cubicBezTo>
                  <a:pt x="2090737" y="1944687"/>
                  <a:pt x="1933575" y="1203324"/>
                  <a:pt x="1746250" y="1008062"/>
                </a:cubicBezTo>
                <a:cubicBezTo>
                  <a:pt x="1558925" y="812800"/>
                  <a:pt x="1328737" y="761206"/>
                  <a:pt x="1169987" y="989012"/>
                </a:cubicBezTo>
                <a:cubicBezTo>
                  <a:pt x="1011237" y="1216818"/>
                  <a:pt x="974725" y="2228850"/>
                  <a:pt x="793750" y="2374900"/>
                </a:cubicBezTo>
                <a:cubicBezTo>
                  <a:pt x="612775" y="2520950"/>
                  <a:pt x="168274" y="2085974"/>
                  <a:pt x="84137" y="1865312"/>
                </a:cubicBezTo>
                <a:cubicBezTo>
                  <a:pt x="0" y="1644650"/>
                  <a:pt x="38100" y="1357313"/>
                  <a:pt x="288925" y="1050925"/>
                </a:cubicBezTo>
                <a:close/>
              </a:path>
            </a:pathLst>
          </a:custGeom>
          <a:solidFill>
            <a:schemeClr val="bg1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2-Edge-Connectivity on Backboned Graphs</a:t>
            </a:r>
            <a:endParaRPr lang="en-US" dirty="0"/>
          </a:p>
        </p:txBody>
      </p:sp>
      <p:sp>
        <p:nvSpPr>
          <p:cNvPr id="64" name="Freeform 63"/>
          <p:cNvSpPr>
            <a:spLocks noChangeAspect="1"/>
          </p:cNvSpPr>
          <p:nvPr/>
        </p:nvSpPr>
        <p:spPr>
          <a:xfrm>
            <a:off x="5097463" y="3044825"/>
            <a:ext cx="2093912" cy="1905000"/>
          </a:xfrm>
          <a:custGeom>
            <a:avLst/>
            <a:gdLst>
              <a:gd name="connsiteX0" fmla="*/ 165705 w 1819124"/>
              <a:gd name="connsiteY0" fmla="*/ 211667 h 1776790"/>
              <a:gd name="connsiteX1" fmla="*/ 1261534 w 1819124"/>
              <a:gd name="connsiteY1" fmla="*/ 160867 h 1776790"/>
              <a:gd name="connsiteX2" fmla="*/ 1805819 w 1819124"/>
              <a:gd name="connsiteY2" fmla="*/ 705153 h 1776790"/>
              <a:gd name="connsiteX3" fmla="*/ 1341362 w 1819124"/>
              <a:gd name="connsiteY3" fmla="*/ 1655838 h 1776790"/>
              <a:gd name="connsiteX4" fmla="*/ 267305 w 1819124"/>
              <a:gd name="connsiteY4" fmla="*/ 1430867 h 1776790"/>
              <a:gd name="connsiteX5" fmla="*/ 165705 w 1819124"/>
              <a:gd name="connsiteY5" fmla="*/ 211667 h 177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9124" h="1776790">
                <a:moveTo>
                  <a:pt x="165705" y="211667"/>
                </a:moveTo>
                <a:cubicBezTo>
                  <a:pt x="331410" y="0"/>
                  <a:pt x="988182" y="78619"/>
                  <a:pt x="1261534" y="160867"/>
                </a:cubicBezTo>
                <a:cubicBezTo>
                  <a:pt x="1534886" y="243115"/>
                  <a:pt x="1792514" y="455991"/>
                  <a:pt x="1805819" y="705153"/>
                </a:cubicBezTo>
                <a:cubicBezTo>
                  <a:pt x="1819124" y="954315"/>
                  <a:pt x="1597781" y="1534886"/>
                  <a:pt x="1341362" y="1655838"/>
                </a:cubicBezTo>
                <a:cubicBezTo>
                  <a:pt x="1084943" y="1776790"/>
                  <a:pt x="460829" y="1671562"/>
                  <a:pt x="267305" y="1430867"/>
                </a:cubicBezTo>
                <a:cubicBezTo>
                  <a:pt x="73781" y="1190172"/>
                  <a:pt x="0" y="423334"/>
                  <a:pt x="165705" y="211667"/>
                </a:cubicBezTo>
                <a:close/>
              </a:path>
            </a:pathLst>
          </a:custGeom>
          <a:solidFill>
            <a:schemeClr val="bg1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5" name="Freeform 64"/>
          <p:cNvSpPr>
            <a:spLocks noChangeAspect="1"/>
          </p:cNvSpPr>
          <p:nvPr/>
        </p:nvSpPr>
        <p:spPr>
          <a:xfrm>
            <a:off x="6773863" y="2054225"/>
            <a:ext cx="2038350" cy="2636838"/>
          </a:xfrm>
          <a:custGeom>
            <a:avLst/>
            <a:gdLst>
              <a:gd name="connsiteX0" fmla="*/ 22981 w 2038048"/>
              <a:gd name="connsiteY0" fmla="*/ 445104 h 2635552"/>
              <a:gd name="connsiteX1" fmla="*/ 777724 w 2038048"/>
              <a:gd name="connsiteY1" fmla="*/ 1657047 h 2635552"/>
              <a:gd name="connsiteX2" fmla="*/ 1583267 w 2038048"/>
              <a:gd name="connsiteY2" fmla="*/ 2542419 h 2635552"/>
              <a:gd name="connsiteX3" fmla="*/ 1880810 w 2038048"/>
              <a:gd name="connsiteY3" fmla="*/ 1098247 h 2635552"/>
              <a:gd name="connsiteX4" fmla="*/ 639839 w 2038048"/>
              <a:gd name="connsiteY4" fmla="*/ 111276 h 2635552"/>
              <a:gd name="connsiteX5" fmla="*/ 22981 w 2038048"/>
              <a:gd name="connsiteY5" fmla="*/ 445104 h 263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8048" h="2635552">
                <a:moveTo>
                  <a:pt x="22981" y="445104"/>
                </a:moveTo>
                <a:cubicBezTo>
                  <a:pt x="45962" y="702732"/>
                  <a:pt x="517676" y="1307495"/>
                  <a:pt x="777724" y="1657047"/>
                </a:cubicBezTo>
                <a:cubicBezTo>
                  <a:pt x="1037772" y="2006599"/>
                  <a:pt x="1399419" y="2635552"/>
                  <a:pt x="1583267" y="2542419"/>
                </a:cubicBezTo>
                <a:cubicBezTo>
                  <a:pt x="1767115" y="2449286"/>
                  <a:pt x="2038048" y="1503437"/>
                  <a:pt x="1880810" y="1098247"/>
                </a:cubicBezTo>
                <a:cubicBezTo>
                  <a:pt x="1723572" y="693057"/>
                  <a:pt x="948267" y="222552"/>
                  <a:pt x="639839" y="111276"/>
                </a:cubicBezTo>
                <a:cubicBezTo>
                  <a:pt x="331411" y="0"/>
                  <a:pt x="0" y="187476"/>
                  <a:pt x="22981" y="445104"/>
                </a:cubicBezTo>
                <a:close/>
              </a:path>
            </a:pathLst>
          </a:custGeom>
          <a:solidFill>
            <a:schemeClr val="bg1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cxnSp>
        <p:nvCxnSpPr>
          <p:cNvPr id="66" name="Straight Connector 65"/>
          <p:cNvCxnSpPr>
            <a:cxnSpLocks noChangeAspect="1"/>
          </p:cNvCxnSpPr>
          <p:nvPr/>
        </p:nvCxnSpPr>
        <p:spPr>
          <a:xfrm rot="16200000" flipH="1">
            <a:off x="5511801" y="3876675"/>
            <a:ext cx="925512" cy="103187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cxnSpLocks noChangeAspect="1"/>
          </p:cNvCxnSpPr>
          <p:nvPr/>
        </p:nvCxnSpPr>
        <p:spPr>
          <a:xfrm rot="5400000" flipH="1" flipV="1">
            <a:off x="6407151" y="4025900"/>
            <a:ext cx="76200" cy="784225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 noChangeAspect="1"/>
          </p:cNvCxnSpPr>
          <p:nvPr/>
        </p:nvCxnSpPr>
        <p:spPr>
          <a:xfrm rot="16200000" flipH="1">
            <a:off x="6350000" y="3038476"/>
            <a:ext cx="103187" cy="8493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 noChangeAspect="1"/>
          </p:cNvCxnSpPr>
          <p:nvPr/>
        </p:nvCxnSpPr>
        <p:spPr>
          <a:xfrm rot="5400000">
            <a:off x="6015038" y="3579813"/>
            <a:ext cx="860425" cy="78422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 noChangeAspect="1"/>
          </p:cNvCxnSpPr>
          <p:nvPr/>
        </p:nvCxnSpPr>
        <p:spPr>
          <a:xfrm rot="5400000">
            <a:off x="6491288" y="3914775"/>
            <a:ext cx="773112" cy="26988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cxnSpLocks noChangeAspect="1"/>
          </p:cNvCxnSpPr>
          <p:nvPr/>
        </p:nvCxnSpPr>
        <p:spPr>
          <a:xfrm rot="16200000" flipH="1">
            <a:off x="7207251" y="3171825"/>
            <a:ext cx="152400" cy="784225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 noChangeAspect="1"/>
          </p:cNvCxnSpPr>
          <p:nvPr/>
        </p:nvCxnSpPr>
        <p:spPr>
          <a:xfrm rot="5400000" flipH="1" flipV="1">
            <a:off x="7881938" y="3160713"/>
            <a:ext cx="327025" cy="631825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cxnSpLocks noChangeAspect="1"/>
          </p:cNvCxnSpPr>
          <p:nvPr/>
        </p:nvCxnSpPr>
        <p:spPr>
          <a:xfrm rot="5400000">
            <a:off x="7824787" y="3762376"/>
            <a:ext cx="1001713" cy="1254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 noChangeAspect="1"/>
          </p:cNvCxnSpPr>
          <p:nvPr/>
        </p:nvCxnSpPr>
        <p:spPr>
          <a:xfrm rot="16200000" flipV="1">
            <a:off x="7645400" y="3762375"/>
            <a:ext cx="620713" cy="506413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cxnSpLocks noChangeAspect="1"/>
          </p:cNvCxnSpPr>
          <p:nvPr/>
        </p:nvCxnSpPr>
        <p:spPr>
          <a:xfrm rot="5400000" flipH="1" flipV="1">
            <a:off x="7531100" y="3713163"/>
            <a:ext cx="26988" cy="130651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cxnSpLocks noChangeAspect="1"/>
          </p:cNvCxnSpPr>
          <p:nvPr/>
        </p:nvCxnSpPr>
        <p:spPr>
          <a:xfrm rot="5400000" flipH="1" flipV="1">
            <a:off x="6967538" y="3617913"/>
            <a:ext cx="631825" cy="784225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 noChangeAspect="1"/>
          </p:cNvCxnSpPr>
          <p:nvPr/>
        </p:nvCxnSpPr>
        <p:spPr>
          <a:xfrm rot="16200000" flipH="1">
            <a:off x="6910388" y="2836863"/>
            <a:ext cx="1001712" cy="582612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cxnSpLocks noChangeAspect="1"/>
          </p:cNvCxnSpPr>
          <p:nvPr/>
        </p:nvCxnSpPr>
        <p:spPr>
          <a:xfrm rot="16200000" flipH="1">
            <a:off x="7424738" y="2322513"/>
            <a:ext cx="631825" cy="124142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cxnSpLocks noChangeAspect="1"/>
          </p:cNvCxnSpPr>
          <p:nvPr/>
        </p:nvCxnSpPr>
        <p:spPr>
          <a:xfrm rot="5400000" flipH="1" flipV="1">
            <a:off x="6129338" y="2474913"/>
            <a:ext cx="784225" cy="1089025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934" name="Group 79"/>
          <p:cNvGrpSpPr>
            <a:grpSpLocks noChangeAspect="1"/>
          </p:cNvGrpSpPr>
          <p:nvPr/>
        </p:nvGrpSpPr>
        <p:grpSpPr bwMode="auto">
          <a:xfrm>
            <a:off x="5911850" y="2562225"/>
            <a:ext cx="2514600" cy="1905000"/>
            <a:chOff x="762000" y="2971800"/>
            <a:chExt cx="2514600" cy="1905000"/>
          </a:xfrm>
        </p:grpSpPr>
        <p:sp>
          <p:nvSpPr>
            <p:cNvPr id="81" name="Oval 80"/>
            <p:cNvSpPr/>
            <p:nvPr/>
          </p:nvSpPr>
          <p:spPr>
            <a:xfrm>
              <a:off x="762000" y="3810000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838200" y="4800600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6764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905000" y="2971800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2004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0480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16764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514600" y="4038600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8935" name="TextBox 88"/>
          <p:cNvSpPr txBox="1">
            <a:spLocks noChangeAspect="1"/>
          </p:cNvSpPr>
          <p:nvPr/>
        </p:nvSpPr>
        <p:spPr bwMode="auto">
          <a:xfrm>
            <a:off x="7054850" y="2268538"/>
            <a:ext cx="265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r</a:t>
            </a:r>
          </a:p>
        </p:txBody>
      </p:sp>
      <p:sp>
        <p:nvSpPr>
          <p:cNvPr id="90" name="TextBox 89"/>
          <p:cNvSpPr txBox="1">
            <a:spLocks noChangeAspect="1"/>
          </p:cNvSpPr>
          <p:nvPr/>
        </p:nvSpPr>
        <p:spPr bwMode="auto">
          <a:xfrm>
            <a:off x="6750050" y="4391025"/>
            <a:ext cx="346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rgbClr val="7030A0"/>
                </a:solidFill>
                <a:latin typeface="Calibri" pitchFamily="34" charset="0"/>
              </a:rPr>
              <a:t>v</a:t>
            </a:r>
            <a:r>
              <a:rPr lang="en-US" sz="2000" b="1" i="1" baseline="-25000">
                <a:solidFill>
                  <a:srgbClr val="7030A0"/>
                </a:solidFill>
                <a:latin typeface="Calibri" pitchFamily="34" charset="0"/>
              </a:rPr>
              <a:t>i</a:t>
            </a:r>
          </a:p>
        </p:txBody>
      </p:sp>
      <p:cxnSp>
        <p:nvCxnSpPr>
          <p:cNvPr id="91" name="Straight Connector 90"/>
          <p:cNvCxnSpPr>
            <a:cxnSpLocks noChangeAspect="1"/>
          </p:cNvCxnSpPr>
          <p:nvPr/>
        </p:nvCxnSpPr>
        <p:spPr>
          <a:xfrm>
            <a:off x="6519863" y="2867025"/>
            <a:ext cx="311150" cy="1031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cxnSpLocks noChangeAspect="1"/>
          </p:cNvCxnSpPr>
          <p:nvPr/>
        </p:nvCxnSpPr>
        <p:spPr>
          <a:xfrm rot="5400000">
            <a:off x="6523832" y="2890044"/>
            <a:ext cx="3095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cxnSpLocks noChangeAspect="1"/>
          </p:cNvCxnSpPr>
          <p:nvPr/>
        </p:nvCxnSpPr>
        <p:spPr>
          <a:xfrm>
            <a:off x="6926263" y="3489325"/>
            <a:ext cx="792162" cy="168275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cxnSpLocks noChangeAspect="1"/>
          </p:cNvCxnSpPr>
          <p:nvPr/>
        </p:nvCxnSpPr>
        <p:spPr>
          <a:xfrm rot="10800000" flipV="1">
            <a:off x="6164263" y="2663825"/>
            <a:ext cx="914400" cy="685800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cxnSpLocks noChangeAspect="1"/>
          </p:cNvCxnSpPr>
          <p:nvPr/>
        </p:nvCxnSpPr>
        <p:spPr>
          <a:xfrm>
            <a:off x="6164263" y="3349625"/>
            <a:ext cx="720725" cy="122238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6902450" y="3681984"/>
            <a:ext cx="800100" cy="6477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cxnSpLocks noChangeAspect="1"/>
          </p:cNvCxnSpPr>
          <p:nvPr/>
        </p:nvCxnSpPr>
        <p:spPr>
          <a:xfrm rot="18060000" flipV="1">
            <a:off x="6607176" y="3678237"/>
            <a:ext cx="627062" cy="366713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059613" y="2663825"/>
            <a:ext cx="1219200" cy="6096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10800000" flipV="1">
            <a:off x="7669213" y="3273425"/>
            <a:ext cx="609600" cy="304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2400" y="1135062"/>
            <a:ext cx="7620000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</a:rPr>
              <a:t>Consider a backboned graph with base tree T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(the red edges).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</a:rPr>
              <a:t>Let vertex v</a:t>
            </a:r>
            <a:r>
              <a:rPr lang="en-US" baseline="-25000" dirty="0">
                <a:latin typeface="+mn-lt"/>
              </a:rPr>
              <a:t>i</a:t>
            </a:r>
            <a:r>
              <a:rPr lang="en-US" dirty="0">
                <a:latin typeface="+mn-lt"/>
              </a:rPr>
              <a:t> arrive needing 2-edge connectivity to the root r.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latin typeface="+mn-lt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>
                <a:latin typeface="+mn-lt"/>
              </a:rPr>
              <a:t>Best way to 1-connect v</a:t>
            </a:r>
            <a:r>
              <a:rPr lang="en-US" i="1" baseline="-25000" dirty="0">
                <a:latin typeface="+mn-lt"/>
              </a:rPr>
              <a:t>i</a:t>
            </a:r>
            <a:r>
              <a:rPr lang="en-US" i="1" dirty="0">
                <a:latin typeface="+mn-lt"/>
              </a:rPr>
              <a:t> with r: </a:t>
            </a:r>
            <a:endParaRPr lang="en-US" i="1" dirty="0" smtClean="0">
              <a:latin typeface="+mn-lt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 smtClean="0">
                <a:solidFill>
                  <a:srgbClr val="24A831"/>
                </a:solidFill>
                <a:latin typeface="+mn-lt"/>
              </a:rPr>
              <a:t>	</a:t>
            </a:r>
            <a:r>
              <a:rPr lang="en-US" dirty="0" smtClean="0">
                <a:solidFill>
                  <a:srgbClr val="24A831"/>
                </a:solidFill>
                <a:latin typeface="+mn-lt"/>
              </a:rPr>
              <a:t>buy </a:t>
            </a:r>
            <a:r>
              <a:rPr lang="en-US" dirty="0">
                <a:solidFill>
                  <a:srgbClr val="24A831"/>
                </a:solidFill>
                <a:latin typeface="+mn-lt"/>
              </a:rPr>
              <a:t>the r-v</a:t>
            </a:r>
            <a:r>
              <a:rPr lang="en-US" baseline="-25000" dirty="0">
                <a:solidFill>
                  <a:srgbClr val="24A831"/>
                </a:solidFill>
                <a:latin typeface="+mn-lt"/>
              </a:rPr>
              <a:t>i</a:t>
            </a:r>
            <a:r>
              <a:rPr lang="en-US" dirty="0">
                <a:solidFill>
                  <a:srgbClr val="24A831"/>
                </a:solidFill>
                <a:latin typeface="+mn-lt"/>
              </a:rPr>
              <a:t> base tree path.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latin typeface="+mn-lt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</a:rPr>
              <a:t>Consider a cut-edge on this path.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</a:rPr>
              <a:t>Look at the cut this induces on the base tree.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</a:rPr>
              <a:t>Some edge of OPT (an offline optimal solution) </a:t>
            </a:r>
            <a:endParaRPr lang="en-US" dirty="0" smtClean="0">
              <a:latin typeface="+mn-lt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</a:t>
            </a:r>
            <a:r>
              <a:rPr lang="en-US" dirty="0" smtClean="0">
                <a:latin typeface="+mn-lt"/>
              </a:rPr>
              <a:t>must </a:t>
            </a:r>
            <a:r>
              <a:rPr lang="en-US" dirty="0">
                <a:latin typeface="+mn-lt"/>
              </a:rPr>
              <a:t>cross this cut.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</a:rPr>
              <a:t>Get a </a:t>
            </a:r>
            <a:r>
              <a:rPr lang="en-US" b="1" i="1" dirty="0">
                <a:latin typeface="+mn-lt"/>
              </a:rPr>
              <a:t>covering cycle </a:t>
            </a:r>
            <a:r>
              <a:rPr lang="en-US" dirty="0">
                <a:latin typeface="+mn-lt"/>
              </a:rPr>
              <a:t>of twice the cost!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latin typeface="+mn-lt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dirty="0">
              <a:latin typeface="+mn-lt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latin typeface="+mn-lt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rot="16200000" flipV="1">
            <a:off x="6342856" y="3380582"/>
            <a:ext cx="214313" cy="1524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5400000" flipH="1" flipV="1">
            <a:off x="6342856" y="3353594"/>
            <a:ext cx="187325" cy="17938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10800000" flipH="1">
            <a:off x="5988050" y="4386072"/>
            <a:ext cx="838200" cy="7620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16200000" flipV="1">
            <a:off x="5611813" y="3883025"/>
            <a:ext cx="838200" cy="762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069013" y="3502025"/>
            <a:ext cx="762000" cy="762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 flipH="1" flipV="1">
            <a:off x="6527007" y="3960019"/>
            <a:ext cx="609600" cy="1587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16200000" flipV="1">
            <a:off x="6766718" y="3913982"/>
            <a:ext cx="214313" cy="1524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5400000" flipH="1" flipV="1">
            <a:off x="6766719" y="3886994"/>
            <a:ext cx="187325" cy="17938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reeform 103"/>
          <p:cNvSpPr/>
          <p:nvPr/>
        </p:nvSpPr>
        <p:spPr>
          <a:xfrm>
            <a:off x="5917406" y="2633663"/>
            <a:ext cx="1188244" cy="1719262"/>
          </a:xfrm>
          <a:custGeom>
            <a:avLst/>
            <a:gdLst>
              <a:gd name="connsiteX0" fmla="*/ 1188244 w 1188244"/>
              <a:gd name="connsiteY0" fmla="*/ 0 h 1719262"/>
              <a:gd name="connsiteX1" fmla="*/ 907257 w 1188244"/>
              <a:gd name="connsiteY1" fmla="*/ 114300 h 1719262"/>
              <a:gd name="connsiteX2" fmla="*/ 654844 w 1188244"/>
              <a:gd name="connsiteY2" fmla="*/ 428625 h 1719262"/>
              <a:gd name="connsiteX3" fmla="*/ 250032 w 1188244"/>
              <a:gd name="connsiteY3" fmla="*/ 600075 h 1719262"/>
              <a:gd name="connsiteX4" fmla="*/ 26194 w 1188244"/>
              <a:gd name="connsiteY4" fmla="*/ 804862 h 1719262"/>
              <a:gd name="connsiteX5" fmla="*/ 92869 w 1188244"/>
              <a:gd name="connsiteY5" fmla="*/ 814387 h 1719262"/>
              <a:gd name="connsiteX6" fmla="*/ 311944 w 1188244"/>
              <a:gd name="connsiteY6" fmla="*/ 771525 h 1719262"/>
              <a:gd name="connsiteX7" fmla="*/ 573882 w 1188244"/>
              <a:gd name="connsiteY7" fmla="*/ 885825 h 1719262"/>
              <a:gd name="connsiteX8" fmla="*/ 973932 w 1188244"/>
              <a:gd name="connsiteY8" fmla="*/ 842962 h 1719262"/>
              <a:gd name="connsiteX9" fmla="*/ 997744 w 1188244"/>
              <a:gd name="connsiteY9" fmla="*/ 947737 h 1719262"/>
              <a:gd name="connsiteX10" fmla="*/ 916782 w 1188244"/>
              <a:gd name="connsiteY10" fmla="*/ 1195387 h 1719262"/>
              <a:gd name="connsiteX11" fmla="*/ 988219 w 1188244"/>
              <a:gd name="connsiteY11" fmla="*/ 1533525 h 1719262"/>
              <a:gd name="connsiteX12" fmla="*/ 945357 w 1188244"/>
              <a:gd name="connsiteY12" fmla="*/ 1719262 h 171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88244" h="1719262">
                <a:moveTo>
                  <a:pt x="1188244" y="0"/>
                </a:moveTo>
                <a:cubicBezTo>
                  <a:pt x="1092200" y="21431"/>
                  <a:pt x="996157" y="42863"/>
                  <a:pt x="907257" y="114300"/>
                </a:cubicBezTo>
                <a:cubicBezTo>
                  <a:pt x="818357" y="185738"/>
                  <a:pt x="764381" y="347663"/>
                  <a:pt x="654844" y="428625"/>
                </a:cubicBezTo>
                <a:cubicBezTo>
                  <a:pt x="545307" y="509587"/>
                  <a:pt x="354807" y="537369"/>
                  <a:pt x="250032" y="600075"/>
                </a:cubicBezTo>
                <a:cubicBezTo>
                  <a:pt x="145257" y="662781"/>
                  <a:pt x="52388" y="769143"/>
                  <a:pt x="26194" y="804862"/>
                </a:cubicBezTo>
                <a:cubicBezTo>
                  <a:pt x="0" y="840581"/>
                  <a:pt x="45244" y="819943"/>
                  <a:pt x="92869" y="814387"/>
                </a:cubicBezTo>
                <a:cubicBezTo>
                  <a:pt x="140494" y="808831"/>
                  <a:pt x="231775" y="759619"/>
                  <a:pt x="311944" y="771525"/>
                </a:cubicBezTo>
                <a:cubicBezTo>
                  <a:pt x="392113" y="783431"/>
                  <a:pt x="463551" y="873919"/>
                  <a:pt x="573882" y="885825"/>
                </a:cubicBezTo>
                <a:cubicBezTo>
                  <a:pt x="684213" y="897731"/>
                  <a:pt x="903288" y="832643"/>
                  <a:pt x="973932" y="842962"/>
                </a:cubicBezTo>
                <a:cubicBezTo>
                  <a:pt x="1044576" y="853281"/>
                  <a:pt x="1007269" y="889000"/>
                  <a:pt x="997744" y="947737"/>
                </a:cubicBezTo>
                <a:cubicBezTo>
                  <a:pt x="988219" y="1006475"/>
                  <a:pt x="918369" y="1097756"/>
                  <a:pt x="916782" y="1195387"/>
                </a:cubicBezTo>
                <a:cubicBezTo>
                  <a:pt x="915195" y="1293018"/>
                  <a:pt x="983457" y="1446213"/>
                  <a:pt x="988219" y="1533525"/>
                </a:cubicBezTo>
                <a:cubicBezTo>
                  <a:pt x="992981" y="1620837"/>
                  <a:pt x="969169" y="1670049"/>
                  <a:pt x="945357" y="1719262"/>
                </a:cubicBezTo>
              </a:path>
            </a:pathLst>
          </a:cu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" dur="500" fill="hold"/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500" fill="hold"/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" dur="500" fill="hold"/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" dur="500" fill="hold"/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500" fill="hold"/>
                                        <p:tgtEl>
                                          <p:spTgt spid="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9" dur="500" fill="hold"/>
                                        <p:tgtEl>
                                          <p:spTgt spid="1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" dur="500" fill="hold"/>
                                        <p:tgtEl>
                                          <p:spTgt spid="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500" fill="hold"/>
                                        <p:tgtEl>
                                          <p:spTgt spid="1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500" fill="hold"/>
                                        <p:tgtEl>
                                          <p:spTgt spid="1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9" dur="500" fill="hold"/>
                                        <p:tgtEl>
                                          <p:spTgt spid="1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9" dur="500" fill="hold"/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500" fill="hold"/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3" dur="500" fill="hold"/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5" dur="500" fill="hold"/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7" dur="500" fill="hold"/>
                                        <p:tgtEl>
                                          <p:spTgt spid="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9" dur="500" fill="hold"/>
                                        <p:tgtEl>
                                          <p:spTgt spid="1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500" fill="hold"/>
                                        <p:tgtEl>
                                          <p:spTgt spid="1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6" grpId="1" animBg="1"/>
      <p:bldP spid="135" grpId="0" animBg="1"/>
      <p:bldP spid="135" grpId="1" animBg="1"/>
      <p:bldP spid="64" grpId="0" animBg="1"/>
      <p:bldP spid="64" grpId="1" animBg="1"/>
      <p:bldP spid="65" grpId="0" animBg="1"/>
      <p:bldP spid="65" grpId="1" animBg="1"/>
      <p:bldP spid="90" grpId="0"/>
      <p:bldP spid="10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463A5-CAA1-4040-9881-AA367B8992C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 Compact Set Cover Instance</a:t>
            </a:r>
            <a:endParaRPr lang="en-US" dirty="0"/>
          </a:p>
        </p:txBody>
      </p:sp>
      <p:cxnSp>
        <p:nvCxnSpPr>
          <p:cNvPr id="10" name="Straight Connector 9"/>
          <p:cNvCxnSpPr>
            <a:cxnSpLocks noChangeAspect="1"/>
          </p:cNvCxnSpPr>
          <p:nvPr/>
        </p:nvCxnSpPr>
        <p:spPr>
          <a:xfrm rot="16200000" flipH="1">
            <a:off x="2792413" y="5265737"/>
            <a:ext cx="925512" cy="103187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 noChangeAspect="1"/>
          </p:cNvCxnSpPr>
          <p:nvPr/>
        </p:nvCxnSpPr>
        <p:spPr>
          <a:xfrm rot="5400000" flipH="1" flipV="1">
            <a:off x="3687763" y="5414962"/>
            <a:ext cx="76200" cy="784225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 noChangeAspect="1"/>
          </p:cNvCxnSpPr>
          <p:nvPr/>
        </p:nvCxnSpPr>
        <p:spPr>
          <a:xfrm rot="16200000" flipH="1">
            <a:off x="3630612" y="4427538"/>
            <a:ext cx="103187" cy="849312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 noChangeAspect="1"/>
          </p:cNvCxnSpPr>
          <p:nvPr/>
        </p:nvCxnSpPr>
        <p:spPr>
          <a:xfrm rot="5400000">
            <a:off x="3295650" y="4968875"/>
            <a:ext cx="860425" cy="784225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 noChangeAspect="1"/>
          </p:cNvCxnSpPr>
          <p:nvPr/>
        </p:nvCxnSpPr>
        <p:spPr>
          <a:xfrm rot="5400000">
            <a:off x="3771900" y="5303837"/>
            <a:ext cx="773112" cy="26988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ChangeAspect="1"/>
          </p:cNvCxnSpPr>
          <p:nvPr/>
        </p:nvCxnSpPr>
        <p:spPr>
          <a:xfrm rot="16200000" flipH="1">
            <a:off x="4487863" y="4560887"/>
            <a:ext cx="152400" cy="784225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ChangeAspect="1"/>
          </p:cNvCxnSpPr>
          <p:nvPr/>
        </p:nvCxnSpPr>
        <p:spPr>
          <a:xfrm rot="5400000" flipH="1" flipV="1">
            <a:off x="5162550" y="4549775"/>
            <a:ext cx="327025" cy="631825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 noChangeAspect="1"/>
          </p:cNvCxnSpPr>
          <p:nvPr/>
        </p:nvCxnSpPr>
        <p:spPr>
          <a:xfrm rot="5400000">
            <a:off x="5105399" y="5151438"/>
            <a:ext cx="1001713" cy="125412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ChangeAspect="1"/>
          </p:cNvCxnSpPr>
          <p:nvPr/>
        </p:nvCxnSpPr>
        <p:spPr>
          <a:xfrm rot="16200000" flipV="1">
            <a:off x="4926012" y="5151437"/>
            <a:ext cx="620713" cy="506413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 noChangeAspect="1"/>
          </p:cNvCxnSpPr>
          <p:nvPr/>
        </p:nvCxnSpPr>
        <p:spPr>
          <a:xfrm rot="5400000" flipH="1" flipV="1">
            <a:off x="4811712" y="5102225"/>
            <a:ext cx="26988" cy="1306512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 noChangeAspect="1"/>
          </p:cNvCxnSpPr>
          <p:nvPr/>
        </p:nvCxnSpPr>
        <p:spPr>
          <a:xfrm rot="5400000" flipH="1" flipV="1">
            <a:off x="4248150" y="5006975"/>
            <a:ext cx="631825" cy="784225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 noChangeAspect="1"/>
          </p:cNvCxnSpPr>
          <p:nvPr/>
        </p:nvCxnSpPr>
        <p:spPr>
          <a:xfrm rot="16200000" flipH="1">
            <a:off x="4191000" y="4225925"/>
            <a:ext cx="1001712" cy="582612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 noChangeAspect="1"/>
          </p:cNvCxnSpPr>
          <p:nvPr/>
        </p:nvCxnSpPr>
        <p:spPr>
          <a:xfrm rot="16200000" flipH="1">
            <a:off x="4705350" y="3711575"/>
            <a:ext cx="631825" cy="1241425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 noChangeAspect="1"/>
          </p:cNvCxnSpPr>
          <p:nvPr/>
        </p:nvCxnSpPr>
        <p:spPr>
          <a:xfrm rot="5400000" flipH="1" flipV="1">
            <a:off x="3409950" y="3863975"/>
            <a:ext cx="784225" cy="1089025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976" name="Group 23"/>
          <p:cNvGrpSpPr>
            <a:grpSpLocks noChangeAspect="1"/>
          </p:cNvGrpSpPr>
          <p:nvPr/>
        </p:nvGrpSpPr>
        <p:grpSpPr bwMode="auto">
          <a:xfrm>
            <a:off x="3192462" y="3951287"/>
            <a:ext cx="2514600" cy="1905000"/>
            <a:chOff x="762000" y="2971800"/>
            <a:chExt cx="2514600" cy="1905000"/>
          </a:xfrm>
        </p:grpSpPr>
        <p:sp>
          <p:nvSpPr>
            <p:cNvPr id="25" name="Oval 24"/>
            <p:cNvSpPr/>
            <p:nvPr/>
          </p:nvSpPr>
          <p:spPr>
            <a:xfrm>
              <a:off x="762000" y="3810000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8200" y="4800600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6764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905000" y="2971800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2004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0480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6764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514600" y="4038600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0977" name="TextBox 32"/>
          <p:cNvSpPr txBox="1">
            <a:spLocks noChangeAspect="1"/>
          </p:cNvSpPr>
          <p:nvPr/>
        </p:nvSpPr>
        <p:spPr bwMode="auto">
          <a:xfrm>
            <a:off x="4335462" y="3657600"/>
            <a:ext cx="265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r</a:t>
            </a:r>
          </a:p>
        </p:txBody>
      </p:sp>
      <p:sp>
        <p:nvSpPr>
          <p:cNvPr id="34" name="TextBox 33"/>
          <p:cNvSpPr txBox="1">
            <a:spLocks noChangeAspect="1"/>
          </p:cNvSpPr>
          <p:nvPr/>
        </p:nvSpPr>
        <p:spPr bwMode="auto">
          <a:xfrm>
            <a:off x="4030662" y="5780087"/>
            <a:ext cx="3937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rgbClr val="7030A0"/>
                </a:solidFill>
                <a:latin typeface="Calibri" pitchFamily="34" charset="0"/>
              </a:rPr>
              <a:t>v</a:t>
            </a:r>
            <a:r>
              <a:rPr lang="en-US" sz="2000" b="1" i="1" baseline="-25000">
                <a:solidFill>
                  <a:srgbClr val="7030A0"/>
                </a:solidFill>
                <a:latin typeface="Calibri" pitchFamily="34" charset="0"/>
              </a:rPr>
              <a:t>1</a:t>
            </a:r>
          </a:p>
        </p:txBody>
      </p:sp>
      <p:cxnSp>
        <p:nvCxnSpPr>
          <p:cNvPr id="35" name="Straight Connector 34"/>
          <p:cNvCxnSpPr>
            <a:cxnSpLocks noChangeAspect="1"/>
          </p:cNvCxnSpPr>
          <p:nvPr/>
        </p:nvCxnSpPr>
        <p:spPr>
          <a:xfrm>
            <a:off x="3800475" y="4256087"/>
            <a:ext cx="311150" cy="1031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 noChangeAspect="1"/>
          </p:cNvCxnSpPr>
          <p:nvPr/>
        </p:nvCxnSpPr>
        <p:spPr>
          <a:xfrm rot="5400000">
            <a:off x="3804444" y="4279106"/>
            <a:ext cx="3095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 noChangeAspect="1"/>
          </p:cNvCxnSpPr>
          <p:nvPr/>
        </p:nvCxnSpPr>
        <p:spPr>
          <a:xfrm>
            <a:off x="4206875" y="4878387"/>
            <a:ext cx="792162" cy="16827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 noChangeAspect="1"/>
          </p:cNvCxnSpPr>
          <p:nvPr/>
        </p:nvCxnSpPr>
        <p:spPr>
          <a:xfrm rot="10800000" flipV="1">
            <a:off x="3444875" y="4052887"/>
            <a:ext cx="914400" cy="685800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 noChangeAspect="1"/>
          </p:cNvCxnSpPr>
          <p:nvPr/>
        </p:nvCxnSpPr>
        <p:spPr>
          <a:xfrm>
            <a:off x="3444875" y="4738687"/>
            <a:ext cx="720725" cy="122238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340225" y="4052887"/>
            <a:ext cx="1219200" cy="6096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0800000" flipV="1">
            <a:off x="4949825" y="4662487"/>
            <a:ext cx="609600" cy="304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ontent Placeholder 51"/>
          <p:cNvSpPr txBox="1">
            <a:spLocks noGrp="1"/>
          </p:cNvSpPr>
          <p:nvPr>
            <p:ph idx="1"/>
          </p:nvPr>
        </p:nvSpPr>
        <p:spPr>
          <a:xfrm>
            <a:off x="457200" y="1295400"/>
            <a:ext cx="8229600" cy="2246769"/>
          </a:xfrm>
        </p:spPr>
        <p:txBody>
          <a:bodyPr rtlCol="0">
            <a:sp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i="1" dirty="0" smtClean="0"/>
              <a:t>	Think of non-tree edges to be sets, and tree edges to be the </a:t>
            </a:r>
            <a:r>
              <a:rPr lang="en-US" sz="2000" i="1" dirty="0" smtClean="0"/>
              <a:t>elements.</a:t>
            </a:r>
            <a:endParaRPr lang="en-US" sz="2000" i="1" dirty="0" smtClean="0"/>
          </a:p>
          <a:p>
            <a:pPr marL="457200" indent="-457200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en-US" sz="2000" dirty="0" smtClean="0"/>
          </a:p>
          <a:p>
            <a:pPr marL="457200" indent="-457200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000" dirty="0" smtClean="0"/>
              <a:t>Any cut edge on the tree path has a “cover” from </a:t>
            </a:r>
            <a:r>
              <a:rPr lang="en-US" sz="2000" dirty="0" smtClean="0">
                <a:solidFill>
                  <a:srgbClr val="C00000"/>
                </a:solidFill>
              </a:rPr>
              <a:t>OPT.</a:t>
            </a:r>
          </a:p>
          <a:p>
            <a:pPr marL="457200" indent="-457200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000" dirty="0" smtClean="0"/>
              <a:t>A non-tree edge (</a:t>
            </a:r>
            <a:r>
              <a:rPr lang="en-US" sz="2000" dirty="0" err="1" smtClean="0"/>
              <a:t>x,y</a:t>
            </a:r>
            <a:r>
              <a:rPr lang="en-US" sz="2000" dirty="0" smtClean="0"/>
              <a:t>) covers all the tree edges on path 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T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x,y</a:t>
            </a:r>
            <a:r>
              <a:rPr lang="en-US" sz="2000" i="1" dirty="0" smtClean="0"/>
              <a:t>).</a:t>
            </a:r>
          </a:p>
          <a:p>
            <a:pPr marL="457200" indent="-457200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000" dirty="0" smtClean="0"/>
              <a:t>If all edges on path 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T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r,v</a:t>
            </a:r>
            <a:r>
              <a:rPr lang="en-US" sz="2000" i="1" baseline="-25000" dirty="0" err="1" smtClean="0"/>
              <a:t>i</a:t>
            </a:r>
            <a:r>
              <a:rPr lang="en-US" sz="2000" i="1" dirty="0" smtClean="0"/>
              <a:t>)</a:t>
            </a:r>
            <a:r>
              <a:rPr lang="en-US" sz="2000" dirty="0" smtClean="0"/>
              <a:t> are covered, then </a:t>
            </a:r>
            <a:r>
              <a:rPr lang="en-US" sz="2000" i="1" dirty="0" smtClean="0"/>
              <a:t>v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is 2-edge-connected to </a:t>
            </a:r>
            <a:r>
              <a:rPr lang="en-US" sz="2000" i="1" dirty="0" smtClean="0"/>
              <a:t>r</a:t>
            </a:r>
            <a:r>
              <a:rPr lang="en-US" sz="2000" dirty="0" smtClean="0"/>
              <a:t>.</a:t>
            </a:r>
          </a:p>
          <a:p>
            <a:pPr marL="457200" indent="-457200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000" dirty="0" smtClean="0"/>
              <a:t>The min-cost set of covering cycles has cost at most </a:t>
            </a:r>
            <a:r>
              <a:rPr lang="en-US" sz="2000" dirty="0" smtClean="0">
                <a:solidFill>
                  <a:srgbClr val="C00000"/>
                </a:solidFill>
              </a:rPr>
              <a:t>2c(OPT</a:t>
            </a:r>
            <a:r>
              <a:rPr lang="en-US" sz="2000" dirty="0" smtClean="0">
                <a:solidFill>
                  <a:srgbClr val="C00000"/>
                </a:solidFill>
              </a:rPr>
              <a:t>)</a:t>
            </a:r>
            <a:r>
              <a:rPr lang="en-US" sz="2000" dirty="0" smtClean="0"/>
              <a:t>.</a:t>
            </a:r>
            <a:endParaRPr lang="en-US" i="1" dirty="0" smtClean="0"/>
          </a:p>
        </p:txBody>
      </p:sp>
      <p:cxnSp>
        <p:nvCxnSpPr>
          <p:cNvPr id="53" name="Straight Connector 52"/>
          <p:cNvCxnSpPr/>
          <p:nvPr/>
        </p:nvCxnSpPr>
        <p:spPr>
          <a:xfrm rot="10800000" flipH="1">
            <a:off x="3268662" y="5741987"/>
            <a:ext cx="838200" cy="7620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 flipV="1">
            <a:off x="2892425" y="5272087"/>
            <a:ext cx="838200" cy="762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349625" y="4891087"/>
            <a:ext cx="762000" cy="762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 flipH="1" flipV="1">
            <a:off x="3807619" y="5349081"/>
            <a:ext cx="609600" cy="1587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 63"/>
          <p:cNvSpPr/>
          <p:nvPr/>
        </p:nvSpPr>
        <p:spPr>
          <a:xfrm>
            <a:off x="4108450" y="3954462"/>
            <a:ext cx="1609725" cy="1778000"/>
          </a:xfrm>
          <a:custGeom>
            <a:avLst/>
            <a:gdLst>
              <a:gd name="connsiteX0" fmla="*/ 29633 w 1608666"/>
              <a:gd name="connsiteY0" fmla="*/ 1778000 h 1778000"/>
              <a:gd name="connsiteX1" fmla="*/ 16933 w 1608666"/>
              <a:gd name="connsiteY1" fmla="*/ 1219200 h 1778000"/>
              <a:gd name="connsiteX2" fmla="*/ 131233 w 1608666"/>
              <a:gd name="connsiteY2" fmla="*/ 914400 h 1778000"/>
              <a:gd name="connsiteX3" fmla="*/ 651933 w 1608666"/>
              <a:gd name="connsiteY3" fmla="*/ 1079500 h 1778000"/>
              <a:gd name="connsiteX4" fmla="*/ 1286933 w 1608666"/>
              <a:gd name="connsiteY4" fmla="*/ 850900 h 1778000"/>
              <a:gd name="connsiteX5" fmla="*/ 1591733 w 1608666"/>
              <a:gd name="connsiteY5" fmla="*/ 660400 h 1778000"/>
              <a:gd name="connsiteX6" fmla="*/ 1388533 w 1608666"/>
              <a:gd name="connsiteY6" fmla="*/ 647700 h 1778000"/>
              <a:gd name="connsiteX7" fmla="*/ 1058333 w 1608666"/>
              <a:gd name="connsiteY7" fmla="*/ 419100 h 1778000"/>
              <a:gd name="connsiteX8" fmla="*/ 436033 w 1608666"/>
              <a:gd name="connsiteY8" fmla="*/ 165100 h 1778000"/>
              <a:gd name="connsiteX9" fmla="*/ 309033 w 1608666"/>
              <a:gd name="connsiteY9" fmla="*/ 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8666" h="1778000">
                <a:moveTo>
                  <a:pt x="29633" y="1778000"/>
                </a:moveTo>
                <a:cubicBezTo>
                  <a:pt x="14816" y="1570566"/>
                  <a:pt x="0" y="1363133"/>
                  <a:pt x="16933" y="1219200"/>
                </a:cubicBezTo>
                <a:cubicBezTo>
                  <a:pt x="33866" y="1075267"/>
                  <a:pt x="25400" y="937683"/>
                  <a:pt x="131233" y="914400"/>
                </a:cubicBezTo>
                <a:cubicBezTo>
                  <a:pt x="237066" y="891117"/>
                  <a:pt x="459316" y="1090083"/>
                  <a:pt x="651933" y="1079500"/>
                </a:cubicBezTo>
                <a:cubicBezTo>
                  <a:pt x="844550" y="1068917"/>
                  <a:pt x="1130300" y="920750"/>
                  <a:pt x="1286933" y="850900"/>
                </a:cubicBezTo>
                <a:cubicBezTo>
                  <a:pt x="1443566" y="781050"/>
                  <a:pt x="1574800" y="694267"/>
                  <a:pt x="1591733" y="660400"/>
                </a:cubicBezTo>
                <a:cubicBezTo>
                  <a:pt x="1608666" y="626533"/>
                  <a:pt x="1477433" y="687917"/>
                  <a:pt x="1388533" y="647700"/>
                </a:cubicBezTo>
                <a:cubicBezTo>
                  <a:pt x="1299633" y="607483"/>
                  <a:pt x="1217083" y="499533"/>
                  <a:pt x="1058333" y="419100"/>
                </a:cubicBezTo>
                <a:cubicBezTo>
                  <a:pt x="899583" y="338667"/>
                  <a:pt x="560916" y="234950"/>
                  <a:pt x="436033" y="165100"/>
                </a:cubicBezTo>
                <a:cubicBezTo>
                  <a:pt x="311150" y="95250"/>
                  <a:pt x="310091" y="47625"/>
                  <a:pt x="309033" y="0"/>
                </a:cubicBezTo>
              </a:path>
            </a:pathLst>
          </a:cu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3124200" y="3965574"/>
            <a:ext cx="1281112" cy="1919288"/>
          </a:xfrm>
          <a:custGeom>
            <a:avLst/>
            <a:gdLst>
              <a:gd name="connsiteX0" fmla="*/ 975783 w 1280583"/>
              <a:gd name="connsiteY0" fmla="*/ 1790700 h 1919817"/>
              <a:gd name="connsiteX1" fmla="*/ 594783 w 1280583"/>
              <a:gd name="connsiteY1" fmla="*/ 1752600 h 1919817"/>
              <a:gd name="connsiteX2" fmla="*/ 162983 w 1280583"/>
              <a:gd name="connsiteY2" fmla="*/ 1854200 h 1919817"/>
              <a:gd name="connsiteX3" fmla="*/ 188383 w 1280583"/>
              <a:gd name="connsiteY3" fmla="*/ 1358900 h 1919817"/>
              <a:gd name="connsiteX4" fmla="*/ 74083 w 1280583"/>
              <a:gd name="connsiteY4" fmla="*/ 825500 h 1919817"/>
              <a:gd name="connsiteX5" fmla="*/ 632883 w 1280583"/>
              <a:gd name="connsiteY5" fmla="*/ 533400 h 1919817"/>
              <a:gd name="connsiteX6" fmla="*/ 1128183 w 1280583"/>
              <a:gd name="connsiteY6" fmla="*/ 76200 h 1919817"/>
              <a:gd name="connsiteX7" fmla="*/ 1280583 w 1280583"/>
              <a:gd name="connsiteY7" fmla="*/ 76200 h 191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583" h="1919817">
                <a:moveTo>
                  <a:pt x="975783" y="1790700"/>
                </a:moveTo>
                <a:cubicBezTo>
                  <a:pt x="853016" y="1766358"/>
                  <a:pt x="730250" y="1742017"/>
                  <a:pt x="594783" y="1752600"/>
                </a:cubicBezTo>
                <a:cubicBezTo>
                  <a:pt x="459316" y="1763183"/>
                  <a:pt x="230716" y="1919817"/>
                  <a:pt x="162983" y="1854200"/>
                </a:cubicBezTo>
                <a:cubicBezTo>
                  <a:pt x="95250" y="1788583"/>
                  <a:pt x="203200" y="1530350"/>
                  <a:pt x="188383" y="1358900"/>
                </a:cubicBezTo>
                <a:cubicBezTo>
                  <a:pt x="173566" y="1187450"/>
                  <a:pt x="0" y="963083"/>
                  <a:pt x="74083" y="825500"/>
                </a:cubicBezTo>
                <a:cubicBezTo>
                  <a:pt x="148166" y="687917"/>
                  <a:pt x="457200" y="658283"/>
                  <a:pt x="632883" y="533400"/>
                </a:cubicBezTo>
                <a:cubicBezTo>
                  <a:pt x="808566" y="408517"/>
                  <a:pt x="1020233" y="152400"/>
                  <a:pt x="1128183" y="76200"/>
                </a:cubicBezTo>
                <a:cubicBezTo>
                  <a:pt x="1236133" y="0"/>
                  <a:pt x="1258358" y="38100"/>
                  <a:pt x="1280583" y="76200"/>
                </a:cubicBezTo>
              </a:path>
            </a:pathLst>
          </a:cu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64" grpId="0" animBg="1"/>
      <p:bldP spid="64" grpId="1" animBg="1"/>
      <p:bldP spid="65" grpId="0" animBg="1"/>
      <p:bldP spid="6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4AE7B-15C5-4C72-98FB-4401260B46FE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2138363"/>
            <a:ext cx="7543800" cy="2895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Online 2-Connectivity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676400"/>
            <a:ext cx="7543800" cy="461963"/>
          </a:xfrm>
          <a:prstGeom prst="rect">
            <a:avLst/>
          </a:prstGeom>
          <a:solidFill>
            <a:schemeClr val="accent3">
              <a:lumMod val="40000"/>
              <a:lumOff val="60000"/>
              <a:alpha val="91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>
                <a:latin typeface="+mn-lt"/>
              </a:rPr>
              <a:t>Algorithm 2-Conn(D)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62000" y="2130425"/>
            <a:ext cx="75438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>
                <a:latin typeface="Calibri" pitchFamily="34" charset="0"/>
              </a:rPr>
              <a:t>Set-up Online Set Cover instance:</a:t>
            </a:r>
          </a:p>
          <a:p>
            <a:pPr marL="914400" lvl="1" indent="-457200">
              <a:buFont typeface="Calibri" pitchFamily="34" charset="0"/>
              <a:buAutoNum type="alphaLcParenR"/>
            </a:pPr>
            <a:r>
              <a:rPr lang="en-US" i="1">
                <a:latin typeface="Calibri" pitchFamily="34" charset="0"/>
              </a:rPr>
              <a:t>Elements</a:t>
            </a:r>
            <a:r>
              <a:rPr lang="en-US">
                <a:latin typeface="Calibri" pitchFamily="34" charset="0"/>
              </a:rPr>
              <a:t> are tree edges (at most n).</a:t>
            </a:r>
          </a:p>
          <a:p>
            <a:pPr marL="914400" lvl="1" indent="-457200">
              <a:buFont typeface="Calibri" pitchFamily="34" charset="0"/>
              <a:buAutoNum type="alphaLcParenR"/>
            </a:pPr>
            <a:r>
              <a:rPr lang="en-US" i="1">
                <a:latin typeface="Calibri" pitchFamily="34" charset="0"/>
              </a:rPr>
              <a:t>Sets</a:t>
            </a:r>
            <a:r>
              <a:rPr lang="en-US">
                <a:latin typeface="Calibri" pitchFamily="34" charset="0"/>
              </a:rPr>
              <a:t> are non-tree edges (at most n</a:t>
            </a:r>
            <a:r>
              <a:rPr lang="en-US" baseline="30000">
                <a:latin typeface="Calibri" pitchFamily="34" charset="0"/>
              </a:rPr>
              <a:t>2</a:t>
            </a:r>
            <a:r>
              <a:rPr lang="en-US">
                <a:latin typeface="Calibri" pitchFamily="34" charset="0"/>
              </a:rPr>
              <a:t>).</a:t>
            </a:r>
          </a:p>
          <a:p>
            <a:pPr marL="914400" lvl="1" indent="-457200">
              <a:buFont typeface="Calibri" pitchFamily="34" charset="0"/>
              <a:buAutoNum type="alphaLcParenR"/>
            </a:pPr>
            <a:r>
              <a:rPr lang="en-US">
                <a:latin typeface="Calibri" pitchFamily="34" charset="0"/>
              </a:rPr>
              <a:t>Element </a:t>
            </a:r>
            <a:r>
              <a:rPr lang="en-US" i="1">
                <a:latin typeface="Calibri" pitchFamily="34" charset="0"/>
              </a:rPr>
              <a:t>e</a:t>
            </a:r>
            <a:r>
              <a:rPr lang="en-US">
                <a:latin typeface="Calibri" pitchFamily="34" charset="0"/>
              </a:rPr>
              <a:t> is covered by set </a:t>
            </a:r>
            <a:r>
              <a:rPr lang="en-US" i="1">
                <a:latin typeface="Calibri" pitchFamily="34" charset="0"/>
              </a:rPr>
              <a:t>f=(u,v)</a:t>
            </a:r>
            <a:r>
              <a:rPr lang="en-US">
                <a:latin typeface="Calibri" pitchFamily="34" charset="0"/>
              </a:rPr>
              <a:t> if </a:t>
            </a:r>
            <a:r>
              <a:rPr lang="en-US" i="1">
                <a:latin typeface="Calibri" pitchFamily="34" charset="0"/>
              </a:rPr>
              <a:t>e</a:t>
            </a:r>
            <a:r>
              <a:rPr lang="en-US">
                <a:latin typeface="Calibri" pitchFamily="34" charset="0"/>
              </a:rPr>
              <a:t> lies on </a:t>
            </a:r>
            <a:r>
              <a:rPr lang="en-US" i="1">
                <a:latin typeface="Calibri" pitchFamily="34" charset="0"/>
              </a:rPr>
              <a:t>P</a:t>
            </a:r>
            <a:r>
              <a:rPr lang="en-US" i="1" baseline="-25000">
                <a:latin typeface="Calibri" pitchFamily="34" charset="0"/>
              </a:rPr>
              <a:t>T</a:t>
            </a:r>
            <a:r>
              <a:rPr lang="en-US" i="1">
                <a:latin typeface="Calibri" pitchFamily="34" charset="0"/>
              </a:rPr>
              <a:t>(u,v)</a:t>
            </a:r>
            <a:r>
              <a:rPr lang="en-US">
                <a:latin typeface="Calibri" pitchFamily="34" charset="0"/>
              </a:rPr>
              <a:t>.</a:t>
            </a:r>
          </a:p>
          <a:p>
            <a:pPr marL="914400" lvl="1" indent="-457200"/>
            <a:endParaRPr lang="en-US">
              <a:latin typeface="Calibri" pitchFamily="34" charset="0"/>
            </a:endParaRP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2000">
                <a:latin typeface="Calibri" pitchFamily="34" charset="0"/>
              </a:rPr>
              <a:t>When vertex </a:t>
            </a:r>
            <a:r>
              <a:rPr lang="en-US" sz="2000" b="1" i="1">
                <a:latin typeface="Calibri" pitchFamily="34" charset="0"/>
              </a:rPr>
              <a:t>v</a:t>
            </a:r>
            <a:r>
              <a:rPr lang="en-US" sz="2000" b="1" i="1" baseline="-25000">
                <a:latin typeface="Calibri" pitchFamily="34" charset="0"/>
              </a:rPr>
              <a:t>i</a:t>
            </a:r>
            <a:r>
              <a:rPr lang="en-US" sz="2000">
                <a:latin typeface="Calibri" pitchFamily="34" charset="0"/>
              </a:rPr>
              <a:t> arrives:</a:t>
            </a:r>
            <a:endParaRPr lang="en-US" sz="2000" i="1" baseline="-25000">
              <a:latin typeface="Calibri" pitchFamily="34" charset="0"/>
            </a:endParaRPr>
          </a:p>
          <a:p>
            <a:pPr marL="914400" lvl="1" indent="-457200">
              <a:buFont typeface="Calibri" pitchFamily="34" charset="0"/>
              <a:buAutoNum type="alphaLcParenR"/>
            </a:pPr>
            <a:r>
              <a:rPr lang="en-US">
                <a:latin typeface="Calibri" pitchFamily="34" charset="0"/>
              </a:rPr>
              <a:t>Buy the base tree path </a:t>
            </a:r>
            <a:r>
              <a:rPr lang="en-US" i="1">
                <a:latin typeface="Calibri" pitchFamily="34" charset="0"/>
              </a:rPr>
              <a:t>P</a:t>
            </a:r>
            <a:r>
              <a:rPr lang="en-US" i="1" baseline="-25000">
                <a:latin typeface="Calibri" pitchFamily="34" charset="0"/>
              </a:rPr>
              <a:t>T</a:t>
            </a:r>
            <a:r>
              <a:rPr lang="en-US" i="1">
                <a:latin typeface="Calibri" pitchFamily="34" charset="0"/>
              </a:rPr>
              <a:t>(r,v</a:t>
            </a:r>
            <a:r>
              <a:rPr lang="en-US" i="1" baseline="-25000">
                <a:latin typeface="Calibri" pitchFamily="34" charset="0"/>
              </a:rPr>
              <a:t>i </a:t>
            </a:r>
            <a:r>
              <a:rPr lang="en-US" i="1">
                <a:latin typeface="Calibri" pitchFamily="34" charset="0"/>
              </a:rPr>
              <a:t>)</a:t>
            </a:r>
            <a:r>
              <a:rPr lang="en-US">
                <a:latin typeface="Calibri" pitchFamily="34" charset="0"/>
              </a:rPr>
              <a:t>.</a:t>
            </a:r>
          </a:p>
          <a:p>
            <a:pPr marL="914400" lvl="1" indent="-457200">
              <a:buFont typeface="Calibri" pitchFamily="34" charset="0"/>
              <a:buAutoNum type="alphaLcParenR"/>
            </a:pPr>
            <a:r>
              <a:rPr lang="en-US">
                <a:latin typeface="Calibri" pitchFamily="34" charset="0"/>
              </a:rPr>
              <a:t>Feed each cut-edge on </a:t>
            </a:r>
            <a:r>
              <a:rPr lang="en-US" i="1">
                <a:latin typeface="Calibri" pitchFamily="34" charset="0"/>
              </a:rPr>
              <a:t>P</a:t>
            </a:r>
            <a:r>
              <a:rPr lang="en-US" i="1" baseline="-25000">
                <a:latin typeface="Calibri" pitchFamily="34" charset="0"/>
              </a:rPr>
              <a:t>T</a:t>
            </a:r>
            <a:r>
              <a:rPr lang="en-US" i="1">
                <a:latin typeface="Calibri" pitchFamily="34" charset="0"/>
              </a:rPr>
              <a:t>(r,v</a:t>
            </a:r>
            <a:r>
              <a:rPr lang="en-US" i="1" baseline="-25000">
                <a:latin typeface="Calibri" pitchFamily="34" charset="0"/>
              </a:rPr>
              <a:t>i</a:t>
            </a:r>
            <a:r>
              <a:rPr lang="en-US" i="1">
                <a:latin typeface="Calibri" pitchFamily="34" charset="0"/>
              </a:rPr>
              <a:t>)</a:t>
            </a:r>
            <a:r>
              <a:rPr lang="en-US">
                <a:latin typeface="Calibri" pitchFamily="34" charset="0"/>
              </a:rPr>
              <a:t> to the online set cover algorithm. </a:t>
            </a:r>
          </a:p>
          <a:p>
            <a:pPr marL="914400" lvl="1" indent="-457200">
              <a:buFont typeface="Calibri" pitchFamily="34" charset="0"/>
              <a:buAutoNum type="alphaLcParenR"/>
            </a:pPr>
            <a:r>
              <a:rPr lang="en-US">
                <a:latin typeface="Calibri" pitchFamily="34" charset="0"/>
              </a:rPr>
              <a:t>For each edge </a:t>
            </a:r>
            <a:r>
              <a:rPr lang="en-US" i="1">
                <a:latin typeface="Calibri" pitchFamily="34" charset="0"/>
              </a:rPr>
              <a:t>(x,y)</a:t>
            </a:r>
            <a:r>
              <a:rPr lang="en-US">
                <a:latin typeface="Calibri" pitchFamily="34" charset="0"/>
              </a:rPr>
              <a:t> the set cover algorithm buys,</a:t>
            </a:r>
          </a:p>
          <a:p>
            <a:pPr marL="1371600" lvl="2" indent="-457200"/>
            <a:r>
              <a:rPr lang="en-US">
                <a:latin typeface="Calibri" pitchFamily="34" charset="0"/>
              </a:rPr>
              <a:t>-- 	buy the </a:t>
            </a:r>
            <a:r>
              <a:rPr lang="en-US">
                <a:solidFill>
                  <a:srgbClr val="FF0000"/>
                </a:solidFill>
                <a:latin typeface="Calibri" pitchFamily="34" charset="0"/>
              </a:rPr>
              <a:t>entire cycle</a:t>
            </a:r>
            <a:r>
              <a:rPr lang="en-US">
                <a:latin typeface="Calibri" pitchFamily="34" charset="0"/>
              </a:rPr>
              <a:t> </a:t>
            </a:r>
            <a:r>
              <a:rPr lang="en-US" i="1">
                <a:latin typeface="Calibri" pitchFamily="34" charset="0"/>
              </a:rPr>
              <a:t>P</a:t>
            </a:r>
            <a:r>
              <a:rPr lang="en-US" i="1" baseline="-25000">
                <a:latin typeface="Calibri" pitchFamily="34" charset="0"/>
              </a:rPr>
              <a:t>T</a:t>
            </a:r>
            <a:r>
              <a:rPr lang="en-US" i="1">
                <a:latin typeface="Calibri" pitchFamily="34" charset="0"/>
              </a:rPr>
              <a:t>(x,y) U (x,y).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304AF-CB85-4C27-BEA8-9EA9E4E2BB79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200400"/>
          </a:xfrm>
        </p:spPr>
        <p:txBody>
          <a:bodyPr/>
          <a:lstStyle/>
          <a:p>
            <a:pPr>
              <a:buFont typeface="Arial" charset="0"/>
              <a:buNone/>
            </a:pPr>
            <a:endParaRPr lang="en-US" sz="2000" dirty="0" smtClean="0"/>
          </a:p>
          <a:p>
            <a:r>
              <a:rPr lang="en-US" sz="2000" dirty="0" smtClean="0"/>
              <a:t>Total base tree cost is at most </a:t>
            </a:r>
            <a:r>
              <a:rPr lang="en-US" sz="2000" dirty="0" smtClean="0">
                <a:solidFill>
                  <a:srgbClr val="C00000"/>
                </a:solidFill>
              </a:rPr>
              <a:t>c(OPT).</a:t>
            </a:r>
          </a:p>
          <a:p>
            <a:endParaRPr lang="en-US" sz="2000" dirty="0" smtClean="0"/>
          </a:p>
          <a:p>
            <a:r>
              <a:rPr lang="en-US" sz="2000" dirty="0" smtClean="0"/>
              <a:t>Optimal offline set cover cost to cover all cut-edges is </a:t>
            </a:r>
            <a:r>
              <a:rPr lang="en-US" sz="2000" dirty="0" smtClean="0">
                <a:solidFill>
                  <a:srgbClr val="C00000"/>
                </a:solidFill>
              </a:rPr>
              <a:t>c(OPT)</a:t>
            </a:r>
            <a:r>
              <a:rPr lang="en-US" sz="2000" dirty="0" smtClean="0"/>
              <a:t>.</a:t>
            </a:r>
          </a:p>
          <a:p>
            <a:pPr>
              <a:buFont typeface="Arial" charset="0"/>
              <a:buNone/>
            </a:pPr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2000" y="1219200"/>
            <a:ext cx="7543800" cy="1508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When vertex </a:t>
            </a:r>
            <a:r>
              <a:rPr lang="en-US" sz="2000" b="1" i="1" dirty="0">
                <a:latin typeface="+mn-lt"/>
              </a:rPr>
              <a:t>v</a:t>
            </a:r>
            <a:r>
              <a:rPr lang="en-US" sz="2000" b="1" i="1" baseline="-25000" dirty="0">
                <a:latin typeface="+mn-lt"/>
              </a:rPr>
              <a:t>i</a:t>
            </a:r>
            <a:r>
              <a:rPr lang="en-US" sz="2000" dirty="0">
                <a:latin typeface="+mn-lt"/>
              </a:rPr>
              <a:t> arrives:</a:t>
            </a:r>
            <a:endParaRPr lang="en-US" sz="2000" i="1" baseline="-25000" dirty="0">
              <a:latin typeface="+mn-lt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dirty="0">
                <a:latin typeface="+mn-lt"/>
              </a:rPr>
              <a:t>Buy the base tree path 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T</a:t>
            </a:r>
            <a:r>
              <a:rPr lang="en-US" i="1" dirty="0">
                <a:latin typeface="+mn-lt"/>
              </a:rPr>
              <a:t>(</a:t>
            </a:r>
            <a:r>
              <a:rPr lang="en-US" i="1" dirty="0" err="1">
                <a:latin typeface="+mn-lt"/>
              </a:rPr>
              <a:t>r,v</a:t>
            </a:r>
            <a:r>
              <a:rPr lang="en-US" i="1" baseline="-25000" dirty="0" err="1">
                <a:latin typeface="+mn-lt"/>
              </a:rPr>
              <a:t>i</a:t>
            </a:r>
            <a:r>
              <a:rPr lang="en-US" i="1" baseline="-25000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)</a:t>
            </a:r>
            <a:r>
              <a:rPr lang="en-US" dirty="0">
                <a:latin typeface="+mn-lt"/>
              </a:rPr>
              <a:t>.</a:t>
            </a: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dirty="0">
                <a:latin typeface="+mn-lt"/>
              </a:rPr>
              <a:t>Feed each cut-edge on 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T</a:t>
            </a:r>
            <a:r>
              <a:rPr lang="en-US" i="1" dirty="0">
                <a:latin typeface="+mn-lt"/>
              </a:rPr>
              <a:t>(</a:t>
            </a:r>
            <a:r>
              <a:rPr lang="en-US" i="1" dirty="0" err="1">
                <a:latin typeface="+mn-lt"/>
              </a:rPr>
              <a:t>r,v</a:t>
            </a:r>
            <a:r>
              <a:rPr lang="en-US" i="1" baseline="-25000" dirty="0" err="1">
                <a:latin typeface="+mn-lt"/>
              </a:rPr>
              <a:t>i</a:t>
            </a:r>
            <a:r>
              <a:rPr lang="en-US" i="1" dirty="0">
                <a:latin typeface="+mn-lt"/>
              </a:rPr>
              <a:t>)</a:t>
            </a:r>
            <a:r>
              <a:rPr lang="en-US" dirty="0">
                <a:latin typeface="+mn-lt"/>
              </a:rPr>
              <a:t> to the online set cover algorithm. </a:t>
            </a: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dirty="0">
                <a:latin typeface="+mn-lt"/>
              </a:rPr>
              <a:t>For each edge </a:t>
            </a:r>
            <a:r>
              <a:rPr lang="en-US" i="1" dirty="0">
                <a:latin typeface="+mn-lt"/>
              </a:rPr>
              <a:t>(</a:t>
            </a:r>
            <a:r>
              <a:rPr lang="en-US" i="1" dirty="0" err="1">
                <a:latin typeface="+mn-lt"/>
              </a:rPr>
              <a:t>x,y</a:t>
            </a:r>
            <a:r>
              <a:rPr lang="en-US" i="1" dirty="0">
                <a:latin typeface="+mn-lt"/>
              </a:rPr>
              <a:t>)</a:t>
            </a:r>
            <a:r>
              <a:rPr lang="en-US" dirty="0">
                <a:latin typeface="+mn-lt"/>
              </a:rPr>
              <a:t> the set cover algorithm buys,</a:t>
            </a:r>
          </a:p>
          <a:p>
            <a:pPr marL="1371600" lvl="2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-- 	buy 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entire cycle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T</a:t>
            </a:r>
            <a:r>
              <a:rPr lang="en-US" i="1" dirty="0">
                <a:latin typeface="+mn-lt"/>
              </a:rPr>
              <a:t>(</a:t>
            </a:r>
            <a:r>
              <a:rPr lang="en-US" i="1" dirty="0" err="1">
                <a:latin typeface="+mn-lt"/>
              </a:rPr>
              <a:t>x,y</a:t>
            </a:r>
            <a:r>
              <a:rPr lang="en-US" i="1" dirty="0">
                <a:latin typeface="+mn-lt"/>
              </a:rPr>
              <a:t>) U (</a:t>
            </a:r>
            <a:r>
              <a:rPr lang="en-US" i="1" dirty="0" err="1">
                <a:latin typeface="+mn-lt"/>
              </a:rPr>
              <a:t>x,y</a:t>
            </a:r>
            <a:r>
              <a:rPr lang="en-US" i="1" dirty="0">
                <a:latin typeface="+mn-lt"/>
              </a:rPr>
              <a:t>).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19200" y="1600200"/>
            <a:ext cx="6705600" cy="271463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19200" y="1862138"/>
            <a:ext cx="6705600" cy="271462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1600" y="4876800"/>
            <a:ext cx="6679073" cy="11387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Online Set Cover </a:t>
            </a:r>
            <a:r>
              <a:rPr lang="en-US" sz="2000" dirty="0" err="1" smtClean="0">
                <a:latin typeface="+mn-lt"/>
              </a:rPr>
              <a:t>Algo</a:t>
            </a:r>
            <a:r>
              <a:rPr lang="en-US" sz="2000" dirty="0" smtClean="0">
                <a:latin typeface="+mn-lt"/>
              </a:rPr>
              <a:t>[AAABN03]: </a:t>
            </a:r>
            <a:r>
              <a:rPr lang="en-US" sz="2000" b="1" i="1" dirty="0">
                <a:latin typeface="+mn-lt"/>
              </a:rPr>
              <a:t>O(log E log S)</a:t>
            </a:r>
            <a:r>
              <a:rPr lang="en-US" sz="2000" dirty="0">
                <a:latin typeface="+mn-lt"/>
              </a:rPr>
              <a:t>-</a:t>
            </a:r>
            <a:r>
              <a:rPr lang="en-US" sz="2000" dirty="0" err="1">
                <a:latin typeface="+mn-lt"/>
              </a:rPr>
              <a:t>competitve</a:t>
            </a:r>
            <a:endParaRPr lang="en-US" sz="2000" dirty="0"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  <a:sym typeface="Math1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sym typeface="Math1"/>
              </a:rPr>
              <a:t>Total cost of online </a:t>
            </a:r>
            <a:r>
              <a:rPr lang="en-US" sz="2000" dirty="0" smtClean="0">
                <a:latin typeface="+mn-lt"/>
                <a:sym typeface="Math1"/>
              </a:rPr>
              <a:t>2-EC </a:t>
            </a:r>
            <a:r>
              <a:rPr lang="en-US" sz="2000" dirty="0" err="1">
                <a:latin typeface="+mn-lt"/>
                <a:sym typeface="Math1"/>
              </a:rPr>
              <a:t>Algo</a:t>
            </a:r>
            <a:r>
              <a:rPr lang="en-US" sz="2000" dirty="0">
                <a:latin typeface="+mn-lt"/>
                <a:sym typeface="Math1"/>
              </a:rPr>
              <a:t>: </a:t>
            </a:r>
            <a:r>
              <a:rPr lang="en-US" sz="2000" b="1" i="1" dirty="0">
                <a:latin typeface="+mn-lt"/>
                <a:sym typeface="Math1"/>
              </a:rPr>
              <a:t>O(log</a:t>
            </a:r>
            <a:r>
              <a:rPr lang="en-US" sz="2000" b="1" i="1" baseline="30000" dirty="0">
                <a:latin typeface="+mn-lt"/>
                <a:sym typeface="Math1"/>
              </a:rPr>
              <a:t>2</a:t>
            </a:r>
            <a:r>
              <a:rPr lang="en-US" sz="2000" b="1" i="1" dirty="0">
                <a:latin typeface="+mn-lt"/>
                <a:sym typeface="Math1"/>
              </a:rPr>
              <a:t> n) </a:t>
            </a:r>
            <a:r>
              <a:rPr lang="en-US" sz="2000" dirty="0">
                <a:solidFill>
                  <a:srgbClr val="C00000"/>
                </a:solidFill>
                <a:latin typeface="+mn-lt"/>
                <a:sym typeface="Math1"/>
              </a:rPr>
              <a:t>c(OPT)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19200" y="2133600"/>
            <a:ext cx="6705600" cy="5334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495800" y="52578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01B97-F81E-4ABF-8040-F77E37C362D1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The General Case: k-Connectivity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Basic Idea: Augment connectivity incrementally.</a:t>
            </a:r>
          </a:p>
          <a:p>
            <a:pPr lvl="1"/>
            <a:r>
              <a:rPr lang="en-US" sz="2200" smtClean="0"/>
              <a:t>When new terminal </a:t>
            </a:r>
            <a:r>
              <a:rPr lang="en-US" sz="2200" i="1" smtClean="0"/>
              <a:t>v</a:t>
            </a:r>
            <a:r>
              <a:rPr lang="en-US" sz="2200" smtClean="0"/>
              <a:t> arrives,</a:t>
            </a:r>
          </a:p>
          <a:p>
            <a:pPr lvl="2"/>
            <a:r>
              <a:rPr lang="en-US" sz="2000" smtClean="0"/>
              <a:t>Buy base tree path </a:t>
            </a:r>
            <a:r>
              <a:rPr lang="en-US" sz="2000" i="1" smtClean="0"/>
              <a:t>P</a:t>
            </a:r>
            <a:r>
              <a:rPr lang="en-US" sz="2000" i="1" baseline="-25000" smtClean="0"/>
              <a:t>T</a:t>
            </a:r>
            <a:r>
              <a:rPr lang="en-US" sz="2000" i="1" smtClean="0"/>
              <a:t>(r,v)</a:t>
            </a:r>
          </a:p>
          <a:p>
            <a:pPr lvl="2"/>
            <a:r>
              <a:rPr lang="en-US" sz="2000" smtClean="0"/>
              <a:t>Feed all “1-cuts” to the online set cover algorithm: make the vertex </a:t>
            </a:r>
            <a:r>
              <a:rPr lang="en-US" sz="2000" i="1" smtClean="0"/>
              <a:t>v</a:t>
            </a:r>
            <a:r>
              <a:rPr lang="en-US" sz="2000" smtClean="0"/>
              <a:t> to be 2-edge-connected to </a:t>
            </a:r>
            <a:r>
              <a:rPr lang="en-US" sz="2000" i="1" smtClean="0"/>
              <a:t>r</a:t>
            </a:r>
            <a:r>
              <a:rPr lang="en-US" sz="2000" smtClean="0"/>
              <a:t>.</a:t>
            </a:r>
          </a:p>
          <a:p>
            <a:pPr lvl="2"/>
            <a:r>
              <a:rPr lang="en-US" sz="2000" smtClean="0"/>
              <a:t>Feed all “2-cuts” to online set cover algorithm.</a:t>
            </a:r>
          </a:p>
          <a:p>
            <a:pPr lvl="2"/>
            <a:r>
              <a:rPr lang="en-US" sz="2000" smtClean="0"/>
              <a:t>Proceed in this fashion.</a:t>
            </a:r>
          </a:p>
          <a:p>
            <a:endParaRPr lang="en-US" sz="2400" smtClean="0"/>
          </a:p>
          <a:p>
            <a:r>
              <a:rPr lang="en-US" sz="2400" smtClean="0"/>
              <a:t>Need to show:</a:t>
            </a:r>
          </a:p>
          <a:p>
            <a:pPr lvl="1"/>
            <a:r>
              <a:rPr lang="en-US" sz="2200" smtClean="0"/>
              <a:t>A compact (and low cost) set covering instance can model the augmentation problem.</a:t>
            </a:r>
          </a:p>
          <a:p>
            <a:pPr>
              <a:buFont typeface="Arial" charset="0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7BB9C6-4115-479B-B464-C58B9D3E5A6A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From 2 to 3-Connectivity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Consider a </a:t>
            </a:r>
            <a:r>
              <a:rPr lang="en-US" sz="2000" dirty="0" err="1" smtClean="0"/>
              <a:t>subgraph</a:t>
            </a:r>
            <a:r>
              <a:rPr lang="en-US" sz="2000" dirty="0" smtClean="0"/>
              <a:t> </a:t>
            </a:r>
            <a:r>
              <a:rPr lang="en-US" sz="2000" i="1" dirty="0" smtClean="0">
                <a:solidFill>
                  <a:srgbClr val="C00000"/>
                </a:solidFill>
              </a:rPr>
              <a:t>H</a:t>
            </a:r>
            <a:r>
              <a:rPr lang="en-US" sz="2000" dirty="0" smtClean="0"/>
              <a:t> that 2-edge-connects a terminal </a:t>
            </a:r>
            <a:r>
              <a:rPr lang="en-US" sz="2000" i="1" dirty="0" smtClean="0"/>
              <a:t>v</a:t>
            </a:r>
            <a:r>
              <a:rPr lang="en-US" sz="2000" dirty="0" smtClean="0"/>
              <a:t> to </a:t>
            </a:r>
            <a:r>
              <a:rPr lang="en-US" sz="2000" i="1" dirty="0" smtClean="0"/>
              <a:t>r</a:t>
            </a:r>
            <a:r>
              <a:rPr lang="en-US" sz="2000" dirty="0" smtClean="0"/>
              <a:t>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Let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000" i="1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000" i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denote 2 edge disjoint paths from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Suppose </a:t>
            </a:r>
            <a:r>
              <a:rPr lang="en-US" sz="2000" i="1" dirty="0" smtClean="0">
                <a:solidFill>
                  <a:srgbClr val="C00000"/>
                </a:solidFill>
              </a:rPr>
              <a:t>H</a:t>
            </a:r>
            <a:r>
              <a:rPr lang="en-US" sz="2000" dirty="0" smtClean="0"/>
              <a:t> also contains the base tree path 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T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v,r</a:t>
            </a:r>
            <a:r>
              <a:rPr lang="en-US" sz="2000" i="1" dirty="0" smtClean="0"/>
              <a:t>).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Consider a 2-cut </a:t>
            </a:r>
            <a:r>
              <a:rPr lang="en-US" sz="2000" i="1" dirty="0" smtClean="0">
                <a:solidFill>
                  <a:srgbClr val="C00000"/>
                </a:solidFill>
              </a:rPr>
              <a:t>Q = {e</a:t>
            </a:r>
            <a:r>
              <a:rPr lang="en-US" sz="2000" i="1" baseline="-25000" dirty="0" smtClean="0">
                <a:solidFill>
                  <a:srgbClr val="C00000"/>
                </a:solidFill>
              </a:rPr>
              <a:t>1</a:t>
            </a:r>
            <a:r>
              <a:rPr lang="en-US" sz="2000" i="1" dirty="0" smtClean="0">
                <a:solidFill>
                  <a:srgbClr val="C00000"/>
                </a:solidFill>
              </a:rPr>
              <a:t>, e</a:t>
            </a:r>
            <a:r>
              <a:rPr lang="en-US" sz="2000" i="1" baseline="-25000" dirty="0" smtClean="0">
                <a:solidFill>
                  <a:srgbClr val="C00000"/>
                </a:solidFill>
              </a:rPr>
              <a:t>2</a:t>
            </a:r>
            <a:r>
              <a:rPr lang="en-US" sz="2000" i="1" dirty="0" smtClean="0">
                <a:solidFill>
                  <a:srgbClr val="C00000"/>
                </a:solidFill>
              </a:rPr>
              <a:t>}</a:t>
            </a:r>
            <a:r>
              <a:rPr lang="en-US" sz="2000" dirty="0" smtClean="0"/>
              <a:t> separating </a:t>
            </a:r>
            <a:r>
              <a:rPr lang="en-US" sz="2000" i="1" dirty="0" smtClean="0"/>
              <a:t>v</a:t>
            </a:r>
            <a:r>
              <a:rPr lang="en-US" sz="2000" dirty="0" smtClean="0"/>
              <a:t> and </a:t>
            </a:r>
            <a:r>
              <a:rPr lang="en-US" sz="2000" i="1" dirty="0" smtClean="0"/>
              <a:t>r</a:t>
            </a:r>
            <a:r>
              <a:rPr lang="en-US" sz="2000" dirty="0" smtClean="0"/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The end vertices of </a:t>
            </a:r>
            <a:r>
              <a:rPr lang="en-US" sz="2000" i="1" dirty="0" smtClean="0"/>
              <a:t>e</a:t>
            </a:r>
            <a:r>
              <a:rPr lang="en-US" sz="2000" i="1" baseline="-25000" dirty="0" smtClean="0"/>
              <a:t>1</a:t>
            </a:r>
            <a:r>
              <a:rPr lang="en-US" sz="2000" dirty="0" smtClean="0"/>
              <a:t> and </a:t>
            </a:r>
            <a:r>
              <a:rPr lang="en-US" sz="2000" i="1" dirty="0" smtClean="0"/>
              <a:t>e</a:t>
            </a:r>
            <a:r>
              <a:rPr lang="en-US" sz="2000" i="1" baseline="-25000" dirty="0" smtClean="0"/>
              <a:t>2</a:t>
            </a:r>
            <a:r>
              <a:rPr lang="en-US" sz="2000" dirty="0" smtClean="0"/>
              <a:t> must be reachable from </a:t>
            </a:r>
            <a:r>
              <a:rPr lang="en-US" sz="2000" i="1" dirty="0" smtClean="0"/>
              <a:t>v</a:t>
            </a:r>
            <a:r>
              <a:rPr lang="en-US" sz="2000" dirty="0" smtClean="0"/>
              <a:t> or </a:t>
            </a:r>
            <a:r>
              <a:rPr lang="en-US" sz="2000" i="1" dirty="0" smtClean="0"/>
              <a:t>r in H \ Q</a:t>
            </a:r>
            <a:r>
              <a:rPr lang="en-US" sz="2400" i="1" dirty="0" smtClean="0"/>
              <a:t>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Vertices reachable from v are </a:t>
            </a:r>
            <a:r>
              <a:rPr lang="en-US" sz="2000" dirty="0" smtClean="0">
                <a:solidFill>
                  <a:srgbClr val="C00000"/>
                </a:solidFill>
              </a:rPr>
              <a:t>R-vertices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Vertices reachable from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are </a:t>
            </a:r>
            <a:r>
              <a:rPr lang="en-US" sz="2000" dirty="0" smtClean="0">
                <a:solidFill>
                  <a:srgbClr val="C00000"/>
                </a:solidFill>
              </a:rPr>
              <a:t>L-vertices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200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/>
          </a:p>
        </p:txBody>
      </p:sp>
      <p:sp>
        <p:nvSpPr>
          <p:cNvPr id="17" name="Freeform 16"/>
          <p:cNvSpPr/>
          <p:nvPr/>
        </p:nvSpPr>
        <p:spPr>
          <a:xfrm>
            <a:off x="3030538" y="4857750"/>
            <a:ext cx="3481387" cy="909638"/>
          </a:xfrm>
          <a:custGeom>
            <a:avLst/>
            <a:gdLst>
              <a:gd name="connsiteX0" fmla="*/ 0 w 3481754"/>
              <a:gd name="connsiteY0" fmla="*/ 910492 h 910492"/>
              <a:gd name="connsiteX1" fmla="*/ 750277 w 3481754"/>
              <a:gd name="connsiteY1" fmla="*/ 218830 h 910492"/>
              <a:gd name="connsiteX2" fmla="*/ 1641231 w 3481754"/>
              <a:gd name="connsiteY2" fmla="*/ 218830 h 910492"/>
              <a:gd name="connsiteX3" fmla="*/ 2661139 w 3481754"/>
              <a:gd name="connsiteY3" fmla="*/ 7815 h 910492"/>
              <a:gd name="connsiteX4" fmla="*/ 3481754 w 3481754"/>
              <a:gd name="connsiteY4" fmla="*/ 265723 h 9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1754" h="910492">
                <a:moveTo>
                  <a:pt x="0" y="910492"/>
                </a:moveTo>
                <a:cubicBezTo>
                  <a:pt x="238369" y="622299"/>
                  <a:pt x="476739" y="334107"/>
                  <a:pt x="750277" y="218830"/>
                </a:cubicBezTo>
                <a:cubicBezTo>
                  <a:pt x="1023815" y="103553"/>
                  <a:pt x="1322754" y="253999"/>
                  <a:pt x="1641231" y="218830"/>
                </a:cubicBezTo>
                <a:cubicBezTo>
                  <a:pt x="1959708" y="183661"/>
                  <a:pt x="2354385" y="0"/>
                  <a:pt x="2661139" y="7815"/>
                </a:cubicBezTo>
                <a:cubicBezTo>
                  <a:pt x="2967893" y="15630"/>
                  <a:pt x="3224823" y="140676"/>
                  <a:pt x="3481754" y="265723"/>
                </a:cubicBezTo>
              </a:path>
            </a:pathLst>
          </a:cu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006725" y="5046663"/>
            <a:ext cx="3597275" cy="995362"/>
          </a:xfrm>
          <a:custGeom>
            <a:avLst/>
            <a:gdLst>
              <a:gd name="connsiteX0" fmla="*/ 0 w 3597030"/>
              <a:gd name="connsiteY0" fmla="*/ 697523 h 994507"/>
              <a:gd name="connsiteX1" fmla="*/ 808893 w 3597030"/>
              <a:gd name="connsiteY1" fmla="*/ 826477 h 994507"/>
              <a:gd name="connsiteX2" fmla="*/ 1758462 w 3597030"/>
              <a:gd name="connsiteY2" fmla="*/ 17584 h 994507"/>
              <a:gd name="connsiteX3" fmla="*/ 1957754 w 3597030"/>
              <a:gd name="connsiteY3" fmla="*/ 931984 h 994507"/>
              <a:gd name="connsiteX4" fmla="*/ 3094893 w 3597030"/>
              <a:gd name="connsiteY4" fmla="*/ 392723 h 994507"/>
              <a:gd name="connsiteX5" fmla="*/ 3528646 w 3597030"/>
              <a:gd name="connsiteY5" fmla="*/ 521677 h 994507"/>
              <a:gd name="connsiteX6" fmla="*/ 3505200 w 3597030"/>
              <a:gd name="connsiteY6" fmla="*/ 87923 h 994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97030" h="994507">
                <a:moveTo>
                  <a:pt x="0" y="697523"/>
                </a:moveTo>
                <a:cubicBezTo>
                  <a:pt x="257908" y="818661"/>
                  <a:pt x="515816" y="939800"/>
                  <a:pt x="808893" y="826477"/>
                </a:cubicBezTo>
                <a:cubicBezTo>
                  <a:pt x="1101970" y="713154"/>
                  <a:pt x="1566985" y="0"/>
                  <a:pt x="1758462" y="17584"/>
                </a:cubicBezTo>
                <a:cubicBezTo>
                  <a:pt x="1949939" y="35169"/>
                  <a:pt x="1735016" y="869461"/>
                  <a:pt x="1957754" y="931984"/>
                </a:cubicBezTo>
                <a:cubicBezTo>
                  <a:pt x="2180492" y="994507"/>
                  <a:pt x="2833078" y="461107"/>
                  <a:pt x="3094893" y="392723"/>
                </a:cubicBezTo>
                <a:cubicBezTo>
                  <a:pt x="3356708" y="324339"/>
                  <a:pt x="3460262" y="572477"/>
                  <a:pt x="3528646" y="521677"/>
                </a:cubicBezTo>
                <a:cubicBezTo>
                  <a:pt x="3597030" y="470877"/>
                  <a:pt x="3551115" y="279400"/>
                  <a:pt x="3505200" y="87923"/>
                </a:cubicBezTo>
              </a:path>
            </a:pathLst>
          </a:cu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00400" y="54752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05200" y="588962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505200" y="51704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38600" y="56276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62400" y="500221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724400" y="50180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181600" y="491966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16475" y="54752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953000" y="59324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638800" y="56276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172200" y="53990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477000" y="55514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867400" y="48656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477000" y="50942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437313" y="5486400"/>
            <a:ext cx="3667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i="1">
                <a:solidFill>
                  <a:srgbClr val="00B050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667000" y="5638800"/>
            <a:ext cx="3254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i="1">
                <a:solidFill>
                  <a:srgbClr val="C00000"/>
                </a:solidFill>
                <a:latin typeface="Calibri" pitchFamily="34" charset="0"/>
              </a:rPr>
              <a:t>r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257800" y="4495800"/>
            <a:ext cx="382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Calibri" pitchFamily="34" charset="0"/>
              </a:rPr>
              <a:t>P</a:t>
            </a:r>
            <a:r>
              <a:rPr lang="en-US" i="1" baseline="-25000">
                <a:latin typeface="Calibri" pitchFamily="34" charset="0"/>
              </a:rPr>
              <a:t>1</a:t>
            </a:r>
          </a:p>
        </p:txBody>
      </p:sp>
      <p:sp>
        <p:nvSpPr>
          <p:cNvPr id="38" name="Oval 37"/>
          <p:cNvSpPr/>
          <p:nvPr/>
        </p:nvSpPr>
        <p:spPr>
          <a:xfrm>
            <a:off x="29718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334000" y="5791200"/>
            <a:ext cx="382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Calibri" pitchFamily="34" charset="0"/>
              </a:rPr>
              <a:t>P</a:t>
            </a:r>
            <a:r>
              <a:rPr lang="en-US" i="1" baseline="-25000">
                <a:latin typeface="Calibri" pitchFamily="34" charset="0"/>
              </a:rPr>
              <a:t>2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3657600" y="5018088"/>
            <a:ext cx="228600" cy="15240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3581400" y="5018088"/>
            <a:ext cx="304800" cy="15240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733800" y="5780088"/>
            <a:ext cx="228600" cy="15240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3657600" y="5780088"/>
            <a:ext cx="304800" cy="15240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81400" y="4560888"/>
            <a:ext cx="3794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Calibri" pitchFamily="34" charset="0"/>
              </a:rPr>
              <a:t>e</a:t>
            </a:r>
            <a:r>
              <a:rPr lang="en-US" i="1" baseline="-25000">
                <a:latin typeface="Calibri" pitchFamily="34" charset="0"/>
              </a:rPr>
              <a:t>1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3659188" y="5932488"/>
            <a:ext cx="3794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Calibri" pitchFamily="34" charset="0"/>
              </a:rPr>
              <a:t>e</a:t>
            </a:r>
            <a:r>
              <a:rPr lang="en-US" i="1" baseline="-25000">
                <a:latin typeface="Calibri" pitchFamily="34" charset="0"/>
              </a:rPr>
              <a:t>2</a:t>
            </a:r>
          </a:p>
        </p:txBody>
      </p:sp>
      <p:sp>
        <p:nvSpPr>
          <p:cNvPr id="48" name="Freeform 47"/>
          <p:cNvSpPr/>
          <p:nvPr/>
        </p:nvSpPr>
        <p:spPr>
          <a:xfrm>
            <a:off x="4005263" y="4768850"/>
            <a:ext cx="2686050" cy="798513"/>
          </a:xfrm>
          <a:custGeom>
            <a:avLst/>
            <a:gdLst>
              <a:gd name="connsiteX0" fmla="*/ 2581275 w 2685256"/>
              <a:gd name="connsiteY0" fmla="*/ 798512 h 798512"/>
              <a:gd name="connsiteX1" fmla="*/ 2581275 w 2685256"/>
              <a:gd name="connsiteY1" fmla="*/ 384174 h 798512"/>
              <a:gd name="connsiteX2" fmla="*/ 1957387 w 2685256"/>
              <a:gd name="connsiteY2" fmla="*/ 46037 h 798512"/>
              <a:gd name="connsiteX3" fmla="*/ 1228725 w 2685256"/>
              <a:gd name="connsiteY3" fmla="*/ 107949 h 798512"/>
              <a:gd name="connsiteX4" fmla="*/ 790575 w 2685256"/>
              <a:gd name="connsiteY4" fmla="*/ 227012 h 798512"/>
              <a:gd name="connsiteX5" fmla="*/ 0 w 2685256"/>
              <a:gd name="connsiteY5" fmla="*/ 188912 h 79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256" h="798512">
                <a:moveTo>
                  <a:pt x="2581275" y="798512"/>
                </a:moveTo>
                <a:cubicBezTo>
                  <a:pt x="2633265" y="654049"/>
                  <a:pt x="2685256" y="509586"/>
                  <a:pt x="2581275" y="384174"/>
                </a:cubicBezTo>
                <a:cubicBezTo>
                  <a:pt x="2477294" y="258762"/>
                  <a:pt x="2182812" y="92075"/>
                  <a:pt x="1957387" y="46037"/>
                </a:cubicBezTo>
                <a:cubicBezTo>
                  <a:pt x="1731962" y="0"/>
                  <a:pt x="1423194" y="77787"/>
                  <a:pt x="1228725" y="107949"/>
                </a:cubicBezTo>
                <a:cubicBezTo>
                  <a:pt x="1034256" y="138112"/>
                  <a:pt x="995362" y="213518"/>
                  <a:pt x="790575" y="227012"/>
                </a:cubicBezTo>
                <a:cubicBezTo>
                  <a:pt x="585788" y="240506"/>
                  <a:pt x="292894" y="214709"/>
                  <a:pt x="0" y="188912"/>
                </a:cubicBezTo>
              </a:path>
            </a:pathLst>
          </a:cu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4152900" y="5049838"/>
            <a:ext cx="2333625" cy="1101725"/>
          </a:xfrm>
          <a:custGeom>
            <a:avLst/>
            <a:gdLst>
              <a:gd name="connsiteX0" fmla="*/ 2333625 w 2333625"/>
              <a:gd name="connsiteY0" fmla="*/ 574675 h 1101724"/>
              <a:gd name="connsiteX1" fmla="*/ 2124075 w 2333625"/>
              <a:gd name="connsiteY1" fmla="*/ 450850 h 1101724"/>
              <a:gd name="connsiteX2" fmla="*/ 1628775 w 2333625"/>
              <a:gd name="connsiteY2" fmla="*/ 617537 h 1101724"/>
              <a:gd name="connsiteX3" fmla="*/ 952500 w 2333625"/>
              <a:gd name="connsiteY3" fmla="*/ 989012 h 1101724"/>
              <a:gd name="connsiteX4" fmla="*/ 747713 w 2333625"/>
              <a:gd name="connsiteY4" fmla="*/ 1027112 h 1101724"/>
              <a:gd name="connsiteX5" fmla="*/ 657225 w 2333625"/>
              <a:gd name="connsiteY5" fmla="*/ 541337 h 1101724"/>
              <a:gd name="connsiteX6" fmla="*/ 647700 w 2333625"/>
              <a:gd name="connsiteY6" fmla="*/ 131762 h 1101724"/>
              <a:gd name="connsiteX7" fmla="*/ 547688 w 2333625"/>
              <a:gd name="connsiteY7" fmla="*/ 84137 h 1101724"/>
              <a:gd name="connsiteX8" fmla="*/ 0 w 2333625"/>
              <a:gd name="connsiteY8" fmla="*/ 636587 h 110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33625" h="1101724">
                <a:moveTo>
                  <a:pt x="2333625" y="574675"/>
                </a:moveTo>
                <a:cubicBezTo>
                  <a:pt x="2287587" y="509190"/>
                  <a:pt x="2241550" y="443706"/>
                  <a:pt x="2124075" y="450850"/>
                </a:cubicBezTo>
                <a:cubicBezTo>
                  <a:pt x="2006600" y="457994"/>
                  <a:pt x="1824037" y="527843"/>
                  <a:pt x="1628775" y="617537"/>
                </a:cubicBezTo>
                <a:cubicBezTo>
                  <a:pt x="1433513" y="707231"/>
                  <a:pt x="1099344" y="920750"/>
                  <a:pt x="952500" y="989012"/>
                </a:cubicBezTo>
                <a:cubicBezTo>
                  <a:pt x="805656" y="1057274"/>
                  <a:pt x="796925" y="1101724"/>
                  <a:pt x="747713" y="1027112"/>
                </a:cubicBezTo>
                <a:cubicBezTo>
                  <a:pt x="698501" y="952500"/>
                  <a:pt x="673894" y="690562"/>
                  <a:pt x="657225" y="541337"/>
                </a:cubicBezTo>
                <a:cubicBezTo>
                  <a:pt x="640556" y="392112"/>
                  <a:pt x="665956" y="207962"/>
                  <a:pt x="647700" y="131762"/>
                </a:cubicBezTo>
                <a:cubicBezTo>
                  <a:pt x="629444" y="55562"/>
                  <a:pt x="655638" y="0"/>
                  <a:pt x="547688" y="84137"/>
                </a:cubicBezTo>
                <a:cubicBezTo>
                  <a:pt x="439738" y="168274"/>
                  <a:pt x="219869" y="402430"/>
                  <a:pt x="0" y="636587"/>
                </a:cubicBezTo>
              </a:path>
            </a:pathLst>
          </a:cu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298825" y="4887913"/>
            <a:ext cx="282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Calibri" pitchFamily="34" charset="0"/>
              </a:rPr>
              <a:t>L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3375025" y="5943600"/>
            <a:ext cx="282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Calibri" pitchFamily="34" charset="0"/>
              </a:rPr>
              <a:t>L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3881438" y="4659313"/>
            <a:ext cx="309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Calibri" pitchFamily="34" charset="0"/>
              </a:rPr>
              <a:t>R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3962400" y="5649913"/>
            <a:ext cx="309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Calibri" pitchFamily="34" charset="0"/>
              </a:rPr>
              <a:t>R</a:t>
            </a:r>
          </a:p>
        </p:txBody>
      </p:sp>
      <p:sp>
        <p:nvSpPr>
          <p:cNvPr id="59" name="Freeform 58"/>
          <p:cNvSpPr/>
          <p:nvPr/>
        </p:nvSpPr>
        <p:spPr>
          <a:xfrm>
            <a:off x="3024188" y="5210175"/>
            <a:ext cx="461962" cy="490538"/>
          </a:xfrm>
          <a:custGeom>
            <a:avLst/>
            <a:gdLst>
              <a:gd name="connsiteX0" fmla="*/ 0 w 461962"/>
              <a:gd name="connsiteY0" fmla="*/ 490538 h 490538"/>
              <a:gd name="connsiteX1" fmla="*/ 461962 w 461962"/>
              <a:gd name="connsiteY1" fmla="*/ 0 h 49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1962" h="490538">
                <a:moveTo>
                  <a:pt x="0" y="490538"/>
                </a:moveTo>
                <a:lnTo>
                  <a:pt x="461962" y="0"/>
                </a:ln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3033713" y="5815013"/>
            <a:ext cx="476250" cy="166687"/>
          </a:xfrm>
          <a:custGeom>
            <a:avLst/>
            <a:gdLst>
              <a:gd name="connsiteX0" fmla="*/ 0 w 476250"/>
              <a:gd name="connsiteY0" fmla="*/ 0 h 166687"/>
              <a:gd name="connsiteX1" fmla="*/ 261937 w 476250"/>
              <a:gd name="connsiteY1" fmla="*/ 123825 h 166687"/>
              <a:gd name="connsiteX2" fmla="*/ 476250 w 476250"/>
              <a:gd name="connsiteY2" fmla="*/ 166687 h 16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166687">
                <a:moveTo>
                  <a:pt x="0" y="0"/>
                </a:moveTo>
                <a:cubicBezTo>
                  <a:pt x="91281" y="48022"/>
                  <a:pt x="182562" y="96044"/>
                  <a:pt x="261937" y="123825"/>
                </a:cubicBezTo>
                <a:cubicBezTo>
                  <a:pt x="341312" y="151606"/>
                  <a:pt x="408781" y="159146"/>
                  <a:pt x="476250" y="166687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15" grpId="0" animBg="1"/>
      <p:bldP spid="35" grpId="0"/>
      <p:bldP spid="36" grpId="0"/>
      <p:bldP spid="37" grpId="0"/>
      <p:bldP spid="38" grpId="0" animBg="1"/>
      <p:bldP spid="39" grpId="0"/>
      <p:bldP spid="46" grpId="0"/>
      <p:bldP spid="47" grpId="0"/>
      <p:bldP spid="48" grpId="0" animBg="1"/>
      <p:bldP spid="52" grpId="0" animBg="1"/>
      <p:bldP spid="53" grpId="0"/>
      <p:bldP spid="54" grpId="0"/>
      <p:bldP spid="55" grpId="0"/>
      <p:bldP spid="58" grpId="0"/>
      <p:bldP spid="59" grpId="0" animBg="1"/>
      <p:bldP spid="6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57751D-9285-485E-9F32-CF30E2D579DC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Covering Lemma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3030538" y="4159250"/>
            <a:ext cx="3481387" cy="911225"/>
          </a:xfrm>
          <a:custGeom>
            <a:avLst/>
            <a:gdLst>
              <a:gd name="connsiteX0" fmla="*/ 0 w 3481754"/>
              <a:gd name="connsiteY0" fmla="*/ 910492 h 910492"/>
              <a:gd name="connsiteX1" fmla="*/ 750277 w 3481754"/>
              <a:gd name="connsiteY1" fmla="*/ 218830 h 910492"/>
              <a:gd name="connsiteX2" fmla="*/ 1641231 w 3481754"/>
              <a:gd name="connsiteY2" fmla="*/ 218830 h 910492"/>
              <a:gd name="connsiteX3" fmla="*/ 2661139 w 3481754"/>
              <a:gd name="connsiteY3" fmla="*/ 7815 h 910492"/>
              <a:gd name="connsiteX4" fmla="*/ 3481754 w 3481754"/>
              <a:gd name="connsiteY4" fmla="*/ 265723 h 9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1754" h="910492">
                <a:moveTo>
                  <a:pt x="0" y="910492"/>
                </a:moveTo>
                <a:cubicBezTo>
                  <a:pt x="238369" y="622299"/>
                  <a:pt x="476739" y="334107"/>
                  <a:pt x="750277" y="218830"/>
                </a:cubicBezTo>
                <a:cubicBezTo>
                  <a:pt x="1023815" y="103553"/>
                  <a:pt x="1322754" y="253999"/>
                  <a:pt x="1641231" y="218830"/>
                </a:cubicBezTo>
                <a:cubicBezTo>
                  <a:pt x="1959708" y="183661"/>
                  <a:pt x="2354385" y="0"/>
                  <a:pt x="2661139" y="7815"/>
                </a:cubicBezTo>
                <a:cubicBezTo>
                  <a:pt x="2967893" y="15630"/>
                  <a:pt x="3224823" y="140676"/>
                  <a:pt x="3481754" y="265723"/>
                </a:cubicBezTo>
              </a:path>
            </a:pathLst>
          </a:cu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006725" y="4349750"/>
            <a:ext cx="3597275" cy="993775"/>
          </a:xfrm>
          <a:custGeom>
            <a:avLst/>
            <a:gdLst>
              <a:gd name="connsiteX0" fmla="*/ 0 w 3597030"/>
              <a:gd name="connsiteY0" fmla="*/ 697523 h 994507"/>
              <a:gd name="connsiteX1" fmla="*/ 808893 w 3597030"/>
              <a:gd name="connsiteY1" fmla="*/ 826477 h 994507"/>
              <a:gd name="connsiteX2" fmla="*/ 1758462 w 3597030"/>
              <a:gd name="connsiteY2" fmla="*/ 17584 h 994507"/>
              <a:gd name="connsiteX3" fmla="*/ 1957754 w 3597030"/>
              <a:gd name="connsiteY3" fmla="*/ 931984 h 994507"/>
              <a:gd name="connsiteX4" fmla="*/ 3094893 w 3597030"/>
              <a:gd name="connsiteY4" fmla="*/ 392723 h 994507"/>
              <a:gd name="connsiteX5" fmla="*/ 3528646 w 3597030"/>
              <a:gd name="connsiteY5" fmla="*/ 521677 h 994507"/>
              <a:gd name="connsiteX6" fmla="*/ 3505200 w 3597030"/>
              <a:gd name="connsiteY6" fmla="*/ 87923 h 994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97030" h="994507">
                <a:moveTo>
                  <a:pt x="0" y="697523"/>
                </a:moveTo>
                <a:cubicBezTo>
                  <a:pt x="257908" y="818661"/>
                  <a:pt x="515816" y="939800"/>
                  <a:pt x="808893" y="826477"/>
                </a:cubicBezTo>
                <a:cubicBezTo>
                  <a:pt x="1101970" y="713154"/>
                  <a:pt x="1566985" y="0"/>
                  <a:pt x="1758462" y="17584"/>
                </a:cubicBezTo>
                <a:cubicBezTo>
                  <a:pt x="1949939" y="35169"/>
                  <a:pt x="1735016" y="869461"/>
                  <a:pt x="1957754" y="931984"/>
                </a:cubicBezTo>
                <a:cubicBezTo>
                  <a:pt x="2180492" y="994507"/>
                  <a:pt x="2833078" y="461107"/>
                  <a:pt x="3094893" y="392723"/>
                </a:cubicBezTo>
                <a:cubicBezTo>
                  <a:pt x="3356708" y="324339"/>
                  <a:pt x="3460262" y="572477"/>
                  <a:pt x="3528646" y="521677"/>
                </a:cubicBezTo>
                <a:cubicBezTo>
                  <a:pt x="3597030" y="470877"/>
                  <a:pt x="3551115" y="279400"/>
                  <a:pt x="3505200" y="87923"/>
                </a:cubicBezTo>
              </a:path>
            </a:pathLst>
          </a:cu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00400" y="47767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05200" y="519112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05200" y="44719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49291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62400" y="43053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24400" y="43195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81600" y="42227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16475" y="47767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53000" y="52339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638800" y="49291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172200" y="47005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477000" y="48529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867400" y="41671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77000" y="43957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1218" name="TextBox 19"/>
          <p:cNvSpPr txBox="1">
            <a:spLocks noChangeArrowheads="1"/>
          </p:cNvSpPr>
          <p:nvPr/>
        </p:nvSpPr>
        <p:spPr bwMode="auto">
          <a:xfrm>
            <a:off x="2819400" y="49530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Calibri" pitchFamily="34" charset="0"/>
              </a:rPr>
              <a:t>v</a:t>
            </a:r>
          </a:p>
        </p:txBody>
      </p:sp>
      <p:sp>
        <p:nvSpPr>
          <p:cNvPr id="51219" name="TextBox 20"/>
          <p:cNvSpPr txBox="1">
            <a:spLocks noChangeArrowheads="1"/>
          </p:cNvSpPr>
          <p:nvPr/>
        </p:nvSpPr>
        <p:spPr bwMode="auto">
          <a:xfrm>
            <a:off x="6477000" y="4776788"/>
            <a:ext cx="265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Calibri" pitchFamily="34" charset="0"/>
              </a:rPr>
              <a:t>r</a:t>
            </a:r>
          </a:p>
        </p:txBody>
      </p:sp>
      <p:sp>
        <p:nvSpPr>
          <p:cNvPr id="51220" name="TextBox 21"/>
          <p:cNvSpPr txBox="1">
            <a:spLocks noChangeArrowheads="1"/>
          </p:cNvSpPr>
          <p:nvPr/>
        </p:nvSpPr>
        <p:spPr bwMode="auto">
          <a:xfrm>
            <a:off x="5257800" y="3798888"/>
            <a:ext cx="3825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Calibri" pitchFamily="34" charset="0"/>
              </a:rPr>
              <a:t>P</a:t>
            </a:r>
            <a:r>
              <a:rPr lang="en-US" i="1" baseline="-25000">
                <a:latin typeface="Calibri" pitchFamily="34" charset="0"/>
              </a:rPr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2971800" y="50180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1222" name="TextBox 23"/>
          <p:cNvSpPr txBox="1">
            <a:spLocks noChangeArrowheads="1"/>
          </p:cNvSpPr>
          <p:nvPr/>
        </p:nvSpPr>
        <p:spPr bwMode="auto">
          <a:xfrm>
            <a:off x="5334000" y="5094288"/>
            <a:ext cx="3825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Calibri" pitchFamily="34" charset="0"/>
              </a:rPr>
              <a:t>P</a:t>
            </a:r>
            <a:r>
              <a:rPr lang="en-US" i="1" baseline="-25000">
                <a:latin typeface="Calibri" pitchFamily="34" charset="0"/>
              </a:rPr>
              <a:t>2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657600" y="4319588"/>
            <a:ext cx="228600" cy="15240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3581400" y="4319588"/>
            <a:ext cx="304800" cy="15240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733800" y="5081588"/>
            <a:ext cx="228600" cy="15240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3657600" y="5081588"/>
            <a:ext cx="304800" cy="15240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27" name="TextBox 28"/>
          <p:cNvSpPr txBox="1">
            <a:spLocks noChangeArrowheads="1"/>
          </p:cNvSpPr>
          <p:nvPr/>
        </p:nvSpPr>
        <p:spPr bwMode="auto">
          <a:xfrm>
            <a:off x="3581400" y="3862388"/>
            <a:ext cx="3794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Calibri" pitchFamily="34" charset="0"/>
              </a:rPr>
              <a:t>e</a:t>
            </a:r>
            <a:r>
              <a:rPr lang="en-US" i="1" baseline="-25000">
                <a:latin typeface="Calibri" pitchFamily="34" charset="0"/>
              </a:rPr>
              <a:t>1</a:t>
            </a:r>
          </a:p>
        </p:txBody>
      </p:sp>
      <p:sp>
        <p:nvSpPr>
          <p:cNvPr id="51228" name="TextBox 29"/>
          <p:cNvSpPr txBox="1">
            <a:spLocks noChangeArrowheads="1"/>
          </p:cNvSpPr>
          <p:nvPr/>
        </p:nvSpPr>
        <p:spPr bwMode="auto">
          <a:xfrm>
            <a:off x="3659188" y="5233988"/>
            <a:ext cx="3794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Calibri" pitchFamily="34" charset="0"/>
              </a:rPr>
              <a:t>e</a:t>
            </a:r>
            <a:r>
              <a:rPr lang="en-US" i="1" baseline="-25000">
                <a:latin typeface="Calibri" pitchFamily="34" charset="0"/>
              </a:rPr>
              <a:t>2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962400" y="3951288"/>
            <a:ext cx="2825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Calibri" pitchFamily="34" charset="0"/>
              </a:rPr>
              <a:t>L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038600" y="4941888"/>
            <a:ext cx="2825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Calibri" pitchFamily="34" charset="0"/>
              </a:rPr>
              <a:t>L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271838" y="4179888"/>
            <a:ext cx="3095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Calibri" pitchFamily="34" charset="0"/>
              </a:rPr>
              <a:t>R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348038" y="5170488"/>
            <a:ext cx="3095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Calibri" pitchFamily="34" charset="0"/>
              </a:rPr>
              <a:t>R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657600" y="3113088"/>
            <a:ext cx="60960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2989263" y="3113088"/>
            <a:ext cx="2573337" cy="2471737"/>
          </a:xfrm>
          <a:custGeom>
            <a:avLst/>
            <a:gdLst>
              <a:gd name="connsiteX0" fmla="*/ 664307 w 2573215"/>
              <a:gd name="connsiteY0" fmla="*/ 304800 h 2471615"/>
              <a:gd name="connsiteX1" fmla="*/ 253999 w 2573215"/>
              <a:gd name="connsiteY1" fmla="*/ 644769 h 2471615"/>
              <a:gd name="connsiteX2" fmla="*/ 605692 w 2573215"/>
              <a:gd name="connsiteY2" fmla="*/ 949569 h 2471615"/>
              <a:gd name="connsiteX3" fmla="*/ 7815 w 2573215"/>
              <a:gd name="connsiteY3" fmla="*/ 1160585 h 2471615"/>
              <a:gd name="connsiteX4" fmla="*/ 558799 w 2573215"/>
              <a:gd name="connsiteY4" fmla="*/ 1395046 h 2471615"/>
              <a:gd name="connsiteX5" fmla="*/ 1086338 w 2573215"/>
              <a:gd name="connsiteY5" fmla="*/ 1840523 h 2471615"/>
              <a:gd name="connsiteX6" fmla="*/ 1719384 w 2573215"/>
              <a:gd name="connsiteY6" fmla="*/ 2414954 h 2471615"/>
              <a:gd name="connsiteX7" fmla="*/ 2000738 w 2573215"/>
              <a:gd name="connsiteY7" fmla="*/ 2180492 h 2471615"/>
              <a:gd name="connsiteX8" fmla="*/ 2528276 w 2573215"/>
              <a:gd name="connsiteY8" fmla="*/ 1629508 h 2471615"/>
              <a:gd name="connsiteX9" fmla="*/ 2270369 w 2573215"/>
              <a:gd name="connsiteY9" fmla="*/ 1148862 h 2471615"/>
              <a:gd name="connsiteX10" fmla="*/ 2246922 w 2573215"/>
              <a:gd name="connsiteY10" fmla="*/ 257908 h 2471615"/>
              <a:gd name="connsiteX11" fmla="*/ 1262184 w 2573215"/>
              <a:gd name="connsiteY11" fmla="*/ 0 h 2471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73215" h="2471615">
                <a:moveTo>
                  <a:pt x="664307" y="304800"/>
                </a:moveTo>
                <a:cubicBezTo>
                  <a:pt x="464037" y="421054"/>
                  <a:pt x="263768" y="537308"/>
                  <a:pt x="253999" y="644769"/>
                </a:cubicBezTo>
                <a:cubicBezTo>
                  <a:pt x="244230" y="752230"/>
                  <a:pt x="646723" y="863600"/>
                  <a:pt x="605692" y="949569"/>
                </a:cubicBezTo>
                <a:cubicBezTo>
                  <a:pt x="564661" y="1035538"/>
                  <a:pt x="15631" y="1086339"/>
                  <a:pt x="7815" y="1160585"/>
                </a:cubicBezTo>
                <a:cubicBezTo>
                  <a:pt x="0" y="1234831"/>
                  <a:pt x="379045" y="1281723"/>
                  <a:pt x="558799" y="1395046"/>
                </a:cubicBezTo>
                <a:cubicBezTo>
                  <a:pt x="738553" y="1508369"/>
                  <a:pt x="892907" y="1670538"/>
                  <a:pt x="1086338" y="1840523"/>
                </a:cubicBezTo>
                <a:cubicBezTo>
                  <a:pt x="1279769" y="2010508"/>
                  <a:pt x="1566984" y="2358293"/>
                  <a:pt x="1719384" y="2414954"/>
                </a:cubicBezTo>
                <a:cubicBezTo>
                  <a:pt x="1871784" y="2471615"/>
                  <a:pt x="1865923" y="2311400"/>
                  <a:pt x="2000738" y="2180492"/>
                </a:cubicBezTo>
                <a:cubicBezTo>
                  <a:pt x="2135553" y="2049584"/>
                  <a:pt x="2483338" y="1801446"/>
                  <a:pt x="2528276" y="1629508"/>
                </a:cubicBezTo>
                <a:cubicBezTo>
                  <a:pt x="2573215" y="1457570"/>
                  <a:pt x="2317261" y="1377462"/>
                  <a:pt x="2270369" y="1148862"/>
                </a:cubicBezTo>
                <a:cubicBezTo>
                  <a:pt x="2223477" y="920262"/>
                  <a:pt x="2414953" y="449385"/>
                  <a:pt x="2246922" y="257908"/>
                </a:cubicBezTo>
                <a:cubicBezTo>
                  <a:pt x="2078891" y="66431"/>
                  <a:pt x="1670537" y="33215"/>
                  <a:pt x="1262184" y="0"/>
                </a:cubicBezTo>
              </a:path>
            </a:pathLst>
          </a:cu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373438" y="3113088"/>
            <a:ext cx="2841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x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130675" y="26670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y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1752600" y="5943600"/>
            <a:ext cx="59547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chemeClr val="tx2"/>
                </a:solidFill>
                <a:latin typeface="Calibri" pitchFamily="34" charset="0"/>
              </a:rPr>
              <a:t>Adding that cycle to H will eliminate Q as a cut</a:t>
            </a:r>
          </a:p>
        </p:txBody>
      </p:sp>
      <p:sp>
        <p:nvSpPr>
          <p:cNvPr id="46" name="Freeform 45"/>
          <p:cNvSpPr/>
          <p:nvPr/>
        </p:nvSpPr>
        <p:spPr>
          <a:xfrm>
            <a:off x="2989263" y="3113088"/>
            <a:ext cx="2573337" cy="2471737"/>
          </a:xfrm>
          <a:custGeom>
            <a:avLst/>
            <a:gdLst>
              <a:gd name="connsiteX0" fmla="*/ 664307 w 2573215"/>
              <a:gd name="connsiteY0" fmla="*/ 304800 h 2471615"/>
              <a:gd name="connsiteX1" fmla="*/ 253999 w 2573215"/>
              <a:gd name="connsiteY1" fmla="*/ 644769 h 2471615"/>
              <a:gd name="connsiteX2" fmla="*/ 605692 w 2573215"/>
              <a:gd name="connsiteY2" fmla="*/ 949569 h 2471615"/>
              <a:gd name="connsiteX3" fmla="*/ 7815 w 2573215"/>
              <a:gd name="connsiteY3" fmla="*/ 1160585 h 2471615"/>
              <a:gd name="connsiteX4" fmla="*/ 558799 w 2573215"/>
              <a:gd name="connsiteY4" fmla="*/ 1395046 h 2471615"/>
              <a:gd name="connsiteX5" fmla="*/ 1086338 w 2573215"/>
              <a:gd name="connsiteY5" fmla="*/ 1840523 h 2471615"/>
              <a:gd name="connsiteX6" fmla="*/ 1719384 w 2573215"/>
              <a:gd name="connsiteY6" fmla="*/ 2414954 h 2471615"/>
              <a:gd name="connsiteX7" fmla="*/ 2000738 w 2573215"/>
              <a:gd name="connsiteY7" fmla="*/ 2180492 h 2471615"/>
              <a:gd name="connsiteX8" fmla="*/ 2528276 w 2573215"/>
              <a:gd name="connsiteY8" fmla="*/ 1629508 h 2471615"/>
              <a:gd name="connsiteX9" fmla="*/ 2270369 w 2573215"/>
              <a:gd name="connsiteY9" fmla="*/ 1148862 h 2471615"/>
              <a:gd name="connsiteX10" fmla="*/ 2246922 w 2573215"/>
              <a:gd name="connsiteY10" fmla="*/ 257908 h 2471615"/>
              <a:gd name="connsiteX11" fmla="*/ 1262184 w 2573215"/>
              <a:gd name="connsiteY11" fmla="*/ 0 h 2471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73215" h="2471615">
                <a:moveTo>
                  <a:pt x="664307" y="304800"/>
                </a:moveTo>
                <a:cubicBezTo>
                  <a:pt x="464037" y="421054"/>
                  <a:pt x="263768" y="537308"/>
                  <a:pt x="253999" y="644769"/>
                </a:cubicBezTo>
                <a:cubicBezTo>
                  <a:pt x="244230" y="752230"/>
                  <a:pt x="646723" y="863600"/>
                  <a:pt x="605692" y="949569"/>
                </a:cubicBezTo>
                <a:cubicBezTo>
                  <a:pt x="564661" y="1035538"/>
                  <a:pt x="15631" y="1086339"/>
                  <a:pt x="7815" y="1160585"/>
                </a:cubicBezTo>
                <a:cubicBezTo>
                  <a:pt x="0" y="1234831"/>
                  <a:pt x="379045" y="1281723"/>
                  <a:pt x="558799" y="1395046"/>
                </a:cubicBezTo>
                <a:cubicBezTo>
                  <a:pt x="738553" y="1508369"/>
                  <a:pt x="892907" y="1670538"/>
                  <a:pt x="1086338" y="1840523"/>
                </a:cubicBezTo>
                <a:cubicBezTo>
                  <a:pt x="1279769" y="2010508"/>
                  <a:pt x="1566984" y="2358293"/>
                  <a:pt x="1719384" y="2414954"/>
                </a:cubicBezTo>
                <a:cubicBezTo>
                  <a:pt x="1871784" y="2471615"/>
                  <a:pt x="1865923" y="2311400"/>
                  <a:pt x="2000738" y="2180492"/>
                </a:cubicBezTo>
                <a:cubicBezTo>
                  <a:pt x="2135553" y="2049584"/>
                  <a:pt x="2483338" y="1801446"/>
                  <a:pt x="2528276" y="1629508"/>
                </a:cubicBezTo>
                <a:cubicBezTo>
                  <a:pt x="2573215" y="1457570"/>
                  <a:pt x="2317261" y="1377462"/>
                  <a:pt x="2270369" y="1148862"/>
                </a:cubicBezTo>
                <a:cubicBezTo>
                  <a:pt x="2223477" y="920262"/>
                  <a:pt x="2414953" y="449385"/>
                  <a:pt x="2246922" y="257908"/>
                </a:cubicBezTo>
                <a:cubicBezTo>
                  <a:pt x="2078891" y="66431"/>
                  <a:pt x="1670537" y="33215"/>
                  <a:pt x="1262184" y="0"/>
                </a:cubicBezTo>
              </a:path>
            </a:pathLst>
          </a:cu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85800" y="1371600"/>
            <a:ext cx="8001000" cy="101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/>
              <a:t>For any such cut Q, there is an edge </a:t>
            </a:r>
            <a:r>
              <a:rPr lang="en-US" sz="2000" i="1" dirty="0">
                <a:solidFill>
                  <a:srgbClr val="FF0000"/>
                </a:solidFill>
              </a:rPr>
              <a:t>(</a:t>
            </a:r>
            <a:r>
              <a:rPr lang="en-US" sz="2000" i="1" dirty="0" err="1">
                <a:solidFill>
                  <a:srgbClr val="FF0000"/>
                </a:solidFill>
              </a:rPr>
              <a:t>x,y</a:t>
            </a:r>
            <a:r>
              <a:rPr lang="en-US" sz="2000" i="1" dirty="0">
                <a:solidFill>
                  <a:srgbClr val="FF0000"/>
                </a:solidFill>
              </a:rPr>
              <a:t>) </a:t>
            </a:r>
            <a:r>
              <a:rPr lang="en-US" sz="2000" i="1" dirty="0"/>
              <a:t>in OPT such that 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defRPr/>
            </a:pP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rgbClr val="FF0000"/>
                </a:solidFill>
              </a:rPr>
              <a:t>P</a:t>
            </a:r>
            <a:r>
              <a:rPr lang="en-US" sz="2000" i="1" baseline="-25000" dirty="0">
                <a:solidFill>
                  <a:srgbClr val="FF0000"/>
                </a:solidFill>
              </a:rPr>
              <a:t>T</a:t>
            </a:r>
            <a:r>
              <a:rPr lang="en-US" sz="2000" i="1" dirty="0">
                <a:solidFill>
                  <a:srgbClr val="FF0000"/>
                </a:solidFill>
              </a:rPr>
              <a:t>(</a:t>
            </a:r>
            <a:r>
              <a:rPr lang="en-US" sz="2000" i="1" dirty="0" err="1">
                <a:solidFill>
                  <a:srgbClr val="FF0000"/>
                </a:solidFill>
              </a:rPr>
              <a:t>x,y</a:t>
            </a:r>
            <a:r>
              <a:rPr lang="en-US" sz="2000" i="1" dirty="0">
                <a:solidFill>
                  <a:srgbClr val="FF0000"/>
                </a:solidFill>
              </a:rPr>
              <a:t>) U (</a:t>
            </a:r>
            <a:r>
              <a:rPr lang="en-US" sz="2000" i="1" dirty="0" err="1">
                <a:solidFill>
                  <a:srgbClr val="FF0000"/>
                </a:solidFill>
              </a:rPr>
              <a:t>x,y</a:t>
            </a:r>
            <a:r>
              <a:rPr lang="en-US" sz="2000" i="1" dirty="0">
                <a:solidFill>
                  <a:srgbClr val="FF0000"/>
                </a:solidFill>
              </a:rPr>
              <a:t>) \ Q</a:t>
            </a:r>
            <a:r>
              <a:rPr lang="en-US" sz="2000" i="1" dirty="0"/>
              <a:t> connects an L-vertex to an R-vertex.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defRPr/>
            </a:pPr>
            <a:r>
              <a:rPr lang="en-US" sz="2000" i="1" dirty="0"/>
              <a:t> Therefore, v and r are connected in </a:t>
            </a:r>
            <a:r>
              <a:rPr lang="en-US" sz="2000" i="1" dirty="0">
                <a:solidFill>
                  <a:srgbClr val="FF0000"/>
                </a:solidFill>
              </a:rPr>
              <a:t>H \ Q U P</a:t>
            </a:r>
            <a:r>
              <a:rPr lang="en-US" sz="2000" i="1" baseline="-25000" dirty="0">
                <a:solidFill>
                  <a:srgbClr val="FF0000"/>
                </a:solidFill>
              </a:rPr>
              <a:t>T</a:t>
            </a:r>
            <a:r>
              <a:rPr lang="en-US" sz="2000" i="1" dirty="0">
                <a:solidFill>
                  <a:srgbClr val="FF0000"/>
                </a:solidFill>
              </a:rPr>
              <a:t>(</a:t>
            </a:r>
            <a:r>
              <a:rPr lang="en-US" sz="2000" i="1" dirty="0" err="1">
                <a:solidFill>
                  <a:srgbClr val="FF0000"/>
                </a:solidFill>
              </a:rPr>
              <a:t>x,y</a:t>
            </a:r>
            <a:r>
              <a:rPr lang="en-US" sz="2000" i="1" dirty="0">
                <a:solidFill>
                  <a:srgbClr val="FF0000"/>
                </a:solidFill>
              </a:rPr>
              <a:t>) U (</a:t>
            </a:r>
            <a:r>
              <a:rPr lang="en-US" sz="2000" i="1" dirty="0" err="1">
                <a:solidFill>
                  <a:srgbClr val="FF0000"/>
                </a:solidFill>
              </a:rPr>
              <a:t>x,y</a:t>
            </a:r>
            <a:r>
              <a:rPr lang="en-US" sz="2000" i="1" dirty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41" grpId="0" animBg="1"/>
      <p:bldP spid="41" grpId="1" animBg="1"/>
      <p:bldP spid="42" grpId="0"/>
      <p:bldP spid="43" grpId="0"/>
      <p:bldP spid="45" grpId="0"/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1C21EC-1D10-4BB8-9FEB-33D89FC1E59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4400" y="1600200"/>
            <a:ext cx="7391400" cy="2362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Connectivity Augmentation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1600200"/>
            <a:ext cx="7391400" cy="23698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 smtClean="0">
                <a:latin typeface="+mn-lt"/>
              </a:rPr>
              <a:t>C</a:t>
            </a:r>
            <a:r>
              <a:rPr lang="en-US" sz="2000" i="1" dirty="0" smtClean="0">
                <a:latin typeface="+mn-lt"/>
              </a:rPr>
              <a:t>reate </a:t>
            </a:r>
            <a:r>
              <a:rPr lang="en-US" sz="2000" i="1" dirty="0">
                <a:latin typeface="+mn-lt"/>
              </a:rPr>
              <a:t>the following set cover </a:t>
            </a:r>
            <a:r>
              <a:rPr lang="en-US" sz="2000" i="1" dirty="0" smtClean="0">
                <a:latin typeface="+mn-lt"/>
              </a:rPr>
              <a:t>system </a:t>
            </a:r>
            <a:r>
              <a:rPr lang="en-US" sz="2000" i="1" dirty="0" smtClean="0">
                <a:solidFill>
                  <a:srgbClr val="FF0000"/>
                </a:solidFill>
                <a:latin typeface="+mn-lt"/>
              </a:rPr>
              <a:t>(upfront)</a:t>
            </a:r>
            <a:r>
              <a:rPr lang="en-US" sz="2000" i="1" dirty="0" smtClean="0">
                <a:latin typeface="+mn-lt"/>
              </a:rPr>
              <a:t>:</a:t>
            </a:r>
            <a:endParaRPr lang="en-US" sz="2000" i="1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latin typeface="+mn-lt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n-lt"/>
              </a:rPr>
              <a:t>Elements: </a:t>
            </a:r>
            <a:r>
              <a:rPr lang="en-US" dirty="0" smtClean="0">
                <a:solidFill>
                  <a:srgbClr val="C00000"/>
                </a:solidFill>
                <a:latin typeface="Brush Script MT"/>
              </a:rPr>
              <a:t>l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-cuts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along with L and R labels for end </a:t>
            </a:r>
            <a:r>
              <a:rPr lang="en-US" dirty="0" smtClean="0">
                <a:latin typeface="+mn-lt"/>
              </a:rPr>
              <a:t>vertices.  </a:t>
            </a:r>
            <a:r>
              <a:rPr lang="en-US" dirty="0">
                <a:latin typeface="+mn-lt"/>
              </a:rPr>
              <a:t>				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n-lt"/>
              </a:rPr>
              <a:t>Sets: non-tree </a:t>
            </a:r>
            <a:r>
              <a:rPr lang="en-US" dirty="0">
                <a:latin typeface="+mn-lt"/>
              </a:rPr>
              <a:t>edges  		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	            </a:t>
            </a:r>
            <a:r>
              <a:rPr lang="en-US" sz="1600" i="1" dirty="0" smtClean="0">
                <a:latin typeface="+mn-lt"/>
              </a:rPr>
              <a:t>m</a:t>
            </a:r>
            <a:r>
              <a:rPr lang="en-US" sz="1600" i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endParaRPr lang="en-US" sz="1600" i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dirty="0" smtClean="0">
              <a:latin typeface="+mn-lt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n-lt"/>
              </a:rPr>
              <a:t>A </a:t>
            </a:r>
            <a:r>
              <a:rPr lang="en-US" dirty="0">
                <a:latin typeface="+mn-lt"/>
              </a:rPr>
              <a:t>cut </a:t>
            </a:r>
            <a:r>
              <a:rPr lang="en-US" i="1" dirty="0">
                <a:latin typeface="+mn-lt"/>
              </a:rPr>
              <a:t>Q </a:t>
            </a:r>
            <a:r>
              <a:rPr lang="en-US" dirty="0">
                <a:latin typeface="+mn-lt"/>
              </a:rPr>
              <a:t>is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covered</a:t>
            </a:r>
            <a:r>
              <a:rPr lang="en-US" dirty="0">
                <a:latin typeface="+mn-lt"/>
              </a:rPr>
              <a:t> by a non-tree edge </a:t>
            </a:r>
            <a:r>
              <a:rPr lang="en-US" i="1" dirty="0">
                <a:latin typeface="+mn-lt"/>
              </a:rPr>
              <a:t>(</a:t>
            </a:r>
            <a:r>
              <a:rPr lang="en-US" i="1" dirty="0" err="1">
                <a:latin typeface="+mn-lt"/>
              </a:rPr>
              <a:t>x,y</a:t>
            </a:r>
            <a:r>
              <a:rPr lang="en-US" i="1" dirty="0">
                <a:latin typeface="+mn-lt"/>
              </a:rPr>
              <a:t>)</a:t>
            </a:r>
            <a:r>
              <a:rPr lang="en-US" dirty="0">
                <a:latin typeface="+mn-lt"/>
              </a:rPr>
              <a:t> if </a:t>
            </a:r>
            <a:endParaRPr lang="en-US" dirty="0" smtClean="0">
              <a:latin typeface="+mn-lt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</a:t>
            </a:r>
            <a:r>
              <a:rPr lang="en-US" dirty="0" smtClean="0">
                <a:latin typeface="+mn-lt"/>
              </a:rPr>
              <a:t>the </a:t>
            </a:r>
            <a:r>
              <a:rPr lang="en-US" dirty="0">
                <a:latin typeface="+mn-lt"/>
              </a:rPr>
              <a:t>cycle 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T</a:t>
            </a:r>
            <a:r>
              <a:rPr lang="en-US" i="1" dirty="0">
                <a:latin typeface="+mn-lt"/>
              </a:rPr>
              <a:t>(</a:t>
            </a:r>
            <a:r>
              <a:rPr lang="en-US" i="1" dirty="0" err="1">
                <a:latin typeface="+mn-lt"/>
              </a:rPr>
              <a:t>x,y</a:t>
            </a:r>
            <a:r>
              <a:rPr lang="en-US" i="1" dirty="0">
                <a:latin typeface="+mn-lt"/>
              </a:rPr>
              <a:t>) U (</a:t>
            </a:r>
            <a:r>
              <a:rPr lang="en-US" i="1" dirty="0" err="1">
                <a:latin typeface="+mn-lt"/>
              </a:rPr>
              <a:t>x,y</a:t>
            </a:r>
            <a:r>
              <a:rPr lang="en-US" i="1" dirty="0">
                <a:latin typeface="+mn-lt"/>
              </a:rPr>
              <a:t>) \ Q</a:t>
            </a:r>
            <a:r>
              <a:rPr lang="en-US" dirty="0">
                <a:latin typeface="+mn-lt"/>
              </a:rPr>
              <a:t> connects an L-vertex to an R-vertex.</a:t>
            </a:r>
          </a:p>
        </p:txBody>
      </p:sp>
      <p:pic>
        <p:nvPicPr>
          <p:cNvPr id="17" name="Picture 1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7662863" y="2286000"/>
            <a:ext cx="566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0" y="4572000"/>
            <a:ext cx="9144000" cy="10779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Online Set Cover: O(log E log S)-competitive 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FF0000"/>
                </a:solidFill>
                <a:sym typeface="Math1"/>
              </a:rPr>
              <a:t>    </a:t>
            </a:r>
            <a:r>
              <a:rPr lang="en-US" sz="2400" dirty="0" smtClean="0">
                <a:sym typeface="Math1"/>
              </a:rPr>
              <a:t> </a:t>
            </a:r>
            <a:r>
              <a:rPr lang="en-US" dirty="0" smtClean="0">
                <a:sym typeface="Math1"/>
              </a:rPr>
              <a:t>( E </a:t>
            </a:r>
            <a:r>
              <a:rPr lang="en-US" dirty="0" smtClean="0">
                <a:sym typeface="Math1"/>
              </a:rPr>
              <a:t> =                </a:t>
            </a:r>
            <a:r>
              <a:rPr lang="en-US" dirty="0" smtClean="0">
                <a:sym typeface="Math1"/>
              </a:rPr>
              <a:t>; </a:t>
            </a:r>
            <a:r>
              <a:rPr lang="en-US" dirty="0" smtClean="0">
                <a:sym typeface="Math1"/>
              </a:rPr>
              <a:t>  S </a:t>
            </a:r>
            <a:r>
              <a:rPr lang="en-US" dirty="0" smtClean="0">
                <a:sym typeface="Math1"/>
              </a:rPr>
              <a:t>= m)</a:t>
            </a:r>
            <a:endParaRPr lang="en-US" sz="24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Online k-EC algorithm: O(k </a:t>
            </a:r>
            <a:r>
              <a:rPr lang="en-US" sz="2000" dirty="0" smtClean="0"/>
              <a:t>log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m)-competitive</a:t>
            </a:r>
            <a:endParaRPr lang="en-US" sz="2000" dirty="0"/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4267200" y="5029200"/>
            <a:ext cx="566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own Arrow 10"/>
          <p:cNvSpPr/>
          <p:nvPr/>
        </p:nvSpPr>
        <p:spPr>
          <a:xfrm>
            <a:off x="3352800" y="49530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999CC6-733A-4764-9133-CF9BF210552A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To Finish: 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We create the following set cover system</a:t>
            </a:r>
          </a:p>
          <a:p>
            <a:pPr lvl="1"/>
            <a:r>
              <a:rPr lang="en-US" sz="1800" smtClean="0"/>
              <a:t>Elements are the </a:t>
            </a:r>
            <a:r>
              <a:rPr lang="en-US" sz="1800" smtClean="0">
                <a:solidFill>
                  <a:srgbClr val="C00000"/>
                </a:solidFill>
              </a:rPr>
              <a:t>2-cuts</a:t>
            </a:r>
            <a:r>
              <a:rPr lang="en-US" sz="1800" smtClean="0"/>
              <a:t>, along with L and R labels for end vertices of cut edges</a:t>
            </a:r>
          </a:p>
          <a:p>
            <a:pPr lvl="2"/>
            <a:r>
              <a:rPr lang="en-US" sz="1600" smtClean="0"/>
              <a:t>At most                   elements.</a:t>
            </a:r>
          </a:p>
          <a:p>
            <a:pPr lvl="1"/>
            <a:r>
              <a:rPr lang="en-US" sz="1800" smtClean="0"/>
              <a:t>Sets are the non-tree edges</a:t>
            </a:r>
          </a:p>
          <a:p>
            <a:pPr lvl="2"/>
            <a:r>
              <a:rPr lang="en-US" sz="1600" smtClean="0"/>
              <a:t>At most </a:t>
            </a:r>
            <a:r>
              <a:rPr lang="en-US" sz="1600" i="1" smtClean="0"/>
              <a:t>m sets.</a:t>
            </a:r>
          </a:p>
          <a:p>
            <a:pPr lvl="1"/>
            <a:r>
              <a:rPr lang="en-US" sz="1800" smtClean="0"/>
              <a:t>A cut </a:t>
            </a:r>
            <a:r>
              <a:rPr lang="en-US" sz="1800" i="1" smtClean="0"/>
              <a:t>Q</a:t>
            </a:r>
            <a:r>
              <a:rPr lang="en-US" sz="1800" smtClean="0"/>
              <a:t> is covered by a non-tree edge </a:t>
            </a:r>
            <a:r>
              <a:rPr lang="en-US" sz="1800" i="1" smtClean="0"/>
              <a:t>(x,y)</a:t>
            </a:r>
            <a:r>
              <a:rPr lang="en-US" sz="1800" smtClean="0"/>
              <a:t> if the cycle </a:t>
            </a:r>
            <a:r>
              <a:rPr lang="en-US" sz="1800" i="1" smtClean="0"/>
              <a:t>P</a:t>
            </a:r>
            <a:r>
              <a:rPr lang="en-US" sz="1800" i="1" baseline="-25000" smtClean="0"/>
              <a:t>T</a:t>
            </a:r>
            <a:r>
              <a:rPr lang="en-US" sz="1800" i="1" smtClean="0"/>
              <a:t>(x,y) U (x,y) \ Q</a:t>
            </a:r>
            <a:r>
              <a:rPr lang="en-US" sz="1800" smtClean="0"/>
              <a:t> connects an L-vertex to an R-vertex.</a:t>
            </a:r>
          </a:p>
          <a:p>
            <a:endParaRPr lang="en-US" sz="2000" smtClean="0"/>
          </a:p>
          <a:p>
            <a:r>
              <a:rPr lang="en-US" sz="2000" smtClean="0"/>
              <a:t>When a new terminal </a:t>
            </a:r>
            <a:r>
              <a:rPr lang="en-US" sz="2000" i="1" smtClean="0"/>
              <a:t>v </a:t>
            </a:r>
            <a:r>
              <a:rPr lang="en-US" sz="2000" smtClean="0"/>
              <a:t>arrives,</a:t>
            </a:r>
          </a:p>
          <a:p>
            <a:pPr lvl="1"/>
            <a:r>
              <a:rPr lang="en-US" sz="1800" smtClean="0"/>
              <a:t>We 2-edge connect </a:t>
            </a:r>
            <a:r>
              <a:rPr lang="en-US" sz="1800" i="1" smtClean="0"/>
              <a:t>v</a:t>
            </a:r>
            <a:r>
              <a:rPr lang="en-US" sz="1800" smtClean="0"/>
              <a:t> to </a:t>
            </a:r>
            <a:r>
              <a:rPr lang="en-US" sz="1800" i="1" smtClean="0"/>
              <a:t>r</a:t>
            </a:r>
            <a:r>
              <a:rPr lang="en-US" sz="1800" smtClean="0"/>
              <a:t>.</a:t>
            </a:r>
          </a:p>
          <a:p>
            <a:pPr lvl="1"/>
            <a:r>
              <a:rPr lang="en-US" sz="1800" smtClean="0"/>
              <a:t>Identify a 2-cut, and feed the edges along with the L and R labels to the online set cover algorithm.</a:t>
            </a:r>
          </a:p>
          <a:p>
            <a:pPr lvl="1"/>
            <a:r>
              <a:rPr lang="en-US" sz="1800" smtClean="0"/>
              <a:t>For any edge (x,y) it buys, buy the entire cycle </a:t>
            </a:r>
            <a:r>
              <a:rPr lang="en-US" sz="1800" i="1" smtClean="0"/>
              <a:t>P</a:t>
            </a:r>
            <a:r>
              <a:rPr lang="en-US" sz="1800" i="1" baseline="-25000" smtClean="0"/>
              <a:t>T</a:t>
            </a:r>
            <a:r>
              <a:rPr lang="en-US" sz="1800" i="1" smtClean="0"/>
              <a:t>(x,y) U (x,y)</a:t>
            </a:r>
            <a:r>
              <a:rPr lang="en-US" sz="1800" smtClean="0"/>
              <a:t>.</a:t>
            </a:r>
          </a:p>
          <a:p>
            <a:pPr lvl="1"/>
            <a:endParaRPr lang="en-US" sz="1800" smtClean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438400" y="2332038"/>
            <a:ext cx="6683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/>
          <p:cNvGrpSpPr/>
          <p:nvPr/>
        </p:nvGrpSpPr>
        <p:grpSpPr>
          <a:xfrm>
            <a:off x="1492771" y="5983069"/>
            <a:ext cx="6203429" cy="646331"/>
            <a:chOff x="1026297" y="5983069"/>
            <a:chExt cx="6203429" cy="646331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1026297" y="5983069"/>
              <a:ext cx="6203429" cy="646331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</a:rPr>
                <a:t>From the guarantees of the online set cover algorithm, this is a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</a:rPr>
                <a:t>                      -competitive online algorithm on backboned graphs</a:t>
              </a:r>
            </a:p>
          </p:txBody>
        </p:sp>
        <p:pic>
          <p:nvPicPr>
            <p:cNvPr id="11" name="Picture 10" descr="addin_tmp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3000" y="6300216"/>
              <a:ext cx="1066800" cy="293370"/>
            </a:xfrm>
            <a:prstGeom prst="rect">
              <a:avLst/>
            </a:prstGeom>
            <a:grp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AFCDB-1627-48C0-805B-B5EBDE94A949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90600" y="4800600"/>
            <a:ext cx="74676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Online k-edge-connectivity </a:t>
            </a:r>
            <a:r>
              <a:rPr lang="en-US" dirty="0" smtClean="0">
                <a:solidFill>
                  <a:srgbClr val="C00000"/>
                </a:solidFill>
              </a:rPr>
              <a:t>(k-EC)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/>
              <a:t>Given a graph G, and edge costs                   .</a:t>
            </a:r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r>
              <a:rPr lang="en-US" sz="2400" dirty="0" smtClean="0"/>
              <a:t>Demand sequence                                                 </a:t>
            </a:r>
            <a:r>
              <a:rPr lang="en-US" sz="2400" dirty="0" smtClean="0"/>
              <a:t>  arrives </a:t>
            </a:r>
            <a:r>
              <a:rPr lang="en-US" sz="2400" dirty="0" smtClean="0"/>
              <a:t>online.</a:t>
            </a:r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r>
              <a:rPr lang="en-US" sz="2400" dirty="0" smtClean="0"/>
              <a:t>When vertices             </a:t>
            </a:r>
            <a:r>
              <a:rPr lang="en-US" sz="2400" dirty="0" smtClean="0"/>
              <a:t>  arrive</a:t>
            </a:r>
            <a:r>
              <a:rPr lang="en-US" sz="2400" dirty="0" smtClean="0"/>
              <a:t>, need to “buy” set of edges       </a:t>
            </a:r>
            <a:r>
              <a:rPr lang="en-US" sz="2400" dirty="0" smtClean="0"/>
              <a:t>  </a:t>
            </a:r>
            <a:r>
              <a:rPr lang="en-US" sz="2400" dirty="0" err="1" smtClean="0"/>
              <a:t>s.t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 The </a:t>
            </a:r>
            <a:r>
              <a:rPr lang="en-US" sz="2000" dirty="0" err="1" smtClean="0"/>
              <a:t>subgraph</a:t>
            </a:r>
            <a:r>
              <a:rPr lang="en-US" sz="2000" dirty="0" smtClean="0"/>
              <a:t>                              </a:t>
            </a: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FF0000"/>
                </a:solidFill>
              </a:rPr>
              <a:t>k</a:t>
            </a:r>
            <a:r>
              <a:rPr lang="en-US" sz="2000" dirty="0" smtClean="0"/>
              <a:t>-edge-connects        with  </a:t>
            </a:r>
            <a:endParaRPr lang="en-US" sz="2000" dirty="0" smtClean="0"/>
          </a:p>
          <a:p>
            <a:pPr>
              <a:buFont typeface="Arial" charset="0"/>
              <a:buNone/>
            </a:pPr>
            <a:endParaRPr lang="en-US" sz="2000" dirty="0" smtClean="0"/>
          </a:p>
          <a:p>
            <a:pPr>
              <a:buFont typeface="Arial" charset="0"/>
              <a:buNone/>
            </a:pPr>
            <a:r>
              <a:rPr lang="en-US" sz="2400" dirty="0" smtClean="0"/>
              <a:t>	    Competitive Ratio</a:t>
            </a:r>
          </a:p>
        </p:txBody>
      </p:sp>
      <p:pic>
        <p:nvPicPr>
          <p:cNvPr id="21" name="Picture 2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2995612" y="2667000"/>
            <a:ext cx="3176588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7713662" y="3630613"/>
            <a:ext cx="287338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2514600" y="4038600"/>
            <a:ext cx="1524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1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rcRect/>
          <a:stretch>
            <a:fillRect/>
          </a:stretch>
        </p:blipFill>
        <p:spPr bwMode="auto">
          <a:xfrm>
            <a:off x="4624388" y="1736725"/>
            <a:ext cx="1243012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2495550" y="3605213"/>
            <a:ext cx="7048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rcRect/>
          <a:stretch>
            <a:fillRect/>
          </a:stretch>
        </p:blipFill>
        <p:spPr bwMode="auto">
          <a:xfrm>
            <a:off x="6064250" y="4133850"/>
            <a:ext cx="184150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rcRect/>
          <a:stretch>
            <a:fillRect/>
          </a:stretch>
        </p:blipFill>
        <p:spPr bwMode="auto">
          <a:xfrm>
            <a:off x="6999288" y="4095750"/>
            <a:ext cx="163512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7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rcRect/>
          <a:stretch>
            <a:fillRect/>
          </a:stretch>
        </p:blipFill>
        <p:spPr bwMode="auto">
          <a:xfrm>
            <a:off x="1852613" y="5229225"/>
            <a:ext cx="5538787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CF6506-2FA0-4ECC-9348-B03D18866670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rgbClr val="376092"/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sz="2400" dirty="0" smtClean="0"/>
              <a:t>Presented randomized online algorithms for </a:t>
            </a:r>
            <a:r>
              <a:rPr lang="en-US" sz="2400" dirty="0" smtClean="0">
                <a:solidFill>
                  <a:srgbClr val="C00000"/>
                </a:solidFill>
              </a:rPr>
              <a:t>k-EC</a:t>
            </a:r>
          </a:p>
          <a:p>
            <a:pPr lvl="1"/>
            <a:r>
              <a:rPr lang="en-US" sz="2200" dirty="0" smtClean="0"/>
              <a:t>Competitive Ratio:</a:t>
            </a:r>
          </a:p>
          <a:p>
            <a:pPr lvl="2"/>
            <a:r>
              <a:rPr lang="en-US" sz="2000" dirty="0" smtClean="0"/>
              <a:t>Augment </a:t>
            </a:r>
            <a:r>
              <a:rPr lang="en-US" sz="2000" dirty="0" smtClean="0"/>
              <a:t>connectivity </a:t>
            </a:r>
            <a:r>
              <a:rPr lang="en-US" sz="2000" dirty="0" smtClean="0"/>
              <a:t>with small and cheap set cover instance.</a:t>
            </a:r>
            <a:endParaRPr lang="en-US" dirty="0" smtClean="0"/>
          </a:p>
          <a:p>
            <a:pPr lvl="1"/>
            <a:r>
              <a:rPr lang="en-US" sz="2200" dirty="0" smtClean="0"/>
              <a:t>Can’t avoid the           </a:t>
            </a:r>
            <a:r>
              <a:rPr lang="en-US" sz="2200" dirty="0" smtClean="0"/>
              <a:t> term</a:t>
            </a:r>
            <a:endParaRPr lang="en-US" sz="2200" dirty="0" smtClean="0"/>
          </a:p>
          <a:p>
            <a:r>
              <a:rPr lang="en-US" sz="2400" dirty="0" smtClean="0"/>
              <a:t>Gives approximation algorithms for </a:t>
            </a:r>
          </a:p>
          <a:p>
            <a:pPr lvl="1"/>
            <a:r>
              <a:rPr lang="en-US" sz="2200" dirty="0" smtClean="0"/>
              <a:t>Stochastic and Rent or Buy </a:t>
            </a:r>
            <a:r>
              <a:rPr lang="en-US" sz="2200" dirty="0" smtClean="0">
                <a:solidFill>
                  <a:srgbClr val="C00000"/>
                </a:solidFill>
              </a:rPr>
              <a:t>k-EC</a:t>
            </a:r>
          </a:p>
          <a:p>
            <a:endParaRPr lang="en-US" dirty="0" smtClean="0"/>
          </a:p>
          <a:p>
            <a:r>
              <a:rPr lang="en-US" sz="2400" dirty="0" smtClean="0">
                <a:solidFill>
                  <a:schemeClr val="tx2"/>
                </a:solidFill>
              </a:rPr>
              <a:t>Open Questions:</a:t>
            </a:r>
          </a:p>
          <a:p>
            <a:pPr lvl="1"/>
            <a:r>
              <a:rPr lang="en-US" sz="2200" dirty="0" smtClean="0">
                <a:solidFill>
                  <a:schemeClr val="tx2"/>
                </a:solidFill>
              </a:rPr>
              <a:t>Improve guarantees. (getting rid of k?)</a:t>
            </a:r>
          </a:p>
          <a:p>
            <a:pPr lvl="1"/>
            <a:r>
              <a:rPr lang="en-US" sz="2200" dirty="0" smtClean="0">
                <a:solidFill>
                  <a:schemeClr val="tx2"/>
                </a:solidFill>
              </a:rPr>
              <a:t>Online Vertex Connectivity?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3505200" y="1828800"/>
            <a:ext cx="1296988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00387" y="2667000"/>
            <a:ext cx="557213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EB39B-E328-4234-824C-3244DCC2B581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59393" name="TextBox 3"/>
          <p:cNvSpPr txBox="1">
            <a:spLocks noChangeArrowheads="1"/>
          </p:cNvSpPr>
          <p:nvPr/>
        </p:nvSpPr>
        <p:spPr bwMode="auto">
          <a:xfrm>
            <a:off x="3276600" y="2514600"/>
            <a:ext cx="2252663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i="1">
                <a:solidFill>
                  <a:schemeClr val="tx2"/>
                </a:solidFill>
                <a:latin typeface="Calibri" pitchFamily="34" charset="0"/>
              </a:rPr>
              <a:t>Thank You!</a:t>
            </a:r>
          </a:p>
          <a:p>
            <a:pPr algn="ctr"/>
            <a:endParaRPr lang="en-US" sz="3600" i="1">
              <a:solidFill>
                <a:schemeClr val="tx2"/>
              </a:solidFill>
              <a:latin typeface="Calibri" pitchFamily="34" charset="0"/>
            </a:endParaRPr>
          </a:p>
          <a:p>
            <a:pPr algn="ctr"/>
            <a:r>
              <a:rPr lang="en-US" sz="3600" i="1">
                <a:solidFill>
                  <a:schemeClr val="tx2"/>
                </a:solidFill>
                <a:latin typeface="Calibri" pitchFamily="34" charset="0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59888D-E8C2-4858-8394-1750FB4055F3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Attempt: Online LP Rounding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Solve the LP relaxation for the k-edge-connected subgraph problem online.</a:t>
            </a:r>
          </a:p>
          <a:p>
            <a:pPr lvl="1"/>
            <a:r>
              <a:rPr lang="en-US" smtClean="0"/>
              <a:t>Can do this with polylog(n)-competitiveness.</a:t>
            </a:r>
          </a:p>
          <a:p>
            <a:pPr lvl="1">
              <a:buFont typeface="Arial" charset="0"/>
              <a:buNone/>
            </a:pPr>
            <a:endParaRPr lang="en-US" smtClean="0"/>
          </a:p>
          <a:p>
            <a:r>
              <a:rPr lang="en-US" smtClean="0"/>
              <a:t>Roadblock: Rounding the fractional solution online</a:t>
            </a:r>
          </a:p>
          <a:p>
            <a:pPr lvl="1"/>
            <a:r>
              <a:rPr lang="en-US" smtClean="0"/>
              <a:t>Not known even for the online Steiner forest problem.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C5236F-EA41-4A8A-927A-753A69BBD1EC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Corollary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3886200"/>
            <a:ext cx="8839200" cy="11080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i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Theorem 3: Stochastic k-EC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i="1" dirty="0">
                <a:latin typeface="+mn-lt"/>
              </a:rPr>
              <a:t>We get                     -approximation algorithms for this problem on general graphs, and an         -approximation algorithm on complete metrics.</a:t>
            </a:r>
          </a:p>
        </p:txBody>
      </p:sp>
      <p:pic>
        <p:nvPicPr>
          <p:cNvPr id="12" name="Picture 1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143000" y="4267200"/>
            <a:ext cx="1179513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1981200" y="4648200"/>
            <a:ext cx="487363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7200" y="1447800"/>
            <a:ext cx="8001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  <a:latin typeface="Calibri" pitchFamily="34" charset="0"/>
              </a:rPr>
              <a:t>Two Stage Stochastic k-EC</a:t>
            </a:r>
          </a:p>
          <a:p>
            <a:pPr lvl="1">
              <a:buFont typeface="Arial" charset="0"/>
              <a:buChar char="•"/>
            </a:pPr>
            <a:r>
              <a:rPr lang="en-US" sz="2400" i="1" dirty="0">
                <a:latin typeface="Calibri" pitchFamily="34" charset="0"/>
              </a:rPr>
              <a:t> 	</a:t>
            </a:r>
            <a:r>
              <a:rPr lang="en-US" sz="2000" dirty="0">
                <a:latin typeface="Calibri" pitchFamily="34" charset="0"/>
              </a:rPr>
              <a:t>Each vertex appears as demand with a probability </a:t>
            </a:r>
            <a:r>
              <a:rPr lang="en-US" sz="2000" dirty="0" err="1">
                <a:latin typeface="Calibri" pitchFamily="34" charset="0"/>
              </a:rPr>
              <a:t>p</a:t>
            </a:r>
            <a:r>
              <a:rPr lang="en-US" sz="2000" baseline="-25000" dirty="0" err="1">
                <a:latin typeface="Calibri" pitchFamily="34" charset="0"/>
              </a:rPr>
              <a:t>v</a:t>
            </a:r>
            <a:r>
              <a:rPr lang="en-US" sz="2000" dirty="0">
                <a:latin typeface="Calibri" pitchFamily="34" charset="0"/>
              </a:rPr>
              <a:t>.</a:t>
            </a:r>
            <a:endParaRPr lang="en-US" sz="2000" baseline="-25000" dirty="0">
              <a:latin typeface="Calibri" pitchFamily="34" charset="0"/>
            </a:endParaRPr>
          </a:p>
          <a:p>
            <a:pPr lvl="1">
              <a:buFont typeface="Arial" charset="0"/>
              <a:buChar char="•"/>
            </a:pPr>
            <a:r>
              <a:rPr lang="en-US" sz="2000" dirty="0">
                <a:latin typeface="Calibri" pitchFamily="34" charset="0"/>
              </a:rPr>
              <a:t> 	Need to buy first stage edges and recourse edges to k-edge     	connect the vertices which appear.</a:t>
            </a:r>
          </a:p>
          <a:p>
            <a:pPr lvl="1">
              <a:buFont typeface="Arial" charset="0"/>
              <a:buChar char="•"/>
            </a:pPr>
            <a:r>
              <a:rPr lang="en-US" sz="2000" dirty="0">
                <a:latin typeface="Calibri" pitchFamily="34" charset="0"/>
              </a:rPr>
              <a:t> 	Minimize total expected cost.</a:t>
            </a:r>
          </a:p>
          <a:p>
            <a:pPr lvl="1">
              <a:buFont typeface="Arial" charset="0"/>
              <a:buChar char="•"/>
            </a:pPr>
            <a:endParaRPr lang="en-US" sz="2400" i="1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44BF33-A026-4D3E-B1BF-7BDA303C140B}" type="slidenum">
              <a:rPr lang="en-US"/>
              <a:pPr>
                <a:defRPr/>
              </a:pPr>
              <a:t>3</a:t>
            </a:fld>
            <a:endParaRPr lang="en-US"/>
          </a:p>
        </p:txBody>
      </p:sp>
      <p:cxnSp>
        <p:nvCxnSpPr>
          <p:cNvPr id="66" name="Straight Connector 65"/>
          <p:cNvCxnSpPr>
            <a:stCxn id="62" idx="7"/>
            <a:endCxn id="56" idx="6"/>
          </p:cNvCxnSpPr>
          <p:nvPr/>
        </p:nvCxnSpPr>
        <p:spPr>
          <a:xfrm rot="16200000" flipH="1">
            <a:off x="5985669" y="2899569"/>
            <a:ext cx="412750" cy="87471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 Toy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Each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needs </a:t>
            </a:r>
            <a:r>
              <a:rPr lang="en-US" sz="24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/>
              <a:t> edge disjoint paths to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i</a:t>
            </a:r>
            <a:r>
              <a:rPr lang="en-US" sz="2400" baseline="-25000" dirty="0" smtClean="0"/>
              <a:t>.</a:t>
            </a:r>
          </a:p>
        </p:txBody>
      </p:sp>
      <p:sp>
        <p:nvSpPr>
          <p:cNvPr id="4" name="Oval 3"/>
          <p:cNvSpPr/>
          <p:nvPr/>
        </p:nvSpPr>
        <p:spPr>
          <a:xfrm>
            <a:off x="2432050" y="5251450"/>
            <a:ext cx="46038" cy="46038"/>
          </a:xfrm>
          <a:prstGeom prst="ellips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51250" y="3575050"/>
            <a:ext cx="46038" cy="46038"/>
          </a:xfrm>
          <a:prstGeom prst="ellips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51250" y="4870450"/>
            <a:ext cx="46038" cy="46038"/>
          </a:xfrm>
          <a:prstGeom prst="ellips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794250" y="3498850"/>
            <a:ext cx="46038" cy="46038"/>
          </a:xfrm>
          <a:prstGeom prst="ellips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84850" y="5480050"/>
            <a:ext cx="46038" cy="46038"/>
          </a:xfrm>
          <a:prstGeom prst="ellips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70450" y="4489450"/>
            <a:ext cx="46038" cy="46038"/>
          </a:xfrm>
          <a:prstGeom prst="ellips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46850" y="3498850"/>
            <a:ext cx="46038" cy="46038"/>
          </a:xfrm>
          <a:prstGeom prst="ellips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23050" y="4718050"/>
            <a:ext cx="46038" cy="46038"/>
          </a:xfrm>
          <a:prstGeom prst="ellips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27450" y="5861050"/>
            <a:ext cx="46038" cy="46038"/>
          </a:xfrm>
          <a:prstGeom prst="ellips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946650" y="6013450"/>
            <a:ext cx="46038" cy="46038"/>
          </a:xfrm>
          <a:prstGeom prst="ellips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98650" y="4260850"/>
            <a:ext cx="46038" cy="46038"/>
          </a:xfrm>
          <a:prstGeom prst="ellips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6" name="Straight Connector 15"/>
          <p:cNvCxnSpPr>
            <a:stCxn id="14" idx="3"/>
            <a:endCxn id="5" idx="7"/>
          </p:cNvCxnSpPr>
          <p:nvPr/>
        </p:nvCxnSpPr>
        <p:spPr>
          <a:xfrm rot="5400000" flipH="1" flipV="1">
            <a:off x="2438400" y="3048000"/>
            <a:ext cx="717550" cy="17843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1"/>
            <a:endCxn id="6" idx="7"/>
          </p:cNvCxnSpPr>
          <p:nvPr/>
        </p:nvCxnSpPr>
        <p:spPr>
          <a:xfrm rot="16200000" flipH="1">
            <a:off x="3025775" y="4213225"/>
            <a:ext cx="1295400" cy="317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1"/>
            <a:endCxn id="4" idx="3"/>
          </p:cNvCxnSpPr>
          <p:nvPr/>
        </p:nvCxnSpPr>
        <p:spPr>
          <a:xfrm rot="16200000" flipH="1" flipV="1">
            <a:off x="2841625" y="4473575"/>
            <a:ext cx="412750" cy="12192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1"/>
            <a:endCxn id="14" idx="0"/>
          </p:cNvCxnSpPr>
          <p:nvPr/>
        </p:nvCxnSpPr>
        <p:spPr>
          <a:xfrm rot="16200000" flipV="1">
            <a:off x="1681163" y="4500562"/>
            <a:ext cx="996950" cy="5175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1"/>
            <a:endCxn id="6" idx="1"/>
          </p:cNvCxnSpPr>
          <p:nvPr/>
        </p:nvCxnSpPr>
        <p:spPr>
          <a:xfrm rot="16200000" flipH="1">
            <a:off x="2476500" y="3695700"/>
            <a:ext cx="609600" cy="17526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3"/>
            <a:endCxn id="7" idx="2"/>
          </p:cNvCxnSpPr>
          <p:nvPr/>
        </p:nvCxnSpPr>
        <p:spPr>
          <a:xfrm rot="5400000" flipH="1" flipV="1">
            <a:off x="4179887" y="2998788"/>
            <a:ext cx="92075" cy="11366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1"/>
            <a:endCxn id="9" idx="1"/>
          </p:cNvCxnSpPr>
          <p:nvPr/>
        </p:nvCxnSpPr>
        <p:spPr>
          <a:xfrm rot="16200000" flipH="1">
            <a:off x="4343400" y="3962400"/>
            <a:ext cx="990600" cy="762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1"/>
            <a:endCxn id="12" idx="6"/>
          </p:cNvCxnSpPr>
          <p:nvPr/>
        </p:nvCxnSpPr>
        <p:spPr>
          <a:xfrm rot="16200000" flipH="1" flipV="1">
            <a:off x="3631406" y="4637882"/>
            <a:ext cx="1387475" cy="110331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2" idx="1"/>
            <a:endCxn id="6" idx="5"/>
          </p:cNvCxnSpPr>
          <p:nvPr/>
        </p:nvCxnSpPr>
        <p:spPr>
          <a:xfrm rot="16200000" flipV="1">
            <a:off x="3232150" y="5365750"/>
            <a:ext cx="958850" cy="444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7"/>
            <a:endCxn id="8" idx="6"/>
          </p:cNvCxnSpPr>
          <p:nvPr/>
        </p:nvCxnSpPr>
        <p:spPr>
          <a:xfrm rot="16200000" flipH="1">
            <a:off x="4866481" y="4537869"/>
            <a:ext cx="1006475" cy="92233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3" idx="0"/>
          </p:cNvCxnSpPr>
          <p:nvPr/>
        </p:nvCxnSpPr>
        <p:spPr>
          <a:xfrm rot="16200000" flipH="1" flipV="1">
            <a:off x="5132388" y="5322887"/>
            <a:ext cx="527050" cy="8540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7"/>
            <a:endCxn id="11" idx="4"/>
          </p:cNvCxnSpPr>
          <p:nvPr/>
        </p:nvCxnSpPr>
        <p:spPr>
          <a:xfrm rot="16200000" flipH="1">
            <a:off x="5642769" y="3761581"/>
            <a:ext cx="268288" cy="17367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1" idx="3"/>
            <a:endCxn id="10" idx="3"/>
          </p:cNvCxnSpPr>
          <p:nvPr/>
        </p:nvCxnSpPr>
        <p:spPr>
          <a:xfrm rot="5400000" flipH="1">
            <a:off x="5981700" y="4108450"/>
            <a:ext cx="1219200" cy="762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0" idx="3"/>
            <a:endCxn id="9" idx="6"/>
          </p:cNvCxnSpPr>
          <p:nvPr/>
        </p:nvCxnSpPr>
        <p:spPr>
          <a:xfrm rot="5400000">
            <a:off x="5247481" y="3205957"/>
            <a:ext cx="974725" cy="163671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" idx="7"/>
            <a:endCxn id="11" idx="2"/>
          </p:cNvCxnSpPr>
          <p:nvPr/>
        </p:nvCxnSpPr>
        <p:spPr>
          <a:xfrm rot="16200000" flipH="1">
            <a:off x="5110162" y="3227388"/>
            <a:ext cx="1235075" cy="17907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1" idx="1"/>
            <a:endCxn id="12" idx="7"/>
          </p:cNvCxnSpPr>
          <p:nvPr/>
        </p:nvCxnSpPr>
        <p:spPr>
          <a:xfrm rot="16200000" flipH="1" flipV="1">
            <a:off x="4625975" y="3863975"/>
            <a:ext cx="1143000" cy="28638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2" idx="1"/>
            <a:endCxn id="13" idx="1"/>
          </p:cNvCxnSpPr>
          <p:nvPr/>
        </p:nvCxnSpPr>
        <p:spPr>
          <a:xfrm rot="16200000" flipH="1">
            <a:off x="4267200" y="5334000"/>
            <a:ext cx="152400" cy="12192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828800" y="41910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400800" y="34290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1981200" y="3479800"/>
            <a:ext cx="4725988" cy="1431925"/>
          </a:xfrm>
          <a:custGeom>
            <a:avLst/>
            <a:gdLst>
              <a:gd name="connsiteX0" fmla="*/ 0 w 4726354"/>
              <a:gd name="connsiteY0" fmla="*/ 799123 h 1432169"/>
              <a:gd name="connsiteX1" fmla="*/ 422031 w 4726354"/>
              <a:gd name="connsiteY1" fmla="*/ 552938 h 1432169"/>
              <a:gd name="connsiteX2" fmla="*/ 1219200 w 4726354"/>
              <a:gd name="connsiteY2" fmla="*/ 400538 h 1432169"/>
              <a:gd name="connsiteX3" fmla="*/ 2004646 w 4726354"/>
              <a:gd name="connsiteY3" fmla="*/ 37123 h 1432169"/>
              <a:gd name="connsiteX4" fmla="*/ 3024554 w 4726354"/>
              <a:gd name="connsiteY4" fmla="*/ 177800 h 1432169"/>
              <a:gd name="connsiteX5" fmla="*/ 3575538 w 4726354"/>
              <a:gd name="connsiteY5" fmla="*/ 400538 h 1432169"/>
              <a:gd name="connsiteX6" fmla="*/ 3892062 w 4726354"/>
              <a:gd name="connsiteY6" fmla="*/ 822569 h 1432169"/>
              <a:gd name="connsiteX7" fmla="*/ 4407877 w 4726354"/>
              <a:gd name="connsiteY7" fmla="*/ 963246 h 1432169"/>
              <a:gd name="connsiteX8" fmla="*/ 4689231 w 4726354"/>
              <a:gd name="connsiteY8" fmla="*/ 1361831 h 1432169"/>
              <a:gd name="connsiteX9" fmla="*/ 4630615 w 4726354"/>
              <a:gd name="connsiteY9" fmla="*/ 541215 h 1432169"/>
              <a:gd name="connsiteX10" fmla="*/ 4501662 w 4726354"/>
              <a:gd name="connsiteY10" fmla="*/ 107462 h 143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6354" h="1432169">
                <a:moveTo>
                  <a:pt x="0" y="799123"/>
                </a:moveTo>
                <a:cubicBezTo>
                  <a:pt x="109415" y="709246"/>
                  <a:pt x="218831" y="619369"/>
                  <a:pt x="422031" y="552938"/>
                </a:cubicBezTo>
                <a:cubicBezTo>
                  <a:pt x="625231" y="486507"/>
                  <a:pt x="955431" y="486507"/>
                  <a:pt x="1219200" y="400538"/>
                </a:cubicBezTo>
                <a:cubicBezTo>
                  <a:pt x="1482969" y="314569"/>
                  <a:pt x="1703754" y="74246"/>
                  <a:pt x="2004646" y="37123"/>
                </a:cubicBezTo>
                <a:cubicBezTo>
                  <a:pt x="2305538" y="0"/>
                  <a:pt x="2762739" y="117231"/>
                  <a:pt x="3024554" y="177800"/>
                </a:cubicBezTo>
                <a:cubicBezTo>
                  <a:pt x="3286369" y="238369"/>
                  <a:pt x="3430953" y="293077"/>
                  <a:pt x="3575538" y="400538"/>
                </a:cubicBezTo>
                <a:cubicBezTo>
                  <a:pt x="3720123" y="508000"/>
                  <a:pt x="3753339" y="728784"/>
                  <a:pt x="3892062" y="822569"/>
                </a:cubicBezTo>
                <a:cubicBezTo>
                  <a:pt x="4030785" y="916354"/>
                  <a:pt x="4275016" y="873369"/>
                  <a:pt x="4407877" y="963246"/>
                </a:cubicBezTo>
                <a:cubicBezTo>
                  <a:pt x="4540738" y="1053123"/>
                  <a:pt x="4652108" y="1432169"/>
                  <a:pt x="4689231" y="1361831"/>
                </a:cubicBezTo>
                <a:cubicBezTo>
                  <a:pt x="4726354" y="1291493"/>
                  <a:pt x="4661877" y="750277"/>
                  <a:pt x="4630615" y="541215"/>
                </a:cubicBezTo>
                <a:cubicBezTo>
                  <a:pt x="4599353" y="332153"/>
                  <a:pt x="4550507" y="219807"/>
                  <a:pt x="4501662" y="107462"/>
                </a:cubicBezTo>
              </a:path>
            </a:pathLst>
          </a:custGeom>
          <a:ln w="539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1981200" y="3598863"/>
            <a:ext cx="4513263" cy="2336800"/>
          </a:xfrm>
          <a:custGeom>
            <a:avLst/>
            <a:gdLst>
              <a:gd name="connsiteX0" fmla="*/ 0 w 4513385"/>
              <a:gd name="connsiteY0" fmla="*/ 703384 h 2336800"/>
              <a:gd name="connsiteX1" fmla="*/ 762000 w 4513385"/>
              <a:gd name="connsiteY1" fmla="*/ 902677 h 2336800"/>
              <a:gd name="connsiteX2" fmla="*/ 1582615 w 4513385"/>
              <a:gd name="connsiteY2" fmla="*/ 1301261 h 2336800"/>
              <a:gd name="connsiteX3" fmla="*/ 1770185 w 4513385"/>
              <a:gd name="connsiteY3" fmla="*/ 2004646 h 2336800"/>
              <a:gd name="connsiteX4" fmla="*/ 1699846 w 4513385"/>
              <a:gd name="connsiteY4" fmla="*/ 2309446 h 2336800"/>
              <a:gd name="connsiteX5" fmla="*/ 1946031 w 4513385"/>
              <a:gd name="connsiteY5" fmla="*/ 2168769 h 2336800"/>
              <a:gd name="connsiteX6" fmla="*/ 2004646 w 4513385"/>
              <a:gd name="connsiteY6" fmla="*/ 1934307 h 2336800"/>
              <a:gd name="connsiteX7" fmla="*/ 2661138 w 4513385"/>
              <a:gd name="connsiteY7" fmla="*/ 1266092 h 2336800"/>
              <a:gd name="connsiteX8" fmla="*/ 2860431 w 4513385"/>
              <a:gd name="connsiteY8" fmla="*/ 902677 h 2336800"/>
              <a:gd name="connsiteX9" fmla="*/ 3423138 w 4513385"/>
              <a:gd name="connsiteY9" fmla="*/ 703384 h 2336800"/>
              <a:gd name="connsiteX10" fmla="*/ 3903785 w 4513385"/>
              <a:gd name="connsiteY10" fmla="*/ 304800 h 2336800"/>
              <a:gd name="connsiteX11" fmla="*/ 4513385 w 4513385"/>
              <a:gd name="connsiteY11" fmla="*/ 0 h 233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13385" h="2336800">
                <a:moveTo>
                  <a:pt x="0" y="703384"/>
                </a:moveTo>
                <a:cubicBezTo>
                  <a:pt x="249115" y="753207"/>
                  <a:pt x="498231" y="803031"/>
                  <a:pt x="762000" y="902677"/>
                </a:cubicBezTo>
                <a:cubicBezTo>
                  <a:pt x="1025769" y="1002323"/>
                  <a:pt x="1414584" y="1117600"/>
                  <a:pt x="1582615" y="1301261"/>
                </a:cubicBezTo>
                <a:cubicBezTo>
                  <a:pt x="1750646" y="1484922"/>
                  <a:pt x="1750646" y="1836615"/>
                  <a:pt x="1770185" y="2004646"/>
                </a:cubicBezTo>
                <a:cubicBezTo>
                  <a:pt x="1789724" y="2172677"/>
                  <a:pt x="1670538" y="2282092"/>
                  <a:pt x="1699846" y="2309446"/>
                </a:cubicBezTo>
                <a:cubicBezTo>
                  <a:pt x="1729154" y="2336800"/>
                  <a:pt x="1895231" y="2231292"/>
                  <a:pt x="1946031" y="2168769"/>
                </a:cubicBezTo>
                <a:cubicBezTo>
                  <a:pt x="1996831" y="2106246"/>
                  <a:pt x="1885462" y="2084753"/>
                  <a:pt x="2004646" y="1934307"/>
                </a:cubicBezTo>
                <a:cubicBezTo>
                  <a:pt x="2123830" y="1783861"/>
                  <a:pt x="2518507" y="1438030"/>
                  <a:pt x="2661138" y="1266092"/>
                </a:cubicBezTo>
                <a:cubicBezTo>
                  <a:pt x="2803769" y="1094154"/>
                  <a:pt x="2733431" y="996462"/>
                  <a:pt x="2860431" y="902677"/>
                </a:cubicBezTo>
                <a:cubicBezTo>
                  <a:pt x="2987431" y="808892"/>
                  <a:pt x="3249246" y="803030"/>
                  <a:pt x="3423138" y="703384"/>
                </a:cubicBezTo>
                <a:cubicBezTo>
                  <a:pt x="3597030" y="603738"/>
                  <a:pt x="3722077" y="422031"/>
                  <a:pt x="3903785" y="304800"/>
                </a:cubicBezTo>
                <a:cubicBezTo>
                  <a:pt x="4085493" y="187569"/>
                  <a:pt x="4299439" y="93784"/>
                  <a:pt x="4513385" y="0"/>
                </a:cubicBezTo>
              </a:path>
            </a:pathLst>
          </a:custGeom>
          <a:ln w="539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715000" y="3124200"/>
            <a:ext cx="46038" cy="460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4" name="Straight Connector 63"/>
          <p:cNvCxnSpPr>
            <a:stCxn id="62" idx="7"/>
            <a:endCxn id="7" idx="7"/>
          </p:cNvCxnSpPr>
          <p:nvPr/>
        </p:nvCxnSpPr>
        <p:spPr>
          <a:xfrm rot="16200000" flipH="1" flipV="1">
            <a:off x="5106194" y="2856706"/>
            <a:ext cx="374650" cy="92233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667000" y="6096000"/>
            <a:ext cx="46038" cy="460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9" name="Straight Connector 68"/>
          <p:cNvCxnSpPr>
            <a:stCxn id="67" idx="1"/>
            <a:endCxn id="4" idx="4"/>
          </p:cNvCxnSpPr>
          <p:nvPr/>
        </p:nvCxnSpPr>
        <p:spPr>
          <a:xfrm rot="16200000" flipV="1">
            <a:off x="2161382" y="5590381"/>
            <a:ext cx="804862" cy="2190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7" idx="1"/>
            <a:endCxn id="61" idx="4"/>
          </p:cNvCxnSpPr>
          <p:nvPr/>
        </p:nvCxnSpPr>
        <p:spPr>
          <a:xfrm rot="5400000" flipH="1" flipV="1">
            <a:off x="3080544" y="5501481"/>
            <a:ext cx="193675" cy="100806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590800" y="59436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638800" y="30480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2778125" y="5884863"/>
            <a:ext cx="949325" cy="269875"/>
          </a:xfrm>
          <a:custGeom>
            <a:avLst/>
            <a:gdLst>
              <a:gd name="connsiteX0" fmla="*/ 0 w 949569"/>
              <a:gd name="connsiteY0" fmla="*/ 269630 h 269630"/>
              <a:gd name="connsiteX1" fmla="*/ 445477 w 949569"/>
              <a:gd name="connsiteY1" fmla="*/ 70338 h 269630"/>
              <a:gd name="connsiteX2" fmla="*/ 949569 w 949569"/>
              <a:gd name="connsiteY2" fmla="*/ 0 h 26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9569" h="269630">
                <a:moveTo>
                  <a:pt x="0" y="269630"/>
                </a:moveTo>
                <a:cubicBezTo>
                  <a:pt x="143608" y="192453"/>
                  <a:pt x="287216" y="115276"/>
                  <a:pt x="445477" y="70338"/>
                </a:cubicBezTo>
                <a:cubicBezTo>
                  <a:pt x="603738" y="25400"/>
                  <a:pt x="776653" y="12700"/>
                  <a:pt x="949569" y="0"/>
                </a:cubicBezTo>
              </a:path>
            </a:pathLst>
          </a:custGeom>
          <a:ln w="539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2389188" y="4903788"/>
            <a:ext cx="1220787" cy="1181100"/>
          </a:xfrm>
          <a:custGeom>
            <a:avLst/>
            <a:gdLst>
              <a:gd name="connsiteX0" fmla="*/ 341923 w 1221154"/>
              <a:gd name="connsiteY0" fmla="*/ 1180123 h 1180123"/>
              <a:gd name="connsiteX1" fmla="*/ 189523 w 1221154"/>
              <a:gd name="connsiteY1" fmla="*/ 769815 h 1180123"/>
              <a:gd name="connsiteX2" fmla="*/ 13677 w 1221154"/>
              <a:gd name="connsiteY2" fmla="*/ 371231 h 1180123"/>
              <a:gd name="connsiteX3" fmla="*/ 271584 w 1221154"/>
              <a:gd name="connsiteY3" fmla="*/ 336061 h 1180123"/>
              <a:gd name="connsiteX4" fmla="*/ 857738 w 1221154"/>
              <a:gd name="connsiteY4" fmla="*/ 54708 h 1180123"/>
              <a:gd name="connsiteX5" fmla="*/ 1221154 w 1221154"/>
              <a:gd name="connsiteY5" fmla="*/ 7815 h 1180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1154" h="1180123">
                <a:moveTo>
                  <a:pt x="341923" y="1180123"/>
                </a:moveTo>
                <a:cubicBezTo>
                  <a:pt x="293077" y="1042376"/>
                  <a:pt x="244231" y="904630"/>
                  <a:pt x="189523" y="769815"/>
                </a:cubicBezTo>
                <a:cubicBezTo>
                  <a:pt x="134815" y="635000"/>
                  <a:pt x="0" y="443523"/>
                  <a:pt x="13677" y="371231"/>
                </a:cubicBezTo>
                <a:cubicBezTo>
                  <a:pt x="27354" y="298939"/>
                  <a:pt x="130907" y="388815"/>
                  <a:pt x="271584" y="336061"/>
                </a:cubicBezTo>
                <a:cubicBezTo>
                  <a:pt x="412261" y="283307"/>
                  <a:pt x="699476" y="109416"/>
                  <a:pt x="857738" y="54708"/>
                </a:cubicBezTo>
                <a:cubicBezTo>
                  <a:pt x="1016000" y="0"/>
                  <a:pt x="1118577" y="3907"/>
                  <a:pt x="1221154" y="7815"/>
                </a:cubicBezTo>
              </a:path>
            </a:pathLst>
          </a:custGeom>
          <a:ln w="539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4800600" y="3141663"/>
            <a:ext cx="942975" cy="439737"/>
          </a:xfrm>
          <a:custGeom>
            <a:avLst/>
            <a:gdLst>
              <a:gd name="connsiteX0" fmla="*/ 0 w 949570"/>
              <a:gd name="connsiteY0" fmla="*/ 363415 h 363415"/>
              <a:gd name="connsiteX1" fmla="*/ 492370 w 949570"/>
              <a:gd name="connsiteY1" fmla="*/ 140677 h 363415"/>
              <a:gd name="connsiteX2" fmla="*/ 949570 w 949570"/>
              <a:gd name="connsiteY2" fmla="*/ 0 h 3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9570" h="363415">
                <a:moveTo>
                  <a:pt x="0" y="363415"/>
                </a:moveTo>
                <a:cubicBezTo>
                  <a:pt x="167054" y="282330"/>
                  <a:pt x="334108" y="201246"/>
                  <a:pt x="492370" y="140677"/>
                </a:cubicBezTo>
                <a:cubicBezTo>
                  <a:pt x="650632" y="80108"/>
                  <a:pt x="800101" y="40054"/>
                  <a:pt x="949570" y="0"/>
                </a:cubicBezTo>
              </a:path>
            </a:pathLst>
          </a:custGeom>
          <a:ln w="539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5802313" y="3152775"/>
            <a:ext cx="750887" cy="428625"/>
          </a:xfrm>
          <a:custGeom>
            <a:avLst/>
            <a:gdLst>
              <a:gd name="connsiteX0" fmla="*/ 0 w 656492"/>
              <a:gd name="connsiteY0" fmla="*/ 0 h 468923"/>
              <a:gd name="connsiteX1" fmla="*/ 351692 w 656492"/>
              <a:gd name="connsiteY1" fmla="*/ 211015 h 468923"/>
              <a:gd name="connsiteX2" fmla="*/ 656492 w 656492"/>
              <a:gd name="connsiteY2" fmla="*/ 468923 h 46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6492" h="468923">
                <a:moveTo>
                  <a:pt x="0" y="0"/>
                </a:moveTo>
                <a:cubicBezTo>
                  <a:pt x="121138" y="66430"/>
                  <a:pt x="242277" y="132861"/>
                  <a:pt x="351692" y="211015"/>
                </a:cubicBezTo>
                <a:cubicBezTo>
                  <a:pt x="461107" y="289169"/>
                  <a:pt x="558799" y="379046"/>
                  <a:pt x="656492" y="468923"/>
                </a:cubicBezTo>
              </a:path>
            </a:pathLst>
          </a:custGeom>
          <a:ln w="539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4876800" y="5943600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715000" y="5334000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5029200" y="5486400"/>
            <a:ext cx="844550" cy="481013"/>
          </a:xfrm>
          <a:custGeom>
            <a:avLst/>
            <a:gdLst>
              <a:gd name="connsiteX0" fmla="*/ 0 w 844062"/>
              <a:gd name="connsiteY0" fmla="*/ 480646 h 480646"/>
              <a:gd name="connsiteX1" fmla="*/ 550985 w 844062"/>
              <a:gd name="connsiteY1" fmla="*/ 105508 h 480646"/>
              <a:gd name="connsiteX2" fmla="*/ 844062 w 844062"/>
              <a:gd name="connsiteY2" fmla="*/ 0 h 480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062" h="480646">
                <a:moveTo>
                  <a:pt x="0" y="480646"/>
                </a:moveTo>
                <a:cubicBezTo>
                  <a:pt x="205154" y="333131"/>
                  <a:pt x="410308" y="185616"/>
                  <a:pt x="550985" y="105508"/>
                </a:cubicBezTo>
                <a:cubicBezTo>
                  <a:pt x="691662" y="25400"/>
                  <a:pt x="767862" y="12700"/>
                  <a:pt x="844062" y="0"/>
                </a:cubicBezTo>
              </a:path>
            </a:pathLst>
          </a:custGeom>
          <a:ln w="539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3740150" y="5848350"/>
            <a:ext cx="1206500" cy="200025"/>
          </a:xfrm>
          <a:custGeom>
            <a:avLst/>
            <a:gdLst>
              <a:gd name="connsiteX0" fmla="*/ 1207476 w 1207476"/>
              <a:gd name="connsiteY0" fmla="*/ 201246 h 201246"/>
              <a:gd name="connsiteX1" fmla="*/ 375138 w 1207476"/>
              <a:gd name="connsiteY1" fmla="*/ 25400 h 201246"/>
              <a:gd name="connsiteX2" fmla="*/ 0 w 1207476"/>
              <a:gd name="connsiteY2" fmla="*/ 48846 h 20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476" h="201246">
                <a:moveTo>
                  <a:pt x="1207476" y="201246"/>
                </a:moveTo>
                <a:cubicBezTo>
                  <a:pt x="891930" y="126023"/>
                  <a:pt x="576384" y="50800"/>
                  <a:pt x="375138" y="25400"/>
                </a:cubicBezTo>
                <a:cubicBezTo>
                  <a:pt x="173892" y="0"/>
                  <a:pt x="86946" y="24423"/>
                  <a:pt x="0" y="48846"/>
                </a:cubicBezTo>
              </a:path>
            </a:pathLst>
          </a:custGeom>
          <a:ln w="539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4924425" y="4502150"/>
            <a:ext cx="890588" cy="1008063"/>
          </a:xfrm>
          <a:custGeom>
            <a:avLst/>
            <a:gdLst>
              <a:gd name="connsiteX0" fmla="*/ 890954 w 890954"/>
              <a:gd name="connsiteY0" fmla="*/ 1008184 h 1008184"/>
              <a:gd name="connsiteX1" fmla="*/ 410308 w 890954"/>
              <a:gd name="connsiteY1" fmla="*/ 386861 h 1008184"/>
              <a:gd name="connsiteX2" fmla="*/ 0 w 890954"/>
              <a:gd name="connsiteY2" fmla="*/ 0 h 10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954" h="1008184">
                <a:moveTo>
                  <a:pt x="890954" y="1008184"/>
                </a:moveTo>
                <a:cubicBezTo>
                  <a:pt x="724877" y="781538"/>
                  <a:pt x="558800" y="554892"/>
                  <a:pt x="410308" y="386861"/>
                </a:cubicBezTo>
                <a:cubicBezTo>
                  <a:pt x="261816" y="218830"/>
                  <a:pt x="130908" y="109415"/>
                  <a:pt x="0" y="0"/>
                </a:cubicBezTo>
              </a:path>
            </a:pathLst>
          </a:custGeom>
          <a:ln w="539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1600200" y="4191000"/>
            <a:ext cx="352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s</a:t>
            </a:r>
            <a:r>
              <a:rPr lang="en-US" baseline="-25000">
                <a:latin typeface="Calibri" pitchFamily="34" charset="0"/>
              </a:rPr>
              <a:t>1</a:t>
            </a:r>
            <a:endParaRPr lang="en-US">
              <a:latin typeface="Calibri" pitchFamily="34" charset="0"/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6581775" y="3276600"/>
            <a:ext cx="339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t</a:t>
            </a:r>
            <a:r>
              <a:rPr lang="en-US" baseline="-25000">
                <a:latin typeface="Calibri" pitchFamily="34" charset="0"/>
              </a:rPr>
              <a:t>1</a:t>
            </a:r>
            <a:endParaRPr lang="en-US">
              <a:latin typeface="Calibri" pitchFamily="34" charset="0"/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466975" y="6096000"/>
            <a:ext cx="352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s</a:t>
            </a:r>
            <a:r>
              <a:rPr lang="en-US" baseline="-25000">
                <a:latin typeface="Calibri" pitchFamily="34" charset="0"/>
              </a:rPr>
              <a:t>2</a:t>
            </a:r>
            <a:endParaRPr lang="en-US">
              <a:latin typeface="Calibri" pitchFamily="34" charset="0"/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743575" y="2743200"/>
            <a:ext cx="339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t</a:t>
            </a:r>
            <a:r>
              <a:rPr lang="en-US" baseline="-25000">
                <a:latin typeface="Calibri" pitchFamily="34" charset="0"/>
              </a:rPr>
              <a:t>2</a:t>
            </a:r>
            <a:endParaRPr lang="en-US">
              <a:latin typeface="Calibri" pitchFamily="34" charset="0"/>
            </a:endParaRP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895975" y="5268913"/>
            <a:ext cx="352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s</a:t>
            </a:r>
            <a:r>
              <a:rPr lang="en-US" baseline="-25000">
                <a:latin typeface="Calibri" pitchFamily="34" charset="0"/>
              </a:rPr>
              <a:t>3</a:t>
            </a:r>
            <a:endParaRPr lang="en-US">
              <a:latin typeface="Calibri" pitchFamily="34" charset="0"/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4752975" y="6107113"/>
            <a:ext cx="339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t</a:t>
            </a:r>
            <a:r>
              <a:rPr lang="en-US" baseline="-25000">
                <a:latin typeface="Calibri" pitchFamily="34" charset="0"/>
              </a:rPr>
              <a:t>3</a:t>
            </a:r>
            <a:endParaRPr lang="en-US">
              <a:latin typeface="Calibri" pitchFamily="34" charset="0"/>
            </a:endParaRPr>
          </a:p>
        </p:txBody>
      </p:sp>
      <p:sp>
        <p:nvSpPr>
          <p:cNvPr id="106" name="Freeform 105"/>
          <p:cNvSpPr/>
          <p:nvPr/>
        </p:nvSpPr>
        <p:spPr>
          <a:xfrm>
            <a:off x="1724025" y="3157538"/>
            <a:ext cx="4835525" cy="3084512"/>
          </a:xfrm>
          <a:custGeom>
            <a:avLst/>
            <a:gdLst>
              <a:gd name="connsiteX0" fmla="*/ 246185 w 4835770"/>
              <a:gd name="connsiteY0" fmla="*/ 1168399 h 3085123"/>
              <a:gd name="connsiteX1" fmla="*/ 2192216 w 4835770"/>
              <a:gd name="connsiteY1" fmla="*/ 429846 h 3085123"/>
              <a:gd name="connsiteX2" fmla="*/ 3153508 w 4835770"/>
              <a:gd name="connsiteY2" fmla="*/ 347784 h 3085123"/>
              <a:gd name="connsiteX3" fmla="*/ 3974123 w 4835770"/>
              <a:gd name="connsiteY3" fmla="*/ 7815 h 3085123"/>
              <a:gd name="connsiteX4" fmla="*/ 4806462 w 4835770"/>
              <a:gd name="connsiteY4" fmla="*/ 394676 h 3085123"/>
              <a:gd name="connsiteX5" fmla="*/ 3798277 w 4835770"/>
              <a:gd name="connsiteY5" fmla="*/ 945661 h 3085123"/>
              <a:gd name="connsiteX6" fmla="*/ 3247293 w 4835770"/>
              <a:gd name="connsiteY6" fmla="*/ 1344246 h 3085123"/>
              <a:gd name="connsiteX7" fmla="*/ 3763108 w 4835770"/>
              <a:gd name="connsiteY7" fmla="*/ 1918676 h 3085123"/>
              <a:gd name="connsiteX8" fmla="*/ 4138246 w 4835770"/>
              <a:gd name="connsiteY8" fmla="*/ 2328984 h 3085123"/>
              <a:gd name="connsiteX9" fmla="*/ 3938954 w 4835770"/>
              <a:gd name="connsiteY9" fmla="*/ 2434492 h 3085123"/>
              <a:gd name="connsiteX10" fmla="*/ 3528646 w 4835770"/>
              <a:gd name="connsiteY10" fmla="*/ 2622061 h 3085123"/>
              <a:gd name="connsiteX11" fmla="*/ 3247293 w 4835770"/>
              <a:gd name="connsiteY11" fmla="*/ 2950307 h 3085123"/>
              <a:gd name="connsiteX12" fmla="*/ 2309446 w 4835770"/>
              <a:gd name="connsiteY12" fmla="*/ 2727569 h 3085123"/>
              <a:gd name="connsiteX13" fmla="*/ 1348154 w 4835770"/>
              <a:gd name="connsiteY13" fmla="*/ 2891692 h 3085123"/>
              <a:gd name="connsiteX14" fmla="*/ 973016 w 4835770"/>
              <a:gd name="connsiteY14" fmla="*/ 2926861 h 3085123"/>
              <a:gd name="connsiteX15" fmla="*/ 715108 w 4835770"/>
              <a:gd name="connsiteY15" fmla="*/ 1942122 h 3085123"/>
              <a:gd name="connsiteX16" fmla="*/ 246185 w 4835770"/>
              <a:gd name="connsiteY16" fmla="*/ 1168399 h 308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35770" h="3085123">
                <a:moveTo>
                  <a:pt x="246185" y="1168399"/>
                </a:moveTo>
                <a:cubicBezTo>
                  <a:pt x="492370" y="916353"/>
                  <a:pt x="1707662" y="566615"/>
                  <a:pt x="2192216" y="429846"/>
                </a:cubicBezTo>
                <a:cubicBezTo>
                  <a:pt x="2676770" y="293077"/>
                  <a:pt x="2856524" y="418122"/>
                  <a:pt x="3153508" y="347784"/>
                </a:cubicBezTo>
                <a:cubicBezTo>
                  <a:pt x="3450492" y="277446"/>
                  <a:pt x="3698631" y="0"/>
                  <a:pt x="3974123" y="7815"/>
                </a:cubicBezTo>
                <a:cubicBezTo>
                  <a:pt x="4249615" y="15630"/>
                  <a:pt x="4835770" y="238368"/>
                  <a:pt x="4806462" y="394676"/>
                </a:cubicBezTo>
                <a:cubicBezTo>
                  <a:pt x="4777154" y="550984"/>
                  <a:pt x="4058138" y="787399"/>
                  <a:pt x="3798277" y="945661"/>
                </a:cubicBezTo>
                <a:cubicBezTo>
                  <a:pt x="3538416" y="1103923"/>
                  <a:pt x="3253154" y="1182077"/>
                  <a:pt x="3247293" y="1344246"/>
                </a:cubicBezTo>
                <a:cubicBezTo>
                  <a:pt x="3241432" y="1506415"/>
                  <a:pt x="3614616" y="1754553"/>
                  <a:pt x="3763108" y="1918676"/>
                </a:cubicBezTo>
                <a:cubicBezTo>
                  <a:pt x="3911600" y="2082799"/>
                  <a:pt x="4108938" y="2243015"/>
                  <a:pt x="4138246" y="2328984"/>
                </a:cubicBezTo>
                <a:cubicBezTo>
                  <a:pt x="4167554" y="2414953"/>
                  <a:pt x="4040554" y="2385646"/>
                  <a:pt x="3938954" y="2434492"/>
                </a:cubicBezTo>
                <a:cubicBezTo>
                  <a:pt x="3837354" y="2483338"/>
                  <a:pt x="3643923" y="2536092"/>
                  <a:pt x="3528646" y="2622061"/>
                </a:cubicBezTo>
                <a:cubicBezTo>
                  <a:pt x="3413369" y="2708030"/>
                  <a:pt x="3450493" y="2932722"/>
                  <a:pt x="3247293" y="2950307"/>
                </a:cubicBezTo>
                <a:cubicBezTo>
                  <a:pt x="3044093" y="2967892"/>
                  <a:pt x="2625969" y="2737338"/>
                  <a:pt x="2309446" y="2727569"/>
                </a:cubicBezTo>
                <a:cubicBezTo>
                  <a:pt x="1992923" y="2717800"/>
                  <a:pt x="1570892" y="2858477"/>
                  <a:pt x="1348154" y="2891692"/>
                </a:cubicBezTo>
                <a:cubicBezTo>
                  <a:pt x="1125416" y="2924907"/>
                  <a:pt x="1078524" y="3085123"/>
                  <a:pt x="973016" y="2926861"/>
                </a:cubicBezTo>
                <a:cubicBezTo>
                  <a:pt x="867508" y="2768599"/>
                  <a:pt x="842108" y="2233245"/>
                  <a:pt x="715108" y="1942122"/>
                </a:cubicBezTo>
                <a:cubicBezTo>
                  <a:pt x="588108" y="1650999"/>
                  <a:pt x="0" y="1420445"/>
                  <a:pt x="246185" y="1168399"/>
                </a:cubicBezTo>
                <a:close/>
              </a:path>
            </a:pathLst>
          </a:custGeom>
          <a:noFill/>
          <a:ln w="539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629400" y="5116513"/>
            <a:ext cx="2409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Algo cost = 10+5+3 = 18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7086600" y="5497513"/>
            <a:ext cx="1022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OPT =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6" grpId="0" animBg="1"/>
      <p:bldP spid="59" grpId="0" animBg="1"/>
      <p:bldP spid="59" grpId="1" animBg="1"/>
      <p:bldP spid="61" grpId="0" animBg="1"/>
      <p:bldP spid="61" grpId="1" animBg="1"/>
      <p:bldP spid="78" grpId="0" animBg="1"/>
      <p:bldP spid="79" grpId="0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5" grpId="0" animBg="1"/>
      <p:bldP spid="85" grpId="1" animBg="1"/>
      <p:bldP spid="86" grpId="0" animBg="1"/>
      <p:bldP spid="87" grpId="0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/>
      <p:bldP spid="94" grpId="0"/>
      <p:bldP spid="95" grpId="0"/>
      <p:bldP spid="96" grpId="0"/>
      <p:bldP spid="97" grpId="0"/>
      <p:bldP spid="98" grpId="0"/>
      <p:bldP spid="106" grpId="0" animBg="1"/>
      <p:bldP spid="60" grpId="0"/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C6AB2-BC39-40B5-AB77-EF0A5DFF3461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Offline </a:t>
            </a:r>
            <a:r>
              <a:rPr lang="en-US" dirty="0" smtClean="0"/>
              <a:t>k-edge-connectivity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000" dirty="0" smtClean="0"/>
              <a:t>Primal-Dual Algorithm: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                  </a:t>
            </a:r>
            <a:r>
              <a:rPr lang="en-US" sz="2000" dirty="0" smtClean="0"/>
              <a:t>-approximation		[</a:t>
            </a:r>
            <a:r>
              <a:rPr lang="en-US" sz="2000" dirty="0" err="1" smtClean="0"/>
              <a:t>Goemans</a:t>
            </a:r>
            <a:r>
              <a:rPr lang="en-US" sz="2000" dirty="0" smtClean="0"/>
              <a:t>+ 94]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000" dirty="0" smtClean="0"/>
              <a:t>Iterative Rounding:  2-approximation			[Jain 98]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Online </a:t>
            </a:r>
            <a:r>
              <a:rPr lang="en-US" dirty="0" smtClean="0"/>
              <a:t>k-edge-connectivity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</a:t>
            </a:r>
            <a:r>
              <a:rPr lang="en-US" sz="2000" dirty="0" smtClean="0"/>
              <a:t>For Steiner Forest </a:t>
            </a:r>
            <a:r>
              <a:rPr lang="en-US" sz="2000" dirty="0" smtClean="0">
                <a:solidFill>
                  <a:srgbClr val="FF0000"/>
                </a:solidFill>
              </a:rPr>
              <a:t>(k=1)</a:t>
            </a:r>
            <a:r>
              <a:rPr lang="en-US" sz="2000" dirty="0" smtClean="0"/>
              <a:t>,                    -competitive algorithm </a:t>
            </a:r>
            <a:r>
              <a:rPr lang="en-US" sz="2000" dirty="0" smtClean="0"/>
              <a:t>[</a:t>
            </a:r>
            <a:r>
              <a:rPr lang="en-US" sz="2000" dirty="0" smtClean="0"/>
              <a:t>AAB 04, BC </a:t>
            </a:r>
            <a:r>
              <a:rPr lang="en-US" sz="2000" dirty="0" smtClean="0"/>
              <a:t>97]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Greedy </a:t>
            </a:r>
            <a:r>
              <a:rPr lang="en-US" sz="2000" dirty="0" smtClean="0">
                <a:solidFill>
                  <a:srgbClr val="FF0000"/>
                </a:solidFill>
              </a:rPr>
              <a:t>algorithm </a:t>
            </a:r>
            <a:r>
              <a:rPr lang="en-US" sz="2000" dirty="0" smtClean="0"/>
              <a:t>is                      -competitive</a:t>
            </a:r>
            <a:r>
              <a:rPr lang="en-US" sz="2000" dirty="0" smtClean="0"/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 smtClean="0"/>
              <a:t>	</a:t>
            </a:r>
            <a:r>
              <a:rPr lang="en-US" sz="1800" dirty="0" smtClean="0"/>
              <a:t>(</a:t>
            </a:r>
            <a:r>
              <a:rPr lang="en-US" sz="1800" dirty="0" smtClean="0"/>
              <a:t>T is number of terminals which arrive)</a:t>
            </a:r>
            <a:r>
              <a:rPr lang="en-US" sz="2000" dirty="0" smtClean="0"/>
              <a:t>	</a:t>
            </a:r>
            <a:endParaRPr lang="en-US" sz="20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rgbClr val="0070C0"/>
                </a:solidFill>
              </a:rPr>
              <a:t>What about higher k?</a:t>
            </a:r>
            <a:r>
              <a:rPr lang="en-US" sz="2400" dirty="0" smtClean="0"/>
              <a:t>	</a:t>
            </a:r>
            <a:endParaRPr lang="en-US" sz="3200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3352800" y="2209800"/>
            <a:ext cx="957263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3489325" y="3962400"/>
            <a:ext cx="1006475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2986088" y="4267200"/>
            <a:ext cx="1128712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7E301B-611F-43A7-84ED-0D480C90D7E4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How good is greedy?</a:t>
            </a:r>
            <a:endParaRPr lang="en-US" baseline="30000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38200" y="1447800"/>
            <a:ext cx="5791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>
                <a:latin typeface="Calibri" pitchFamily="34" charset="0"/>
              </a:rPr>
              <a:t> Consider the case k=2. </a:t>
            </a:r>
          </a:p>
          <a:p>
            <a:pPr>
              <a:buFont typeface="Arial" charset="0"/>
              <a:buChar char="•"/>
            </a:pPr>
            <a:r>
              <a:rPr lang="en-US" sz="2000">
                <a:latin typeface="Calibri" pitchFamily="34" charset="0"/>
              </a:rPr>
              <a:t> All demand pairs are of the form  </a:t>
            </a:r>
          </a:p>
        </p:txBody>
      </p:sp>
      <p:pic>
        <p:nvPicPr>
          <p:cNvPr id="28" name="Picture 2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4516438" y="1828800"/>
            <a:ext cx="588962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greedy0.eps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466850" y="2840038"/>
            <a:ext cx="3711575" cy="368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greedy1.eps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143250" y="2947988"/>
            <a:ext cx="1328738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greedy2.eps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143250" y="2930525"/>
            <a:ext cx="1812925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greedy3.eps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447800" y="2840038"/>
            <a:ext cx="3733800" cy="371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6096000" y="3021013"/>
            <a:ext cx="3016250" cy="769937"/>
            <a:chOff x="6021328" y="2286000"/>
            <a:chExt cx="3015992" cy="769441"/>
          </a:xfrm>
        </p:grpSpPr>
        <p:sp>
          <p:nvSpPr>
            <p:cNvPr id="22555" name="TextBox 15"/>
            <p:cNvSpPr txBox="1">
              <a:spLocks noChangeArrowheads="1"/>
            </p:cNvSpPr>
            <p:nvPr/>
          </p:nvSpPr>
          <p:spPr bwMode="auto">
            <a:xfrm>
              <a:off x="6021328" y="2286000"/>
              <a:ext cx="2284472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Total Cost of Greedy</a:t>
              </a:r>
            </a:p>
            <a:p>
              <a:r>
                <a:rPr lang="en-US" sz="2400" dirty="0">
                  <a:latin typeface="Calibri" pitchFamily="34" charset="0"/>
                </a:rPr>
                <a:t>	 </a:t>
              </a:r>
            </a:p>
          </p:txBody>
        </p:sp>
        <p:pic>
          <p:nvPicPr>
            <p:cNvPr id="22556" name="Picture 16" descr="addin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8305800" y="2286000"/>
              <a:ext cx="73152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6694488" y="3390900"/>
            <a:ext cx="2297112" cy="400050"/>
            <a:chOff x="6694436" y="3581400"/>
            <a:chExt cx="2297164" cy="400110"/>
          </a:xfrm>
        </p:grpSpPr>
        <p:sp>
          <p:nvSpPr>
            <p:cNvPr id="22553" name="TextBox 17"/>
            <p:cNvSpPr txBox="1">
              <a:spLocks noChangeArrowheads="1"/>
            </p:cNvSpPr>
            <p:nvPr/>
          </p:nvSpPr>
          <p:spPr bwMode="auto">
            <a:xfrm>
              <a:off x="6694436" y="3581400"/>
              <a:ext cx="153516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Optimal Cost</a:t>
              </a:r>
            </a:p>
          </p:txBody>
        </p:sp>
        <p:pic>
          <p:nvPicPr>
            <p:cNvPr id="22554" name="Picture 18" descr="addin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8381238" y="3657600"/>
              <a:ext cx="610362" cy="306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6251575" y="3771900"/>
            <a:ext cx="2727325" cy="400050"/>
            <a:chOff x="6251840" y="4953000"/>
            <a:chExt cx="2726806" cy="400110"/>
          </a:xfrm>
        </p:grpSpPr>
        <p:pic>
          <p:nvPicPr>
            <p:cNvPr id="22551" name="Picture 19" descr="addin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8382000" y="5029200"/>
              <a:ext cx="596646" cy="306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52" name="TextBox 20"/>
            <p:cNvSpPr txBox="1">
              <a:spLocks noChangeArrowheads="1"/>
            </p:cNvSpPr>
            <p:nvPr/>
          </p:nvSpPr>
          <p:spPr bwMode="auto">
            <a:xfrm>
              <a:off x="6251840" y="4953000"/>
              <a:ext cx="20539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Competitive Ratio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137275" y="4324350"/>
            <a:ext cx="2930525" cy="400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Greedy is not very good </a:t>
            </a:r>
            <a:r>
              <a:rPr lang="en-US" sz="2000" dirty="0">
                <a:latin typeface="+mn-lt"/>
                <a:sym typeface="Wingdings" pitchFamily="2" charset="2"/>
              </a:rPr>
              <a:t></a:t>
            </a:r>
            <a:endParaRPr lang="en-US" sz="2000" dirty="0">
              <a:latin typeface="+mn-lt"/>
            </a:endParaRPr>
          </a:p>
        </p:txBody>
      </p:sp>
      <p:pic>
        <p:nvPicPr>
          <p:cNvPr id="27" name="Picture 26" descr="greedy25.eps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173413" y="2951163"/>
            <a:ext cx="1855787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4362450" y="3449638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19650" y="4211638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19650" y="5202238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000250" y="3413125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495800" y="5791200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886200" y="6248400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743200" y="6324600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905000" y="5867400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447800" y="5029200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524000" y="4114800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943600" y="5181600"/>
            <a:ext cx="31242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dirty="0" smtClean="0"/>
              <a:t>an get </a:t>
            </a:r>
            <a:r>
              <a:rPr lang="en-US" i="1" dirty="0" smtClean="0">
                <a:latin typeface="Symbol"/>
                <a:sym typeface="Symbol"/>
              </a:rPr>
              <a:t></a:t>
            </a:r>
            <a:r>
              <a:rPr lang="en-US" i="1" dirty="0" smtClean="0"/>
              <a:t>(T)</a:t>
            </a:r>
            <a:r>
              <a:rPr lang="en-US" dirty="0" smtClean="0"/>
              <a:t>-</a:t>
            </a:r>
            <a:r>
              <a:rPr lang="en-US" dirty="0" err="1" smtClean="0"/>
              <a:t>lowerbound</a:t>
            </a:r>
            <a:r>
              <a:rPr lang="en-US" dirty="0" smtClean="0"/>
              <a:t> for </a:t>
            </a:r>
            <a:r>
              <a:rPr lang="en-US" i="1" dirty="0" smtClean="0"/>
              <a:t>T = O(log n)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  <p:bldP spid="32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AB23A-2A7B-41AB-AA83-E546C75744C0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Our 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839200" cy="7078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Theorem 1: Online k-EC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	    </a:t>
            </a:r>
            <a:r>
              <a:rPr lang="en-US" sz="2000" dirty="0" smtClean="0">
                <a:latin typeface="+mn-lt"/>
              </a:rPr>
              <a:t>   </a:t>
            </a:r>
            <a:r>
              <a:rPr lang="en-US" sz="2000" dirty="0" smtClean="0">
                <a:latin typeface="+mn-lt"/>
              </a:rPr>
              <a:t>-</a:t>
            </a:r>
            <a:r>
              <a:rPr lang="en-US" sz="2000" dirty="0">
                <a:latin typeface="+mn-lt"/>
              </a:rPr>
              <a:t>competitive randomized online </a:t>
            </a:r>
            <a:r>
              <a:rPr lang="en-US" sz="2000" dirty="0" smtClean="0">
                <a:latin typeface="+mn-lt"/>
              </a:rPr>
              <a:t>algorithm.</a:t>
            </a:r>
            <a:endParaRPr lang="en-US" sz="2000" dirty="0">
              <a:latin typeface="+mn-lt"/>
            </a:endParaRPr>
          </a:p>
        </p:txBody>
      </p:sp>
      <p:pic>
        <p:nvPicPr>
          <p:cNvPr id="23" name="Picture 2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609600" y="1965960"/>
            <a:ext cx="1179513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2971800"/>
            <a:ext cx="8839200" cy="7078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Theorem 2: Online Metric k-EC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+mn-lt"/>
              </a:rPr>
              <a:t>               </a:t>
            </a:r>
            <a:r>
              <a:rPr lang="en-US" sz="2000" dirty="0" smtClean="0">
                <a:latin typeface="+mn-lt"/>
              </a:rPr>
              <a:t>   -</a:t>
            </a:r>
            <a:r>
              <a:rPr lang="en-US" sz="2000" dirty="0">
                <a:latin typeface="+mn-lt"/>
              </a:rPr>
              <a:t>competitive online </a:t>
            </a:r>
            <a:r>
              <a:rPr lang="en-US" sz="2000" dirty="0" smtClean="0">
                <a:latin typeface="+mn-lt"/>
              </a:rPr>
              <a:t>algorithm on </a:t>
            </a:r>
            <a:r>
              <a:rPr lang="en-US" sz="2000" b="1" dirty="0" smtClean="0">
                <a:latin typeface="+mn-lt"/>
              </a:rPr>
              <a:t>complete metric</a:t>
            </a:r>
            <a:r>
              <a:rPr lang="en-US" sz="2000" dirty="0" smtClean="0">
                <a:latin typeface="+mn-lt"/>
              </a:rPr>
              <a:t> graphs.</a:t>
            </a:r>
            <a:endParaRPr lang="en-US" sz="2000" dirty="0">
              <a:latin typeface="+mn-lt"/>
            </a:endParaRPr>
          </a:p>
        </p:txBody>
      </p:sp>
      <p:pic>
        <p:nvPicPr>
          <p:cNvPr id="22" name="Picture 2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609600" y="3364992"/>
            <a:ext cx="88423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57200" y="4419600"/>
            <a:ext cx="8839200" cy="10156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Theorem 3: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2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-Stage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Stochastic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k-EC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+mn-lt"/>
              </a:rPr>
              <a:t>                   </a:t>
            </a:r>
            <a:r>
              <a:rPr lang="en-US" sz="2000" dirty="0" smtClean="0">
                <a:latin typeface="+mn-lt"/>
              </a:rPr>
              <a:t>   -</a:t>
            </a:r>
            <a:r>
              <a:rPr lang="en-US" sz="2000" dirty="0">
                <a:latin typeface="+mn-lt"/>
              </a:rPr>
              <a:t>approximation </a:t>
            </a:r>
            <a:r>
              <a:rPr lang="en-US" sz="2000" dirty="0" smtClean="0">
                <a:latin typeface="+mn-lt"/>
              </a:rPr>
              <a:t>algorithm on </a:t>
            </a:r>
            <a:r>
              <a:rPr lang="en-US" sz="2000" dirty="0">
                <a:latin typeface="+mn-lt"/>
              </a:rPr>
              <a:t>general </a:t>
            </a:r>
            <a:r>
              <a:rPr lang="en-US" sz="2000" dirty="0" smtClean="0">
                <a:latin typeface="+mn-lt"/>
              </a:rPr>
              <a:t>graphs.</a:t>
            </a:r>
            <a:endParaRPr lang="en-US" sz="2000" dirty="0" smtClean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+mn-lt"/>
              </a:rPr>
              <a:t>        </a:t>
            </a:r>
            <a:r>
              <a:rPr lang="en-US" sz="2000" dirty="0" smtClean="0">
                <a:latin typeface="+mn-lt"/>
              </a:rPr>
              <a:t>  -</a:t>
            </a:r>
            <a:r>
              <a:rPr lang="en-US" sz="2000" dirty="0" smtClean="0">
                <a:latin typeface="+mn-lt"/>
              </a:rPr>
              <a:t>approximation algorithm </a:t>
            </a:r>
            <a:r>
              <a:rPr lang="en-US" sz="2000" dirty="0">
                <a:latin typeface="+mn-lt"/>
              </a:rPr>
              <a:t>on complete metrics.</a:t>
            </a:r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573087" y="4782312"/>
            <a:ext cx="1179513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579437" y="5129784"/>
            <a:ext cx="487363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173DEC-46F3-489F-AD39-CA729D70E38D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Our High-level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8"/>
            <a:ext cx="8229600" cy="4525962"/>
          </a:xfrm>
        </p:spPr>
        <p:txBody>
          <a:bodyPr/>
          <a:lstStyle/>
          <a:p>
            <a:r>
              <a:rPr lang="en-US" sz="2200" dirty="0" smtClean="0"/>
              <a:t>Incrementally build a k-edge-connected solution.</a:t>
            </a:r>
          </a:p>
          <a:p>
            <a:endParaRPr lang="en-US" sz="2200" dirty="0" smtClean="0"/>
          </a:p>
          <a:p>
            <a:r>
              <a:rPr lang="en-US" sz="2200" dirty="0" smtClean="0"/>
              <a:t>Cast connectivity augmentation as a set cover problem:</a:t>
            </a:r>
            <a:br>
              <a:rPr lang="en-US" sz="2200" dirty="0" smtClean="0"/>
            </a:br>
            <a:r>
              <a:rPr lang="en-US" sz="2200" dirty="0" smtClean="0">
                <a:solidFill>
                  <a:srgbClr val="00B050"/>
                </a:solidFill>
              </a:rPr>
              <a:t>“in </a:t>
            </a:r>
            <a:r>
              <a:rPr lang="en-US" sz="2200" dirty="0" err="1" smtClean="0">
                <a:solidFill>
                  <a:srgbClr val="00B050"/>
                </a:solidFill>
              </a:rPr>
              <a:t>j</a:t>
            </a:r>
            <a:r>
              <a:rPr lang="en-US" sz="2200" baseline="30000" dirty="0" err="1" smtClean="0">
                <a:solidFill>
                  <a:srgbClr val="00B050"/>
                </a:solidFill>
              </a:rPr>
              <a:t>th</a:t>
            </a:r>
            <a:r>
              <a:rPr lang="en-US" sz="2200" dirty="0" smtClean="0">
                <a:solidFill>
                  <a:srgbClr val="00B050"/>
                </a:solidFill>
              </a:rPr>
              <a:t> round, cover all </a:t>
            </a:r>
            <a:r>
              <a:rPr lang="en-US" sz="2200" dirty="0" smtClean="0">
                <a:solidFill>
                  <a:srgbClr val="00B050"/>
                </a:solidFill>
              </a:rPr>
              <a:t>size j-cuts</a:t>
            </a:r>
            <a:r>
              <a:rPr lang="en-US" sz="2200" dirty="0" smtClean="0">
                <a:solidFill>
                  <a:srgbClr val="00B050"/>
                </a:solidFill>
              </a:rPr>
              <a:t>”</a:t>
            </a:r>
          </a:p>
          <a:p>
            <a:endParaRPr lang="en-US" sz="2200" b="1" dirty="0" smtClean="0">
              <a:solidFill>
                <a:srgbClr val="00B050"/>
              </a:solidFill>
            </a:endParaRPr>
          </a:p>
          <a:p>
            <a:r>
              <a:rPr lang="en-US" sz="2200" b="1" dirty="0" smtClean="0"/>
              <a:t>Good News: </a:t>
            </a:r>
            <a:r>
              <a:rPr lang="en-US" sz="2200" dirty="0" smtClean="0"/>
              <a:t>good algorithms for online set cover.</a:t>
            </a:r>
          </a:p>
          <a:p>
            <a:pPr lvl="1"/>
            <a:r>
              <a:rPr lang="en-US" sz="1800" dirty="0" smtClean="0"/>
              <a:t>[AAABN03] is an </a:t>
            </a:r>
            <a:r>
              <a:rPr lang="en-US" sz="1800" i="1" dirty="0" smtClean="0"/>
              <a:t>O(log E log S)-</a:t>
            </a:r>
            <a:r>
              <a:rPr lang="en-US" sz="1800" dirty="0" smtClean="0"/>
              <a:t>competitive algorithm.</a:t>
            </a:r>
          </a:p>
          <a:p>
            <a:r>
              <a:rPr lang="en-US" sz="2200" b="1" dirty="0" smtClean="0"/>
              <a:t>Bad News: </a:t>
            </a:r>
            <a:r>
              <a:rPr lang="en-US" sz="2200" dirty="0" smtClean="0"/>
              <a:t>exponentially many cuts to cover.</a:t>
            </a:r>
          </a:p>
          <a:p>
            <a:endParaRPr lang="en-US" sz="2200" dirty="0" smtClean="0"/>
          </a:p>
          <a:p>
            <a:r>
              <a:rPr lang="en-US" sz="2200" b="1" dirty="0" smtClean="0"/>
              <a:t>Challenge</a:t>
            </a:r>
            <a:r>
              <a:rPr lang="en-US" sz="2200" dirty="0" smtClean="0"/>
              <a:t>: getting a “compact” set covering problem</a:t>
            </a:r>
          </a:p>
          <a:p>
            <a:pPr lvl="1"/>
            <a:r>
              <a:rPr lang="en-US" sz="1900" dirty="0" smtClean="0"/>
              <a:t>Size S should be polynomial in n, as set cover has a </a:t>
            </a:r>
            <a:r>
              <a:rPr lang="en-US" sz="1900" dirty="0" err="1" smtClean="0"/>
              <a:t>polylog</a:t>
            </a:r>
            <a:r>
              <a:rPr lang="en-US" sz="1900" dirty="0" smtClean="0"/>
              <a:t>(S)-guarantee.</a:t>
            </a: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7391400" y="2971800"/>
            <a:ext cx="1524000" cy="914400"/>
            <a:chOff x="5257800" y="5257800"/>
            <a:chExt cx="2133600" cy="1171575"/>
          </a:xfrm>
        </p:grpSpPr>
        <p:sp>
          <p:nvSpPr>
            <p:cNvPr id="4" name="Oval 3"/>
            <p:cNvSpPr/>
            <p:nvPr/>
          </p:nvSpPr>
          <p:spPr>
            <a:xfrm rot="1943888">
              <a:off x="5257800" y="5257800"/>
              <a:ext cx="837883" cy="10658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 rot="18962171">
              <a:off x="6553518" y="5257800"/>
              <a:ext cx="837882" cy="99055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91200" y="5562898"/>
              <a:ext cx="991235" cy="2035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866765" y="5485606"/>
              <a:ext cx="915670" cy="457647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44553" y="5715447"/>
              <a:ext cx="1142365" cy="30509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681" name="Picture 14" descr="addin_tmp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867400" y="6248400"/>
              <a:ext cx="15049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2" name="Picture 15" descr="addin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239000" y="6185535"/>
              <a:ext cx="150495" cy="215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Cloud 14"/>
          <p:cNvSpPr/>
          <p:nvPr/>
        </p:nvSpPr>
        <p:spPr>
          <a:xfrm>
            <a:off x="1524000" y="2971800"/>
            <a:ext cx="5943600" cy="2209800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Use random embeddings into </a:t>
            </a:r>
            <a:r>
              <a:rPr lang="en-US" sz="2400" i="1" dirty="0" err="1" smtClean="0">
                <a:solidFill>
                  <a:schemeClr val="tx1"/>
                </a:solidFill>
              </a:rPr>
              <a:t>subtrees</a:t>
            </a:r>
            <a:r>
              <a:rPr lang="en-US" sz="2400" i="1" dirty="0" smtClean="0">
                <a:solidFill>
                  <a:schemeClr val="tx1"/>
                </a:solidFill>
              </a:rPr>
              <a:t> to get more structure on the edge costs</a:t>
            </a:r>
            <a:endParaRPr lang="en-US" sz="24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8B35F-9D9C-46AF-A13C-7CC7CBF59226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For this talk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3657600"/>
            <a:ext cx="8839200" cy="7694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Theorem 1: Online k-EC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+mn-lt"/>
              </a:rPr>
              <a:t>	         </a:t>
            </a:r>
            <a:r>
              <a:rPr lang="en-US" sz="2200" dirty="0" smtClean="0">
                <a:latin typeface="+mn-lt"/>
              </a:rPr>
              <a:t>-</a:t>
            </a:r>
            <a:r>
              <a:rPr lang="en-US" sz="2200" dirty="0">
                <a:latin typeface="+mn-lt"/>
              </a:rPr>
              <a:t>competitive randomized online algorithm for </a:t>
            </a:r>
            <a:r>
              <a:rPr lang="en-US" sz="2200" dirty="0" smtClean="0">
                <a:latin typeface="+mn-lt"/>
              </a:rPr>
              <a:t>k-EC.</a:t>
            </a:r>
            <a:endParaRPr lang="en-US" sz="2200" dirty="0">
              <a:latin typeface="+mn-lt"/>
            </a:endParaRP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457200" y="4090988"/>
            <a:ext cx="1179513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52400" y="3657600"/>
            <a:ext cx="8839200" cy="7694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Theorem 1: Online </a:t>
            </a:r>
            <a:r>
              <a:rPr lang="en-US" sz="2200" b="1" dirty="0">
                <a:solidFill>
                  <a:srgbClr val="FF0000"/>
                </a:solidFill>
                <a:latin typeface="+mn-lt"/>
              </a:rPr>
              <a:t>2-EC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latin typeface="+mn-lt"/>
              </a:rPr>
              <a:t>                      -competitive </a:t>
            </a:r>
            <a:r>
              <a:rPr lang="en-US" sz="2200" dirty="0">
                <a:latin typeface="+mn-lt"/>
              </a:rPr>
              <a:t>randomized online algorithm </a:t>
            </a:r>
            <a:r>
              <a:rPr lang="en-US" sz="2200" dirty="0" smtClean="0">
                <a:latin typeface="+mn-lt"/>
              </a:rPr>
              <a:t>for </a:t>
            </a:r>
            <a:r>
              <a:rPr lang="en-US" sz="2200" dirty="0" smtClean="0">
                <a:solidFill>
                  <a:srgbClr val="FF0000"/>
                </a:solidFill>
                <a:latin typeface="+mn-lt"/>
              </a:rPr>
              <a:t>rooted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+mn-lt"/>
              </a:rPr>
              <a:t>2-EC.</a:t>
            </a:r>
            <a:endParaRPr lang="en-US" sz="2200" dirty="0">
              <a:latin typeface="+mn-lt"/>
            </a:endParaRPr>
          </a:p>
        </p:txBody>
      </p:sp>
      <p:pic>
        <p:nvPicPr>
          <p:cNvPr id="18" name="Picture 1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527050" y="4068763"/>
            <a:ext cx="996950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33400" y="1828800"/>
            <a:ext cx="7239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457200">
              <a:buFont typeface="Calibri" pitchFamily="34" charset="0"/>
              <a:buAutoNum type="arabicPeriod"/>
            </a:pPr>
            <a:r>
              <a:rPr lang="en-US" sz="2400">
                <a:latin typeface="Calibri" pitchFamily="34" charset="0"/>
              </a:rPr>
              <a:t> Assume that </a:t>
            </a:r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k = 2, </a:t>
            </a:r>
            <a:r>
              <a:rPr lang="en-US" sz="2400">
                <a:latin typeface="Calibri" pitchFamily="34" charset="0"/>
              </a:rPr>
              <a:t>and the problem is </a:t>
            </a:r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rooted</a:t>
            </a:r>
            <a:r>
              <a:rPr lang="en-US" sz="2400">
                <a:latin typeface="Calibri" pitchFamily="34" charset="0"/>
              </a:rPr>
              <a:t>.</a:t>
            </a:r>
          </a:p>
          <a:p>
            <a:pPr marL="914400" lvl="1" indent="-457200">
              <a:buFont typeface="Calibri" pitchFamily="34" charset="0"/>
              <a:buAutoNum type="arabicPeriod"/>
            </a:pPr>
            <a:endParaRPr lang="en-US" sz="2400">
              <a:solidFill>
                <a:srgbClr val="FF0000"/>
              </a:solidFill>
              <a:latin typeface="Calibri" pitchFamily="34" charset="0"/>
            </a:endParaRPr>
          </a:p>
          <a:p>
            <a:pPr marL="914400" lvl="1" indent="-457200">
              <a:buFont typeface="Calibri" pitchFamily="34" charset="0"/>
              <a:buAutoNum type="arabicPeriod"/>
            </a:pPr>
            <a:r>
              <a:rPr lang="en-US" sz="2400">
                <a:latin typeface="Calibri" pitchFamily="34" charset="0"/>
              </a:rPr>
              <a:t> Assume graph is </a:t>
            </a:r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“</a:t>
            </a:r>
            <a:r>
              <a:rPr lang="en-US" sz="2400" i="1">
                <a:solidFill>
                  <a:srgbClr val="FF0000"/>
                </a:solidFill>
                <a:latin typeface="Calibri" pitchFamily="34" charset="0"/>
              </a:rPr>
              <a:t>backboned”</a:t>
            </a:r>
          </a:p>
          <a:p>
            <a:pPr>
              <a:buFont typeface="Arial" charset="0"/>
              <a:buChar char="•"/>
            </a:pPr>
            <a:endParaRPr lang="en-US" sz="240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3657600"/>
            <a:ext cx="8839200" cy="11080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Theorem 1: Online </a:t>
            </a:r>
            <a:r>
              <a:rPr lang="en-US" sz="2200" b="1" dirty="0">
                <a:solidFill>
                  <a:srgbClr val="FF0000"/>
                </a:solidFill>
                <a:latin typeface="+mn-lt"/>
              </a:rPr>
              <a:t>2-EC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on </a:t>
            </a:r>
            <a:r>
              <a:rPr lang="en-US" sz="2200" b="1" dirty="0">
                <a:solidFill>
                  <a:srgbClr val="FF0000"/>
                </a:solidFill>
                <a:latin typeface="+mn-lt"/>
              </a:rPr>
              <a:t>Backboned Graphs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latin typeface="+mn-lt"/>
              </a:rPr>
              <a:t>                      -competitive </a:t>
            </a:r>
            <a:r>
              <a:rPr lang="en-US" sz="2200" dirty="0">
                <a:latin typeface="+mn-lt"/>
              </a:rPr>
              <a:t>randomized online algorithm for </a:t>
            </a:r>
            <a:r>
              <a:rPr lang="en-US" sz="2200" dirty="0" smtClean="0">
                <a:solidFill>
                  <a:srgbClr val="FF0000"/>
                </a:solidFill>
                <a:latin typeface="+mn-lt"/>
              </a:rPr>
              <a:t>rooted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+mn-lt"/>
              </a:rPr>
              <a:t>2-EC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solidFill>
                  <a:srgbClr val="FF0000"/>
                </a:solidFill>
                <a:latin typeface="+mn-lt"/>
              </a:rPr>
              <a:t>     </a:t>
            </a:r>
            <a:r>
              <a:rPr lang="en-US" sz="2200" dirty="0" smtClean="0">
                <a:latin typeface="+mn-lt"/>
              </a:rPr>
              <a:t>on </a:t>
            </a:r>
            <a:r>
              <a:rPr lang="en-US" sz="2200" dirty="0" smtClean="0">
                <a:solidFill>
                  <a:srgbClr val="FF0000"/>
                </a:solidFill>
                <a:latin typeface="+mn-lt"/>
              </a:rPr>
              <a:t>backboned 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graphs</a:t>
            </a:r>
            <a:r>
              <a:rPr lang="en-US" sz="2200" dirty="0">
                <a:solidFill>
                  <a:srgbClr val="0070C0"/>
                </a:solidFill>
                <a:latin typeface="+mn-lt"/>
              </a:rPr>
              <a:t>.</a:t>
            </a:r>
          </a:p>
        </p:txBody>
      </p:sp>
      <p:pic>
        <p:nvPicPr>
          <p:cNvPr id="17" name="Picture 1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533400" y="4068763"/>
            <a:ext cx="996950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 animBg="1"/>
      <p:bldP spid="10" grpId="1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D3B63E-FEE0-420A-8124-5BD1BF873BF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Backboned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2600"/>
          </a:xfrm>
        </p:spPr>
        <p:txBody>
          <a:bodyPr/>
          <a:lstStyle/>
          <a:p>
            <a:pPr marL="857250" lvl="1" indent="-457200">
              <a:buFont typeface="Calibri" pitchFamily="34" charset="0"/>
              <a:buAutoNum type="arabicPeriod"/>
            </a:pPr>
            <a:r>
              <a:rPr lang="en-US" sz="2000" dirty="0" smtClean="0"/>
              <a:t>There is a spanning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T</a:t>
            </a:r>
            <a:r>
              <a:rPr lang="en-US" sz="2000" dirty="0" smtClean="0"/>
              <a:t> called the base tree. </a:t>
            </a:r>
          </a:p>
          <a:p>
            <a:pPr marL="857250" lvl="1" indent="-457200">
              <a:buFont typeface="Calibri" pitchFamily="34" charset="0"/>
              <a:buAutoNum type="arabicPeriod"/>
            </a:pPr>
            <a:r>
              <a:rPr lang="en-US" sz="2000" dirty="0" smtClean="0"/>
              <a:t>Any non-tree edge has cost equal to the cost of the base-tree path.</a:t>
            </a:r>
          </a:p>
          <a:p>
            <a:pPr marL="857250" lvl="1" indent="-457200">
              <a:buFont typeface="Calibri" pitchFamily="34" charset="0"/>
              <a:buAutoNum type="arabicPeriod"/>
            </a:pPr>
            <a:r>
              <a:rPr lang="en-US" sz="2000" dirty="0" smtClean="0"/>
              <a:t>[ABN08]: a random backboned graph with low expected stretch.</a:t>
            </a:r>
          </a:p>
          <a:p>
            <a:pPr marL="857250" lvl="1" indent="-457200">
              <a:buFont typeface="Calibri" pitchFamily="34" charset="0"/>
              <a:buAutoNum type="arabicPeriod"/>
            </a:pPr>
            <a:endParaRPr lang="en-US" sz="2200" dirty="0" smtClean="0"/>
          </a:p>
          <a:p>
            <a:pPr marL="857250" lvl="1" indent="-457200">
              <a:buFont typeface="Calibri" pitchFamily="34" charset="0"/>
              <a:buAutoNum type="arabicPeriod"/>
            </a:pPr>
            <a:endParaRPr lang="en-US" sz="2200" dirty="0" smtClean="0"/>
          </a:p>
          <a:p>
            <a:pPr marL="857250" lvl="1" indent="-457200"/>
            <a:endParaRPr lang="en-US" sz="2200" i="1" dirty="0" smtClean="0"/>
          </a:p>
        </p:txBody>
      </p:sp>
      <p:cxnSp>
        <p:nvCxnSpPr>
          <p:cNvPr id="38" name="Straight Connector 37"/>
          <p:cNvCxnSpPr>
            <a:stCxn id="26" idx="7"/>
            <a:endCxn id="24" idx="2"/>
          </p:cNvCxnSpPr>
          <p:nvPr/>
        </p:nvCxnSpPr>
        <p:spPr>
          <a:xfrm rot="5400000" flipH="1" flipV="1">
            <a:off x="2020094" y="3977481"/>
            <a:ext cx="974725" cy="63658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1"/>
            <a:endCxn id="25" idx="6"/>
          </p:cNvCxnSpPr>
          <p:nvPr/>
        </p:nvCxnSpPr>
        <p:spPr>
          <a:xfrm rot="5400000" flipH="1" flipV="1">
            <a:off x="3151982" y="2764631"/>
            <a:ext cx="700087" cy="132397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5" idx="7"/>
            <a:endCxn id="28" idx="0"/>
          </p:cNvCxnSpPr>
          <p:nvPr/>
        </p:nvCxnSpPr>
        <p:spPr>
          <a:xfrm rot="16200000" flipH="1">
            <a:off x="3637757" y="3558381"/>
            <a:ext cx="1084262" cy="5715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4" idx="1"/>
            <a:endCxn id="28" idx="7"/>
          </p:cNvCxnSpPr>
          <p:nvPr/>
        </p:nvCxnSpPr>
        <p:spPr>
          <a:xfrm rot="16200000" flipH="1">
            <a:off x="3356769" y="3259931"/>
            <a:ext cx="366713" cy="140017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4" idx="1"/>
            <a:endCxn id="27" idx="2"/>
          </p:cNvCxnSpPr>
          <p:nvPr/>
        </p:nvCxnSpPr>
        <p:spPr>
          <a:xfrm rot="16200000" flipH="1">
            <a:off x="2397125" y="4219575"/>
            <a:ext cx="1497013" cy="61118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6" idx="3"/>
            <a:endCxn id="27" idx="6"/>
          </p:cNvCxnSpPr>
          <p:nvPr/>
        </p:nvCxnSpPr>
        <p:spPr>
          <a:xfrm rot="16200000" flipH="1">
            <a:off x="2620963" y="4354512"/>
            <a:ext cx="425450" cy="141287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7" idx="7"/>
            <a:endCxn id="32" idx="5"/>
          </p:cNvCxnSpPr>
          <p:nvPr/>
        </p:nvCxnSpPr>
        <p:spPr>
          <a:xfrm rot="16200000" flipH="1">
            <a:off x="4116387" y="4649788"/>
            <a:ext cx="157163" cy="133826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2" idx="5"/>
            <a:endCxn id="33" idx="1"/>
          </p:cNvCxnSpPr>
          <p:nvPr/>
        </p:nvCxnSpPr>
        <p:spPr>
          <a:xfrm rot="5400000" flipH="1" flipV="1">
            <a:off x="5555457" y="4458493"/>
            <a:ext cx="247650" cy="163036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3" idx="1"/>
            <a:endCxn id="31" idx="3"/>
          </p:cNvCxnSpPr>
          <p:nvPr/>
        </p:nvCxnSpPr>
        <p:spPr>
          <a:xfrm rot="5400000" flipH="1" flipV="1">
            <a:off x="6202363" y="4591050"/>
            <a:ext cx="850900" cy="2667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1" idx="3"/>
            <a:endCxn id="30" idx="0"/>
          </p:cNvCxnSpPr>
          <p:nvPr/>
        </p:nvCxnSpPr>
        <p:spPr>
          <a:xfrm rot="5400000" flipH="1">
            <a:off x="5876925" y="3414712"/>
            <a:ext cx="1176338" cy="59213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0" idx="1"/>
            <a:endCxn id="33" idx="1"/>
          </p:cNvCxnSpPr>
          <p:nvPr/>
        </p:nvCxnSpPr>
        <p:spPr>
          <a:xfrm rot="16200000" flipH="1">
            <a:off x="5309394" y="3964781"/>
            <a:ext cx="2012950" cy="3571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1" idx="3"/>
            <a:endCxn id="29" idx="6"/>
          </p:cNvCxnSpPr>
          <p:nvPr/>
        </p:nvCxnSpPr>
        <p:spPr>
          <a:xfrm rot="5400000" flipH="1">
            <a:off x="5889626" y="3427412"/>
            <a:ext cx="215900" cy="152717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9" idx="7"/>
            <a:endCxn id="30" idx="1"/>
          </p:cNvCxnSpPr>
          <p:nvPr/>
        </p:nvCxnSpPr>
        <p:spPr>
          <a:xfrm rot="5400000" flipH="1" flipV="1">
            <a:off x="5221288" y="3135312"/>
            <a:ext cx="914400" cy="91757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9" idx="1"/>
            <a:endCxn id="33" idx="1"/>
          </p:cNvCxnSpPr>
          <p:nvPr/>
        </p:nvCxnSpPr>
        <p:spPr>
          <a:xfrm rot="16200000" flipH="1">
            <a:off x="5276851" y="3932237"/>
            <a:ext cx="1098550" cy="133667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5" idx="7"/>
            <a:endCxn id="31" idx="2"/>
          </p:cNvCxnSpPr>
          <p:nvPr/>
        </p:nvCxnSpPr>
        <p:spPr>
          <a:xfrm rot="16200000" flipH="1">
            <a:off x="4838700" y="2357438"/>
            <a:ext cx="1222375" cy="259715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29" idx="6"/>
          </p:cNvCxnSpPr>
          <p:nvPr/>
        </p:nvCxnSpPr>
        <p:spPr>
          <a:xfrm rot="5400000" flipH="1" flipV="1">
            <a:off x="4643438" y="3616325"/>
            <a:ext cx="123825" cy="105727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29" idx="3"/>
            <a:endCxn id="32" idx="0"/>
          </p:cNvCxnSpPr>
          <p:nvPr/>
        </p:nvCxnSpPr>
        <p:spPr>
          <a:xfrm rot="5400000">
            <a:off x="4393406" y="4555331"/>
            <a:ext cx="1203325" cy="32543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94163" y="2667000"/>
            <a:ext cx="309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>
                <a:latin typeface="Calibri" pitchFamily="34" charset="0"/>
              </a:rPr>
              <a:t>r</a:t>
            </a:r>
          </a:p>
        </p:txBody>
      </p:sp>
      <p:sp>
        <p:nvSpPr>
          <p:cNvPr id="28" name="Oval 27"/>
          <p:cNvSpPr/>
          <p:nvPr/>
        </p:nvSpPr>
        <p:spPr>
          <a:xfrm>
            <a:off x="4164013" y="4129087"/>
            <a:ext cx="88900" cy="92075"/>
          </a:xfrm>
          <a:prstGeom prst="ellipse">
            <a:avLst/>
          </a:prstGeom>
          <a:solidFill>
            <a:schemeClr val="tx2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24575" y="3122612"/>
            <a:ext cx="88900" cy="92075"/>
          </a:xfrm>
          <a:prstGeom prst="ellipse">
            <a:avLst/>
          </a:prstGeom>
          <a:solidFill>
            <a:schemeClr val="tx2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748463" y="4221162"/>
            <a:ext cx="88900" cy="92075"/>
          </a:xfrm>
          <a:prstGeom prst="ellipse">
            <a:avLst/>
          </a:prstGeom>
          <a:solidFill>
            <a:schemeClr val="tx2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481763" y="5135562"/>
            <a:ext cx="88900" cy="92075"/>
          </a:xfrm>
          <a:prstGeom prst="ellipse">
            <a:avLst/>
          </a:prstGeom>
          <a:solidFill>
            <a:schemeClr val="tx2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75113" y="3030537"/>
            <a:ext cx="88900" cy="92075"/>
          </a:xfrm>
          <a:prstGeom prst="ellipse">
            <a:avLst/>
          </a:prstGeom>
          <a:solidFill>
            <a:schemeClr val="tx2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112963" y="4770437"/>
            <a:ext cx="88900" cy="90488"/>
          </a:xfrm>
          <a:prstGeom prst="ellipse">
            <a:avLst/>
          </a:prstGeom>
          <a:solidFill>
            <a:schemeClr val="tx2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451225" y="5227637"/>
            <a:ext cx="88900" cy="92075"/>
          </a:xfrm>
          <a:prstGeom prst="ellipse">
            <a:avLst/>
          </a:prstGeom>
          <a:solidFill>
            <a:schemeClr val="tx2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87900" y="5319712"/>
            <a:ext cx="88900" cy="90488"/>
          </a:xfrm>
          <a:prstGeom prst="ellipse">
            <a:avLst/>
          </a:prstGeom>
          <a:solidFill>
            <a:schemeClr val="tx2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25750" y="3763962"/>
            <a:ext cx="90488" cy="90488"/>
          </a:xfrm>
          <a:prstGeom prst="ellipse">
            <a:avLst/>
          </a:prstGeom>
          <a:solidFill>
            <a:schemeClr val="tx2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143500" y="4038600"/>
            <a:ext cx="90488" cy="90487"/>
          </a:xfrm>
          <a:prstGeom prst="ellipse">
            <a:avLst/>
          </a:prstGeom>
          <a:solidFill>
            <a:schemeClr val="tx2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4" name="Freeform 103"/>
          <p:cNvSpPr/>
          <p:nvPr/>
        </p:nvSpPr>
        <p:spPr>
          <a:xfrm>
            <a:off x="3027363" y="3886200"/>
            <a:ext cx="1981200" cy="1377950"/>
          </a:xfrm>
          <a:custGeom>
            <a:avLst/>
            <a:gdLst>
              <a:gd name="connsiteX0" fmla="*/ 474784 w 1842476"/>
              <a:gd name="connsiteY0" fmla="*/ 1117599 h 1281723"/>
              <a:gd name="connsiteX1" fmla="*/ 263768 w 1842476"/>
              <a:gd name="connsiteY1" fmla="*/ 719015 h 1281723"/>
              <a:gd name="connsiteX2" fmla="*/ 5861 w 1842476"/>
              <a:gd name="connsiteY2" fmla="*/ 109415 h 1281723"/>
              <a:gd name="connsiteX3" fmla="*/ 228599 w 1842476"/>
              <a:gd name="connsiteY3" fmla="*/ 62523 h 1281723"/>
              <a:gd name="connsiteX4" fmla="*/ 568568 w 1842476"/>
              <a:gd name="connsiteY4" fmla="*/ 214923 h 1281723"/>
              <a:gd name="connsiteX5" fmla="*/ 1037491 w 1842476"/>
              <a:gd name="connsiteY5" fmla="*/ 343876 h 1281723"/>
              <a:gd name="connsiteX6" fmla="*/ 1494691 w 1842476"/>
              <a:gd name="connsiteY6" fmla="*/ 343876 h 1281723"/>
              <a:gd name="connsiteX7" fmla="*/ 1693984 w 1842476"/>
              <a:gd name="connsiteY7" fmla="*/ 296984 h 1281723"/>
              <a:gd name="connsiteX8" fmla="*/ 1834661 w 1842476"/>
              <a:gd name="connsiteY8" fmla="*/ 472830 h 1281723"/>
              <a:gd name="connsiteX9" fmla="*/ 1740876 w 1842476"/>
              <a:gd name="connsiteY9" fmla="*/ 801076 h 1281723"/>
              <a:gd name="connsiteX10" fmla="*/ 1647091 w 1842476"/>
              <a:gd name="connsiteY10" fmla="*/ 1281723 h 128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42476" h="1281723">
                <a:moveTo>
                  <a:pt x="474784" y="1117599"/>
                </a:moveTo>
                <a:cubicBezTo>
                  <a:pt x="408353" y="1002322"/>
                  <a:pt x="341922" y="887046"/>
                  <a:pt x="263768" y="719015"/>
                </a:cubicBezTo>
                <a:cubicBezTo>
                  <a:pt x="185614" y="550984"/>
                  <a:pt x="11722" y="218830"/>
                  <a:pt x="5861" y="109415"/>
                </a:cubicBezTo>
                <a:cubicBezTo>
                  <a:pt x="0" y="0"/>
                  <a:pt x="134815" y="44938"/>
                  <a:pt x="228599" y="62523"/>
                </a:cubicBezTo>
                <a:cubicBezTo>
                  <a:pt x="322383" y="80108"/>
                  <a:pt x="433753" y="168031"/>
                  <a:pt x="568568" y="214923"/>
                </a:cubicBezTo>
                <a:cubicBezTo>
                  <a:pt x="703383" y="261815"/>
                  <a:pt x="883137" y="322384"/>
                  <a:pt x="1037491" y="343876"/>
                </a:cubicBezTo>
                <a:cubicBezTo>
                  <a:pt x="1191845" y="365368"/>
                  <a:pt x="1385276" y="351691"/>
                  <a:pt x="1494691" y="343876"/>
                </a:cubicBezTo>
                <a:cubicBezTo>
                  <a:pt x="1604106" y="336061"/>
                  <a:pt x="1637322" y="275492"/>
                  <a:pt x="1693984" y="296984"/>
                </a:cubicBezTo>
                <a:cubicBezTo>
                  <a:pt x="1750646" y="318476"/>
                  <a:pt x="1826846" y="388815"/>
                  <a:pt x="1834661" y="472830"/>
                </a:cubicBezTo>
                <a:cubicBezTo>
                  <a:pt x="1842476" y="556845"/>
                  <a:pt x="1772138" y="666261"/>
                  <a:pt x="1740876" y="801076"/>
                </a:cubicBezTo>
                <a:cubicBezTo>
                  <a:pt x="1709614" y="935891"/>
                  <a:pt x="1678352" y="1108807"/>
                  <a:pt x="1647091" y="1281723"/>
                </a:cubicBezTo>
              </a:path>
            </a:pathLst>
          </a:custGeom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6" name="Straight Connector 105"/>
          <p:cNvCxnSpPr>
            <a:stCxn id="27" idx="1"/>
            <a:endCxn id="32" idx="3"/>
          </p:cNvCxnSpPr>
          <p:nvPr/>
        </p:nvCxnSpPr>
        <p:spPr>
          <a:xfrm rot="16200000" flipH="1">
            <a:off x="4053681" y="4650581"/>
            <a:ext cx="157163" cy="1336675"/>
          </a:xfrm>
          <a:prstGeom prst="line">
            <a:avLst/>
          </a:prstGeom>
          <a:ln w="666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865563" y="5334000"/>
            <a:ext cx="247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latin typeface="Brush Script MT" pitchFamily="66" charset="0"/>
              </a:rPr>
              <a:t>l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952750" y="4508500"/>
            <a:ext cx="3032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Calibri" pitchFamily="34" charset="0"/>
              </a:rPr>
              <a:t>a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636963" y="3733800"/>
            <a:ext cx="3063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Calibri" pitchFamily="34" charset="0"/>
              </a:rPr>
              <a:t>b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573588" y="3810000"/>
            <a:ext cx="282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Calibri" pitchFamily="34" charset="0"/>
              </a:rPr>
              <a:t>c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932363" y="4572000"/>
            <a:ext cx="3063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Calibri" pitchFamily="34" charset="0"/>
              </a:rPr>
              <a:t>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58000" y="4484687"/>
            <a:ext cx="1627369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Brush Script MT"/>
              </a:rPr>
              <a:t>l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=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a+b+c+d</a:t>
            </a:r>
            <a:endParaRPr lang="en-US" sz="2400" i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1828800" y="5867400"/>
            <a:ext cx="5948363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Calibri" pitchFamily="34" charset="0"/>
              </a:rPr>
              <a:t>Notation: P</a:t>
            </a:r>
            <a:r>
              <a:rPr lang="en-US" i="1" baseline="-25000">
                <a:latin typeface="Calibri" pitchFamily="34" charset="0"/>
              </a:rPr>
              <a:t>T</a:t>
            </a:r>
            <a:r>
              <a:rPr lang="en-US" i="1">
                <a:latin typeface="Calibri" pitchFamily="34" charset="0"/>
              </a:rPr>
              <a:t>(x,y) denotes the base tree path between x and y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221038" y="5322887"/>
            <a:ext cx="284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740275" y="5399087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libri" pitchFamily="34" charset="0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84642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84642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84642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84642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84642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84642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84642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84642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84642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28" grpId="0" animBg="1"/>
      <p:bldP spid="30" grpId="0" animBg="1"/>
      <p:bldP spid="31" grpId="0" animBg="1"/>
      <p:bldP spid="33" grpId="0" animBg="1"/>
      <p:bldP spid="25" grpId="0" animBg="1"/>
      <p:bldP spid="26" grpId="0" animBg="1"/>
      <p:bldP spid="27" grpId="0" animBg="1"/>
      <p:bldP spid="32" grpId="0" animBg="1"/>
      <p:bldP spid="24" grpId="0" animBg="1"/>
      <p:bldP spid="29" grpId="0" animBg="1"/>
      <p:bldP spid="104" grpId="0" animBg="1"/>
      <p:bldP spid="35" grpId="0"/>
      <p:bldP spid="36" grpId="0"/>
      <p:bldP spid="37" grpId="0"/>
      <p:bldP spid="39" grpId="0"/>
      <p:bldP spid="41" grpId="0"/>
      <p:bldP spid="47" grpId="0" animBg="1"/>
      <p:bldP spid="49" grpId="0"/>
      <p:bldP spid="5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NUPAMG@ELEPUANFUVWXY5M7" val="2847"/>
  <p:tag name="FIRSTPRASAD@XFVKXEKFUVWXY5K7" val="278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O(\log k)$&#10;&#10;\end{document}"/>
  <p:tag name="IGUANATEXSIZE" val="2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O(\log T)$&#10;&#10;\end{document}"/>
  <p:tag name="IGUANATEXSIZE" val="2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O(\log^2 T)$&#10;&#10;\end{document}"/>
  <p:tag name="IGUANATEXSIZE" val="2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v_i,r)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 \Omega(n) \]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 \Theta(n) \]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 \Omega(n^2) \]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O(k\log^3 n)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O(\log n)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O(k\log^3 n)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s_1,t_1), (s_2,t_2), \ldots, (s_k,t_k)$&#10;&#10;&#10;\end{document}"/>
  <p:tag name="IGUANATEXSIZE" val="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O(1)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S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bar{S}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O(k\log^3 n)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O(\log^3 n)$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O(\log^2 n)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^l {m \choose l}$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^l {m \choose l}$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4^2 {m \choose 2}$&#10;&#10;\end{document}"/>
  <p:tag name="IGUANATEXSIZE" val="2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O(k \log^3 n)$&#10;&#10;\end{document}"/>
  <p:tag name="IGUANATEXSIZE" val="2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E_i$&#10;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log n$&#10;&#10;\end{document}"/>
  <p:tag name="IGUANATEXSIZE" val="2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O(k\log^3 n)$&#10;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O(1)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H_i = \cup_{j=1}^{i} E_j&#10;\]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: E \rightarrow R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s_i,t_i)$&#10;&#10;&#10;\end{document}"/>
  <p:tag name="IGUANATEXSIZE" val="2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s_i$&#10;&#10;&#10;\end{document}"/>
  <p:tag name="IGUANATEXSIZE" val="2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t_i$&#10;&#10;&#10;\end{document}"/>
  <p:tag name="IGUANATEXSIZE" val="2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max_{i,s_1,t_1,s_2,t_2, \ldots } \frac{c(H_i)}{\mathsf{OPT}[(s_1,t_1),(s_2,t_2),\ldots,(s_i,t_i)]}$&#10;&#10;&#10;\end{document}"/>
  <p:tag name="IGUANATEXSIZE" val="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1808</TotalTime>
  <Words>1186</Words>
  <Application>Microsoft Office PowerPoint</Application>
  <PresentationFormat>On-screen Show (4:3)</PresentationFormat>
  <Paragraphs>297</Paragraphs>
  <Slides>23</Slides>
  <Notes>23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Online and Stochastic  Survivable Network Design</vt:lpstr>
      <vt:lpstr>Online k-edge-connectivity (k-EC)</vt:lpstr>
      <vt:lpstr>A Toy Example</vt:lpstr>
      <vt:lpstr>Related Work</vt:lpstr>
      <vt:lpstr>How good is greedy?</vt:lpstr>
      <vt:lpstr>Our Results</vt:lpstr>
      <vt:lpstr>Our High-level Approach</vt:lpstr>
      <vt:lpstr>For this talk</vt:lpstr>
      <vt:lpstr>Backboned Graphs</vt:lpstr>
      <vt:lpstr>2-Edge-Connectivity on Backboned Graphs</vt:lpstr>
      <vt:lpstr>2-Edge-Connectivity on Backboned Graphs</vt:lpstr>
      <vt:lpstr>A Compact Set Cover Instance</vt:lpstr>
      <vt:lpstr>Online 2-Connectivity Algorithm</vt:lpstr>
      <vt:lpstr>Analysis</vt:lpstr>
      <vt:lpstr>The General Case: k-Connectivity</vt:lpstr>
      <vt:lpstr>From 2 to 3-Connectivity</vt:lpstr>
      <vt:lpstr>Covering Lemma</vt:lpstr>
      <vt:lpstr>Connectivity Augmentation </vt:lpstr>
      <vt:lpstr>To Finish: The Algorithm</vt:lpstr>
      <vt:lpstr>Summary</vt:lpstr>
      <vt:lpstr>Slide 21</vt:lpstr>
      <vt:lpstr>2nd Attempt: Online LP Rounding</vt:lpstr>
      <vt:lpstr>Corollary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and Stochastic Survivable Network Design</dc:title>
  <dc:creator>School of Computer Science</dc:creator>
  <cp:lastModifiedBy>prasad</cp:lastModifiedBy>
  <cp:revision>607</cp:revision>
  <dcterms:created xsi:type="dcterms:W3CDTF">2009-05-25T14:15:21Z</dcterms:created>
  <dcterms:modified xsi:type="dcterms:W3CDTF">2009-06-01T23:34:51Z</dcterms:modified>
</cp:coreProperties>
</file>