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76" r:id="rId13"/>
    <p:sldId id="266" r:id="rId14"/>
    <p:sldId id="269" r:id="rId15"/>
    <p:sldId id="270" r:id="rId16"/>
    <p:sldId id="277" r:id="rId17"/>
    <p:sldId id="271" r:id="rId18"/>
    <p:sldId id="272" r:id="rId19"/>
    <p:sldId id="273" r:id="rId20"/>
    <p:sldId id="278" r:id="rId21"/>
    <p:sldId id="274" r:id="rId22"/>
    <p:sldId id="275" r:id="rId23"/>
    <p:sldId id="281" r:id="rId24"/>
    <p:sldId id="282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952B7E"/>
    <a:srgbClr val="24A831"/>
    <a:srgbClr val="28C637"/>
    <a:srgbClr val="F3F6FB"/>
    <a:srgbClr val="E2E9F6"/>
    <a:srgbClr val="CFF5D3"/>
    <a:srgbClr val="C4F2C8"/>
    <a:srgbClr val="B3EFB9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44" autoAdjust="0"/>
    <p:restoredTop sz="93462" autoAdjust="0"/>
  </p:normalViewPr>
  <p:slideViewPr>
    <p:cSldViewPr>
      <p:cViewPr varScale="1">
        <p:scale>
          <a:sx n="102" d="100"/>
          <a:sy n="102" d="100"/>
        </p:scale>
        <p:origin x="-2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A52AC3-7702-4676-BFE1-02B14BC9EADB}" type="datetimeFigureOut">
              <a:rPr lang="en-US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AD9D03-7943-4473-AA74-8E29518D4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5A6C7E-39FC-409E-BEB6-8FDEBACDF7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7A1F2F1-5FA8-46BF-9870-DA84C40E8F2B}" type="slidenum">
              <a:rPr lang="en-US" sz="1200">
                <a:latin typeface="+mn-lt"/>
              </a:rPr>
              <a:pPr algn="r">
                <a:defRPr/>
              </a:pPr>
              <a:t>11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BC1EE8-2822-4373-94A8-CCCD55581C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277C877-BD99-4149-AAEB-1EC1F3EBD28B}" type="slidenum">
              <a:rPr lang="en-US" sz="1200">
                <a:latin typeface="+mn-lt"/>
              </a:rPr>
              <a:pPr algn="r">
                <a:defRPr/>
              </a:pPr>
              <a:t>13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277C877-BD99-4149-AAEB-1EC1F3EBD28B}" type="slidenum">
              <a:rPr lang="en-US" sz="1200">
                <a:latin typeface="+mn-lt"/>
              </a:rPr>
              <a:pPr algn="r">
                <a:defRPr/>
              </a:pPr>
              <a:t>14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277C877-BD99-4149-AAEB-1EC1F3EBD28B}" type="slidenum">
              <a:rPr lang="en-US" sz="1200">
                <a:latin typeface="+mn-lt"/>
              </a:rPr>
              <a:pPr algn="r">
                <a:defRPr/>
              </a:pPr>
              <a:t>15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277C877-BD99-4149-AAEB-1EC1F3EBD28B}" type="slidenum">
              <a:rPr lang="en-US" sz="1200">
                <a:latin typeface="+mn-lt"/>
              </a:rPr>
              <a:pPr algn="r">
                <a:defRPr/>
              </a:pPr>
              <a:t>16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FEA052-D582-4A1E-A27C-17BDCBF4E2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460FFF-8817-4974-8823-6CD675A1789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9D03-7943-4473-AA74-8E29518D461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792643-BED5-4C9A-8792-6FB20521C1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9D03-7943-4473-AA74-8E29518D46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6EB531-9EE6-4937-B37E-78588BA616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566EEA-0F36-43BE-87FD-77EFDC4C134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9D03-7943-4473-AA74-8E29518D46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9D03-7943-4473-AA74-8E29518D461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9D03-7943-4473-AA74-8E29518D461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DBA74-1AB4-4D6F-8009-3DFF6583891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9D03-7943-4473-AA74-8E29518D46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BC1EE8-2822-4373-94A8-CCCD55581C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7A1F2F1-5FA8-46BF-9870-DA84C40E8F2B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F2D14-313E-4E70-BEDC-AF027B4C4666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F4C0-9030-4A9E-8815-F3DD2297D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2E51E-8874-4CDD-88CD-847593082EFB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CDB2E-151B-4E8F-A031-85370738B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AD1A8-2DEE-4243-869B-585C9ACC3AD3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3A367-33E6-4901-9042-9697F2D7B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0DD8-82E3-4211-A90A-F7E94BCD367E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31C65-8F18-4E42-A992-8F51C64A5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021E-C888-4A31-80A8-49C574C8295A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20CBE-F377-4106-B41E-969E16247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96901-8587-4F15-A121-17882035CA04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BA7FD-815A-4FC3-A150-2C5A101AB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5528-3EAF-4FEF-B0A8-43281CFA179F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CB3D1-626F-4EDE-9A60-38BFF357A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56FFC-8836-4928-A15C-1734660985F2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BF4EA-CCAC-4B97-8339-DA51D6559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8DCBE-3CDF-4B38-B22F-E75DB312879B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C5187-2F2B-433C-AA0B-794D6E969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D18A5-AB85-4D89-804C-B3D890FAE01A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FC79A-8804-48C4-AA2B-A1CBF69C8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012D6-B5C0-4CF9-95BB-863E0F79194E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A091D-E045-4D03-B0BE-916F3A562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E2E9F6"/>
            </a:gs>
            <a:gs pos="100000">
              <a:srgbClr val="F3F6FB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FCA751-D1E9-464D-B25F-BE712B86E9FC}" type="datetime1">
              <a:rPr lang="en-US" smtClean="0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9CDC90-35EA-45D4-A5F9-D490687A1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tags" Target="../tags/tag6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5.png"/><Relationship Id="rId5" Type="http://schemas.openxmlformats.org/officeDocument/2006/relationships/tags" Target="../tags/tag11.xml"/><Relationship Id="rId10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14.xml"/><Relationship Id="rId16" Type="http://schemas.openxmlformats.org/officeDocument/2006/relationships/image" Target="../media/image21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6.png"/><Relationship Id="rId5" Type="http://schemas.openxmlformats.org/officeDocument/2006/relationships/tags" Target="../tags/tag17.xml"/><Relationship Id="rId15" Type="http://schemas.openxmlformats.org/officeDocument/2006/relationships/image" Target="../media/image20.png"/><Relationship Id="rId10" Type="http://schemas.openxmlformats.org/officeDocument/2006/relationships/notesSlide" Target="../notesSlides/notesSlide14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2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25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23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3.xml"/><Relationship Id="rId7" Type="http://schemas.openxmlformats.org/officeDocument/2006/relationships/image" Target="../media/image27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9.xml"/><Relationship Id="rId7" Type="http://schemas.openxmlformats.org/officeDocument/2006/relationships/image" Target="../media/image3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1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8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37.png"/><Relationship Id="rId5" Type="http://schemas.openxmlformats.org/officeDocument/2006/relationships/tags" Target="../tags/tag44.xml"/><Relationship Id="rId10" Type="http://schemas.openxmlformats.org/officeDocument/2006/relationships/image" Target="../media/image36.png"/><Relationship Id="rId4" Type="http://schemas.openxmlformats.org/officeDocument/2006/relationships/tags" Target="../tags/tag43.xml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8.xml"/><Relationship Id="rId7" Type="http://schemas.openxmlformats.org/officeDocument/2006/relationships/image" Target="../media/image40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png"/><Relationship Id="rId4" Type="http://schemas.openxmlformats.org/officeDocument/2006/relationships/tags" Target="../tags/tag49.xml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4A45B-E4DD-4564-AF2C-1D40F72E68C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eaLnBrk="1" hangingPunct="1"/>
            <a:r>
              <a:rPr lang="en-US" sz="3600" smtClean="0"/>
              <a:t>Approximation Algorithms for Generalized Min-Sum Set Cover</a:t>
            </a:r>
          </a:p>
        </p:txBody>
      </p:sp>
      <p:sp>
        <p:nvSpPr>
          <p:cNvPr id="205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200" smtClean="0">
                <a:solidFill>
                  <a:srgbClr val="0070C0"/>
                </a:solidFill>
              </a:rPr>
              <a:t>Ravishankar Krishnaswamy</a:t>
            </a:r>
          </a:p>
          <a:p>
            <a:pPr eaLnBrk="1" hangingPunct="1"/>
            <a:r>
              <a:rPr lang="en-US" sz="1800" smtClean="0">
                <a:solidFill>
                  <a:srgbClr val="595959"/>
                </a:solidFill>
              </a:rPr>
              <a:t>Carnegie Mellon University</a:t>
            </a:r>
          </a:p>
          <a:p>
            <a:pPr eaLnBrk="1" hangingPunct="1"/>
            <a:endParaRPr lang="en-US" sz="2000" smtClean="0">
              <a:solidFill>
                <a:srgbClr val="595959"/>
              </a:solidFill>
            </a:endParaRPr>
          </a:p>
          <a:p>
            <a:pPr eaLnBrk="1" hangingPunct="1"/>
            <a:r>
              <a:rPr lang="en-US" sz="1600" i="1" smtClean="0">
                <a:solidFill>
                  <a:srgbClr val="595959"/>
                </a:solidFill>
              </a:rPr>
              <a:t>joint work with Nikhil Bansal and Anupam Gupta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DF0EC03-E596-4D8A-B326-7FC18F408810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376092"/>
                </a:solidFill>
              </a:rPr>
              <a:t>Take 1: Greedy</a:t>
            </a: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457200" y="205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746125" y="1676400"/>
            <a:ext cx="787100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sz="2200" i="1" dirty="0" smtClean="0">
                <a:solidFill>
                  <a:schemeClr val="accent2"/>
                </a:solidFill>
                <a:latin typeface="Calibri" pitchFamily="34" charset="0"/>
              </a:rPr>
              <a:t>	(choose the element which belongs to most uncovered sets)</a:t>
            </a:r>
          </a:p>
          <a:p>
            <a:pPr>
              <a:buFontTx/>
              <a:buChar char="•"/>
            </a:pPr>
            <a:r>
              <a:rPr lang="en-US" sz="2200" dirty="0" smtClean="0">
                <a:latin typeface="Calibri" pitchFamily="34" charset="0"/>
              </a:rPr>
              <a:t> Good News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- When </a:t>
            </a:r>
            <a:r>
              <a:rPr lang="en-US" sz="2200" dirty="0" err="1" smtClean="0">
                <a:latin typeface="Calibri" pitchFamily="34" charset="0"/>
              </a:rPr>
              <a:t>k</a:t>
            </a:r>
            <a:r>
              <a:rPr lang="en-US" sz="2200" baseline="-25000" dirty="0" err="1" smtClean="0">
                <a:latin typeface="Calibri" pitchFamily="34" charset="0"/>
              </a:rPr>
              <a:t>u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is 1 for all sets</a:t>
            </a:r>
          </a:p>
          <a:p>
            <a:pPr lvl="1">
              <a:buFontTx/>
              <a:buChar char="-"/>
            </a:pPr>
            <a:r>
              <a:rPr lang="en-US" sz="2200" dirty="0" smtClean="0">
                <a:latin typeface="Calibri" pitchFamily="34" charset="0"/>
              </a:rPr>
              <a:t> The </a:t>
            </a:r>
            <a:r>
              <a:rPr lang="en-US" sz="2200" dirty="0">
                <a:latin typeface="Calibri" pitchFamily="34" charset="0"/>
              </a:rPr>
              <a:t>greedy algorithm is a 4-approximation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	</a:t>
            </a:r>
            <a:endParaRPr lang="en-US" sz="2400" i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 dirty="0" smtClean="0">
                <a:latin typeface="Calibri" pitchFamily="34" charset="0"/>
              </a:rPr>
              <a:t> Bad News</a:t>
            </a:r>
          </a:p>
          <a:p>
            <a:pPr lvl="1">
              <a:buFontTx/>
              <a:buChar char="-"/>
            </a:pPr>
            <a:r>
              <a:rPr lang="en-US" sz="2200" dirty="0" smtClean="0">
                <a:latin typeface="Calibri" pitchFamily="34" charset="0"/>
              </a:rPr>
              <a:t> The same strategy is arbitrarily bad for our problem.</a:t>
            </a:r>
          </a:p>
          <a:p>
            <a:pPr lvl="1">
              <a:buFontTx/>
              <a:buChar char="-"/>
            </a:pPr>
            <a:r>
              <a:rPr lang="en-US" sz="2200" dirty="0" smtClean="0">
                <a:latin typeface="Calibri" pitchFamily="34" charset="0"/>
              </a:rPr>
              <a:t> Will not cover bad example. Explained in [AGY09].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275012"/>
            <a:ext cx="8686800" cy="1588"/>
          </a:xfrm>
          <a:prstGeom prst="line">
            <a:avLst/>
          </a:prstGeom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C5187-2F2B-433C-AA0B-794D6E969B9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DF0EC03-E596-4D8A-B326-7FC18F408810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376092"/>
                </a:solidFill>
              </a:rPr>
              <a:t>Take 1: Greedy</a:t>
            </a: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457200" y="205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746125" y="1681639"/>
            <a:ext cx="7871001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i="1" dirty="0" smtClean="0">
                <a:solidFill>
                  <a:schemeClr val="accent2"/>
                </a:solidFill>
                <a:latin typeface="Calibri" pitchFamily="34" charset="0"/>
              </a:rPr>
              <a:t>	(choose the element which belongs to most uncovered sets)</a:t>
            </a:r>
          </a:p>
          <a:p>
            <a:pPr>
              <a:buFontTx/>
              <a:buChar char="•"/>
            </a:pPr>
            <a:r>
              <a:rPr lang="en-US" sz="2200" dirty="0" smtClean="0">
                <a:latin typeface="Calibri" pitchFamily="34" charset="0"/>
              </a:rPr>
              <a:t> Good News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- When </a:t>
            </a:r>
            <a:r>
              <a:rPr lang="en-US" sz="2200" dirty="0" err="1" smtClean="0">
                <a:latin typeface="Calibri" pitchFamily="34" charset="0"/>
              </a:rPr>
              <a:t>k</a:t>
            </a:r>
            <a:r>
              <a:rPr lang="en-US" sz="2200" baseline="-25000" dirty="0" err="1" smtClean="0">
                <a:latin typeface="Calibri" pitchFamily="34" charset="0"/>
              </a:rPr>
              <a:t>u</a:t>
            </a:r>
            <a:r>
              <a:rPr lang="en-US" sz="2200" dirty="0" smtClean="0">
                <a:latin typeface="Calibri" pitchFamily="34" charset="0"/>
              </a:rPr>
              <a:t> is 1 for </a:t>
            </a:r>
            <a:r>
              <a:rPr lang="en-US" sz="2200" dirty="0" smtClean="0">
                <a:latin typeface="Calibri" pitchFamily="34" charset="0"/>
              </a:rPr>
              <a:t>all users</a:t>
            </a:r>
            <a:endParaRPr lang="en-US" sz="2200" dirty="0" smtClean="0">
              <a:latin typeface="Calibri" pitchFamily="34" charset="0"/>
            </a:endParaRPr>
          </a:p>
          <a:p>
            <a:pPr lvl="1"/>
            <a:r>
              <a:rPr lang="en-US" sz="2200" dirty="0" smtClean="0">
                <a:latin typeface="Calibri" pitchFamily="34" charset="0"/>
              </a:rPr>
              <a:t>- The greedy algorithm is a 4-approximation.</a:t>
            </a:r>
          </a:p>
          <a:p>
            <a:endParaRPr lang="en-US" sz="2200" i="1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 i="1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How </a:t>
            </a:r>
            <a:r>
              <a:rPr lang="en-US" sz="2400" dirty="0" smtClean="0">
                <a:latin typeface="Calibri" pitchFamily="34" charset="0"/>
              </a:rPr>
              <a:t>about generalizing this idea </a:t>
            </a:r>
            <a:r>
              <a:rPr lang="en-US" sz="2400" dirty="0">
                <a:latin typeface="Calibri" pitchFamily="34" charset="0"/>
              </a:rPr>
              <a:t>for </a:t>
            </a:r>
            <a:r>
              <a:rPr lang="en-US" sz="2400" dirty="0" smtClean="0">
                <a:latin typeface="Calibri" pitchFamily="34" charset="0"/>
              </a:rPr>
              <a:t>larger </a:t>
            </a:r>
            <a:r>
              <a:rPr lang="en-US" sz="2400" dirty="0" err="1" smtClean="0">
                <a:latin typeface="Calibri" pitchFamily="34" charset="0"/>
              </a:rPr>
              <a:t>k</a:t>
            </a:r>
            <a:r>
              <a:rPr lang="en-US" sz="2400" baseline="-25000" dirty="0" err="1" smtClean="0">
                <a:latin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</a:rPr>
              <a:t>?</a:t>
            </a:r>
            <a:endParaRPr lang="en-US" sz="2400" dirty="0">
              <a:latin typeface="Calibri" pitchFamily="34" charset="0"/>
            </a:endParaRPr>
          </a:p>
          <a:p>
            <a:pPr lvl="1">
              <a:buFontTx/>
              <a:buChar char="•"/>
            </a:pPr>
            <a:endParaRPr lang="en-US" sz="2200" dirty="0">
              <a:latin typeface="Calibri" pitchFamily="34" charset="0"/>
            </a:endParaRPr>
          </a:p>
          <a:p>
            <a:pPr lvl="1">
              <a:buFontTx/>
              <a:buChar char="•"/>
            </a:pPr>
            <a:r>
              <a:rPr lang="en-US" sz="2200" dirty="0">
                <a:latin typeface="Calibri" pitchFamily="34" charset="0"/>
              </a:rPr>
              <a:t> Choose the set of elements maximizing </a:t>
            </a:r>
          </a:p>
          <a:p>
            <a:pPr lvl="1">
              <a:buFontTx/>
              <a:buChar char="•"/>
            </a:pPr>
            <a:endParaRPr lang="en-US" sz="2200" dirty="0">
              <a:latin typeface="Calibri" pitchFamily="34" charset="0"/>
            </a:endParaRPr>
          </a:p>
          <a:p>
            <a:pPr lvl="1">
              <a:buFontTx/>
              <a:buChar char="•"/>
            </a:pPr>
            <a:endParaRPr lang="en-US" sz="2200" dirty="0">
              <a:latin typeface="Calibri" pitchFamily="34" charset="0"/>
            </a:endParaRPr>
          </a:p>
          <a:p>
            <a:pPr lvl="1">
              <a:buFontTx/>
              <a:buChar char="•"/>
            </a:pPr>
            <a:endParaRPr lang="en-US" sz="2200" dirty="0">
              <a:latin typeface="Calibri" pitchFamily="34" charset="0"/>
            </a:endParaRPr>
          </a:p>
          <a:p>
            <a:pPr lvl="1">
              <a:buFontTx/>
              <a:buChar char="•"/>
            </a:pPr>
            <a:r>
              <a:rPr lang="en-US" sz="2200" dirty="0">
                <a:latin typeface="Calibri" pitchFamily="34" charset="0"/>
              </a:rPr>
              <a:t> Finding this </a:t>
            </a:r>
            <a:r>
              <a:rPr lang="en-US" sz="2200" dirty="0" err="1">
                <a:latin typeface="Calibri" pitchFamily="34" charset="0"/>
              </a:rPr>
              <a:t>maximizer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seems to be computationally hard.</a:t>
            </a:r>
            <a:endParaRPr lang="en-US" sz="2200" dirty="0">
              <a:latin typeface="Calibri" pitchFamily="34" charset="0"/>
            </a:endParaRPr>
          </a:p>
        </p:txBody>
      </p:sp>
      <p:pic>
        <p:nvPicPr>
          <p:cNvPr id="73741" name="Picture 13" descr="addin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325" y="4649788"/>
            <a:ext cx="24796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3275012"/>
            <a:ext cx="8686800" cy="1588"/>
          </a:xfrm>
          <a:prstGeom prst="line">
            <a:avLst/>
          </a:prstGeom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C5187-2F2B-433C-AA0B-794D6E969B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85B2B-41CE-472B-9D78-8C34D836637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376092"/>
                </a:solidFill>
              </a:rPr>
              <a:t>Talk Outline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12292" name="Text Box 38"/>
          <p:cNvSpPr txBox="1">
            <a:spLocks noChangeArrowheads="1"/>
          </p:cNvSpPr>
          <p:nvPr/>
        </p:nvSpPr>
        <p:spPr bwMode="auto">
          <a:xfrm>
            <a:off x="2422525" y="2093913"/>
            <a:ext cx="390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57200" y="1752600"/>
            <a:ext cx="73152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  <a:defRPr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Motivation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Problem Statement and Results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400" dirty="0" err="1">
                <a:latin typeface="Calibri" pitchFamily="34" charset="0"/>
              </a:rPr>
              <a:t>Strawman</a:t>
            </a:r>
            <a:r>
              <a:rPr lang="en-US" sz="2400" dirty="0">
                <a:latin typeface="Calibri" pitchFamily="34" charset="0"/>
              </a:rPr>
              <a:t> Attempts</a:t>
            </a:r>
          </a:p>
          <a:p>
            <a:pPr marL="342900" indent="-342900">
              <a:buFontTx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Our Algorithm</a:t>
            </a:r>
          </a:p>
          <a:p>
            <a:pPr marL="342900" indent="-342900">
              <a:buFontTx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Extensions</a:t>
            </a:r>
          </a:p>
          <a:p>
            <a:pPr marL="800100" lvl="1" indent="-342900">
              <a:buFontTx/>
              <a:buChar char="•"/>
              <a:defRPr/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16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875F2C5-F7F5-4C98-B3AE-D4F4A6C95CD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376092"/>
                </a:solidFill>
              </a:rPr>
              <a:t>When Greed Fails, Try Linear Programming</a:t>
            </a:r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457200" y="205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746125" y="1651000"/>
            <a:ext cx="58578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Calibri" pitchFamily="34" charset="0"/>
              </a:rPr>
              <a:t> Formulate the problem as an </a:t>
            </a:r>
            <a:r>
              <a:rPr lang="en-US" sz="2200" dirty="0">
                <a:solidFill>
                  <a:srgbClr val="C00000"/>
                </a:solidFill>
                <a:latin typeface="Calibri" pitchFamily="34" charset="0"/>
              </a:rPr>
              <a:t>“Integer Program”</a:t>
            </a:r>
          </a:p>
        </p:txBody>
      </p:sp>
      <p:pic>
        <p:nvPicPr>
          <p:cNvPr id="84" name="Picture 8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44800" y="2286000"/>
            <a:ext cx="3341370" cy="1339215"/>
          </a:xfrm>
          <a:prstGeom prst="rect">
            <a:avLst/>
          </a:prstGeom>
        </p:spPr>
      </p:pic>
      <p:grpSp>
        <p:nvGrpSpPr>
          <p:cNvPr id="116" name="Group 115"/>
          <p:cNvGrpSpPr/>
          <p:nvPr/>
        </p:nvGrpSpPr>
        <p:grpSpPr>
          <a:xfrm>
            <a:off x="3098800" y="4038600"/>
            <a:ext cx="2743200" cy="2286000"/>
            <a:chOff x="5791200" y="3733800"/>
            <a:chExt cx="2743200" cy="22860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rot="5400000" flipH="1" flipV="1">
              <a:off x="5106194" y="4723606"/>
              <a:ext cx="19812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6096000" y="5715000"/>
              <a:ext cx="24384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>
              <a:off x="5791200" y="4038600"/>
              <a:ext cx="2438400" cy="8382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 rot="16200000" flipH="1">
              <a:off x="6667500" y="4686300"/>
              <a:ext cx="1905000" cy="76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89600" y="6096000"/>
            <a:ext cx="220663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98800" y="4038600"/>
            <a:ext cx="227013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413000" y="4114800"/>
            <a:ext cx="3987800" cy="2057400"/>
            <a:chOff x="4876800" y="3962400"/>
            <a:chExt cx="3988336" cy="2057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876800" y="3962400"/>
              <a:ext cx="3962933" cy="205740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49" name="Picture 43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rot="1634398">
              <a:off x="7626886" y="5483877"/>
              <a:ext cx="1238250" cy="186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4" name="Group 113"/>
          <p:cNvGrpSpPr/>
          <p:nvPr/>
        </p:nvGrpSpPr>
        <p:grpSpPr>
          <a:xfrm>
            <a:off x="3403600" y="4495800"/>
            <a:ext cx="1600200" cy="1524000"/>
            <a:chOff x="6096000" y="4191000"/>
            <a:chExt cx="1600200" cy="1524000"/>
          </a:xfrm>
        </p:grpSpPr>
        <p:sp>
          <p:nvSpPr>
            <p:cNvPr id="23" name="Oval 22"/>
            <p:cNvSpPr/>
            <p:nvPr/>
          </p:nvSpPr>
          <p:spPr>
            <a:xfrm>
              <a:off x="6248400" y="51816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477000" y="51816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705600" y="51816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934200" y="51816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162800" y="51816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391400" y="51816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20000" y="51816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096000" y="51816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248400" y="53644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7000" y="53644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705600" y="53644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934200" y="53644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62800" y="53644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391400" y="53644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20000" y="53644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096000" y="53644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48400" y="55168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477000" y="55168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05600" y="55168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934200" y="55168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162800" y="55168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391400" y="55168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0000" y="55168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096000" y="55168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248400" y="5669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477000" y="5669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705600" y="5669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5669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162800" y="5669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391400" y="5669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620000" y="5669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096000" y="5669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48400" y="50292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477000" y="50292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705600" y="50292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934200" y="50292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162800" y="50292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391400" y="50292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096000" y="50292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48400" y="48768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477000" y="48768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8768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934200" y="48768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162800" y="48768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391400" y="48768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096000" y="48768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48400" y="47244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477000" y="47244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705600" y="47244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934200" y="47244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162800" y="47244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391400" y="47244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096000" y="47244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248400" y="4526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477000" y="4526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705600" y="4526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34200" y="4526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096000" y="4526281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248400" y="43434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96000" y="43434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162800" y="4544568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477000" y="43434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705600" y="43434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96000" y="419100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C5187-2F2B-433C-AA0B-794D6E969B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875F2C5-F7F5-4C98-B3AE-D4F4A6C95CD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376092"/>
                </a:solidFill>
              </a:rPr>
              <a:t>Approx </a:t>
            </a:r>
            <a:r>
              <a:rPr lang="en-US" sz="3200" dirty="0" err="1" smtClean="0">
                <a:solidFill>
                  <a:srgbClr val="376092"/>
                </a:solidFill>
              </a:rPr>
              <a:t>Algos</a:t>
            </a:r>
            <a:r>
              <a:rPr lang="en-US" sz="3200" dirty="0" smtClean="0">
                <a:solidFill>
                  <a:srgbClr val="376092"/>
                </a:solidFill>
              </a:rPr>
              <a:t> via Linear Programming</a:t>
            </a:r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457200" y="205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746125" y="1651000"/>
            <a:ext cx="765215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Calibri" pitchFamily="34" charset="0"/>
              </a:rPr>
              <a:t> Formulate the problem as an </a:t>
            </a:r>
            <a:r>
              <a:rPr lang="en-US" sz="2200" dirty="0" smtClean="0">
                <a:solidFill>
                  <a:srgbClr val="C00000"/>
                </a:solidFill>
                <a:latin typeface="Calibri" pitchFamily="34" charset="0"/>
              </a:rPr>
              <a:t>Integer Program</a:t>
            </a:r>
          </a:p>
          <a:p>
            <a:pPr>
              <a:buFontTx/>
              <a:buChar char="•"/>
            </a:pPr>
            <a:r>
              <a:rPr lang="en-US" sz="2200" dirty="0" smtClean="0">
                <a:latin typeface="Calibri" pitchFamily="34" charset="0"/>
              </a:rPr>
              <a:t> Relax the Integer Program to get a </a:t>
            </a:r>
            <a:r>
              <a:rPr lang="en-US" sz="2200" dirty="0" smtClean="0">
                <a:solidFill>
                  <a:srgbClr val="C00000"/>
                </a:solidFill>
                <a:latin typeface="Calibri" pitchFamily="34" charset="0"/>
              </a:rPr>
              <a:t>Linear problem</a:t>
            </a:r>
          </a:p>
          <a:p>
            <a:pPr>
              <a:buFontTx/>
              <a:buChar char="•"/>
            </a:pPr>
            <a:r>
              <a:rPr lang="en-US" sz="2200" dirty="0" smtClean="0">
                <a:latin typeface="Calibri" pitchFamily="34" charset="0"/>
              </a:rPr>
              <a:t> Remap optimal LP solutions to get solutions to original problem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8200" y="3733800"/>
            <a:ext cx="2667000" cy="1828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Generalized Min-Sum Set Cover Problem Instance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2907268"/>
            <a:ext cx="13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formulate IP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876800" y="3581400"/>
            <a:ext cx="3124200" cy="1981200"/>
            <a:chOff x="533400" y="5638800"/>
            <a:chExt cx="4648200" cy="2971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Rectangle 92"/>
            <p:cNvSpPr/>
            <p:nvPr/>
          </p:nvSpPr>
          <p:spPr>
            <a:xfrm>
              <a:off x="533400" y="5638800"/>
              <a:ext cx="4648200" cy="29718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762000" y="6019800"/>
              <a:ext cx="3987800" cy="2286000"/>
              <a:chOff x="2413000" y="4038600"/>
              <a:chExt cx="3987800" cy="2286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098800" y="4038600"/>
                <a:ext cx="2743200" cy="2286000"/>
                <a:chOff x="5791200" y="3733800"/>
                <a:chExt cx="2743200" cy="22860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 bwMode="auto">
                <a:xfrm rot="5400000" flipH="1" flipV="1">
                  <a:off x="5106194" y="4723606"/>
                  <a:ext cx="19812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 bwMode="auto">
                <a:xfrm>
                  <a:off x="6096000" y="5715000"/>
                  <a:ext cx="24384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5791200" y="4038600"/>
                  <a:ext cx="2438400" cy="83820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 rot="16200000" flipH="1">
                  <a:off x="6667500" y="4686300"/>
                  <a:ext cx="1905000" cy="76200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" name="Picture 16" descr="addin_tmp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689600" y="6096000"/>
                <a:ext cx="2206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17" descr="addin_tmp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98800" y="4038600"/>
                <a:ext cx="22701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51"/>
              <p:cNvGrpSpPr>
                <a:grpSpLocks/>
              </p:cNvGrpSpPr>
              <p:nvPr/>
            </p:nvGrpSpPr>
            <p:grpSpPr bwMode="auto">
              <a:xfrm>
                <a:off x="2413000" y="4114800"/>
                <a:ext cx="3987800" cy="2057400"/>
                <a:chOff x="4876800" y="3962400"/>
                <a:chExt cx="3988336" cy="2057400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876800" y="3962400"/>
                  <a:ext cx="3962933" cy="20574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" name="Picture 43" descr="addin_tmp.png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 rot="1634398">
                  <a:off x="7626886" y="5483877"/>
                  <a:ext cx="1238250" cy="186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4" name="Group 23"/>
              <p:cNvGrpSpPr/>
              <p:nvPr/>
            </p:nvGrpSpPr>
            <p:grpSpPr>
              <a:xfrm>
                <a:off x="3403600" y="4495800"/>
                <a:ext cx="1600200" cy="1524000"/>
                <a:chOff x="6096000" y="4191000"/>
                <a:chExt cx="1600200" cy="15240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6248400" y="51816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6477000" y="51816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705600" y="51816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934200" y="51816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162800" y="51816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391400" y="51816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620000" y="51816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096000" y="51816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248400" y="53644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477000" y="53644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705600" y="53644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6934200" y="53644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7162800" y="53644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7391400" y="53644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620000" y="53644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6096000" y="53644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6248400" y="55168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6477000" y="55168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705600" y="55168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934200" y="55168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162800" y="55168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7391400" y="55168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620000" y="55168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096000" y="55168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248400" y="5669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6477000" y="5669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705600" y="5669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934200" y="5669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7162800" y="5669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7391400" y="5669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7620000" y="5669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6096000" y="5669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248400" y="50292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477000" y="50292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705600" y="50292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6934200" y="50292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7162800" y="50292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391400" y="50292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096000" y="50292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248400" y="48768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477000" y="48768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6705600" y="48768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34200" y="48768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162800" y="48768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7391400" y="48768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096000" y="48768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6248400" y="47244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6477000" y="47244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705600" y="47244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6934200" y="47244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162800" y="47244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91400" y="47244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096000" y="47244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248400" y="4526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477000" y="4526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6705600" y="4526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34200" y="4526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96000" y="4526281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248400" y="43434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6096000" y="43434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7162800" y="4544568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6477000" y="43434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705600" y="43434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096000" y="4191000"/>
                  <a:ext cx="7620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5" name="Rectangle 94"/>
          <p:cNvSpPr/>
          <p:nvPr/>
        </p:nvSpPr>
        <p:spPr>
          <a:xfrm>
            <a:off x="5867400" y="3505200"/>
            <a:ext cx="2819400" cy="3810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Computationally Intractable</a:t>
            </a:r>
            <a:endParaRPr lang="en-US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4876800" y="3581400"/>
            <a:ext cx="3124200" cy="1981200"/>
            <a:chOff x="5029200" y="6248400"/>
            <a:chExt cx="3124200" cy="1981200"/>
          </a:xfrm>
        </p:grpSpPr>
        <p:sp>
          <p:nvSpPr>
            <p:cNvPr id="97" name="Rectangle 96"/>
            <p:cNvSpPr/>
            <p:nvPr/>
          </p:nvSpPr>
          <p:spPr>
            <a:xfrm>
              <a:off x="5029200" y="6248400"/>
              <a:ext cx="3124200" cy="1981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11"/>
            <p:cNvGrpSpPr/>
            <p:nvPr/>
          </p:nvGrpSpPr>
          <p:grpSpPr>
            <a:xfrm>
              <a:off x="5643797" y="6502400"/>
              <a:ext cx="1843790" cy="1524000"/>
              <a:chOff x="5791200" y="3733800"/>
              <a:chExt cx="2743200" cy="2286000"/>
            </a:xfrm>
          </p:grpSpPr>
          <p:cxnSp>
            <p:nvCxnSpPr>
              <p:cNvPr id="170" name="Straight Arrow Connector 169"/>
              <p:cNvCxnSpPr/>
              <p:nvPr/>
            </p:nvCxnSpPr>
            <p:spPr bwMode="auto">
              <a:xfrm rot="5400000" flipH="1" flipV="1">
                <a:off x="5106194" y="4723606"/>
                <a:ext cx="1981200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 bwMode="auto">
              <a:xfrm>
                <a:off x="6096000" y="5715000"/>
                <a:ext cx="2438400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 bwMode="auto">
              <a:xfrm>
                <a:off x="5791200" y="4038600"/>
                <a:ext cx="2438400" cy="8382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 bwMode="auto">
              <a:xfrm rot="16200000" flipH="1">
                <a:off x="6667500" y="4686300"/>
                <a:ext cx="1905000" cy="762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0" name="Picture 99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385154" y="7874000"/>
              <a:ext cx="148314" cy="100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" name="Picture 100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43797" y="6502400"/>
              <a:ext cx="152583" cy="100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3" name="Freeform 182"/>
            <p:cNvSpPr/>
            <p:nvPr/>
          </p:nvSpPr>
          <p:spPr>
            <a:xfrm>
              <a:off x="5834743" y="6770914"/>
              <a:ext cx="1197428" cy="1055915"/>
            </a:xfrm>
            <a:custGeom>
              <a:avLst/>
              <a:gdLst>
                <a:gd name="connsiteX0" fmla="*/ 0 w 1197428"/>
                <a:gd name="connsiteY0" fmla="*/ 0 h 1055915"/>
                <a:gd name="connsiteX1" fmla="*/ 10886 w 1197428"/>
                <a:gd name="connsiteY1" fmla="*/ 1055915 h 1055915"/>
                <a:gd name="connsiteX2" fmla="*/ 1197428 w 1197428"/>
                <a:gd name="connsiteY2" fmla="*/ 1055915 h 1055915"/>
                <a:gd name="connsiteX3" fmla="*/ 914400 w 1197428"/>
                <a:gd name="connsiteY3" fmla="*/ 315686 h 1055915"/>
                <a:gd name="connsiteX4" fmla="*/ 0 w 1197428"/>
                <a:gd name="connsiteY4" fmla="*/ 0 h 105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428" h="1055915">
                  <a:moveTo>
                    <a:pt x="0" y="0"/>
                  </a:moveTo>
                  <a:lnTo>
                    <a:pt x="10886" y="1055915"/>
                  </a:lnTo>
                  <a:lnTo>
                    <a:pt x="1197428" y="1055915"/>
                  </a:lnTo>
                  <a:lnTo>
                    <a:pt x="914400" y="315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51"/>
            <p:cNvGrpSpPr>
              <a:grpSpLocks/>
            </p:cNvGrpSpPr>
            <p:nvPr/>
          </p:nvGrpSpPr>
          <p:grpSpPr bwMode="auto">
            <a:xfrm>
              <a:off x="5182849" y="6553200"/>
              <a:ext cx="2680325" cy="1371600"/>
              <a:chOff x="4876800" y="3962400"/>
              <a:chExt cx="3988336" cy="205740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4876800" y="3962400"/>
                <a:ext cx="3962933" cy="205740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9" name="Picture 43" descr="addin_tmp.pn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 rot="1634398">
                <a:off x="7626886" y="5483877"/>
                <a:ext cx="1238250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85" name="TextBox 184"/>
          <p:cNvSpPr txBox="1"/>
          <p:nvPr/>
        </p:nvSpPr>
        <p:spPr>
          <a:xfrm>
            <a:off x="5714856" y="5562600"/>
            <a:ext cx="310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Linear Programming Relaxation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600" y="5955268"/>
            <a:ext cx="20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“round” LP solution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2902226" y="5274365"/>
            <a:ext cx="2451652" cy="744331"/>
          </a:xfrm>
          <a:custGeom>
            <a:avLst/>
            <a:gdLst>
              <a:gd name="connsiteX0" fmla="*/ 2451652 w 2451652"/>
              <a:gd name="connsiteY0" fmla="*/ 0 h 744331"/>
              <a:gd name="connsiteX1" fmla="*/ 1338470 w 2451652"/>
              <a:gd name="connsiteY1" fmla="*/ 715618 h 744331"/>
              <a:gd name="connsiteX2" fmla="*/ 0 w 2451652"/>
              <a:gd name="connsiteY2" fmla="*/ 172278 h 74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652" h="744331">
                <a:moveTo>
                  <a:pt x="2451652" y="0"/>
                </a:moveTo>
                <a:cubicBezTo>
                  <a:pt x="2099365" y="343452"/>
                  <a:pt x="1747079" y="686905"/>
                  <a:pt x="1338470" y="715618"/>
                </a:cubicBezTo>
                <a:cubicBezTo>
                  <a:pt x="929861" y="744331"/>
                  <a:pt x="464930" y="458304"/>
                  <a:pt x="0" y="172278"/>
                </a:cubicBezTo>
              </a:path>
            </a:pathLst>
          </a:cu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849217" y="3255618"/>
            <a:ext cx="2438400" cy="706782"/>
          </a:xfrm>
          <a:custGeom>
            <a:avLst/>
            <a:gdLst>
              <a:gd name="connsiteX0" fmla="*/ 0 w 2438400"/>
              <a:gd name="connsiteY0" fmla="*/ 600765 h 706782"/>
              <a:gd name="connsiteX1" fmla="*/ 1285461 w 2438400"/>
              <a:gd name="connsiteY1" fmla="*/ 17669 h 706782"/>
              <a:gd name="connsiteX2" fmla="*/ 2438400 w 2438400"/>
              <a:gd name="connsiteY2" fmla="*/ 706782 h 70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706782">
                <a:moveTo>
                  <a:pt x="0" y="600765"/>
                </a:moveTo>
                <a:cubicBezTo>
                  <a:pt x="439530" y="300382"/>
                  <a:pt x="879061" y="0"/>
                  <a:pt x="1285461" y="17669"/>
                </a:cubicBezTo>
                <a:cubicBezTo>
                  <a:pt x="1691861" y="35339"/>
                  <a:pt x="2065130" y="371060"/>
                  <a:pt x="2438400" y="706782"/>
                </a:cubicBezTo>
              </a:path>
            </a:pathLst>
          </a:cu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C5187-2F2B-433C-AA0B-794D6E969B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/>
      <p:bldP spid="95" grpId="0" animBg="1"/>
      <p:bldP spid="95" grpId="1" animBg="1"/>
      <p:bldP spid="185" grpId="0"/>
      <p:bldP spid="11" grpId="0"/>
      <p:bldP spid="28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875F2C5-F7F5-4C98-B3AE-D4F4A6C95CD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376092"/>
                </a:solidFill>
              </a:rPr>
              <a:t>An IP Formulation of Gen-MSSC</a:t>
            </a:r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457200" y="205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0" name="Picture 12" descr="addin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0588" y="1447800"/>
            <a:ext cx="4519612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890587" y="1905000"/>
            <a:ext cx="3223260" cy="22860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0110" y="2362200"/>
            <a:ext cx="3158490" cy="228600"/>
          </a:xfrm>
          <a:prstGeom prst="rect">
            <a:avLst/>
          </a:prstGeom>
        </p:spPr>
      </p:pic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727075" y="2803525"/>
            <a:ext cx="7578725" cy="3368675"/>
          </a:xfrm>
          <a:prstGeom prst="roundRect">
            <a:avLst>
              <a:gd name="adj" fmla="val 16667"/>
            </a:avLst>
          </a:prstGeom>
          <a:solidFill>
            <a:srgbClr val="00FF00">
              <a:alpha val="1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3" name="Picture 3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752600" y="2895600"/>
            <a:ext cx="3086100" cy="579120"/>
          </a:xfrm>
          <a:prstGeom prst="rect">
            <a:avLst/>
          </a:prstGeom>
        </p:spPr>
      </p:pic>
      <p:pic>
        <p:nvPicPr>
          <p:cNvPr id="34" name="Picture 3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828800" y="3707129"/>
            <a:ext cx="3806190" cy="560070"/>
          </a:xfrm>
          <a:prstGeom prst="rect">
            <a:avLst/>
          </a:prstGeom>
        </p:spPr>
      </p:pic>
      <p:pic>
        <p:nvPicPr>
          <p:cNvPr id="35" name="Picture 34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3049904" y="4427218"/>
            <a:ext cx="2585085" cy="601980"/>
          </a:xfrm>
          <a:prstGeom prst="rect">
            <a:avLst/>
          </a:prstGeom>
        </p:spPr>
      </p:pic>
      <p:pic>
        <p:nvPicPr>
          <p:cNvPr id="36" name="Picture 3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668905" y="5078730"/>
            <a:ext cx="4364355" cy="573405"/>
          </a:xfrm>
          <a:prstGeom prst="rect">
            <a:avLst/>
          </a:prstGeom>
        </p:spPr>
      </p:pic>
      <p:pic>
        <p:nvPicPr>
          <p:cNvPr id="37" name="Picture 36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3147061" y="5764529"/>
            <a:ext cx="4128135" cy="25527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C5187-2F2B-433C-AA0B-794D6E969B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875F2C5-F7F5-4C98-B3AE-D4F4A6C95CD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376092"/>
                </a:solidFill>
              </a:rPr>
              <a:t>An IP Formulation of MSSC</a:t>
            </a:r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457200" y="205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0" name="Picture 12" descr="addin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90588" y="1447800"/>
            <a:ext cx="4519612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890587" y="1905000"/>
            <a:ext cx="3223260" cy="22860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0110" y="2362200"/>
            <a:ext cx="3158490" cy="228600"/>
          </a:xfrm>
          <a:prstGeom prst="rect">
            <a:avLst/>
          </a:prstGeom>
        </p:spPr>
      </p:pic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727075" y="2803525"/>
            <a:ext cx="7578725" cy="3368675"/>
          </a:xfrm>
          <a:prstGeom prst="roundRect">
            <a:avLst>
              <a:gd name="adj" fmla="val 16667"/>
            </a:avLst>
          </a:prstGeom>
          <a:solidFill>
            <a:srgbClr val="00FF00">
              <a:alpha val="1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3" name="Picture 3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52600" y="2895600"/>
            <a:ext cx="3086100" cy="579120"/>
          </a:xfrm>
          <a:prstGeom prst="rect">
            <a:avLst/>
          </a:prstGeom>
        </p:spPr>
      </p:pic>
      <p:pic>
        <p:nvPicPr>
          <p:cNvPr id="34" name="Picture 3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828800" y="3707129"/>
            <a:ext cx="3806190" cy="560070"/>
          </a:xfrm>
          <a:prstGeom prst="rect">
            <a:avLst/>
          </a:prstGeom>
        </p:spPr>
      </p:pic>
      <p:pic>
        <p:nvPicPr>
          <p:cNvPr id="35" name="Picture 34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3049904" y="4427218"/>
            <a:ext cx="2585085" cy="601980"/>
          </a:xfrm>
          <a:prstGeom prst="rect">
            <a:avLst/>
          </a:prstGeom>
        </p:spPr>
      </p:pic>
      <p:pic>
        <p:nvPicPr>
          <p:cNvPr id="36" name="Picture 3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2668905" y="5078730"/>
            <a:ext cx="4364355" cy="573405"/>
          </a:xfrm>
          <a:prstGeom prst="rect">
            <a:avLst/>
          </a:prstGeom>
        </p:spPr>
      </p:pic>
      <p:pic>
        <p:nvPicPr>
          <p:cNvPr id="37" name="Picture 36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3147061" y="5764529"/>
            <a:ext cx="4128135" cy="25527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85800" y="7162800"/>
            <a:ext cx="3886200" cy="533400"/>
            <a:chOff x="685800" y="2209800"/>
            <a:chExt cx="3886200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5800" y="2286000"/>
              <a:ext cx="3886200" cy="45720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85800" y="2209800"/>
              <a:ext cx="3886200" cy="53340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67200" y="5029200"/>
            <a:ext cx="457200" cy="457200"/>
            <a:chOff x="8305800" y="1828800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8305800" y="1828800"/>
              <a:ext cx="457200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1"/>
              <a:endCxn id="25" idx="5"/>
            </p:cNvCxnSpPr>
            <p:nvPr/>
          </p:nvCxnSpPr>
          <p:spPr>
            <a:xfrm rot="16200000" flipH="1">
              <a:off x="8372755" y="1895755"/>
              <a:ext cx="323290" cy="3232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3"/>
              <a:endCxn id="25" idx="7"/>
            </p:cNvCxnSpPr>
            <p:nvPr/>
          </p:nvCxnSpPr>
          <p:spPr>
            <a:xfrm rot="5400000" flipH="1" flipV="1">
              <a:off x="8372755" y="1895755"/>
              <a:ext cx="323290" cy="3232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3147060" y="5764530"/>
            <a:ext cx="4015740" cy="25527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962400" y="5638800"/>
            <a:ext cx="990600" cy="533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C5187-2F2B-433C-AA0B-794D6E969B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The Rounding Algorithm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33400" y="1447800"/>
            <a:ext cx="77120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First Attempt: Randomized Rounding</a:t>
            </a:r>
          </a:p>
          <a:p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  <a:p>
            <a:r>
              <a:rPr lang="en-US" sz="2200" dirty="0">
                <a:latin typeface="Calibri" pitchFamily="34" charset="0"/>
              </a:rPr>
              <a:t>For each time t and element e, </a:t>
            </a:r>
          </a:p>
          <a:p>
            <a:r>
              <a:rPr lang="en-US" sz="2200" dirty="0" smtClean="0">
                <a:latin typeface="Calibri" pitchFamily="34" charset="0"/>
              </a:rPr>
              <a:t>tentatively </a:t>
            </a:r>
            <a:r>
              <a:rPr lang="en-US" sz="2200" dirty="0">
                <a:latin typeface="Calibri" pitchFamily="34" charset="0"/>
              </a:rPr>
              <a:t>place element e at time t with probability </a:t>
            </a:r>
            <a:r>
              <a:rPr lang="en-US" sz="2200" dirty="0" err="1">
                <a:latin typeface="Calibri" pitchFamily="34" charset="0"/>
              </a:rPr>
              <a:t>x</a:t>
            </a:r>
            <a:r>
              <a:rPr lang="en-US" sz="2200" baseline="-25000" dirty="0" err="1">
                <a:latin typeface="Calibri" pitchFamily="34" charset="0"/>
              </a:rPr>
              <a:t>et</a:t>
            </a:r>
            <a:endParaRPr lang="en-US" sz="2200" baseline="-25000" dirty="0">
              <a:latin typeface="Calibri" pitchFamily="34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1000" y="5105400"/>
            <a:ext cx="8382000" cy="533400"/>
            <a:chOff x="240" y="3216"/>
            <a:chExt cx="5280" cy="336"/>
          </a:xfrm>
        </p:grpSpPr>
        <p:sp>
          <p:nvSpPr>
            <p:cNvPr id="20494" name="Line 4"/>
            <p:cNvSpPr>
              <a:spLocks noChangeShapeType="1"/>
            </p:cNvSpPr>
            <p:nvPr/>
          </p:nvSpPr>
          <p:spPr bwMode="auto">
            <a:xfrm>
              <a:off x="288" y="3216"/>
              <a:ext cx="52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Text Box 5"/>
            <p:cNvSpPr txBox="1">
              <a:spLocks noChangeArrowheads="1"/>
            </p:cNvSpPr>
            <p:nvPr/>
          </p:nvSpPr>
          <p:spPr bwMode="auto">
            <a:xfrm>
              <a:off x="240" y="3321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Time t</a:t>
              </a:r>
            </a:p>
          </p:txBody>
        </p:sp>
        <p:sp>
          <p:nvSpPr>
            <p:cNvPr id="20496" name="Line 7"/>
            <p:cNvSpPr>
              <a:spLocks noChangeShapeType="1"/>
            </p:cNvSpPr>
            <p:nvPr/>
          </p:nvSpPr>
          <p:spPr bwMode="auto">
            <a:xfrm>
              <a:off x="816" y="34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3733800"/>
            <a:ext cx="6781800" cy="1295400"/>
            <a:chOff x="288" y="2352"/>
            <a:chExt cx="4272" cy="816"/>
          </a:xfrm>
        </p:grpSpPr>
        <p:sp>
          <p:nvSpPr>
            <p:cNvPr id="20486" name="Rectangle 8"/>
            <p:cNvSpPr>
              <a:spLocks noChangeArrowheads="1"/>
            </p:cNvSpPr>
            <p:nvPr/>
          </p:nvSpPr>
          <p:spPr bwMode="auto">
            <a:xfrm>
              <a:off x="288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9"/>
            <p:cNvSpPr>
              <a:spLocks noChangeArrowheads="1"/>
            </p:cNvSpPr>
            <p:nvPr/>
          </p:nvSpPr>
          <p:spPr bwMode="auto">
            <a:xfrm>
              <a:off x="288" y="2640"/>
              <a:ext cx="240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10"/>
            <p:cNvSpPr>
              <a:spLocks noChangeArrowheads="1"/>
            </p:cNvSpPr>
            <p:nvPr/>
          </p:nvSpPr>
          <p:spPr bwMode="auto">
            <a:xfrm>
              <a:off x="288" y="2352"/>
              <a:ext cx="240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Rectangle 11"/>
            <p:cNvSpPr>
              <a:spLocks noChangeArrowheads="1"/>
            </p:cNvSpPr>
            <p:nvPr/>
          </p:nvSpPr>
          <p:spPr bwMode="auto">
            <a:xfrm>
              <a:off x="912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12"/>
            <p:cNvSpPr>
              <a:spLocks noChangeArrowheads="1"/>
            </p:cNvSpPr>
            <p:nvPr/>
          </p:nvSpPr>
          <p:spPr bwMode="auto">
            <a:xfrm>
              <a:off x="1536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1536" y="2640"/>
              <a:ext cx="240" cy="240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3120" y="2928"/>
              <a:ext cx="240" cy="2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4320" y="2928"/>
              <a:ext cx="240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96200" y="1764268"/>
            <a:ext cx="1295400" cy="2045732"/>
            <a:chOff x="7696200" y="1764268"/>
            <a:chExt cx="1295400" cy="2045732"/>
          </a:xfrm>
        </p:grpSpPr>
        <p:sp>
          <p:nvSpPr>
            <p:cNvPr id="17" name="Oval 16"/>
            <p:cNvSpPr/>
            <p:nvPr/>
          </p:nvSpPr>
          <p:spPr>
            <a:xfrm>
              <a:off x="7696200" y="19812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696200" y="236220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96200" y="2743200"/>
              <a:ext cx="228600" cy="2286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696200" y="3581400"/>
              <a:ext cx="228600" cy="2286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763000" y="1981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763000" y="2362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763000" y="2743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763000" y="3581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305800" y="3139448"/>
              <a:ext cx="45719" cy="365752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17" idx="6"/>
              <a:endCxn id="21" idx="2"/>
            </p:cNvCxnSpPr>
            <p:nvPr/>
          </p:nvCxnSpPr>
          <p:spPr>
            <a:xfrm>
              <a:off x="7924800" y="2095500"/>
              <a:ext cx="8382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848600" y="176426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o.2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endCxn id="22" idx="2"/>
            </p:cNvCxnSpPr>
            <p:nvPr/>
          </p:nvCxnSpPr>
          <p:spPr>
            <a:xfrm>
              <a:off x="7924800" y="2133600"/>
              <a:ext cx="838200" cy="342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1" idx="3"/>
            </p:cNvCxnSpPr>
            <p:nvPr/>
          </p:nvCxnSpPr>
          <p:spPr>
            <a:xfrm flipV="1">
              <a:off x="7924800" y="2176322"/>
              <a:ext cx="871678" cy="2620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0767463">
              <a:off x="7820819" y="228054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o.5</a:t>
              </a:r>
              <a:endParaRPr lang="en-US" dirty="0"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6962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21" idx="4"/>
            </p:cNvCxnSpPr>
            <p:nvPr/>
          </p:nvCxnSpPr>
          <p:spPr>
            <a:xfrm rot="5400000" flipH="1" flipV="1">
              <a:off x="7905750" y="2228850"/>
              <a:ext cx="990600" cy="9525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8812305">
              <a:off x="7885865" y="2936362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o.3</a:t>
              </a:r>
              <a:endParaRPr lang="en-US" dirty="0">
                <a:latin typeface="+mn-l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7924800" y="2819400"/>
              <a:ext cx="8382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924800" y="3657600"/>
              <a:ext cx="8382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24" idx="1"/>
            </p:cNvCxnSpPr>
            <p:nvPr/>
          </p:nvCxnSpPr>
          <p:spPr>
            <a:xfrm>
              <a:off x="7924800" y="3275012"/>
              <a:ext cx="871678" cy="3398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191368">
              <a:off x="8309559" y="230312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o.8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817996" y="1295400"/>
            <a:ext cx="1135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Optimal LP </a:t>
            </a:r>
          </a:p>
          <a:p>
            <a:pPr algn="ctr"/>
            <a:r>
              <a:rPr lang="en-US" sz="1600" dirty="0" smtClean="0">
                <a:latin typeface="+mn-lt"/>
              </a:rPr>
              <a:t>solution</a:t>
            </a:r>
            <a:endParaRPr lang="en-US" sz="1600" dirty="0">
              <a:latin typeface="+mn-lt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The Rounding Algorithm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69925" y="1219200"/>
            <a:ext cx="771207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What we know</a:t>
            </a:r>
          </a:p>
          <a:p>
            <a:pPr algn="ctr"/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At </a:t>
            </a:r>
            <a:r>
              <a:rPr lang="en-US" sz="2000" dirty="0">
                <a:latin typeface="Calibri" pitchFamily="34" charset="0"/>
              </a:rPr>
              <a:t>each time t, the expected number of elements scheduled is 1.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 For </a:t>
            </a:r>
            <a:r>
              <a:rPr lang="en-US" sz="2000" dirty="0">
                <a:latin typeface="Calibri" pitchFamily="34" charset="0"/>
              </a:rPr>
              <a:t>any </a:t>
            </a:r>
            <a:r>
              <a:rPr lang="en-US" sz="2000" dirty="0" smtClean="0">
                <a:latin typeface="Calibri" pitchFamily="34" charset="0"/>
              </a:rPr>
              <a:t>user u, </a:t>
            </a:r>
            <a:r>
              <a:rPr lang="en-US" sz="2000" dirty="0">
                <a:latin typeface="Calibri" pitchFamily="34" charset="0"/>
              </a:rPr>
              <a:t>let       denote the first time when  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 Then,  the LP constraint ensures that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With </a:t>
            </a:r>
            <a:r>
              <a:rPr lang="en-US" sz="2000" dirty="0">
                <a:latin typeface="Calibri" pitchFamily="34" charset="0"/>
              </a:rPr>
              <a:t>constant </a:t>
            </a:r>
            <a:r>
              <a:rPr lang="en-US" sz="2000" dirty="0" smtClean="0">
                <a:latin typeface="Calibri" pitchFamily="34" charset="0"/>
              </a:rPr>
              <a:t>probability </a:t>
            </a:r>
            <a:r>
              <a:rPr lang="en-US" sz="2000" dirty="0" err="1" smtClean="0">
                <a:latin typeface="Calibri" pitchFamily="34" charset="0"/>
              </a:rPr>
              <a:t>p</a:t>
            </a:r>
            <a:r>
              <a:rPr lang="en-US" sz="2000" baseline="-25000" dirty="0" err="1" smtClean="0">
                <a:latin typeface="Calibri" pitchFamily="34" charset="0"/>
              </a:rPr>
              <a:t>u</a:t>
            </a:r>
            <a:r>
              <a:rPr lang="en-US" sz="2000" dirty="0" smtClean="0">
                <a:latin typeface="Calibri" pitchFamily="34" charset="0"/>
              </a:rPr>
              <a:t>, user u </a:t>
            </a:r>
            <a:r>
              <a:rPr lang="en-US" sz="2000" dirty="0">
                <a:latin typeface="Calibri" pitchFamily="34" charset="0"/>
              </a:rPr>
              <a:t>is </a:t>
            </a:r>
            <a:r>
              <a:rPr lang="en-US" sz="2000" dirty="0" smtClean="0">
                <a:latin typeface="Calibri" pitchFamily="34" charset="0"/>
              </a:rPr>
              <a:t>happy </a:t>
            </a:r>
            <a:r>
              <a:rPr lang="en-US" sz="2000" dirty="0">
                <a:latin typeface="Calibri" pitchFamily="34" charset="0"/>
              </a:rPr>
              <a:t>by time </a:t>
            </a:r>
            <a:r>
              <a:rPr lang="en-US" sz="2000" dirty="0" err="1" smtClean="0">
                <a:latin typeface="Calibri" pitchFamily="34" charset="0"/>
              </a:rPr>
              <a:t>t</a:t>
            </a:r>
            <a:r>
              <a:rPr lang="en-US" sz="2000" baseline="-25000" dirty="0" err="1" smtClean="0">
                <a:latin typeface="Calibri" pitchFamily="34" charset="0"/>
              </a:rPr>
              <a:t>u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The user u incurred happiness time at least            in LP solution!</a:t>
            </a:r>
            <a:endParaRPr lang="en-US" sz="2000" dirty="0">
              <a:latin typeface="Calibri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1000" y="3962400"/>
            <a:ext cx="8382000" cy="1905000"/>
            <a:chOff x="240" y="2928"/>
            <a:chExt cx="5280" cy="12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0" y="3792"/>
              <a:ext cx="5280" cy="336"/>
              <a:chOff x="240" y="3216"/>
              <a:chExt cx="5280" cy="336"/>
            </a:xfrm>
          </p:grpSpPr>
          <p:sp>
            <p:nvSpPr>
              <p:cNvPr id="21525" name="Line 5"/>
              <p:cNvSpPr>
                <a:spLocks noChangeShapeType="1"/>
              </p:cNvSpPr>
              <p:nvPr/>
            </p:nvSpPr>
            <p:spPr bwMode="auto">
              <a:xfrm>
                <a:off x="288" y="3216"/>
                <a:ext cx="52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6" name="Text Box 6"/>
              <p:cNvSpPr txBox="1">
                <a:spLocks noChangeArrowheads="1"/>
              </p:cNvSpPr>
              <p:nvPr/>
            </p:nvSpPr>
            <p:spPr bwMode="auto">
              <a:xfrm>
                <a:off x="240" y="3321"/>
                <a:ext cx="5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Time t</a:t>
                </a:r>
              </a:p>
            </p:txBody>
          </p:sp>
          <p:sp>
            <p:nvSpPr>
              <p:cNvPr id="21527" name="Line 7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88" y="2928"/>
              <a:ext cx="4272" cy="816"/>
              <a:chOff x="288" y="2352"/>
              <a:chExt cx="4272" cy="816"/>
            </a:xfrm>
          </p:grpSpPr>
          <p:sp>
            <p:nvSpPr>
              <p:cNvPr id="21517" name="Rectangle 9"/>
              <p:cNvSpPr>
                <a:spLocks noChangeArrowheads="1"/>
              </p:cNvSpPr>
              <p:nvPr/>
            </p:nvSpPr>
            <p:spPr bwMode="auto">
              <a:xfrm>
                <a:off x="288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8" name="Rectangle 10"/>
              <p:cNvSpPr>
                <a:spLocks noChangeArrowheads="1"/>
              </p:cNvSpPr>
              <p:nvPr/>
            </p:nvSpPr>
            <p:spPr bwMode="auto">
              <a:xfrm>
                <a:off x="288" y="264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9" name="Rectangle 11"/>
              <p:cNvSpPr>
                <a:spLocks noChangeArrowheads="1"/>
              </p:cNvSpPr>
              <p:nvPr/>
            </p:nvSpPr>
            <p:spPr bwMode="auto">
              <a:xfrm>
                <a:off x="288" y="2352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Rectangle 12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Rectangle 13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Rectangle 14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240" cy="240"/>
              </a:xfrm>
              <a:prstGeom prst="rect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Rectangle 15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40" cy="24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Rectangle 16"/>
              <p:cNvSpPr>
                <a:spLocks noChangeArrowheads="1"/>
              </p:cNvSpPr>
              <p:nvPr/>
            </p:nvSpPr>
            <p:spPr bwMode="auto">
              <a:xfrm>
                <a:off x="4320" y="29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28" name="Picture 2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09310" y="2590800"/>
            <a:ext cx="796290" cy="302895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75585" y="2667000"/>
            <a:ext cx="196215" cy="198120"/>
          </a:xfrm>
          <a:prstGeom prst="rect">
            <a:avLst/>
          </a:prstGeom>
        </p:spPr>
      </p:pic>
      <p:pic>
        <p:nvPicPr>
          <p:cNvPr id="29" name="Picture 2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76600" y="3276601"/>
            <a:ext cx="2354580" cy="325755"/>
          </a:xfrm>
          <a:prstGeom prst="rect">
            <a:avLst/>
          </a:prstGeom>
        </p:spPr>
      </p:pic>
      <p:pic>
        <p:nvPicPr>
          <p:cNvPr id="30" name="Picture 2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427345" y="4480560"/>
            <a:ext cx="516255" cy="302895"/>
          </a:xfrm>
          <a:prstGeom prst="rect">
            <a:avLst/>
          </a:prstGeom>
        </p:spPr>
      </p:pic>
      <p:sp>
        <p:nvSpPr>
          <p:cNvPr id="25" name="Cloud 24"/>
          <p:cNvSpPr/>
          <p:nvPr/>
        </p:nvSpPr>
        <p:spPr>
          <a:xfrm>
            <a:off x="228600" y="3733800"/>
            <a:ext cx="8382000" cy="16002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C00000"/>
                </a:solidFill>
              </a:rPr>
              <a:t>Chernoff</a:t>
            </a:r>
            <a:r>
              <a:rPr lang="en-US" sz="2400" dirty="0" smtClean="0">
                <a:solidFill>
                  <a:srgbClr val="C00000"/>
                </a:solidFill>
              </a:rPr>
              <a:t> bound on tossing independent coins with expectation ½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556 L 0.0 0.144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 O(log n) Approximation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2D506-C5A0-42B7-9D4F-3851E191504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1000" y="1600200"/>
            <a:ext cx="8382000" cy="1143000"/>
            <a:chOff x="240" y="2928"/>
            <a:chExt cx="5280" cy="12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40" y="3792"/>
              <a:ext cx="5280" cy="336"/>
              <a:chOff x="240" y="3216"/>
              <a:chExt cx="5280" cy="336"/>
            </a:xfrm>
          </p:grpSpPr>
          <p:sp>
            <p:nvSpPr>
              <p:cNvPr id="22575" name="Line 5"/>
              <p:cNvSpPr>
                <a:spLocks noChangeShapeType="1"/>
              </p:cNvSpPr>
              <p:nvPr/>
            </p:nvSpPr>
            <p:spPr bwMode="auto">
              <a:xfrm>
                <a:off x="288" y="3216"/>
                <a:ext cx="52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Text Box 6"/>
              <p:cNvSpPr txBox="1">
                <a:spLocks noChangeArrowheads="1"/>
              </p:cNvSpPr>
              <p:nvPr/>
            </p:nvSpPr>
            <p:spPr bwMode="auto">
              <a:xfrm>
                <a:off x="240" y="3321"/>
                <a:ext cx="5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Time t</a:t>
                </a:r>
              </a:p>
            </p:txBody>
          </p:sp>
          <p:sp>
            <p:nvSpPr>
              <p:cNvPr id="22577" name="Line 7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88" y="2928"/>
              <a:ext cx="4272" cy="816"/>
              <a:chOff x="288" y="2352"/>
              <a:chExt cx="4272" cy="816"/>
            </a:xfrm>
          </p:grpSpPr>
          <p:sp>
            <p:nvSpPr>
              <p:cNvPr id="22567" name="Rectangle 9"/>
              <p:cNvSpPr>
                <a:spLocks noChangeArrowheads="1"/>
              </p:cNvSpPr>
              <p:nvPr/>
            </p:nvSpPr>
            <p:spPr bwMode="auto">
              <a:xfrm>
                <a:off x="288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10"/>
              <p:cNvSpPr>
                <a:spLocks noChangeArrowheads="1"/>
              </p:cNvSpPr>
              <p:nvPr/>
            </p:nvSpPr>
            <p:spPr bwMode="auto">
              <a:xfrm>
                <a:off x="288" y="264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11"/>
              <p:cNvSpPr>
                <a:spLocks noChangeArrowheads="1"/>
              </p:cNvSpPr>
              <p:nvPr/>
            </p:nvSpPr>
            <p:spPr bwMode="auto">
              <a:xfrm>
                <a:off x="288" y="2352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12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13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14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240" cy="240"/>
              </a:xfrm>
              <a:prstGeom prst="rect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15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40" cy="24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16"/>
              <p:cNvSpPr>
                <a:spLocks noChangeArrowheads="1"/>
              </p:cNvSpPr>
              <p:nvPr/>
            </p:nvSpPr>
            <p:spPr bwMode="auto">
              <a:xfrm>
                <a:off x="4320" y="29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381000" y="3154363"/>
            <a:ext cx="8382000" cy="884237"/>
            <a:chOff x="381000" y="3154680"/>
            <a:chExt cx="8382000" cy="883920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81000" y="3718560"/>
              <a:ext cx="8382000" cy="320040"/>
              <a:chOff x="240" y="3216"/>
              <a:chExt cx="5280" cy="336"/>
            </a:xfrm>
          </p:grpSpPr>
          <p:sp>
            <p:nvSpPr>
              <p:cNvPr id="22562" name="Line 5"/>
              <p:cNvSpPr>
                <a:spLocks noChangeShapeType="1"/>
              </p:cNvSpPr>
              <p:nvPr/>
            </p:nvSpPr>
            <p:spPr bwMode="auto">
              <a:xfrm>
                <a:off x="288" y="3216"/>
                <a:ext cx="52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Text Box 6"/>
              <p:cNvSpPr txBox="1">
                <a:spLocks noChangeArrowheads="1"/>
              </p:cNvSpPr>
              <p:nvPr/>
            </p:nvSpPr>
            <p:spPr bwMode="auto">
              <a:xfrm>
                <a:off x="240" y="3321"/>
                <a:ext cx="5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Time t</a:t>
                </a:r>
              </a:p>
            </p:txBody>
          </p:sp>
          <p:sp>
            <p:nvSpPr>
              <p:cNvPr id="22564" name="Line 7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57200" y="3443501"/>
              <a:ext cx="381000" cy="2301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6096000" y="3429219"/>
              <a:ext cx="381000" cy="2285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1447800" y="3154680"/>
              <a:ext cx="381000" cy="2285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57" name="Rectangle 12"/>
            <p:cNvSpPr>
              <a:spLocks noChangeArrowheads="1"/>
            </p:cNvSpPr>
            <p:nvPr/>
          </p:nvSpPr>
          <p:spPr bwMode="auto">
            <a:xfrm>
              <a:off x="1447800" y="344424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Rectangle 13"/>
            <p:cNvSpPr>
              <a:spLocks noChangeArrowheads="1"/>
            </p:cNvSpPr>
            <p:nvPr/>
          </p:nvSpPr>
          <p:spPr bwMode="auto">
            <a:xfrm>
              <a:off x="2438400" y="344424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2438400" y="3170549"/>
              <a:ext cx="381000" cy="2285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60" name="Rectangle 15"/>
            <p:cNvSpPr>
              <a:spLocks noChangeArrowheads="1"/>
            </p:cNvSpPr>
            <p:nvPr/>
          </p:nvSpPr>
          <p:spPr bwMode="auto">
            <a:xfrm>
              <a:off x="4953000" y="3444240"/>
              <a:ext cx="381000" cy="2286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Rectangle 16"/>
            <p:cNvSpPr>
              <a:spLocks noChangeArrowheads="1"/>
            </p:cNvSpPr>
            <p:nvPr/>
          </p:nvSpPr>
          <p:spPr bwMode="auto">
            <a:xfrm>
              <a:off x="3810000" y="3429000"/>
              <a:ext cx="381000" cy="228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381000" y="5111750"/>
            <a:ext cx="8382000" cy="1136650"/>
            <a:chOff x="381000" y="5111496"/>
            <a:chExt cx="8382000" cy="113690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381000" y="5928360"/>
              <a:ext cx="8382000" cy="320040"/>
              <a:chOff x="240" y="3216"/>
              <a:chExt cx="5280" cy="336"/>
            </a:xfrm>
          </p:grpSpPr>
          <p:sp>
            <p:nvSpPr>
              <p:cNvPr id="22550" name="Line 5"/>
              <p:cNvSpPr>
                <a:spLocks noChangeShapeType="1"/>
              </p:cNvSpPr>
              <p:nvPr/>
            </p:nvSpPr>
            <p:spPr bwMode="auto">
              <a:xfrm>
                <a:off x="288" y="3216"/>
                <a:ext cx="52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Text Box 6"/>
              <p:cNvSpPr txBox="1">
                <a:spLocks noChangeArrowheads="1"/>
              </p:cNvSpPr>
              <p:nvPr/>
            </p:nvSpPr>
            <p:spPr bwMode="auto">
              <a:xfrm>
                <a:off x="240" y="3321"/>
                <a:ext cx="5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Time t</a:t>
                </a:r>
              </a:p>
            </p:txBody>
          </p:sp>
          <p:sp>
            <p:nvSpPr>
              <p:cNvPr id="22552" name="Line 7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2" name="Rectangle 9"/>
            <p:cNvSpPr>
              <a:spLocks noChangeArrowheads="1"/>
            </p:cNvSpPr>
            <p:nvPr/>
          </p:nvSpPr>
          <p:spPr bwMode="auto">
            <a:xfrm>
              <a:off x="6858000" y="5111496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10"/>
            <p:cNvSpPr>
              <a:spLocks noChangeArrowheads="1"/>
            </p:cNvSpPr>
            <p:nvPr/>
          </p:nvSpPr>
          <p:spPr bwMode="auto">
            <a:xfrm>
              <a:off x="6858000" y="5376672"/>
              <a:ext cx="381000" cy="228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4953000" y="5376668"/>
              <a:ext cx="381000" cy="228651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1447800" y="5654542"/>
              <a:ext cx="381000" cy="22865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2438400" y="5654542"/>
              <a:ext cx="381000" cy="2286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7" name="Rectangle 14"/>
            <p:cNvSpPr>
              <a:spLocks noChangeArrowheads="1"/>
            </p:cNvSpPr>
            <p:nvPr/>
          </p:nvSpPr>
          <p:spPr bwMode="auto">
            <a:xfrm>
              <a:off x="2438400" y="5379720"/>
              <a:ext cx="381000" cy="228600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Rectangle 15"/>
            <p:cNvSpPr>
              <a:spLocks noChangeArrowheads="1"/>
            </p:cNvSpPr>
            <p:nvPr/>
          </p:nvSpPr>
          <p:spPr bwMode="auto">
            <a:xfrm>
              <a:off x="4953000" y="5654040"/>
              <a:ext cx="381000" cy="2286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16"/>
            <p:cNvSpPr>
              <a:spLocks noChangeArrowheads="1"/>
            </p:cNvSpPr>
            <p:nvPr/>
          </p:nvSpPr>
          <p:spPr bwMode="auto">
            <a:xfrm>
              <a:off x="6858000" y="5654040"/>
              <a:ext cx="381000" cy="228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3" name="Picture 3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54488" y="4210050"/>
            <a:ext cx="365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19600" y="4191000"/>
            <a:ext cx="3403092" cy="280797"/>
          </a:xfrm>
          <a:prstGeom prst="rect">
            <a:avLst/>
          </a:prstGeom>
        </p:spPr>
      </p:pic>
      <p:sp>
        <p:nvSpPr>
          <p:cNvPr id="52" name="Freeform 51"/>
          <p:cNvSpPr/>
          <p:nvPr/>
        </p:nvSpPr>
        <p:spPr>
          <a:xfrm>
            <a:off x="422729" y="524328"/>
            <a:ext cx="6758214" cy="6533244"/>
          </a:xfrm>
          <a:custGeom>
            <a:avLst/>
            <a:gdLst>
              <a:gd name="connsiteX0" fmla="*/ 99785 w 6758214"/>
              <a:gd name="connsiteY0" fmla="*/ 1010558 h 6533244"/>
              <a:gd name="connsiteX1" fmla="*/ 186871 w 6758214"/>
              <a:gd name="connsiteY1" fmla="*/ 5495472 h 6533244"/>
              <a:gd name="connsiteX2" fmla="*/ 1221014 w 6758214"/>
              <a:gd name="connsiteY2" fmla="*/ 5560786 h 6533244"/>
              <a:gd name="connsiteX3" fmla="*/ 1297214 w 6758214"/>
              <a:gd name="connsiteY3" fmla="*/ 1075872 h 6533244"/>
              <a:gd name="connsiteX4" fmla="*/ 2211614 w 6758214"/>
              <a:gd name="connsiteY4" fmla="*/ 1206501 h 6533244"/>
              <a:gd name="connsiteX5" fmla="*/ 2266042 w 6758214"/>
              <a:gd name="connsiteY5" fmla="*/ 5778501 h 6533244"/>
              <a:gd name="connsiteX6" fmla="*/ 3311071 w 6758214"/>
              <a:gd name="connsiteY6" fmla="*/ 5691415 h 6533244"/>
              <a:gd name="connsiteX7" fmla="*/ 3528785 w 6758214"/>
              <a:gd name="connsiteY7" fmla="*/ 727529 h 6533244"/>
              <a:gd name="connsiteX8" fmla="*/ 4584700 w 6758214"/>
              <a:gd name="connsiteY8" fmla="*/ 1326243 h 6533244"/>
              <a:gd name="connsiteX9" fmla="*/ 4780642 w 6758214"/>
              <a:gd name="connsiteY9" fmla="*/ 5615215 h 6533244"/>
              <a:gd name="connsiteX10" fmla="*/ 5923642 w 6758214"/>
              <a:gd name="connsiteY10" fmla="*/ 5724072 h 6533244"/>
              <a:gd name="connsiteX11" fmla="*/ 5869214 w 6758214"/>
              <a:gd name="connsiteY11" fmla="*/ 956129 h 6533244"/>
              <a:gd name="connsiteX12" fmla="*/ 6620328 w 6758214"/>
              <a:gd name="connsiteY12" fmla="*/ 1054101 h 6533244"/>
              <a:gd name="connsiteX13" fmla="*/ 6696528 w 6758214"/>
              <a:gd name="connsiteY13" fmla="*/ 5898243 h 653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58214" h="6533244">
                <a:moveTo>
                  <a:pt x="99785" y="1010558"/>
                </a:moveTo>
                <a:cubicBezTo>
                  <a:pt x="49892" y="2873829"/>
                  <a:pt x="0" y="4737101"/>
                  <a:pt x="186871" y="5495472"/>
                </a:cubicBezTo>
                <a:cubicBezTo>
                  <a:pt x="373742" y="6253843"/>
                  <a:pt x="1035957" y="6297386"/>
                  <a:pt x="1221014" y="5560786"/>
                </a:cubicBezTo>
                <a:cubicBezTo>
                  <a:pt x="1406071" y="4824186"/>
                  <a:pt x="1132114" y="1801586"/>
                  <a:pt x="1297214" y="1075872"/>
                </a:cubicBezTo>
                <a:cubicBezTo>
                  <a:pt x="1462314" y="350158"/>
                  <a:pt x="2050143" y="422730"/>
                  <a:pt x="2211614" y="1206501"/>
                </a:cubicBezTo>
                <a:cubicBezTo>
                  <a:pt x="2373085" y="1990273"/>
                  <a:pt x="2082799" y="5031015"/>
                  <a:pt x="2266042" y="5778501"/>
                </a:cubicBezTo>
                <a:cubicBezTo>
                  <a:pt x="2449285" y="6525987"/>
                  <a:pt x="3100614" y="6533244"/>
                  <a:pt x="3311071" y="5691415"/>
                </a:cubicBezTo>
                <a:cubicBezTo>
                  <a:pt x="3521528" y="4849586"/>
                  <a:pt x="3316513" y="1455058"/>
                  <a:pt x="3528785" y="727529"/>
                </a:cubicBezTo>
                <a:cubicBezTo>
                  <a:pt x="3741057" y="0"/>
                  <a:pt x="4376057" y="511629"/>
                  <a:pt x="4584700" y="1326243"/>
                </a:cubicBezTo>
                <a:cubicBezTo>
                  <a:pt x="4793343" y="2140857"/>
                  <a:pt x="4557485" y="4882243"/>
                  <a:pt x="4780642" y="5615215"/>
                </a:cubicBezTo>
                <a:cubicBezTo>
                  <a:pt x="5003799" y="6348187"/>
                  <a:pt x="5742213" y="6500586"/>
                  <a:pt x="5923642" y="5724072"/>
                </a:cubicBezTo>
                <a:cubicBezTo>
                  <a:pt x="6105071" y="4947558"/>
                  <a:pt x="5753100" y="1734457"/>
                  <a:pt x="5869214" y="956129"/>
                </a:cubicBezTo>
                <a:cubicBezTo>
                  <a:pt x="5985328" y="177801"/>
                  <a:pt x="6482442" y="230415"/>
                  <a:pt x="6620328" y="1054101"/>
                </a:cubicBezTo>
                <a:cubicBezTo>
                  <a:pt x="6758214" y="1877787"/>
                  <a:pt x="6727371" y="3888015"/>
                  <a:pt x="6696528" y="5898243"/>
                </a:cubicBezTo>
              </a:path>
            </a:pathLst>
          </a:cu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 bwMode="auto">
          <a:xfrm>
            <a:off x="0" y="3276600"/>
            <a:ext cx="9144000" cy="1295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 By a time of </a:t>
            </a:r>
            <a:r>
              <a:rPr lang="en-US" sz="2000" dirty="0" err="1" smtClean="0">
                <a:solidFill>
                  <a:srgbClr val="FFFF00"/>
                </a:solidFill>
              </a:rPr>
              <a:t>t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u</a:t>
            </a:r>
            <a:r>
              <a:rPr lang="en-US" sz="2000" dirty="0" smtClean="0">
                <a:solidFill>
                  <a:srgbClr val="FFFF00"/>
                </a:solidFill>
              </a:rPr>
              <a:t>, the user u is happy with very high probability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 The expected number of elements we select until </a:t>
            </a:r>
            <a:r>
              <a:rPr lang="en-US" sz="2000" dirty="0" err="1" smtClean="0">
                <a:solidFill>
                  <a:srgbClr val="FFFF00"/>
                </a:solidFill>
              </a:rPr>
              <a:t>t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u</a:t>
            </a:r>
            <a:r>
              <a:rPr lang="en-US" sz="2000" dirty="0" smtClean="0">
                <a:solidFill>
                  <a:srgbClr val="FFFF00"/>
                </a:solidFill>
              </a:rPr>
              <a:t> is O(log n) </a:t>
            </a:r>
            <a:r>
              <a:rPr lang="en-US" sz="2000" dirty="0" err="1" smtClean="0">
                <a:solidFill>
                  <a:srgbClr val="FFFF00"/>
                </a:solidFill>
              </a:rPr>
              <a:t>t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u</a:t>
            </a:r>
            <a:endParaRPr lang="en-US" sz="2000" baseline="-25000" dirty="0" smtClean="0">
              <a:solidFill>
                <a:srgbClr val="FFFF00"/>
              </a:solidFill>
            </a:endParaRP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000" baseline="-25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The happiness time of user u is at most O(log n) </a:t>
            </a:r>
            <a:r>
              <a:rPr lang="en-US" sz="2000" dirty="0" err="1" smtClean="0">
                <a:solidFill>
                  <a:srgbClr val="FFFF00"/>
                </a:solidFill>
              </a:rPr>
              <a:t>LP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u</a:t>
            </a:r>
            <a:endParaRPr lang="en-US" sz="2000" baseline="-25000" dirty="0" smtClean="0">
              <a:solidFill>
                <a:srgbClr val="FFFF00"/>
              </a:solidFill>
            </a:endParaRP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000" baseline="-25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Average happiness time is O(log n) </a:t>
            </a:r>
            <a:r>
              <a:rPr lang="en-US" sz="2000" dirty="0" err="1" smtClean="0">
                <a:solidFill>
                  <a:srgbClr val="FFFF00"/>
                </a:solidFill>
              </a:rPr>
              <a:t>LP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cost</a:t>
            </a:r>
            <a:endParaRPr lang="en-US" sz="2000" baseline="-25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elgooG</a:t>
            </a:r>
            <a:r>
              <a:rPr lang="en-US" dirty="0" smtClean="0"/>
              <a:t>: A Hypothetical Search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Given a search query Q</a:t>
            </a:r>
          </a:p>
          <a:p>
            <a:r>
              <a:rPr lang="en-US" sz="2400" dirty="0" smtClean="0"/>
              <a:t>Identify relevant webpages and order them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Main Issues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Different users looking for different things with same query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</a:rPr>
              <a:t>		(cricket: game, mobile company, insect, movie, etc.)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Different link requirements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</a:rPr>
              <a:t>		(not all users click first relevant link they like)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 smtClean="0">
              <a:latin typeface="Calibri" pitchFamily="34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4876800"/>
            <a:ext cx="54102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Our ordering should capture these varying needs and keep all clients happy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800600" y="2133600"/>
            <a:ext cx="1524000" cy="3048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O(log n)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Problem with rounding strategy</a:t>
            </a:r>
          </a:p>
          <a:p>
            <a:pPr lvl="1"/>
            <a:r>
              <a:rPr lang="en-US" sz="2200" dirty="0" smtClean="0"/>
              <a:t>selection probabilities were uniform</a:t>
            </a:r>
          </a:p>
          <a:p>
            <a:pPr lvl="1"/>
            <a:r>
              <a:rPr lang="en-US" sz="2200" dirty="0" smtClean="0"/>
              <a:t>users which the LP made happy early need to be given more priority</a:t>
            </a:r>
          </a:p>
          <a:p>
            <a:endParaRPr lang="en-US" sz="2400" dirty="0" smtClean="0"/>
          </a:p>
          <a:p>
            <a:r>
              <a:rPr lang="en-US" sz="2400" dirty="0" smtClean="0"/>
              <a:t>Use non-uniform rounding</a:t>
            </a:r>
          </a:p>
          <a:p>
            <a:pPr lvl="1"/>
            <a:r>
              <a:rPr lang="en-US" sz="2200" dirty="0" smtClean="0"/>
              <a:t>know that users which got happy later in the LP can afford to wait more!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Breaking the O(log n) Barrier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Consider a time interval [1, 2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                        is more than ¼, include e in </a:t>
            </a:r>
            <a:r>
              <a:rPr lang="en-US" sz="2000" dirty="0" err="1" smtClean="0"/>
              <a:t>O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Else include e in </a:t>
            </a:r>
            <a:r>
              <a:rPr lang="en-US" sz="2000" dirty="0" err="1" smtClean="0"/>
              <a:t>O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with probability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Expected number of elements rounded: 4.2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Consider a set such that y</a:t>
            </a:r>
            <a:r>
              <a:rPr lang="en-US" sz="2400" baseline="-25000" dirty="0" smtClean="0"/>
              <a:t>S,2</a:t>
            </a:r>
            <a:r>
              <a:rPr lang="en-US" sz="2400" baseline="10000" dirty="0" smtClean="0"/>
              <a:t>i</a:t>
            </a:r>
            <a:r>
              <a:rPr lang="en-US" sz="2400" dirty="0" smtClean="0"/>
              <a:t> is  ½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good elements are included with probability 1. 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Any set that is fractionally ½ covered, is “happy” with constant probability.</a:t>
            </a:r>
          </a:p>
          <a:p>
            <a:pPr lvl="1">
              <a:lnSpc>
                <a:spcPct val="90000"/>
              </a:lnSpc>
            </a:pPr>
            <a:endParaRPr lang="en-US" sz="2000" baseline="-25000" dirty="0" smtClean="0"/>
          </a:p>
        </p:txBody>
      </p:sp>
      <p:pic>
        <p:nvPicPr>
          <p:cNvPr id="71689" name="Picture 9" descr="addin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2057400"/>
            <a:ext cx="1031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8" name="Picture 8" descr="addin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38725" y="2362200"/>
            <a:ext cx="13509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1" name="Picture 11" descr="addin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2175" y="4768850"/>
            <a:ext cx="408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457200" y="1600200"/>
            <a:ext cx="8077200" cy="1143000"/>
          </a:xfrm>
          <a:prstGeom prst="rect">
            <a:avLst/>
          </a:prstGeom>
          <a:solidFill>
            <a:srgbClr val="28C637">
              <a:alpha val="1803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Breaking the O(log n) Barrier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200" dirty="0" smtClean="0"/>
              <a:t>Let </a:t>
            </a:r>
            <a:r>
              <a:rPr lang="en-US" sz="2200" dirty="0" err="1" smtClean="0">
                <a:solidFill>
                  <a:srgbClr val="C00000"/>
                </a:solidFill>
              </a:rPr>
              <a:t>O</a:t>
            </a:r>
            <a:r>
              <a:rPr lang="en-US" sz="2200" baseline="-25000" dirty="0" err="1" smtClean="0">
                <a:solidFill>
                  <a:srgbClr val="C00000"/>
                </a:solidFill>
              </a:rPr>
              <a:t>i</a:t>
            </a:r>
            <a:r>
              <a:rPr lang="en-US" sz="2200" dirty="0" smtClean="0"/>
              <a:t> denote the selected elements when we randomly round the LP solution restricted to the interval </a:t>
            </a:r>
            <a:r>
              <a:rPr lang="en-US" sz="2200" dirty="0" smtClean="0">
                <a:solidFill>
                  <a:srgbClr val="C00000"/>
                </a:solidFill>
              </a:rPr>
              <a:t>[1, 2</a:t>
            </a:r>
            <a:r>
              <a:rPr lang="en-US" sz="2200" baseline="30000" dirty="0" smtClean="0">
                <a:solidFill>
                  <a:srgbClr val="C00000"/>
                </a:solidFill>
              </a:rPr>
              <a:t>i</a:t>
            </a:r>
            <a:r>
              <a:rPr lang="en-US" sz="2200" dirty="0" smtClean="0">
                <a:solidFill>
                  <a:srgbClr val="C00000"/>
                </a:solidFill>
              </a:rPr>
              <a:t>]</a:t>
            </a:r>
          </a:p>
          <a:p>
            <a:r>
              <a:rPr lang="en-US" sz="2200" dirty="0" smtClean="0"/>
              <a:t>Say the final ordering is O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O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… O </a:t>
            </a:r>
            <a:r>
              <a:rPr lang="en-US" sz="2200" baseline="-25000" dirty="0" smtClean="0"/>
              <a:t>log n</a:t>
            </a:r>
          </a:p>
          <a:p>
            <a:endParaRPr lang="en-US" sz="2200" baseline="-25000" dirty="0" smtClean="0"/>
          </a:p>
          <a:p>
            <a:pPr>
              <a:buNone/>
            </a:pPr>
            <a:r>
              <a:rPr lang="en-US" sz="2200" i="1" dirty="0" smtClean="0">
                <a:solidFill>
                  <a:srgbClr val="990000"/>
                </a:solidFill>
              </a:rPr>
              <a:t>How much does a user pay? (if the LP made it happy at time 2</a:t>
            </a:r>
            <a:r>
              <a:rPr lang="en-US" sz="2200" i="1" baseline="30000" dirty="0" smtClean="0">
                <a:solidFill>
                  <a:srgbClr val="990000"/>
                </a:solidFill>
              </a:rPr>
              <a:t>t</a:t>
            </a:r>
            <a:r>
              <a:rPr lang="en-US" sz="2200" i="1" baseline="15000" dirty="0" smtClean="0">
                <a:solidFill>
                  <a:srgbClr val="990000"/>
                </a:solidFill>
              </a:rPr>
              <a:t>u</a:t>
            </a:r>
            <a:r>
              <a:rPr lang="en-US" sz="2200" i="1" dirty="0" smtClean="0">
                <a:solidFill>
                  <a:srgbClr val="990000"/>
                </a:solidFill>
              </a:rPr>
              <a:t>)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533400" y="3352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919288" y="3352800"/>
            <a:ext cx="1036637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3108325" y="3352800"/>
            <a:ext cx="1943100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165725" y="3352800"/>
            <a:ext cx="3368675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803525" y="3886200"/>
            <a:ext cx="184150" cy="917575"/>
            <a:chOff x="1265" y="2352"/>
            <a:chExt cx="136" cy="478"/>
          </a:xfrm>
        </p:grpSpPr>
        <p:sp>
          <p:nvSpPr>
            <p:cNvPr id="24611" name="Line 8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 Box 11"/>
            <p:cNvSpPr txBox="1">
              <a:spLocks noChangeArrowheads="1"/>
            </p:cNvSpPr>
            <p:nvPr/>
          </p:nvSpPr>
          <p:spPr bwMode="auto">
            <a:xfrm>
              <a:off x="1265" y="2686"/>
              <a:ext cx="1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aseline="30000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33400" y="4586291"/>
            <a:ext cx="2471738" cy="445613"/>
            <a:chOff x="48" y="3072"/>
            <a:chExt cx="1392" cy="330"/>
          </a:xfrm>
        </p:grpSpPr>
        <p:sp>
          <p:nvSpPr>
            <p:cNvPr id="24609" name="Line 10"/>
            <p:cNvSpPr>
              <a:spLocks noChangeShapeType="1"/>
            </p:cNvSpPr>
            <p:nvPr/>
          </p:nvSpPr>
          <p:spPr bwMode="auto">
            <a:xfrm>
              <a:off x="48" y="307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Text Box 13"/>
            <p:cNvSpPr txBox="1">
              <a:spLocks noChangeArrowheads="1"/>
            </p:cNvSpPr>
            <p:nvPr/>
          </p:nvSpPr>
          <p:spPr bwMode="auto">
            <a:xfrm>
              <a:off x="652" y="3128"/>
              <a:ext cx="34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i="1" baseline="30000" dirty="0" smtClean="0"/>
                <a:t>t</a:t>
              </a:r>
              <a:r>
                <a:rPr lang="en-US" i="1" baseline="15000" dirty="0" smtClean="0"/>
                <a:t>u</a:t>
              </a:r>
              <a:r>
                <a:rPr lang="en-US" baseline="30000" dirty="0" smtClean="0"/>
                <a:t>+1</a:t>
              </a:r>
              <a:endParaRPr lang="en-US" baseline="30000" dirty="0"/>
            </a:p>
          </p:txBody>
        </p:sp>
      </p:grpSp>
      <p:pic>
        <p:nvPicPr>
          <p:cNvPr id="44" name="Picture 4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936750" y="6288087"/>
            <a:ext cx="1194435" cy="257175"/>
          </a:xfrm>
          <a:prstGeom prst="rect">
            <a:avLst/>
          </a:prstGeom>
        </p:spPr>
      </p:pic>
      <p:pic>
        <p:nvPicPr>
          <p:cNvPr id="40" name="Picture 3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946150" y="6337300"/>
            <a:ext cx="552450" cy="207645"/>
          </a:xfrm>
          <a:prstGeom prst="rect">
            <a:avLst/>
          </a:prstGeom>
        </p:spPr>
      </p:pic>
      <p:pic>
        <p:nvPicPr>
          <p:cNvPr id="45" name="Picture 4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320415" y="6273800"/>
            <a:ext cx="2089785" cy="272415"/>
          </a:xfrm>
          <a:prstGeom prst="rect">
            <a:avLst/>
          </a:prstGeom>
        </p:spPr>
      </p:pic>
      <p:pic>
        <p:nvPicPr>
          <p:cNvPr id="46" name="Picture 4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566410" y="6248400"/>
            <a:ext cx="2205990" cy="274320"/>
          </a:xfrm>
          <a:prstGeom prst="rect">
            <a:avLst/>
          </a:prstGeom>
        </p:spPr>
      </p:pic>
      <p:pic>
        <p:nvPicPr>
          <p:cNvPr id="75797" name="Picture 21" descr="addin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56550" y="6307138"/>
            <a:ext cx="5016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803775" y="3886200"/>
            <a:ext cx="209550" cy="1465263"/>
            <a:chOff x="1266" y="2352"/>
            <a:chExt cx="126" cy="411"/>
          </a:xfrm>
        </p:grpSpPr>
        <p:sp>
          <p:nvSpPr>
            <p:cNvPr id="24607" name="Line 29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Text Box 30"/>
            <p:cNvSpPr txBox="1">
              <a:spLocks noChangeArrowheads="1"/>
            </p:cNvSpPr>
            <p:nvPr/>
          </p:nvSpPr>
          <p:spPr bwMode="auto">
            <a:xfrm>
              <a:off x="1266" y="2686"/>
              <a:ext cx="11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aseline="30000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8334375" y="3886200"/>
            <a:ext cx="184150" cy="1970088"/>
            <a:chOff x="1238" y="2352"/>
            <a:chExt cx="189" cy="388"/>
          </a:xfrm>
        </p:grpSpPr>
        <p:sp>
          <p:nvSpPr>
            <p:cNvPr id="24605" name="Line 32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33"/>
            <p:cNvSpPr txBox="1">
              <a:spLocks noChangeArrowheads="1"/>
            </p:cNvSpPr>
            <p:nvPr/>
          </p:nvSpPr>
          <p:spPr bwMode="auto">
            <a:xfrm>
              <a:off x="1238" y="2686"/>
              <a:ext cx="189" cy="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aseline="30000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5029203"/>
            <a:ext cx="4468813" cy="445614"/>
            <a:chOff x="48" y="3072"/>
            <a:chExt cx="1392" cy="330"/>
          </a:xfrm>
        </p:grpSpPr>
        <p:sp>
          <p:nvSpPr>
            <p:cNvPr id="24603" name="Line 37"/>
            <p:cNvSpPr>
              <a:spLocks noChangeShapeType="1"/>
            </p:cNvSpPr>
            <p:nvPr/>
          </p:nvSpPr>
          <p:spPr bwMode="auto">
            <a:xfrm>
              <a:off x="48" y="307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38"/>
            <p:cNvSpPr txBox="1">
              <a:spLocks noChangeArrowheads="1"/>
            </p:cNvSpPr>
            <p:nvPr/>
          </p:nvSpPr>
          <p:spPr bwMode="auto">
            <a:xfrm>
              <a:off x="652" y="3128"/>
              <a:ext cx="19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i="1" baseline="30000" dirty="0" smtClean="0"/>
                <a:t>t</a:t>
              </a:r>
              <a:r>
                <a:rPr lang="en-US" i="1" baseline="15000" dirty="0" smtClean="0"/>
                <a:t>u</a:t>
              </a:r>
              <a:r>
                <a:rPr lang="en-US" baseline="30000" dirty="0" smtClean="0"/>
                <a:t>+2</a:t>
              </a:r>
              <a:endParaRPr lang="en-US" baseline="30000" dirty="0"/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33400" y="5562603"/>
            <a:ext cx="8001000" cy="445614"/>
            <a:chOff x="48" y="3072"/>
            <a:chExt cx="1392" cy="330"/>
          </a:xfrm>
        </p:grpSpPr>
        <p:sp>
          <p:nvSpPr>
            <p:cNvPr id="24601" name="Line 40"/>
            <p:cNvSpPr>
              <a:spLocks noChangeShapeType="1"/>
            </p:cNvSpPr>
            <p:nvPr/>
          </p:nvSpPr>
          <p:spPr bwMode="auto">
            <a:xfrm>
              <a:off x="48" y="307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41"/>
            <p:cNvSpPr txBox="1">
              <a:spLocks noChangeArrowheads="1"/>
            </p:cNvSpPr>
            <p:nvPr/>
          </p:nvSpPr>
          <p:spPr bwMode="auto">
            <a:xfrm>
              <a:off x="652" y="3128"/>
              <a:ext cx="10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i="1" baseline="30000" dirty="0" smtClean="0"/>
                <a:t>t</a:t>
              </a:r>
              <a:r>
                <a:rPr lang="en-US" i="1" baseline="15000" dirty="0" smtClean="0"/>
                <a:t>u</a:t>
              </a:r>
              <a:r>
                <a:rPr lang="en-US" baseline="30000" dirty="0" smtClean="0"/>
                <a:t>+3</a:t>
              </a:r>
              <a:endParaRPr lang="en-US" baseline="30000" dirty="0"/>
            </a:p>
          </p:txBody>
        </p:sp>
      </p:grpSp>
      <p:sp>
        <p:nvSpPr>
          <p:cNvPr id="75818" name="Rectangle 42"/>
          <p:cNvSpPr>
            <a:spLocks noChangeArrowheads="1"/>
          </p:cNvSpPr>
          <p:nvPr/>
        </p:nvSpPr>
        <p:spPr bwMode="auto">
          <a:xfrm>
            <a:off x="457200" y="6096000"/>
            <a:ext cx="8229600" cy="609600"/>
          </a:xfrm>
          <a:prstGeom prst="rect">
            <a:avLst/>
          </a:prstGeom>
          <a:solidFill>
            <a:srgbClr val="28C637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889875" y="2514600"/>
            <a:ext cx="1101725" cy="712788"/>
            <a:chOff x="7889875" y="2514600"/>
            <a:chExt cx="1101725" cy="712788"/>
          </a:xfrm>
        </p:grpSpPr>
        <p:sp>
          <p:nvSpPr>
            <p:cNvPr id="19479" name="Rectangle 26"/>
            <p:cNvSpPr>
              <a:spLocks noChangeArrowheads="1"/>
            </p:cNvSpPr>
            <p:nvPr/>
          </p:nvSpPr>
          <p:spPr bwMode="auto">
            <a:xfrm>
              <a:off x="7889875" y="2514600"/>
              <a:ext cx="1101725" cy="7127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8" name="Picture 37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8097618" y="2735996"/>
              <a:ext cx="864394" cy="333375"/>
            </a:xfrm>
            <a:prstGeom prst="rect">
              <a:avLst/>
            </a:prstGeom>
          </p:spPr>
        </p:pic>
      </p:grpSp>
      <p:sp>
        <p:nvSpPr>
          <p:cNvPr id="75819" name="Line 43"/>
          <p:cNvSpPr>
            <a:spLocks noChangeShapeType="1"/>
          </p:cNvSpPr>
          <p:nvPr/>
        </p:nvSpPr>
        <p:spPr bwMode="auto">
          <a:xfrm>
            <a:off x="0" y="2514600"/>
            <a:ext cx="914400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20" name="Text Box 44"/>
          <p:cNvSpPr txBox="1">
            <a:spLocks noChangeArrowheads="1"/>
          </p:cNvSpPr>
          <p:nvPr/>
        </p:nvSpPr>
        <p:spPr bwMode="auto">
          <a:xfrm>
            <a:off x="1127125" y="33639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…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743200" y="3505200"/>
            <a:ext cx="3276600" cy="1143000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O(1) Approximation!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 animBg="1"/>
      <p:bldP spid="75818" grpId="0" animBg="1"/>
      <p:bldP spid="75819" grpId="0" animBg="1"/>
      <p:bldP spid="75820" grpId="0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On to the generalized problem</a:t>
            </a:r>
          </a:p>
        </p:txBody>
      </p:sp>
      <p:pic>
        <p:nvPicPr>
          <p:cNvPr id="25603" name="Picture 16" descr="addin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887413" y="1889125"/>
            <a:ext cx="7418387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 descr="addin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414588" y="5334000"/>
            <a:ext cx="4519612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 descr="addin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414588" y="5791200"/>
            <a:ext cx="365125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 descr="addin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2338388" y="6248400"/>
            <a:ext cx="38735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762000" y="1660525"/>
            <a:ext cx="7772400" cy="3368675"/>
          </a:xfrm>
          <a:prstGeom prst="roundRect">
            <a:avLst>
              <a:gd name="adj" fmla="val 16667"/>
            </a:avLst>
          </a:prstGeom>
          <a:solidFill>
            <a:srgbClr val="00FF00">
              <a:alpha val="1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914400" y="3760788"/>
            <a:ext cx="7467600" cy="582612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1905000" y="5486400"/>
            <a:ext cx="5257800" cy="914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 pitchFamily="34" charset="0"/>
              </a:rPr>
              <a:t>Knapsack Cover Inequalities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4" grpId="0" animBg="1"/>
      <p:bldP spid="676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990000"/>
                </a:solidFill>
              </a:rPr>
              <a:t>Generalized Min-Sum Set Cover</a:t>
            </a:r>
          </a:p>
          <a:p>
            <a:pPr lvl="1"/>
            <a:r>
              <a:rPr lang="en-US" sz="2000" dirty="0" smtClean="0"/>
              <a:t>Constant Factor Approximation Algorithm</a:t>
            </a:r>
          </a:p>
          <a:p>
            <a:pPr lvl="1"/>
            <a:r>
              <a:rPr lang="en-US" sz="2000" dirty="0" smtClean="0"/>
              <a:t>Non-uniform randomized rounding by looking at prefixes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C00000"/>
                </a:solidFill>
              </a:rPr>
              <a:t>Open Questions</a:t>
            </a:r>
          </a:p>
          <a:p>
            <a:pPr lvl="1"/>
            <a:r>
              <a:rPr lang="en-US" sz="2000" dirty="0" smtClean="0"/>
              <a:t>Our constant (400) is too large to be useful. Better constants, anyone?</a:t>
            </a:r>
          </a:p>
          <a:p>
            <a:pPr lvl="1"/>
            <a:r>
              <a:rPr lang="en-US" sz="2000" dirty="0" smtClean="0"/>
              <a:t>Can we handle non-identical pages? </a:t>
            </a:r>
          </a:p>
          <a:p>
            <a:pPr lvl="1">
              <a:buNone/>
            </a:pPr>
            <a:r>
              <a:rPr lang="en-US" sz="2000" dirty="0" smtClean="0"/>
              <a:t>	(some pages are more relevant than others)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743200" y="5029200"/>
            <a:ext cx="3505200" cy="990600"/>
          </a:xfrm>
          <a:prstGeom prst="roundRect">
            <a:avLst/>
          </a:prstGeom>
          <a:solidFill>
            <a:schemeClr val="bg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Thanks a lot! Questions?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edit-sear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8300" y="1905000"/>
            <a:ext cx="3339500" cy="403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Small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2"/>
          <p:cNvSpPr>
            <a:spLocks/>
          </p:cNvSpPr>
          <p:nvPr/>
        </p:nvSpPr>
        <p:spPr bwMode="auto">
          <a:xfrm>
            <a:off x="457200" y="1570038"/>
            <a:ext cx="5334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dirty="0">
                <a:latin typeface="Calibri" pitchFamily="34" charset="0"/>
              </a:rPr>
              <a:t>Query is “</a:t>
            </a:r>
            <a:r>
              <a:rPr lang="en-US" sz="2200" dirty="0">
                <a:solidFill>
                  <a:srgbClr val="0070C0"/>
                </a:solidFill>
                <a:latin typeface="Calibri" pitchFamily="34" charset="0"/>
              </a:rPr>
              <a:t>giant</a:t>
            </a:r>
            <a:r>
              <a:rPr lang="en-US" sz="2200" dirty="0">
                <a:latin typeface="Calibri" pitchFamily="34" charset="0"/>
              </a:rPr>
              <a:t>”, 3 users in system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User 1</a:t>
            </a:r>
            <a:r>
              <a:rPr lang="en-US" dirty="0">
                <a:latin typeface="Calibri" pitchFamily="34" charset="0"/>
              </a:rPr>
              <a:t> needs groceries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User 2</a:t>
            </a:r>
            <a:r>
              <a:rPr lang="en-US" dirty="0">
                <a:latin typeface="Calibri" pitchFamily="34" charset="0"/>
              </a:rPr>
              <a:t> wants bikes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User 3</a:t>
            </a:r>
            <a:r>
              <a:rPr lang="en-US" dirty="0">
                <a:latin typeface="Calibri" pitchFamily="34" charset="0"/>
              </a:rPr>
              <a:t> searches for the movie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200" dirty="0">
                <a:latin typeface="Calibri" pitchFamily="34" charset="0"/>
              </a:rPr>
              <a:t>User Happiness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latin typeface="Calibri" pitchFamily="34" charset="0"/>
              </a:rPr>
              <a:t>Users 1,2 </a:t>
            </a:r>
            <a:r>
              <a:rPr lang="en-US" dirty="0" smtClean="0">
                <a:latin typeface="Calibri" pitchFamily="34" charset="0"/>
              </a:rPr>
              <a:t>most likely click on </a:t>
            </a:r>
            <a:r>
              <a:rPr lang="en-US" dirty="0">
                <a:latin typeface="Calibri" pitchFamily="34" charset="0"/>
              </a:rPr>
              <a:t>the </a:t>
            </a:r>
            <a:endParaRPr lang="en-US" dirty="0" smtClean="0">
              <a:latin typeface="Calibri" pitchFamily="34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dirty="0" smtClean="0">
                <a:latin typeface="Calibri" pitchFamily="34" charset="0"/>
              </a:rPr>
              <a:t>	first relevant </a:t>
            </a:r>
            <a:r>
              <a:rPr lang="en-US" dirty="0">
                <a:latin typeface="Calibri" pitchFamily="34" charset="0"/>
              </a:rPr>
              <a:t>link itself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Calibri" pitchFamily="34" charset="0"/>
              </a:rPr>
              <a:t>User 3 considers </a:t>
            </a:r>
            <a:r>
              <a:rPr lang="en-US" dirty="0" smtClean="0">
                <a:latin typeface="Calibri" pitchFamily="34" charset="0"/>
              </a:rPr>
              <a:t>two </a:t>
            </a:r>
            <a:r>
              <a:rPr lang="en-US" dirty="0" err="1" smtClean="0">
                <a:latin typeface="Calibri" pitchFamily="34" charset="0"/>
              </a:rPr>
              <a:t>relavent</a:t>
            </a:r>
            <a:r>
              <a:rPr lang="en-US" dirty="0" smtClean="0">
                <a:latin typeface="Calibri" pitchFamily="34" charset="0"/>
              </a:rPr>
              <a:t> links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dirty="0" smtClean="0">
                <a:latin typeface="Calibri" pitchFamily="34" charset="0"/>
              </a:rPr>
              <a:t>	before deciding on one</a:t>
            </a:r>
            <a:endParaRPr lang="en-US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dirty="0" smtClean="0">
                <a:latin typeface="Calibri" pitchFamily="34" charset="0"/>
              </a:rPr>
              <a:t>Want to find an order which is good on average</a:t>
            </a:r>
            <a:endParaRPr lang="en-US" sz="2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dirty="0">
              <a:latin typeface="Calibri" pitchFamily="34" charset="0"/>
            </a:endParaRPr>
          </a:p>
          <a:p>
            <a:pPr marL="285750" indent="-28575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endParaRPr lang="en-US" dirty="0">
              <a:latin typeface="Calibri" pitchFamily="34" charset="0"/>
            </a:endParaRPr>
          </a:p>
          <a:p>
            <a:pPr marL="285750" indent="-28575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endParaRPr lang="en-US" dirty="0">
              <a:latin typeface="Calibri" pitchFamily="34" charset="0"/>
            </a:endParaRPr>
          </a:p>
          <a:p>
            <a:pPr marL="285750" indent="-285750">
              <a:spcBef>
                <a:spcPct val="20000"/>
              </a:spcBef>
              <a:buSzPct val="75000"/>
              <a:buFont typeface="Arial" charset="0"/>
              <a:buChar char="–"/>
              <a:defRPr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17" name="Group 66"/>
          <p:cNvGrpSpPr>
            <a:grpSpLocks/>
          </p:cNvGrpSpPr>
          <p:nvPr/>
        </p:nvGrpSpPr>
        <p:grpSpPr bwMode="auto">
          <a:xfrm>
            <a:off x="4337050" y="2808287"/>
            <a:ext cx="1454150" cy="1001713"/>
            <a:chOff x="4419600" y="2667000"/>
            <a:chExt cx="1454150" cy="1001713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5105400" y="3429000"/>
              <a:ext cx="76835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5105400" y="2667000"/>
              <a:ext cx="76835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0" name="Picture 64" descr="giant_bikes.g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9600" y="3505200"/>
              <a:ext cx="876300" cy="16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8" name="Group 77"/>
          <p:cNvGrpSpPr/>
          <p:nvPr/>
        </p:nvGrpSpPr>
        <p:grpSpPr>
          <a:xfrm>
            <a:off x="4664075" y="4114800"/>
            <a:ext cx="1203325" cy="1295400"/>
            <a:chOff x="4664075" y="4114800"/>
            <a:chExt cx="1203325" cy="1295400"/>
          </a:xfrm>
        </p:grpSpPr>
        <p:pic>
          <p:nvPicPr>
            <p:cNvPr id="12" name="Picture 62" descr="giant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64075" y="4191000"/>
              <a:ext cx="44132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9" name="Straight Arrow Connector 68"/>
            <p:cNvCxnSpPr>
              <a:stCxn id="12" idx="3"/>
            </p:cNvCxnSpPr>
            <p:nvPr/>
          </p:nvCxnSpPr>
          <p:spPr>
            <a:xfrm>
              <a:off x="5105400" y="4495800"/>
              <a:ext cx="6858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5105400" y="4114800"/>
              <a:ext cx="76200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16200000" flipH="1">
              <a:off x="5067300" y="4686300"/>
              <a:ext cx="762000" cy="6858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419600" y="2438400"/>
            <a:ext cx="1371600" cy="685800"/>
            <a:chOff x="4419600" y="2438400"/>
            <a:chExt cx="1371600" cy="685800"/>
          </a:xfrm>
        </p:grpSpPr>
        <p:sp>
          <p:nvSpPr>
            <p:cNvPr id="63" name="Line 16"/>
            <p:cNvSpPr>
              <a:spLocks noChangeShapeType="1"/>
            </p:cNvSpPr>
            <p:nvPr/>
          </p:nvSpPr>
          <p:spPr bwMode="auto">
            <a:xfrm flipV="1">
              <a:off x="5022850" y="2438400"/>
              <a:ext cx="7683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>
              <a:off x="5022850" y="2895600"/>
              <a:ext cx="76835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19600" y="2667000"/>
              <a:ext cx="685800" cy="28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6" name="Oval 25"/>
          <p:cNvSpPr/>
          <p:nvPr/>
        </p:nvSpPr>
        <p:spPr>
          <a:xfrm rot="20274746">
            <a:off x="5013761" y="2524003"/>
            <a:ext cx="776795" cy="155039"/>
          </a:xfrm>
          <a:prstGeom prst="ellipse">
            <a:avLst/>
          </a:prstGeom>
          <a:solidFill>
            <a:srgbClr val="28C63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8474505">
            <a:off x="4869957" y="3153994"/>
            <a:ext cx="1066800" cy="152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20521716">
            <a:off x="5028525" y="4164302"/>
            <a:ext cx="837330" cy="1424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517258">
            <a:off x="5019499" y="4515415"/>
            <a:ext cx="837330" cy="1424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1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4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5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1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2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295400" y="1265396"/>
            <a:ext cx="6477000" cy="4185761"/>
            <a:chOff x="1676400" y="1265396"/>
            <a:chExt cx="6477000" cy="4185761"/>
          </a:xfrm>
        </p:grpSpPr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V="1">
              <a:off x="5764213" y="3796788"/>
              <a:ext cx="960438" cy="27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V="1">
              <a:off x="5764213" y="2892720"/>
              <a:ext cx="960438" cy="994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V="1">
              <a:off x="5764213" y="2531092"/>
              <a:ext cx="960438" cy="361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5764213" y="3073533"/>
              <a:ext cx="960438" cy="27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5764213" y="4248822"/>
              <a:ext cx="960438" cy="72325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22" descr="geagle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2802313"/>
              <a:ext cx="714375" cy="339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3" descr="giant_bikes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4900" y="3887195"/>
              <a:ext cx="1095375" cy="193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676400" y="1265396"/>
              <a:ext cx="6477000" cy="41857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rgbClr val="C00000"/>
                  </a:solidFill>
                  <a:latin typeface="+mn-lt"/>
                </a:rPr>
                <a:t>One Possible Ordering</a:t>
              </a:r>
            </a:p>
            <a:p>
              <a:pPr algn="ctr">
                <a:defRPr/>
              </a:pPr>
              <a:endParaRPr lang="en-US" sz="2000" b="1" smtClean="0">
                <a:solidFill>
                  <a:srgbClr val="C00000"/>
                </a:solidFill>
                <a:latin typeface="+mn-lt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smtClean="0">
                  <a:latin typeface="+mn-lt"/>
                </a:rPr>
                <a:t>gianteagle.com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smtClean="0">
                  <a:latin typeface="+mn-lt"/>
                </a:rPr>
                <a:t>gianteagle.com/welcome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smtClean="0">
                  <a:latin typeface="+mn-lt"/>
                </a:rPr>
                <a:t>giantbikes.com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smtClean="0">
                  <a:latin typeface="+mn-lt"/>
                </a:rPr>
                <a:t>imdb.com/giant(1956)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smtClean="0">
                  <a:latin typeface="+mn-lt"/>
                </a:rPr>
                <a:t>gianteagle.com/fools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smtClean="0">
                  <a:latin typeface="+mn-lt"/>
                </a:rPr>
                <a:t>gianteagle.com/your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smtClean="0">
                  <a:latin typeface="+mn-lt"/>
                </a:rPr>
                <a:t>gianteagle.com/search_engine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smtClean="0">
                  <a:latin typeface="+mn-lt"/>
                </a:rPr>
                <a:t>movies.yahoo.com/giant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endParaRPr lang="en-US" i="1" dirty="0">
                <a:latin typeface="+mn-lt"/>
              </a:endParaRPr>
            </a:p>
          </p:txBody>
        </p: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5672847" y="2009270"/>
              <a:ext cx="2480553" cy="361627"/>
              <a:chOff x="4876800" y="1600200"/>
              <a:chExt cx="2057400" cy="3048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5486400" y="16002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1 happy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4876800" y="1752600"/>
                <a:ext cx="609600" cy="1588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0"/>
            <p:cNvGrpSpPr>
              <a:grpSpLocks/>
            </p:cNvGrpSpPr>
            <p:nvPr/>
          </p:nvGrpSpPr>
          <p:grpSpPr bwMode="auto">
            <a:xfrm>
              <a:off x="5672847" y="2789624"/>
              <a:ext cx="2480553" cy="361627"/>
              <a:chOff x="4876800" y="2133600"/>
              <a:chExt cx="2057400" cy="3048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486400" y="21336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2 happy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rot="10800000">
                <a:off x="4876800" y="2284413"/>
                <a:ext cx="609600" cy="1587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5699193" y="4581900"/>
              <a:ext cx="2454207" cy="361627"/>
              <a:chOff x="4860588" y="3505200"/>
              <a:chExt cx="2073612" cy="3048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486400" y="35052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3 happy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10800000">
                <a:off x="4860588" y="3656013"/>
                <a:ext cx="609600" cy="1587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 bwMode="auto">
            <a:xfrm>
              <a:off x="1676400" y="2045750"/>
              <a:ext cx="381000" cy="361627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676400" y="2789624"/>
              <a:ext cx="381000" cy="361627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676400" y="4581900"/>
              <a:ext cx="381000" cy="361627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762000" y="5257800"/>
            <a:ext cx="7543800" cy="1295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Average Happiness Time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= (1 + 3 + 8)/3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= 4 </a:t>
            </a:r>
            <a:endParaRPr lang="en-US" sz="2400" dirty="0">
              <a:solidFill>
                <a:srgbClr val="FFFF0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295400" y="1981200"/>
            <a:ext cx="6477000" cy="2585323"/>
            <a:chOff x="3810000" y="-1430655"/>
            <a:chExt cx="6477000" cy="2585323"/>
          </a:xfrm>
        </p:grpSpPr>
        <p:sp>
          <p:nvSpPr>
            <p:cNvPr id="30" name="TextBox 29"/>
            <p:cNvSpPr txBox="1"/>
            <p:nvPr/>
          </p:nvSpPr>
          <p:spPr bwMode="auto">
            <a:xfrm>
              <a:off x="3810000" y="-1430655"/>
              <a:ext cx="6477000" cy="25853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b="1" dirty="0" smtClean="0">
                  <a:solidFill>
                    <a:srgbClr val="C00000"/>
                  </a:solidFill>
                  <a:latin typeface="+mn-lt"/>
                </a:rPr>
                <a:t>A Better Ordering</a:t>
              </a:r>
            </a:p>
            <a:p>
              <a:pPr algn="ctr">
                <a:defRPr/>
              </a:pPr>
              <a:endParaRPr lang="en-US" sz="2000" b="1" dirty="0">
                <a:solidFill>
                  <a:srgbClr val="C00000"/>
                </a:solidFill>
                <a:latin typeface="+mn-lt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>
                  <a:latin typeface="+mn-lt"/>
                </a:rPr>
                <a:t>gianteagle.com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>
                  <a:latin typeface="+mn-lt"/>
                </a:rPr>
                <a:t>giantbikes.com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>
                  <a:latin typeface="+mn-lt"/>
                </a:rPr>
                <a:t>imdb.com/giant(1956)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>
                  <a:latin typeface="+mn-lt"/>
                </a:rPr>
                <a:t>movies.yahoo.com/giant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endParaRPr lang="en-US" i="1" dirty="0">
                <a:latin typeface="+mn-lt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3810000" y="-662976"/>
              <a:ext cx="447674" cy="358176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810000" y="-281976"/>
              <a:ext cx="447674" cy="358176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3810000" y="457200"/>
              <a:ext cx="447674" cy="358176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8" name="Group 27"/>
            <p:cNvGrpSpPr>
              <a:grpSpLocks/>
            </p:cNvGrpSpPr>
            <p:nvPr/>
          </p:nvGrpSpPr>
          <p:grpSpPr bwMode="auto">
            <a:xfrm>
              <a:off x="7806447" y="-742627"/>
              <a:ext cx="2480553" cy="361627"/>
              <a:chOff x="4876800" y="1600200"/>
              <a:chExt cx="2057400" cy="3048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486400" y="16002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1 happy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4876800" y="1752600"/>
                <a:ext cx="609600" cy="1588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30"/>
            <p:cNvGrpSpPr>
              <a:grpSpLocks/>
            </p:cNvGrpSpPr>
            <p:nvPr/>
          </p:nvGrpSpPr>
          <p:grpSpPr bwMode="auto">
            <a:xfrm>
              <a:off x="7806447" y="-381000"/>
              <a:ext cx="2480553" cy="361627"/>
              <a:chOff x="4876800" y="2133600"/>
              <a:chExt cx="2057400" cy="3048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486400" y="21336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2 happy</a:t>
                </a: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rot="10800000">
                <a:off x="4876800" y="2284413"/>
                <a:ext cx="609600" cy="1587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31"/>
            <p:cNvGrpSpPr>
              <a:grpSpLocks/>
            </p:cNvGrpSpPr>
            <p:nvPr/>
          </p:nvGrpSpPr>
          <p:grpSpPr bwMode="auto">
            <a:xfrm>
              <a:off x="7832793" y="457200"/>
              <a:ext cx="2454207" cy="361627"/>
              <a:chOff x="4860588" y="3505200"/>
              <a:chExt cx="2073612" cy="30480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486400" y="35052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3 happy</a:t>
                </a: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rot="10800000">
                <a:off x="4860588" y="3656013"/>
                <a:ext cx="609600" cy="1587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ounded Rectangle 58"/>
          <p:cNvSpPr/>
          <p:nvPr/>
        </p:nvSpPr>
        <p:spPr>
          <a:xfrm>
            <a:off x="762000" y="4343400"/>
            <a:ext cx="7543800" cy="1295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Average Happiness Time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= (1 + 2 + 4)/3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= 2.33 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Formally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1752600"/>
            <a:ext cx="8534400" cy="198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0794" y="14478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ush Script MT"/>
              </a:rPr>
              <a:t>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1143000" y="2250638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1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2362200" y="1905000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2362200" y="2936438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10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3200400" y="2403038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8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1" name="Snip Single Corner Rectangle 10"/>
          <p:cNvSpPr/>
          <p:nvPr/>
        </p:nvSpPr>
        <p:spPr>
          <a:xfrm>
            <a:off x="4267200" y="1828800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4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4191000" y="2631637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000" baseline="-25000" dirty="0" smtClean="0">
                <a:solidFill>
                  <a:schemeClr val="tx1"/>
                </a:solidFill>
              </a:rPr>
              <a:t>n-1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5334000" y="2936438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n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5334000" y="1981200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6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5" name="Snip Single Corner Rectangle 14"/>
          <p:cNvSpPr/>
          <p:nvPr/>
        </p:nvSpPr>
        <p:spPr>
          <a:xfrm>
            <a:off x="6400800" y="2057400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9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6" name="Snip Single Corner Rectangle 15"/>
          <p:cNvSpPr/>
          <p:nvPr/>
        </p:nvSpPr>
        <p:spPr>
          <a:xfrm>
            <a:off x="6248400" y="2819400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7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7467600" y="2403038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5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5114925"/>
            <a:ext cx="1057275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rot="16200000" flipV="1">
            <a:off x="190500" y="3848100"/>
            <a:ext cx="2362200" cy="1524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2"/>
          </p:cNvCxnSpPr>
          <p:nvPr/>
        </p:nvCxnSpPr>
        <p:spPr>
          <a:xfrm rot="5400000" flipH="1" flipV="1">
            <a:off x="523191" y="3266391"/>
            <a:ext cx="2916019" cy="7620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6" idx="0"/>
          </p:cNvCxnSpPr>
          <p:nvPr/>
        </p:nvCxnSpPr>
        <p:spPr>
          <a:xfrm rot="5400000" flipH="1" flipV="1">
            <a:off x="2093119" y="2864645"/>
            <a:ext cx="1914525" cy="25860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66800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2438400" y="3200399"/>
            <a:ext cx="2095501" cy="3200401"/>
            <a:chOff x="2438400" y="3200399"/>
            <a:chExt cx="2095501" cy="3200401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9850" y="5105400"/>
              <a:ext cx="1057275" cy="1057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30" name="Straight Arrow Connector 29"/>
            <p:cNvCxnSpPr>
              <a:endCxn id="9" idx="1"/>
            </p:cNvCxnSpPr>
            <p:nvPr/>
          </p:nvCxnSpPr>
          <p:spPr>
            <a:xfrm rot="16200000" flipV="1">
              <a:off x="2000250" y="4210050"/>
              <a:ext cx="1600200" cy="19050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9" idx="0"/>
              <a:endCxn id="12" idx="1"/>
            </p:cNvCxnSpPr>
            <p:nvPr/>
          </p:nvCxnSpPr>
          <p:spPr>
            <a:xfrm rot="5400000" flipH="1" flipV="1">
              <a:off x="2883694" y="3455194"/>
              <a:ext cx="1905001" cy="139541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438400" y="59436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43300" y="2971800"/>
            <a:ext cx="2933700" cy="3429000"/>
            <a:chOff x="3543300" y="2971800"/>
            <a:chExt cx="2933700" cy="3429000"/>
          </a:xfrm>
        </p:grpSpPr>
        <p:grpSp>
          <p:nvGrpSpPr>
            <p:cNvPr id="59" name="Group 58"/>
            <p:cNvGrpSpPr/>
            <p:nvPr/>
          </p:nvGrpSpPr>
          <p:grpSpPr>
            <a:xfrm>
              <a:off x="3543300" y="2971800"/>
              <a:ext cx="2933700" cy="3190875"/>
              <a:chOff x="3543300" y="2971800"/>
              <a:chExt cx="2933700" cy="3190875"/>
            </a:xfrm>
          </p:grpSpPr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81450" y="5105400"/>
                <a:ext cx="1057275" cy="1057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cxnSp>
            <p:nvCxnSpPr>
              <p:cNvPr id="35" name="Straight Arrow Connector 34"/>
              <p:cNvCxnSpPr>
                <a:endCxn id="10" idx="1"/>
              </p:cNvCxnSpPr>
              <p:nvPr/>
            </p:nvCxnSpPr>
            <p:spPr>
              <a:xfrm rot="16200000" flipV="1">
                <a:off x="2876550" y="3638550"/>
                <a:ext cx="2133600" cy="800100"/>
              </a:xfrm>
              <a:prstGeom prst="straightConnector1">
                <a:avLst/>
              </a:prstGeom>
              <a:ln w="31750">
                <a:solidFill>
                  <a:srgbClr val="24A8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0" idx="0"/>
              </p:cNvCxnSpPr>
              <p:nvPr/>
            </p:nvCxnSpPr>
            <p:spPr>
              <a:xfrm rot="5400000" flipH="1" flipV="1">
                <a:off x="3626644" y="4083844"/>
                <a:ext cx="1905000" cy="138112"/>
              </a:xfrm>
              <a:prstGeom prst="straightConnector1">
                <a:avLst/>
              </a:prstGeom>
              <a:ln w="31750">
                <a:solidFill>
                  <a:srgbClr val="24A8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4267200" y="3886200"/>
                <a:ext cx="1600200" cy="838200"/>
              </a:xfrm>
              <a:prstGeom prst="straightConnector1">
                <a:avLst/>
              </a:prstGeom>
              <a:ln w="31750">
                <a:solidFill>
                  <a:srgbClr val="24A8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4762500" y="3390900"/>
                <a:ext cx="1752600" cy="1676400"/>
              </a:xfrm>
              <a:prstGeom prst="straightConnector1">
                <a:avLst/>
              </a:prstGeom>
              <a:ln w="31750">
                <a:solidFill>
                  <a:srgbClr val="24A8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>
              <a:off x="3810000" y="59436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181600" y="2971800"/>
            <a:ext cx="2438400" cy="3429000"/>
            <a:chOff x="5181600" y="2971800"/>
            <a:chExt cx="2438400" cy="3429000"/>
          </a:xfrm>
        </p:grpSpPr>
        <p:grpSp>
          <p:nvGrpSpPr>
            <p:cNvPr id="60" name="Group 59"/>
            <p:cNvGrpSpPr/>
            <p:nvPr/>
          </p:nvGrpSpPr>
          <p:grpSpPr>
            <a:xfrm>
              <a:off x="5343525" y="2971800"/>
              <a:ext cx="2276475" cy="3200400"/>
              <a:chOff x="5343525" y="2971800"/>
              <a:chExt cx="2276475" cy="3200400"/>
            </a:xfrm>
          </p:grpSpPr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43525" y="5114925"/>
                <a:ext cx="1057275" cy="1057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cxnSp>
            <p:nvCxnSpPr>
              <p:cNvPr id="43" name="Straight Arrow Connector 42"/>
              <p:cNvCxnSpPr>
                <a:stCxn id="21" idx="0"/>
                <a:endCxn id="13" idx="1"/>
              </p:cNvCxnSpPr>
              <p:nvPr/>
            </p:nvCxnSpPr>
            <p:spPr>
              <a:xfrm rot="16200000" flipV="1">
                <a:off x="4969670" y="4212431"/>
                <a:ext cx="1609725" cy="1952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5400000" flipH="1" flipV="1">
                <a:off x="5753100" y="3238500"/>
                <a:ext cx="2133600" cy="160020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/>
            <p:cNvSpPr/>
            <p:nvPr/>
          </p:nvSpPr>
          <p:spPr>
            <a:xfrm>
              <a:off x="5181600" y="59436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477000" y="2971800"/>
            <a:ext cx="1447802" cy="3429000"/>
            <a:chOff x="6477000" y="2971800"/>
            <a:chExt cx="1447802" cy="342900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38925" y="5114925"/>
              <a:ext cx="1057275" cy="1057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6465094" y="3645694"/>
              <a:ext cx="2133602" cy="785814"/>
            </a:xfrm>
            <a:prstGeom prst="straightConnector1">
              <a:avLst/>
            </a:prstGeom>
            <a:ln w="31750">
              <a:solidFill>
                <a:srgbClr val="952B7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6477000" y="59436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95178" y="4869359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solidFill>
                  <a:srgbClr val="FF0000"/>
                </a:solidFill>
                <a:latin typeface="+mn-lt"/>
              </a:rPr>
              <a:t>u</a:t>
            </a:r>
            <a:endParaRPr lang="en-US" sz="44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6046" y="400186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3600" i="1" baseline="-25000" dirty="0" smtClean="0">
                <a:solidFill>
                  <a:srgbClr val="FF0000"/>
                </a:solidFill>
                <a:latin typeface="+mn-lt"/>
              </a:rPr>
              <a:t>u</a:t>
            </a:r>
            <a:endParaRPr lang="en-US" sz="3600" i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3033" y="5486400"/>
            <a:ext cx="579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600" i="1" baseline="-25000" dirty="0" smtClean="0">
                <a:solidFill>
                  <a:srgbClr val="FF0000"/>
                </a:solidFill>
                <a:latin typeface="+mn-lt"/>
              </a:rPr>
              <a:t>u</a:t>
            </a:r>
            <a:endParaRPr lang="en-US" sz="3600" i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0" y="3124200"/>
            <a:ext cx="9144000" cy="1219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Order these pages to minimize average “happiness time” of the users. 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A user u is happy the first time he sees K</a:t>
            </a:r>
            <a:r>
              <a:rPr lang="en-US" sz="2200" baseline="-25000" dirty="0" smtClean="0">
                <a:solidFill>
                  <a:schemeClr val="tx1"/>
                </a:solidFill>
              </a:rPr>
              <a:t>u</a:t>
            </a:r>
            <a:r>
              <a:rPr lang="en-US" sz="2200" dirty="0" smtClean="0">
                <a:solidFill>
                  <a:schemeClr val="tx1"/>
                </a:solidFill>
              </a:rPr>
              <a:t> pages from his set S</a:t>
            </a:r>
            <a:r>
              <a:rPr lang="en-US" sz="2200" baseline="-25000" dirty="0" smtClean="0">
                <a:solidFill>
                  <a:schemeClr val="tx1"/>
                </a:solidFill>
              </a:rPr>
              <a:t>u</a:t>
            </a:r>
            <a:endParaRPr lang="en-US" sz="2200" baseline="-25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010465">
            <a:off x="6776369" y="1744795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 pages/elements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43800" y="4800600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 users/sets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9" grpId="0" animBg="1"/>
      <p:bldP spid="55" grpId="0"/>
      <p:bldP spid="56" grpId="0"/>
      <p:bldP spid="57" grpId="0"/>
      <p:bldP spid="67" grpId="0" animBg="1"/>
      <p:bldP spid="54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657600"/>
            <a:ext cx="8305800" cy="1676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1600200"/>
            <a:ext cx="8305800" cy="1752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609600" indent="-609600"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Input</a:t>
            </a:r>
          </a:p>
          <a:p>
            <a:pPr marL="609600" indent="-609600" eaLnBrk="1" hangingPunct="1">
              <a:buNone/>
            </a:pPr>
            <a:r>
              <a:rPr lang="en-US" sz="2000" dirty="0" smtClean="0"/>
              <a:t>A collection of </a:t>
            </a:r>
            <a:r>
              <a:rPr lang="en-US" sz="2000" i="1" dirty="0" smtClean="0"/>
              <a:t>n</a:t>
            </a:r>
            <a:r>
              <a:rPr lang="en-US" sz="2000" dirty="0" smtClean="0"/>
              <a:t> pages, denote by set </a:t>
            </a:r>
            <a:r>
              <a:rPr lang="en-US" sz="2000" dirty="0" smtClean="0">
                <a:latin typeface="Brush Script MT"/>
              </a:rPr>
              <a:t>P</a:t>
            </a:r>
            <a:endParaRPr lang="en-US" sz="2000" dirty="0" smtClean="0"/>
          </a:p>
          <a:p>
            <a:pPr marL="609600" indent="-609600" eaLnBrk="1" hangingPunct="1">
              <a:buNone/>
            </a:pPr>
            <a:r>
              <a:rPr lang="en-US" sz="2000" dirty="0" smtClean="0"/>
              <a:t>A set of </a:t>
            </a:r>
            <a:r>
              <a:rPr lang="en-US" sz="2000" i="1" dirty="0" smtClean="0"/>
              <a:t>m</a:t>
            </a:r>
            <a:r>
              <a:rPr lang="en-US" sz="2000" dirty="0" smtClean="0"/>
              <a:t> users, user u associated with a set of relevant pages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u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/>
                <a:ea typeface="Cambria Math"/>
              </a:rPr>
              <a:t>⊆  </a:t>
            </a:r>
            <a:r>
              <a:rPr lang="en-US" sz="2000" dirty="0" smtClean="0">
                <a:latin typeface="Brush Script MT"/>
              </a:rPr>
              <a:t>P</a:t>
            </a:r>
            <a:endParaRPr lang="en-US" sz="2000" baseline="-25000" dirty="0" smtClean="0"/>
          </a:p>
          <a:p>
            <a:pPr marL="609600" indent="-609600" eaLnBrk="1" hangingPunct="1">
              <a:buFont typeface="Arial" charset="0"/>
              <a:buNone/>
            </a:pPr>
            <a:r>
              <a:rPr lang="en-US" sz="2000" dirty="0" smtClean="0"/>
              <a:t>User u also associated with an </a:t>
            </a:r>
            <a:r>
              <a:rPr lang="en-US" sz="2000" dirty="0" smtClean="0">
                <a:solidFill>
                  <a:schemeClr val="accent2"/>
                </a:solidFill>
              </a:rPr>
              <a:t>interest threshold</a:t>
            </a:r>
            <a:r>
              <a:rPr lang="en-US" sz="2000" dirty="0" smtClean="0"/>
              <a:t> of </a:t>
            </a:r>
            <a:r>
              <a:rPr lang="en-US" sz="2000" i="1" dirty="0" smtClean="0"/>
              <a:t>K</a:t>
            </a:r>
            <a:r>
              <a:rPr lang="en-US" sz="2000" i="1" baseline="-25000" dirty="0" smtClean="0"/>
              <a:t>u</a:t>
            </a:r>
          </a:p>
          <a:p>
            <a:pPr marL="609600" indent="-609600" algn="ctr" eaLnBrk="1" hangingPunct="1">
              <a:buFont typeface="Arial" charset="0"/>
              <a:buNone/>
            </a:pPr>
            <a:endParaRPr lang="en-US" sz="2400" b="1" dirty="0" smtClean="0">
              <a:solidFill>
                <a:schemeClr val="tx2"/>
              </a:solidFill>
            </a:endParaRPr>
          </a:p>
          <a:p>
            <a:pPr marL="609600" indent="-609600"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Output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2000" dirty="0" smtClean="0"/>
              <a:t>An ordering of the pages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2000" dirty="0" smtClean="0"/>
              <a:t>Average happiness time is minimized</a:t>
            </a:r>
          </a:p>
          <a:p>
            <a:pPr marL="609600" indent="-609600" eaLnBrk="1" hangingPunct="1">
              <a:buNone/>
            </a:pPr>
            <a:r>
              <a:rPr lang="en-US" sz="2000" dirty="0" smtClean="0"/>
              <a:t>User </a:t>
            </a:r>
            <a:r>
              <a:rPr lang="en-US" sz="2000" i="1" dirty="0" smtClean="0"/>
              <a:t>u</a:t>
            </a:r>
            <a:r>
              <a:rPr lang="en-US" sz="2000" dirty="0" smtClean="0"/>
              <a:t> happy the first time </a:t>
            </a:r>
            <a:r>
              <a:rPr lang="en-US" sz="2000" i="1" dirty="0" smtClean="0"/>
              <a:t>K</a:t>
            </a:r>
            <a:r>
              <a:rPr lang="en-US" sz="2000" i="1" baseline="-25000" dirty="0" smtClean="0"/>
              <a:t>u</a:t>
            </a:r>
            <a:r>
              <a:rPr lang="en-US" sz="2000" dirty="0" smtClean="0"/>
              <a:t> pages are displayed from his wish-list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u</a:t>
            </a:r>
            <a:endParaRPr lang="en-US" sz="2000" dirty="0" smtClean="0"/>
          </a:p>
          <a:p>
            <a:pPr marL="609600" indent="-609600" eaLnBrk="1" hangingPunct="1">
              <a:buFont typeface="Arial" charset="0"/>
              <a:buNone/>
            </a:pPr>
            <a:endParaRPr lang="en-US" sz="1800" i="1" dirty="0" smtClean="0">
              <a:solidFill>
                <a:srgbClr val="99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3146425"/>
            <a:ext cx="8305800" cy="511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i="1" dirty="0">
                <a:solidFill>
                  <a:srgbClr val="C00000"/>
                </a:solidFill>
              </a:rPr>
              <a:t>Generalized Min-Sum Set Cover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44840-5237-4007-9EA8-9430FF5BF3C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376092"/>
                </a:solidFill>
              </a:rPr>
              <a:t>Special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200" dirty="0" smtClean="0"/>
              <a:t>When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u</a:t>
            </a:r>
            <a:r>
              <a:rPr lang="en-US" sz="2200" dirty="0" smtClean="0"/>
              <a:t> is 1 for all users</a:t>
            </a:r>
          </a:p>
          <a:p>
            <a:pPr eaLnBrk="1" hangingPunct="1">
              <a:buFont typeface="Arial" charset="0"/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	Min-Sum Set Cover Problem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	4-Approximation Algorithm 				[FLT02]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	NP-Hard to get (4-</a:t>
            </a:r>
            <a:r>
              <a:rPr lang="az-Cyrl-AZ" sz="2000" dirty="0" smtClean="0"/>
              <a:t>є</a:t>
            </a:r>
            <a:r>
              <a:rPr lang="en-US" sz="2000" dirty="0" smtClean="0"/>
              <a:t>)-approximation</a:t>
            </a:r>
          </a:p>
          <a:p>
            <a:pPr eaLnBrk="1" hangingPunct="1">
              <a:buFont typeface="Arial" charset="0"/>
              <a:buNone/>
            </a:pPr>
            <a:endParaRPr lang="en-US" sz="1400" dirty="0" smtClean="0"/>
          </a:p>
          <a:p>
            <a:pPr eaLnBrk="1" hangingPunct="1">
              <a:buFont typeface="Arial" charset="0"/>
              <a:buNone/>
            </a:pPr>
            <a:endParaRPr lang="en-US" sz="1400" dirty="0" smtClean="0"/>
          </a:p>
          <a:p>
            <a:pPr eaLnBrk="1" hangingPunct="1">
              <a:buFont typeface="Arial" charset="0"/>
              <a:buNone/>
            </a:pPr>
            <a:r>
              <a:rPr lang="en-US" sz="2200" dirty="0" smtClean="0"/>
              <a:t>When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u</a:t>
            </a:r>
            <a:r>
              <a:rPr lang="en-US" sz="2200" dirty="0" smtClean="0"/>
              <a:t> is |S</a:t>
            </a:r>
            <a:r>
              <a:rPr lang="en-US" sz="2200" baseline="-25000" dirty="0" smtClean="0"/>
              <a:t>u</a:t>
            </a:r>
            <a:r>
              <a:rPr lang="en-US" sz="2200" dirty="0" smtClean="0"/>
              <a:t>| for each user</a:t>
            </a:r>
          </a:p>
          <a:p>
            <a:pPr eaLnBrk="1" hangingPunct="1">
              <a:buFont typeface="Arial" charset="0"/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	Min-Latency Set Cover Problem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	2-Approximation Algorithm				[HL05]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		</a:t>
            </a:r>
            <a:r>
              <a:rPr lang="en-US" sz="1800" dirty="0" smtClean="0"/>
              <a:t>(can be thought of as special case of precedence constrained scheduling)</a:t>
            </a:r>
            <a:endParaRPr lang="en-US" sz="1400" dirty="0" smtClean="0"/>
          </a:p>
          <a:p>
            <a:pPr eaLnBrk="1" hangingPunct="1">
              <a:buFont typeface="Arial" charset="0"/>
              <a:buNone/>
            </a:pPr>
            <a:endParaRPr lang="en-US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52400" y="1524000"/>
            <a:ext cx="8839200" cy="175260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3581400"/>
            <a:ext cx="8839200" cy="167640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Generalized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O(log n)-Approximation Algorithm			        [AGY09]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457200" y="3886200"/>
            <a:ext cx="8001000" cy="838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3940175"/>
            <a:ext cx="8839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This Talk: Constant 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factor randomized approximation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algorithm for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Generalized Min-Sum Set Cover (Gen-MSSC)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2362200"/>
            <a:ext cx="8839200" cy="68580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85B2B-41CE-472B-9D78-8C34D836637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376092"/>
                </a:solidFill>
              </a:rPr>
              <a:t>Talk Outline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12292" name="Text Box 38"/>
          <p:cNvSpPr txBox="1">
            <a:spLocks noChangeArrowheads="1"/>
          </p:cNvSpPr>
          <p:nvPr/>
        </p:nvSpPr>
        <p:spPr bwMode="auto">
          <a:xfrm>
            <a:off x="2422525" y="2093913"/>
            <a:ext cx="390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57200" y="1752600"/>
            <a:ext cx="73152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Motivation </a:t>
            </a:r>
            <a:endParaRPr lang="en-US" sz="2400" dirty="0"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Problem Statement and Results</a:t>
            </a:r>
            <a:endParaRPr lang="en-US" sz="2400" dirty="0"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Strawman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 Attempts</a:t>
            </a:r>
          </a:p>
          <a:p>
            <a:pPr marL="342900" indent="-342900">
              <a:buFontTx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Our Algorithm</a:t>
            </a:r>
          </a:p>
          <a:p>
            <a:pPr marL="342900" indent="-342900">
              <a:buFontTx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Extensions</a:t>
            </a:r>
          </a:p>
          <a:p>
            <a:pPr marL="800100" lvl="1" indent="-342900">
              <a:buFontTx/>
              <a:buChar char="•"/>
              <a:defRPr/>
            </a:pPr>
            <a:endParaRPr lang="en-US" sz="2400" dirty="0">
              <a:latin typeface="Calibri" pitchFamily="34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124200"/>
            <a:ext cx="2057400" cy="2160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16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6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NUPAMG@ELEPUANFUVWXY5M7" val="2847"/>
  <p:tag name="FIRSTPRASAD@XFVKXEKFUVWXY5K7" val="27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x_1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x_2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c_1 x_1 + c_2 x_2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x_{et}$ -- element/page $e$ displayed at time $t$.&#10;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y_{u t}$ -- User $u$ happy at time $t$.&#10;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K_u$ -- requirement for user $u$.&#10;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mbox{minimize } \sum_{1 \leq t \leq n} \sum_{u} (1 -&#10;  y_{ut}) &amp; &amp; &amp; \notag&#10; \end{alignat}&#10;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mbox{subject to } \sum_{e \in {\cal P}} x_{et} &amp;= 1 &amp; \qquad &amp; \forall \,&#10;  t \in [n]    \notag&#10; \end{alignat}&#10;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sum_{t \in [n]} x_{et} &amp;= 1 &amp; \qquad &amp; \forall \, e \in&#10;  {\cal P}  \notag&#10; \end{alignat}&#10;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sum_{e \in S_u} \sum_{t' &lt; t} x_{et'} &amp;\geq K_u&#10;  \cdot y_{ut} &amp; \qquad &amp; \forall \, u,&#10;  \, \forall \, t \in [n]  \notag&#10; \end{alignat}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 \mbox{ \textsf{no. of sets covered}}}{\mbox{ \textsf{no. of elements picked}}}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x_{et}, y_{ut} &amp;\in \{0,1\} &amp; \qquad &amp; \forall \, e \in {\cal P}, \, u, \, t \in [n] \notag&#10; \end{alignat}&#10;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x_{et}$ -- element/page $e$ displayed at time $t$.&#10;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y_{u t}$ -- User $u$ happy at time $t$.&#10;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K_u$ -- requirement for user $u$.&#10;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mbox{minimize } \sum_{1 \leq t \leq n} \sum_{u} (1 -&#10;  y_{ut}) &amp; &amp; &amp; \notag&#10; \end{alignat}&#10;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mbox{subject to } \sum_{e \in {\cal P}} x_{et} &amp;= 1 &amp; \qquad &amp; \forall \,&#10;  t \in [n]    \notag&#10; \end{alignat}&#10;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sum_{t \in [n]} x_{et} &amp;= 1 &amp; \qquad &amp; \forall \, e \in&#10;  {\cal P}  \notag&#10; \end{alignat}&#10;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sum_{e \in S_u} \sum_{t' &lt; t} x_{et'} &amp;\geq K_u&#10;  \cdot y_{ut} &amp; \qquad &amp; \forall \, u,&#10;  \, \forall \, t \in [n]  \notag&#10; \end{alignat}&#10;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x_{et}, y_{ut} &amp;\in \{0,1\} &amp; \qquad &amp; \forall \, e \in {\cal P}, \, u, \, t \in [n] \notag&#10; \end{alignat}&#10;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x_{et}, y_{ut} &amp;\in [0,1] &amp; \qquad &amp; \forall \, e \in {\cal P}, \, u, \, t \in [n] \notag&#10; \end{alignat}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} &#10;\nonumber \mathsf{max} \, \, c_1 x_1 + c_2 x_2   \\&#10;\nonumber \mathsf{s.t} \,   a_{11} x_1 + a_{12} x_2 &amp;\leq&amp; b_1 \\&#10;\nonumber   a_{21} x_1 + a_{22} x_2 &amp;\leq&amp; b_2 \\&#10;\nonumber  x_1, x_2 &amp;\in&amp; \mathsf{Integers}&#10;\end{eqnarray}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vdots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y_{ut}  \geq \frac{1}{2}$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_u$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um_{e \in S_u} \sum_{t' \leq t} x_{et'} \geq \frac{1}{2}$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1}{2} \cdot t_u$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dots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\log n)$ \textsf{times} \textsf{independently} &#10;\end{document}"/>
  <p:tag name="IGUANATEXSIZE" val="2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um_{t &lt; 2^i} x_{et}$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4 \cdot \sum_{t &lt; 2^i} x_{et}$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sum_{e \in S \setminus A} \sum_{t &lt; 2^i} x_{et} \geq (K(S) - |A|)&#10;  \cdot \frac{1}{2} 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x_1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+ p_u \cdot 2^{{t_u}+2}$&#10;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^{{t_u}+1}$&#10;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+ (1-p_u) p_u \cdot 2^{{t_u}+3}$&#10;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+ (1-p_u)^2 p_u \cdot 2^{{t_u}+4}$&#10;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+ \ldots$&#10;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heta (2^{t_u})$&#10;&#10;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mbox{minimize } \sum_{1 \leq t \leq |U|} \sum_{S \in {\cal S}} (1 -&#10;  y_{St}) &amp; &amp; &amp;&#10;  \tag{$\mathsf{LP}$} \\&#10;  \mbox{subject to } \sum_{e \in U} x_{et} &amp;= 1 &amp; \qquad &amp; \forall \,&#10;  t \in [n]   \label{eq:1} \\&#10;  \sum_{t \in [n]} x_{et} &amp;= 1 &amp; \qquad &amp; \forall \, e \in&#10;  U \label{eq:2} \\&#10;  \sum_{e \in S \setminus A} \sum_{t' &lt; t} x_{et'} &amp;\geq (K(S) - |A|)&#10;  \cdot y_{St} &amp; \qquad &amp; \forall \, S \in {\cal S},&#10;  \, \forall \, A \subseteq S  \label{eq:3}\\&#10;  x_{et}, y_{St} &amp;\in [0,1] &amp; \qquad &amp; \forall \, e \in U, \, S \in&#10;  {\cal S} \label{eq:4}&#10;\end{alignat}&#10;&#10;&#10;&#10;\end{document}"/>
  <p:tag name="IGUANATEXSIZE" val="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x_{et}$ -- element/page $e$ displayed at time $t$.&#10;&#10;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y_{St}$ -- set/user $S$ happy at time $t$.&#10;&#10;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K(S)$ -- requirement for set/user $S$.&#10;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x_2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c_1 x_1 + c_2 x_2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x_1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x_2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c_1 x_1 + c_2 x_2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5894</TotalTime>
  <Words>904</Words>
  <Application>Microsoft Office PowerPoint</Application>
  <PresentationFormat>On-screen Show (4:3)</PresentationFormat>
  <Paragraphs>291</Paragraphs>
  <Slides>24</Slides>
  <Notes>21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Approximation Algorithms for Generalized Min-Sum Set Cover</vt:lpstr>
      <vt:lpstr>elgooG: A Hypothetical Search Engine</vt:lpstr>
      <vt:lpstr>A Small Example</vt:lpstr>
      <vt:lpstr>Example Continued..</vt:lpstr>
      <vt:lpstr>More Formally</vt:lpstr>
      <vt:lpstr>Problem Statement</vt:lpstr>
      <vt:lpstr>Special Cases</vt:lpstr>
      <vt:lpstr>The Generalized Problem</vt:lpstr>
      <vt:lpstr>Talk Outline</vt:lpstr>
      <vt:lpstr>Take 1: Greedy</vt:lpstr>
      <vt:lpstr>Take 1: Greedy</vt:lpstr>
      <vt:lpstr>Talk Outline</vt:lpstr>
      <vt:lpstr>When Greed Fails, Try Linear Programming</vt:lpstr>
      <vt:lpstr>Approx Algos via Linear Programming</vt:lpstr>
      <vt:lpstr>An IP Formulation of Gen-MSSC</vt:lpstr>
      <vt:lpstr>An IP Formulation of MSSC</vt:lpstr>
      <vt:lpstr>The Rounding Algorithm</vt:lpstr>
      <vt:lpstr>The Rounding Algorithm</vt:lpstr>
      <vt:lpstr>An O(log n) Approximation Algorithm</vt:lpstr>
      <vt:lpstr>Breaking the O(log n) Barrier</vt:lpstr>
      <vt:lpstr>Breaking the O(log n) Barrier</vt:lpstr>
      <vt:lpstr>Breaking the O(log n) Barrier</vt:lpstr>
      <vt:lpstr>On to the generalized problem</vt:lpstr>
      <vt:lpstr>Summary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and Stochastic Survivable Network Design</dc:title>
  <dc:creator>School of Computer Science</dc:creator>
  <cp:lastModifiedBy>School of Computer Science</cp:lastModifiedBy>
  <cp:revision>1401</cp:revision>
  <dcterms:created xsi:type="dcterms:W3CDTF">2009-05-25T14:15:21Z</dcterms:created>
  <dcterms:modified xsi:type="dcterms:W3CDTF">2009-11-11T16:14:08Z</dcterms:modified>
</cp:coreProperties>
</file>