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77" r:id="rId10"/>
    <p:sldId id="262" r:id="rId11"/>
    <p:sldId id="263" r:id="rId12"/>
    <p:sldId id="278" r:id="rId13"/>
    <p:sldId id="264" r:id="rId14"/>
    <p:sldId id="265" r:id="rId15"/>
    <p:sldId id="266" r:id="rId16"/>
    <p:sldId id="280" r:id="rId17"/>
    <p:sldId id="267" r:id="rId18"/>
    <p:sldId id="279" r:id="rId19"/>
    <p:sldId id="269" r:id="rId20"/>
    <p:sldId id="270" r:id="rId21"/>
    <p:sldId id="271" r:id="rId22"/>
    <p:sldId id="272" r:id="rId23"/>
    <p:sldId id="281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BEF2C-A242-4B39-944E-36582082ABDD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AC54-F525-4720-9F85-4D307C66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2AC54-F525-4720-9F85-4D307C66EA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Inapproximability</a:t>
            </a:r>
            <a:r>
              <a:rPr lang="en-US" b="1" dirty="0" smtClean="0"/>
              <a:t> of the Multi-Level Facility Location Problem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Ravishankar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Krishnaswamy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Carnegie Mellon University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(joint with Maxim </a:t>
            </a:r>
            <a:r>
              <a:rPr lang="en-US" dirty="0" err="1" smtClean="0">
                <a:solidFill>
                  <a:schemeClr val="tx2"/>
                </a:solidFill>
              </a:rPr>
              <a:t>Sviridenko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Are two levels harder than one?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(recall: 1-Level problem has a </a:t>
            </a:r>
            <a:r>
              <a:rPr lang="en-US" sz="2800" dirty="0" smtClean="0">
                <a:solidFill>
                  <a:srgbClr val="00B050"/>
                </a:solidFill>
              </a:rPr>
              <a:t>1.488</a:t>
            </a:r>
            <a:r>
              <a:rPr lang="en-US" sz="2800" dirty="0" smtClean="0"/>
              <a:t> </a:t>
            </a:r>
            <a:r>
              <a:rPr lang="en-US" sz="2800" dirty="0" err="1" smtClean="0"/>
              <a:t>approx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590800"/>
            <a:ext cx="8763000" cy="2133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>
                <a:solidFill>
                  <a:schemeClr val="tx2"/>
                </a:solidFill>
              </a:rPr>
              <a:t>Theorem 1: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Yes! </a:t>
            </a:r>
            <a:r>
              <a:rPr lang="en-US" sz="2800" dirty="0" smtClean="0">
                <a:solidFill>
                  <a:schemeClr val="tx2"/>
                </a:solidFill>
              </a:rPr>
              <a:t>The 2-Level Facility Location problem is not </a:t>
            </a:r>
            <a:r>
              <a:rPr lang="en-US" sz="2800" dirty="0" err="1" smtClean="0">
                <a:solidFill>
                  <a:schemeClr val="tx2"/>
                </a:solidFill>
              </a:rPr>
              <a:t>approximable</a:t>
            </a:r>
            <a:r>
              <a:rPr lang="en-US" sz="2800" dirty="0" smtClean="0">
                <a:solidFill>
                  <a:schemeClr val="tx2"/>
                </a:solidFill>
              </a:rPr>
              <a:t> to a factor of </a:t>
            </a:r>
            <a:r>
              <a:rPr lang="en-US" sz="2800" dirty="0" smtClean="0">
                <a:solidFill>
                  <a:srgbClr val="C00000"/>
                </a:solidFill>
              </a:rPr>
              <a:t>1.539</a:t>
            </a:r>
          </a:p>
          <a:p>
            <a:pPr algn="ctr"/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2"/>
                </a:solidFill>
              </a:rPr>
              <a:t>Theorem 2:</a:t>
            </a:r>
            <a:r>
              <a:rPr lang="en-US" sz="2800" dirty="0" smtClean="0">
                <a:solidFill>
                  <a:schemeClr val="tx2"/>
                </a:solidFill>
              </a:rPr>
              <a:t> For larger k, the hardness tends to </a:t>
            </a:r>
            <a:r>
              <a:rPr lang="en-US" sz="2800" dirty="0" smtClean="0">
                <a:solidFill>
                  <a:srgbClr val="C00000"/>
                </a:solidFill>
              </a:rPr>
              <a:t>1.611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3048000"/>
            <a:ext cx="853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684" y="3480137"/>
            <a:ext cx="120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1.463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1-level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hardness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985606" y="3048001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6926" y="3480137"/>
            <a:ext cx="1134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1.488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1-level</a:t>
            </a:r>
          </a:p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easyness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[Li]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>
            <a:stCxn id="9" idx="0"/>
          </p:cNvCxnSpPr>
          <p:nvPr/>
        </p:nvCxnSpPr>
        <p:spPr>
          <a:xfrm flipV="1">
            <a:off x="2064197" y="3048001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3010" y="3480137"/>
            <a:ext cx="1148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1.539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2-level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h</a:t>
            </a:r>
            <a:r>
              <a:rPr lang="en-US" sz="2000" b="1" dirty="0" smtClean="0">
                <a:solidFill>
                  <a:srgbClr val="C00000"/>
                </a:solidFill>
              </a:rPr>
              <a:t>ardness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[KS]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>
          <a:xfrm flipV="1">
            <a:off x="3207078" y="3048001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7156" y="3480136"/>
            <a:ext cx="1205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1.611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k-level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hardness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V="1">
            <a:off x="4350078" y="3048000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03751" y="3480136"/>
            <a:ext cx="119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1.77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2-level</a:t>
            </a:r>
          </a:p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easyness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13351" y="3048000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44953" y="3480136"/>
            <a:ext cx="119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3.0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k</a:t>
            </a:r>
            <a:r>
              <a:rPr lang="en-US" sz="2000" b="1" dirty="0" smtClean="0">
                <a:solidFill>
                  <a:srgbClr val="00B050"/>
                </a:solidFill>
              </a:rPr>
              <a:t>-level</a:t>
            </a:r>
          </a:p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easyness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>
            <a:stCxn id="19" idx="0"/>
          </p:cNvCxnSpPr>
          <p:nvPr/>
        </p:nvCxnSpPr>
        <p:spPr>
          <a:xfrm flipV="1">
            <a:off x="8541078" y="3048000"/>
            <a:ext cx="0" cy="432136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2476500" y="1943100"/>
            <a:ext cx="228600" cy="1371600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" y="2052935"/>
            <a:ext cx="742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Establishes complexity difference between 1 and 2 levels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96926" y="2819400"/>
            <a:ext cx="2291957" cy="19841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r>
              <a:rPr lang="en-US" dirty="0" smtClean="0"/>
              <a:t>Multi-Level 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Our Results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Our Reduction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Max-Coverage for 1-Level</a:t>
            </a:r>
          </a:p>
          <a:p>
            <a:pPr lvl="1"/>
            <a:r>
              <a:rPr lang="en-US" dirty="0" smtClean="0"/>
              <a:t>Amplification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5562600" y="3962400"/>
            <a:ext cx="25146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of </a:t>
            </a:r>
            <a:r>
              <a:rPr lang="en-US" dirty="0" smtClean="0"/>
              <a:t>Reduction: Max-Coverage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smtClean="0"/>
              <a:t>set system </a:t>
            </a:r>
            <a:r>
              <a:rPr lang="en-US" dirty="0" smtClean="0">
                <a:solidFill>
                  <a:srgbClr val="C00000"/>
                </a:solidFill>
              </a:rPr>
              <a:t>(X,S)</a:t>
            </a:r>
            <a:r>
              <a:rPr lang="en-US" dirty="0" smtClean="0"/>
              <a:t> and parameter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</a:p>
          <a:p>
            <a:pPr lvl="1"/>
            <a:r>
              <a:rPr lang="en-US" dirty="0" smtClean="0"/>
              <a:t> Pick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 sets to maximize the number of elements</a:t>
            </a:r>
            <a:endParaRPr lang="en-US" dirty="0"/>
          </a:p>
          <a:p>
            <a:r>
              <a:rPr lang="en-US" dirty="0" smtClean="0"/>
              <a:t>Hardness of </a:t>
            </a:r>
            <a:r>
              <a:rPr lang="en-US" dirty="0" smtClean="0">
                <a:solidFill>
                  <a:srgbClr val="C00000"/>
                </a:solidFill>
              </a:rPr>
              <a:t>(1 – 1/e)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Feige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04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438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106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818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152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486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3820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9154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84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388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5715000" y="3124200"/>
            <a:ext cx="3048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6019800" y="3124200"/>
            <a:ext cx="3048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0"/>
          </p:cNvCxnSpPr>
          <p:nvPr/>
        </p:nvCxnSpPr>
        <p:spPr>
          <a:xfrm flipV="1">
            <a:off x="6858000" y="3124200"/>
            <a:ext cx="223685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</p:cNvCxnSpPr>
          <p:nvPr/>
        </p:nvCxnSpPr>
        <p:spPr>
          <a:xfrm flipH="1" flipV="1">
            <a:off x="7086600" y="3124200"/>
            <a:ext cx="3048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0"/>
          </p:cNvCxnSpPr>
          <p:nvPr/>
        </p:nvCxnSpPr>
        <p:spPr>
          <a:xfrm flipH="1" flipV="1">
            <a:off x="7162800" y="3124200"/>
            <a:ext cx="7620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0"/>
            <a:endCxn id="20" idx="4"/>
          </p:cNvCxnSpPr>
          <p:nvPr/>
        </p:nvCxnSpPr>
        <p:spPr>
          <a:xfrm flipV="1">
            <a:off x="8458200" y="3124200"/>
            <a:ext cx="2286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0"/>
          </p:cNvCxnSpPr>
          <p:nvPr/>
        </p:nvCxnSpPr>
        <p:spPr>
          <a:xfrm flipH="1" flipV="1">
            <a:off x="8686800" y="3124200"/>
            <a:ext cx="3048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86400" y="2357735"/>
            <a:ext cx="3657600" cy="2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674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342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8" idx="7"/>
            <a:endCxn id="16" idx="3"/>
          </p:cNvCxnSpPr>
          <p:nvPr/>
        </p:nvCxnSpPr>
        <p:spPr>
          <a:xfrm flipV="1">
            <a:off x="5768882" y="3101882"/>
            <a:ext cx="730436" cy="103523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8" idx="3"/>
          </p:cNvCxnSpPr>
          <p:nvPr/>
        </p:nvCxnSpPr>
        <p:spPr>
          <a:xfrm flipV="1">
            <a:off x="5789023" y="3101882"/>
            <a:ext cx="1777095" cy="108911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9" idx="4"/>
          </p:cNvCxnSpPr>
          <p:nvPr/>
        </p:nvCxnSpPr>
        <p:spPr>
          <a:xfrm flipH="1" flipV="1">
            <a:off x="8153400" y="3124200"/>
            <a:ext cx="304800" cy="9906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58000" y="2286000"/>
            <a:ext cx="69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sets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400" y="4491335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elements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750955" y="2286000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(l = 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50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9" grpId="0" animBg="1"/>
      <p:bldP spid="40" grpId="1" animBg="1"/>
      <p:bldP spid="41" grpId="1" animBg="1"/>
      <p:bldP spid="50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Pre-Processing: Generalizing [</a:t>
            </a:r>
            <a:r>
              <a:rPr lang="en-US" dirty="0" err="1" smtClean="0"/>
              <a:t>Feige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/>
              </a:rPr>
              <a:t>Given any set system (X, S) and parameter l </a:t>
            </a:r>
          </a:p>
          <a:p>
            <a:pPr lvl="1"/>
            <a:r>
              <a:rPr lang="en-US" dirty="0" smtClean="0">
                <a:ea typeface="Cambria Math"/>
              </a:rPr>
              <a:t>Suppose </a:t>
            </a:r>
            <a:r>
              <a:rPr lang="en-US" dirty="0">
                <a:ea typeface="Cambria Math"/>
              </a:rPr>
              <a:t>l sets can cover the universe X</a:t>
            </a:r>
          </a:p>
          <a:p>
            <a:endParaRPr lang="en-US" dirty="0" smtClean="0">
              <a:latin typeface="+mj-lt"/>
              <a:ea typeface="Cambria Math"/>
            </a:endParaRPr>
          </a:p>
          <a:p>
            <a:r>
              <a:rPr lang="en-US" dirty="0" smtClean="0">
                <a:latin typeface="+mj-lt"/>
                <a:ea typeface="Cambria Math"/>
              </a:rPr>
              <a:t>[</a:t>
            </a:r>
            <a:r>
              <a:rPr lang="en-US" dirty="0" err="1" smtClean="0">
                <a:latin typeface="+mj-lt"/>
                <a:ea typeface="Cambria Math"/>
              </a:rPr>
              <a:t>Feige</a:t>
            </a:r>
            <a:r>
              <a:rPr lang="en-US" dirty="0" smtClean="0">
                <a:latin typeface="+mj-lt"/>
                <a:ea typeface="Cambria Math"/>
              </a:rPr>
              <a:t>]</a:t>
            </a:r>
            <a:r>
              <a:rPr lang="en-US" dirty="0" smtClean="0">
                <a:ea typeface="Cambria Math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Cambria Math"/>
              </a:rPr>
              <a:t>NP-Hard to pick </a:t>
            </a:r>
            <a:r>
              <a:rPr lang="en-US" b="1" dirty="0" smtClean="0">
                <a:solidFill>
                  <a:srgbClr val="C00000"/>
                </a:solidFill>
                <a:latin typeface="Cambria Math"/>
                <a:ea typeface="Cambria Math"/>
              </a:rPr>
              <a:t>l</a:t>
            </a:r>
            <a:r>
              <a:rPr lang="en-US" b="1" dirty="0" smtClean="0">
                <a:solidFill>
                  <a:srgbClr val="C00000"/>
                </a:solidFill>
                <a:ea typeface="Cambria Math"/>
              </a:rPr>
              <a:t> sets,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ea typeface="Cambria Math"/>
              </a:rPr>
              <a:t>To </a:t>
            </a:r>
            <a:r>
              <a:rPr lang="en-US" b="1" dirty="0">
                <a:solidFill>
                  <a:srgbClr val="C00000"/>
                </a:solidFill>
                <a:ea typeface="Cambria Math"/>
              </a:rPr>
              <a:t>cover at least (1 – </a:t>
            </a:r>
            <a:r>
              <a:rPr lang="en-US" b="1" dirty="0" smtClean="0">
                <a:solidFill>
                  <a:srgbClr val="C00000"/>
                </a:solidFill>
                <a:ea typeface="Cambria Math"/>
              </a:rPr>
              <a:t>e</a:t>
            </a:r>
            <a:r>
              <a:rPr lang="en-US" b="1" baseline="30000" dirty="0" smtClean="0">
                <a:solidFill>
                  <a:srgbClr val="C00000"/>
                </a:solidFill>
                <a:ea typeface="Cambria Math"/>
              </a:rPr>
              <a:t>-</a:t>
            </a:r>
            <a:r>
              <a:rPr lang="en-US" b="1" baseline="30000" dirty="0" smtClean="0">
                <a:solidFill>
                  <a:srgbClr val="C00000"/>
                </a:solidFill>
                <a:latin typeface="Cambria Math"/>
                <a:ea typeface="Cambria Math"/>
              </a:rPr>
              <a:t>1</a:t>
            </a:r>
            <a:r>
              <a:rPr lang="en-US" b="1" dirty="0" smtClean="0">
                <a:solidFill>
                  <a:srgbClr val="C00000"/>
                </a:solidFill>
                <a:ea typeface="Cambria Math"/>
              </a:rPr>
              <a:t>)</a:t>
            </a:r>
            <a:r>
              <a:rPr lang="en-US" dirty="0" smtClean="0">
                <a:solidFill>
                  <a:srgbClr val="C00000"/>
                </a:solidFill>
                <a:ea typeface="Cambria Math"/>
              </a:rPr>
              <a:t> </a:t>
            </a:r>
            <a:r>
              <a:rPr lang="en-US" dirty="0">
                <a:ea typeface="Cambria Math"/>
              </a:rPr>
              <a:t>fraction of </a:t>
            </a:r>
            <a:r>
              <a:rPr lang="en-US" dirty="0" smtClean="0">
                <a:ea typeface="Cambria Math"/>
              </a:rPr>
              <a:t>elements</a:t>
            </a:r>
            <a:endParaRPr lang="en-US" dirty="0">
              <a:ea typeface="Cambria Math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  <a:latin typeface="+mj-lt"/>
              <a:ea typeface="Cambria Math"/>
            </a:endParaRPr>
          </a:p>
          <a:p>
            <a:r>
              <a:rPr lang="en-US" dirty="0" smtClean="0">
                <a:latin typeface="+mj-lt"/>
                <a:ea typeface="Cambria Math"/>
              </a:rPr>
              <a:t>[Need]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NP-Hard to pick </a:t>
            </a:r>
            <a:r>
              <a:rPr lang="el-GR" b="1" dirty="0" smtClean="0">
                <a:solidFill>
                  <a:srgbClr val="C00000"/>
                </a:solidFill>
                <a:latin typeface="Cambria Math"/>
                <a:ea typeface="Cambria Math"/>
              </a:rPr>
              <a:t>β</a:t>
            </a:r>
            <a:r>
              <a:rPr lang="en-US" b="1" dirty="0" smtClean="0">
                <a:solidFill>
                  <a:srgbClr val="C00000"/>
                </a:solidFill>
                <a:latin typeface="Cambria Math"/>
                <a:ea typeface="Cambria Math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 sets</a:t>
            </a:r>
            <a:r>
              <a:rPr lang="en-US" dirty="0" smtClean="0">
                <a:solidFill>
                  <a:srgbClr val="C00000"/>
                </a:solidFill>
                <a:latin typeface="+mj-lt"/>
                <a:ea typeface="Cambria Math"/>
              </a:rPr>
              <a:t>, </a:t>
            </a:r>
            <a:r>
              <a:rPr lang="en-US" dirty="0">
                <a:ea typeface="Cambria Math"/>
              </a:rPr>
              <a:t>for </a:t>
            </a:r>
            <a:r>
              <a:rPr lang="en-US" dirty="0" smtClean="0">
                <a:ea typeface="Cambria Math"/>
              </a:rPr>
              <a:t>0 ≤ </a:t>
            </a:r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>
                <a:ea typeface="Cambria Math"/>
              </a:rPr>
              <a:t> ≤ </a:t>
            </a:r>
            <a:r>
              <a:rPr lang="en-US" dirty="0" smtClean="0">
                <a:ea typeface="Cambria Math"/>
              </a:rPr>
              <a:t>B</a:t>
            </a:r>
            <a:endParaRPr lang="en-US" dirty="0">
              <a:ea typeface="Cambria Math"/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Cambria Math"/>
              </a:rPr>
              <a:t>T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o cover at least (1 – e</a:t>
            </a:r>
            <a:r>
              <a:rPr lang="en-US" b="1" baseline="30000" dirty="0" smtClean="0">
                <a:solidFill>
                  <a:srgbClr val="C00000"/>
                </a:solidFill>
                <a:latin typeface="+mj-lt"/>
                <a:ea typeface="Cambria Math"/>
              </a:rPr>
              <a:t>-</a:t>
            </a:r>
            <a:r>
              <a:rPr lang="el-GR" b="1" baseline="30000" dirty="0" smtClean="0">
                <a:solidFill>
                  <a:srgbClr val="C00000"/>
                </a:solidFill>
                <a:latin typeface="Cambria Math"/>
                <a:ea typeface="Cambria Math"/>
              </a:rPr>
              <a:t>β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+mj-lt"/>
                <a:ea typeface="Cambria Math"/>
              </a:rPr>
              <a:t> </a:t>
            </a:r>
            <a:r>
              <a:rPr lang="en-US" dirty="0" smtClean="0">
                <a:latin typeface="+mj-lt"/>
                <a:ea typeface="Cambria Math"/>
              </a:rPr>
              <a:t>fraction of elements</a:t>
            </a:r>
            <a:endParaRPr lang="en-US" dirty="0">
              <a:latin typeface="+mj-lt"/>
              <a:ea typeface="Cambria Math"/>
            </a:endParaRPr>
          </a:p>
          <a:p>
            <a:endParaRPr lang="en-US" dirty="0" smtClean="0">
              <a:latin typeface="+mj-lt"/>
              <a:ea typeface="Cambria Math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4495800"/>
            <a:ext cx="83058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6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for 1 Level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386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54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88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71800" y="32810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100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768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102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36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766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67000" y="442406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35124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metric:</a:t>
            </a:r>
          </a:p>
          <a:p>
            <a:r>
              <a:rPr lang="en-US" sz="2400" dirty="0">
                <a:solidFill>
                  <a:schemeClr val="tx2"/>
                </a:solidFill>
              </a:rPr>
              <a:t>d</a:t>
            </a:r>
            <a:r>
              <a:rPr lang="en-US" sz="2400" dirty="0" smtClean="0">
                <a:solidFill>
                  <a:schemeClr val="tx2"/>
                </a:solidFill>
              </a:rPr>
              <a:t>irect 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dge (</a:t>
            </a:r>
            <a:r>
              <a:rPr lang="en-US" sz="2400" dirty="0" err="1" smtClean="0">
                <a:solidFill>
                  <a:schemeClr val="tx2"/>
                </a:solidFill>
              </a:rPr>
              <a:t>e,S</a:t>
            </a:r>
            <a:r>
              <a:rPr lang="en-US" sz="2400" dirty="0" smtClean="0">
                <a:solidFill>
                  <a:schemeClr val="tx2"/>
                </a:solidFill>
              </a:rPr>
              <a:t>) if e </a:t>
            </a:r>
            <a:r>
              <a:rPr lang="en-US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∈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mbria Math"/>
              </a:rPr>
              <a:t> S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549" y="4883497"/>
            <a:ext cx="287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elements = clients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549" y="2682240"/>
            <a:ext cx="235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sets = facilities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419600" y="3397597"/>
            <a:ext cx="263434" cy="1026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2763" y="4495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14446" y="28956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5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for 1 Level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92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528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31242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574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908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242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576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906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1000" y="4267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457200" y="32766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</p:cNvCxnSpPr>
          <p:nvPr/>
        </p:nvCxnSpPr>
        <p:spPr>
          <a:xfrm flipH="1" flipV="1">
            <a:off x="762000" y="32766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1600200" y="3276600"/>
            <a:ext cx="223685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1828800" y="32766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</p:cNvCxnSpPr>
          <p:nvPr/>
        </p:nvCxnSpPr>
        <p:spPr>
          <a:xfrm flipH="1" flipV="1">
            <a:off x="1905000" y="3276600"/>
            <a:ext cx="7620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9" idx="4"/>
          </p:cNvCxnSpPr>
          <p:nvPr/>
        </p:nvCxnSpPr>
        <p:spPr>
          <a:xfrm flipV="1">
            <a:off x="3200400" y="3276600"/>
            <a:ext cx="2286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</p:cNvCxnSpPr>
          <p:nvPr/>
        </p:nvCxnSpPr>
        <p:spPr>
          <a:xfrm flipH="1" flipV="1">
            <a:off x="3429000" y="32766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2510135"/>
            <a:ext cx="3657600" cy="25952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9600" y="29718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76400" y="29718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7" idx="7"/>
            <a:endCxn id="5" idx="3"/>
          </p:cNvCxnSpPr>
          <p:nvPr/>
        </p:nvCxnSpPr>
        <p:spPr>
          <a:xfrm flipV="1">
            <a:off x="511082" y="3254282"/>
            <a:ext cx="730436" cy="10352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3"/>
          </p:cNvCxnSpPr>
          <p:nvPr/>
        </p:nvCxnSpPr>
        <p:spPr>
          <a:xfrm flipV="1">
            <a:off x="531223" y="3254282"/>
            <a:ext cx="1777095" cy="108911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4"/>
          </p:cNvCxnSpPr>
          <p:nvPr/>
        </p:nvCxnSpPr>
        <p:spPr>
          <a:xfrm flipH="1" flipV="1">
            <a:off x="2895600" y="32766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3000" y="2438400"/>
            <a:ext cx="194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Sets/Facilities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4643735"/>
            <a:ext cx="2360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Elements/Clients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838200" y="3254282"/>
            <a:ext cx="2286000" cy="101291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1"/>
          </p:cNvCxnSpPr>
          <p:nvPr/>
        </p:nvCxnSpPr>
        <p:spPr>
          <a:xfrm flipH="1" flipV="1">
            <a:off x="1905000" y="3254282"/>
            <a:ext cx="1774918" cy="10352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6153" y="1447800"/>
            <a:ext cx="42833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Yes case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sets can cover the universe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322" y="5257800"/>
            <a:ext cx="3052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All </a:t>
            </a:r>
            <a:r>
              <a:rPr lang="en-US" sz="2800" dirty="0" smtClean="0">
                <a:solidFill>
                  <a:schemeClr val="tx2"/>
                </a:solidFill>
              </a:rPr>
              <a:t>clients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connection </a:t>
            </a:r>
            <a:r>
              <a:rPr lang="en-US" sz="2800" b="1" dirty="0" smtClean="0">
                <a:solidFill>
                  <a:schemeClr val="tx2"/>
                </a:solidFill>
              </a:rPr>
              <a:t>cost = 1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267200" y="16764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198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5532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866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200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1534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486400" y="3048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3246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8580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3914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9248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4582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7912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81600" y="41910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5257800" y="32004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0"/>
          </p:cNvCxnSpPr>
          <p:nvPr/>
        </p:nvCxnSpPr>
        <p:spPr>
          <a:xfrm flipH="1" flipV="1">
            <a:off x="5562600" y="32004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0"/>
          </p:cNvCxnSpPr>
          <p:nvPr/>
        </p:nvCxnSpPr>
        <p:spPr>
          <a:xfrm flipV="1">
            <a:off x="6400800" y="3200400"/>
            <a:ext cx="223685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</p:cNvCxnSpPr>
          <p:nvPr/>
        </p:nvCxnSpPr>
        <p:spPr>
          <a:xfrm flipH="1" flipV="1">
            <a:off x="6629400" y="32004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0"/>
          </p:cNvCxnSpPr>
          <p:nvPr/>
        </p:nvCxnSpPr>
        <p:spPr>
          <a:xfrm flipH="1" flipV="1">
            <a:off x="6705600" y="3200400"/>
            <a:ext cx="7620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0"/>
          </p:cNvCxnSpPr>
          <p:nvPr/>
        </p:nvCxnSpPr>
        <p:spPr>
          <a:xfrm flipH="1" flipV="1">
            <a:off x="8229600" y="32004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29200" y="2433935"/>
            <a:ext cx="3657600" cy="25952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10200" y="2895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77000" y="2895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59" idx="7"/>
            <a:endCxn id="47" idx="3"/>
          </p:cNvCxnSpPr>
          <p:nvPr/>
        </p:nvCxnSpPr>
        <p:spPr>
          <a:xfrm flipV="1">
            <a:off x="5311682" y="3178082"/>
            <a:ext cx="730436" cy="10352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9" idx="3"/>
          </p:cNvCxnSpPr>
          <p:nvPr/>
        </p:nvCxnSpPr>
        <p:spPr>
          <a:xfrm flipV="1">
            <a:off x="5331823" y="3178082"/>
            <a:ext cx="1777095" cy="108911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0" idx="4"/>
          </p:cNvCxnSpPr>
          <p:nvPr/>
        </p:nvCxnSpPr>
        <p:spPr>
          <a:xfrm flipH="1" flipV="1">
            <a:off x="7696200" y="3200400"/>
            <a:ext cx="304800" cy="990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43600" y="2362200"/>
            <a:ext cx="194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Sets/Facilities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15000" y="4567535"/>
            <a:ext cx="2360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Elements/Clients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17646" y="1447800"/>
            <a:ext cx="51283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No case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Any </a:t>
            </a:r>
            <a:r>
              <a:rPr lang="el-GR" sz="2800" dirty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800" dirty="0">
                <a:solidFill>
                  <a:schemeClr val="tx2"/>
                </a:solidFill>
                <a:latin typeface="Cambria Math"/>
                <a:ea typeface="Cambria Math"/>
              </a:rPr>
              <a:t>l</a:t>
            </a:r>
            <a:r>
              <a:rPr lang="en-US" sz="2800" dirty="0" smtClean="0">
                <a:solidFill>
                  <a:schemeClr val="tx2"/>
                </a:solidFill>
              </a:rPr>
              <a:t> sets cover only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  <a:ea typeface="Cambria Math"/>
              </a:rPr>
              <a:t>1 – e</a:t>
            </a:r>
            <a:r>
              <a:rPr lang="en-US" sz="2800" baseline="30000" dirty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8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8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Cambria Math"/>
              </a:rPr>
              <a:t>frac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Cambria Math"/>
              </a:rPr>
              <a:t>. 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2983" y="5265003"/>
            <a:ext cx="39708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The other </a:t>
            </a:r>
            <a:r>
              <a:rPr lang="en-US" sz="2800" dirty="0">
                <a:solidFill>
                  <a:schemeClr val="tx2"/>
                </a:solidFill>
                <a:ea typeface="Cambria Math"/>
              </a:rPr>
              <a:t>e</a:t>
            </a:r>
            <a:r>
              <a:rPr lang="en-US" sz="2800" baseline="30000" dirty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8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8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Cambria Math"/>
              </a:rPr>
              <a:t>clients incur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connection cost ≥ </a:t>
            </a:r>
            <a:r>
              <a:rPr lang="en-US" sz="28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9" name="Oval 78"/>
          <p:cNvSpPr/>
          <p:nvPr/>
        </p:nvSpPr>
        <p:spPr>
          <a:xfrm>
            <a:off x="7543800" y="2895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57" idx="1"/>
          </p:cNvCxnSpPr>
          <p:nvPr/>
        </p:nvCxnSpPr>
        <p:spPr>
          <a:xfrm flipH="1" flipV="1">
            <a:off x="7232469" y="3178082"/>
            <a:ext cx="1248049" cy="10352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5191807" y="3174266"/>
            <a:ext cx="3312113" cy="1110351"/>
          </a:xfrm>
          <a:custGeom>
            <a:avLst/>
            <a:gdLst>
              <a:gd name="connsiteX0" fmla="*/ 3312113 w 3312113"/>
              <a:gd name="connsiteY0" fmla="*/ 1005848 h 1110351"/>
              <a:gd name="connsiteX1" fmla="*/ 3024730 w 3312113"/>
              <a:gd name="connsiteY1" fmla="*/ 600900 h 1110351"/>
              <a:gd name="connsiteX2" fmla="*/ 2058079 w 3312113"/>
              <a:gd name="connsiteY2" fmla="*/ 8 h 1110351"/>
              <a:gd name="connsiteX3" fmla="*/ 1352684 w 3312113"/>
              <a:gd name="connsiteY3" fmla="*/ 587837 h 1110351"/>
              <a:gd name="connsiteX4" fmla="*/ 111713 w 3312113"/>
              <a:gd name="connsiteY4" fmla="*/ 1110351 h 1110351"/>
              <a:gd name="connsiteX5" fmla="*/ 85587 w 3312113"/>
              <a:gd name="connsiteY5" fmla="*/ 587837 h 1110351"/>
              <a:gd name="connsiteX6" fmla="*/ 346844 w 3312113"/>
              <a:gd name="connsiteY6" fmla="*/ 13071 h 111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2113" h="1110351">
                <a:moveTo>
                  <a:pt x="3312113" y="1005848"/>
                </a:moveTo>
                <a:cubicBezTo>
                  <a:pt x="3272924" y="887194"/>
                  <a:pt x="3233736" y="768540"/>
                  <a:pt x="3024730" y="600900"/>
                </a:cubicBezTo>
                <a:cubicBezTo>
                  <a:pt x="2815724" y="433260"/>
                  <a:pt x="2336753" y="2185"/>
                  <a:pt x="2058079" y="8"/>
                </a:cubicBezTo>
                <a:cubicBezTo>
                  <a:pt x="1779405" y="-2169"/>
                  <a:pt x="1677078" y="402780"/>
                  <a:pt x="1352684" y="587837"/>
                </a:cubicBezTo>
                <a:cubicBezTo>
                  <a:pt x="1028290" y="772894"/>
                  <a:pt x="322896" y="1110351"/>
                  <a:pt x="111713" y="1110351"/>
                </a:cubicBezTo>
                <a:cubicBezTo>
                  <a:pt x="-99470" y="1110351"/>
                  <a:pt x="46399" y="770717"/>
                  <a:pt x="85587" y="587837"/>
                </a:cubicBezTo>
                <a:cubicBezTo>
                  <a:pt x="124775" y="404957"/>
                  <a:pt x="235809" y="209014"/>
                  <a:pt x="346844" y="130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7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86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1" grpId="0"/>
      <p:bldP spid="32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  <p:bldP spid="68" grpId="0" animBg="1"/>
      <p:bldP spid="69" grpId="0" animBg="1"/>
      <p:bldP spid="73" grpId="0"/>
      <p:bldP spid="74" grpId="0"/>
      <p:bldP spid="78" grpId="0"/>
      <p:bldP spid="79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53000" y="3886200"/>
            <a:ext cx="3886200" cy="3767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Ingredient 2: The </a:t>
            </a:r>
            <a:r>
              <a:rPr lang="en-US" dirty="0" smtClean="0"/>
              <a:t>Reduction (cont.)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91000" y="1524000"/>
            <a:ext cx="0" cy="39624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" y="1524000"/>
            <a:ext cx="2355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</a:rPr>
              <a:t>OPT (Yes Case)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4842" y="1524000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ALG (No Case)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2133600"/>
            <a:ext cx="3855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 sets can cover all elements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so, open these l sets/facilities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0610" y="3505200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Total connection cost 	= n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Total opening cost =  </a:t>
            </a:r>
            <a:r>
              <a:rPr lang="en-US" sz="2400" dirty="0" err="1" smtClean="0">
                <a:solidFill>
                  <a:schemeClr val="tx2"/>
                </a:solidFill>
              </a:rPr>
              <a:t>lB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endParaRPr lang="en-US" sz="2400" u="sng" dirty="0" smtClean="0"/>
          </a:p>
          <a:p>
            <a:pPr algn="ctr"/>
            <a:r>
              <a:rPr lang="en-US" sz="2800" b="1" dirty="0" smtClean="0"/>
              <a:t>Total cost</a:t>
            </a:r>
            <a:r>
              <a:rPr lang="en-US" sz="2800" b="1" dirty="0"/>
              <a:t> </a:t>
            </a:r>
            <a:r>
              <a:rPr lang="en-US" sz="2800" b="1" dirty="0" smtClean="0"/>
              <a:t>= n + </a:t>
            </a:r>
            <a:r>
              <a:rPr lang="en-US" sz="2800" b="1" dirty="0" err="1" smtClean="0"/>
              <a:t>lB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2133600"/>
            <a:ext cx="480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If ALG picks </a:t>
            </a:r>
            <a:r>
              <a:rPr lang="el-GR" sz="2400" dirty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l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mbria Math"/>
              </a:rPr>
              <a:t> facilities,</a:t>
            </a:r>
            <a:r>
              <a:rPr lang="en-US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j-lt"/>
                <a:ea typeface="Cambria Math"/>
              </a:rPr>
              <a:t>it “directly” covers only</a:t>
            </a:r>
            <a:r>
              <a:rPr lang="en-US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Cambria Math"/>
              </a:rPr>
              <a:t>(1 – e</a:t>
            </a:r>
            <a:r>
              <a:rPr lang="en-US" sz="2400" baseline="30000" dirty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4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)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  <a:ea typeface="Cambria Math"/>
              </a:rPr>
              <a:t>clts</a:t>
            </a:r>
            <a:endParaRPr lang="en-US" sz="2400" dirty="0" smtClean="0">
              <a:solidFill>
                <a:schemeClr val="tx2"/>
              </a:solidFill>
              <a:latin typeface="+mj-lt"/>
              <a:ea typeface="Cambria Math"/>
            </a:endParaRPr>
          </a:p>
          <a:p>
            <a:pPr algn="r"/>
            <a:r>
              <a:rPr lang="en-US" sz="2000" b="1" u="sng" dirty="0" smtClean="0">
                <a:solidFill>
                  <a:schemeClr val="tx2"/>
                </a:solidFill>
                <a:latin typeface="+mj-lt"/>
                <a:ea typeface="Cambria Math"/>
              </a:rPr>
              <a:t>(rest pay at least 3 units to connect)</a:t>
            </a:r>
            <a:endParaRPr lang="en-US" sz="2000" b="1" u="sng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3471208"/>
            <a:ext cx="472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Total connection cost 	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  <a:ea typeface="Cambria Math"/>
              </a:rPr>
              <a:t>=</a:t>
            </a:r>
            <a:r>
              <a:rPr lang="en-US" sz="2400" dirty="0" smtClean="0">
                <a:solidFill>
                  <a:srgbClr val="C0000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Cambria Math"/>
              </a:rPr>
              <a:t>(</a:t>
            </a:r>
            <a:r>
              <a:rPr lang="en-US" sz="2400" dirty="0">
                <a:solidFill>
                  <a:schemeClr val="tx2"/>
                </a:solidFill>
                <a:ea typeface="Cambria Math"/>
              </a:rPr>
              <a:t>1 – e</a:t>
            </a:r>
            <a:r>
              <a:rPr lang="en-US" sz="2400" baseline="30000" dirty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400" baseline="30000" dirty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>
                <a:solidFill>
                  <a:schemeClr val="tx2"/>
                </a:solidFill>
                <a:latin typeface="Cambria Math"/>
                <a:ea typeface="Cambria Math"/>
              </a:rPr>
              <a:t>) </a:t>
            </a:r>
            <a:r>
              <a:rPr lang="en-US" sz="2400" dirty="0" smtClean="0">
                <a:solidFill>
                  <a:schemeClr val="tx2"/>
                </a:solidFill>
              </a:rPr>
              <a:t>n + (</a:t>
            </a:r>
            <a:r>
              <a:rPr lang="en-US" sz="2400" dirty="0" smtClean="0">
                <a:solidFill>
                  <a:schemeClr val="tx2"/>
                </a:solidFill>
                <a:ea typeface="Cambria Math"/>
              </a:rPr>
              <a:t>e</a:t>
            </a:r>
            <a:r>
              <a:rPr lang="en-US" sz="2400" baseline="30000" dirty="0" smtClean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4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n)*3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= n (1 + 2</a:t>
            </a:r>
            <a:r>
              <a:rPr lang="en-US" sz="2400" dirty="0" smtClean="0">
                <a:solidFill>
                  <a:schemeClr val="tx2"/>
                </a:solidFill>
                <a:ea typeface="Cambria Math"/>
              </a:rPr>
              <a:t>e</a:t>
            </a:r>
            <a:r>
              <a:rPr lang="en-US" sz="2400" baseline="30000" dirty="0" smtClean="0">
                <a:solidFill>
                  <a:schemeClr val="tx2"/>
                </a:solidFill>
                <a:ea typeface="Cambria Math"/>
              </a:rPr>
              <a:t>-</a:t>
            </a:r>
            <a:r>
              <a:rPr lang="el-GR" sz="2400" baseline="300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mbria Math"/>
              </a:rPr>
              <a:t>)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Total opening cost	= </a:t>
            </a:r>
            <a:r>
              <a:rPr lang="el-GR" sz="2400" dirty="0" smtClean="0">
                <a:solidFill>
                  <a:schemeClr val="tx2"/>
                </a:solidFill>
                <a:latin typeface="Cambria Math"/>
                <a:ea typeface="Cambria Math"/>
              </a:rPr>
              <a:t>β</a:t>
            </a:r>
            <a:r>
              <a:rPr lang="en-US" sz="2400" dirty="0" err="1" smtClean="0">
                <a:solidFill>
                  <a:schemeClr val="tx2"/>
                </a:solidFill>
              </a:rPr>
              <a:t>lB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endParaRPr lang="en-US" sz="2400" u="sng" dirty="0" smtClean="0"/>
          </a:p>
          <a:p>
            <a:pPr algn="ctr"/>
            <a:r>
              <a:rPr lang="en-US" sz="2800" b="1" dirty="0" smtClean="0"/>
              <a:t>Total cost = n </a:t>
            </a:r>
            <a:r>
              <a:rPr lang="en-US" sz="2800" b="1" dirty="0"/>
              <a:t>(1 + 2</a:t>
            </a:r>
            <a:r>
              <a:rPr lang="en-US" sz="2800" b="1" dirty="0">
                <a:ea typeface="Cambria Math"/>
              </a:rPr>
              <a:t>e</a:t>
            </a:r>
            <a:r>
              <a:rPr lang="en-US" sz="2800" b="1" baseline="30000" dirty="0">
                <a:ea typeface="Cambria Math"/>
              </a:rPr>
              <a:t>-</a:t>
            </a:r>
            <a:r>
              <a:rPr lang="el-GR" sz="2800" b="1" baseline="30000" dirty="0">
                <a:latin typeface="Cambria Math"/>
                <a:ea typeface="Cambria Math"/>
              </a:rPr>
              <a:t>β</a:t>
            </a:r>
            <a:r>
              <a:rPr lang="en-US" sz="2800" b="1" dirty="0" smtClean="0">
                <a:ea typeface="Cambria Math"/>
              </a:rPr>
              <a:t>)</a:t>
            </a:r>
            <a:r>
              <a:rPr lang="en-US" sz="2800" b="1" dirty="0"/>
              <a:t> </a:t>
            </a:r>
            <a:r>
              <a:rPr lang="en-US" sz="2800" b="1" dirty="0" smtClean="0"/>
              <a:t>+ </a:t>
            </a:r>
            <a:r>
              <a:rPr lang="el-GR" sz="2800" b="1" dirty="0" smtClean="0">
                <a:latin typeface="Cambria Math"/>
                <a:ea typeface="Cambria Math"/>
              </a:rPr>
              <a:t>β</a:t>
            </a:r>
            <a:r>
              <a:rPr lang="en-US" sz="2800" b="1" dirty="0" err="1" smtClean="0"/>
              <a:t>lB</a:t>
            </a:r>
            <a:endParaRPr lang="en-US" sz="2800" b="1" dirty="0"/>
          </a:p>
        </p:txBody>
      </p:sp>
      <p:pic>
        <p:nvPicPr>
          <p:cNvPr id="1027" name="Picture 3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13" y="2911839"/>
            <a:ext cx="1129773" cy="11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0" y="2895600"/>
            <a:ext cx="3810000" cy="3767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Can we improve on this?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377440" y="5159829"/>
            <a:ext cx="2220686" cy="1415226"/>
          </a:xfrm>
          <a:custGeom>
            <a:avLst/>
            <a:gdLst>
              <a:gd name="connsiteX0" fmla="*/ 0 w 2220686"/>
              <a:gd name="connsiteY0" fmla="*/ 0 h 1415226"/>
              <a:gd name="connsiteX1" fmla="*/ 574766 w 2220686"/>
              <a:gd name="connsiteY1" fmla="*/ 1345474 h 1415226"/>
              <a:gd name="connsiteX2" fmla="*/ 1685109 w 2220686"/>
              <a:gd name="connsiteY2" fmla="*/ 1162594 h 1415226"/>
              <a:gd name="connsiteX3" fmla="*/ 2220686 w 2220686"/>
              <a:gd name="connsiteY3" fmla="*/ 640080 h 141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686" h="1415226">
                <a:moveTo>
                  <a:pt x="0" y="0"/>
                </a:moveTo>
                <a:cubicBezTo>
                  <a:pt x="146957" y="575854"/>
                  <a:pt x="293915" y="1151708"/>
                  <a:pt x="574766" y="1345474"/>
                </a:cubicBezTo>
                <a:cubicBezTo>
                  <a:pt x="855617" y="1539240"/>
                  <a:pt x="1410789" y="1280160"/>
                  <a:pt x="1685109" y="1162594"/>
                </a:cubicBezTo>
                <a:cubicBezTo>
                  <a:pt x="1959429" y="1045028"/>
                  <a:pt x="2090057" y="842554"/>
                  <a:pt x="2220686" y="640080"/>
                </a:cubicBezTo>
              </a:path>
            </a:pathLst>
          </a:custGeom>
          <a:noFill/>
          <a:ln w="5080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Optimize 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4" grpId="0"/>
      <p:bldP spid="25" grpId="0"/>
      <p:bldP spid="26" grpId="0"/>
      <p:bldP spid="8" grpId="0"/>
      <p:bldP spid="17" grpId="0" animBg="1"/>
      <p:bldP spid="17" grpId="1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r>
              <a:rPr lang="en-US" dirty="0" smtClean="0"/>
              <a:t>Multi-Level 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Our Results</a:t>
            </a:r>
          </a:p>
          <a:p>
            <a:r>
              <a:rPr lang="en-US" dirty="0" smtClean="0"/>
              <a:t>Our Reduction</a:t>
            </a:r>
          </a:p>
          <a:p>
            <a:pPr lvl="1"/>
            <a:r>
              <a:rPr lang="en-US" dirty="0" smtClean="0"/>
              <a:t>Max-Coverage for 1-Level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Hardness Amplification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00400" y="5330607"/>
            <a:ext cx="2743200" cy="1304361"/>
            <a:chOff x="1571625" y="1600201"/>
            <a:chExt cx="8639175" cy="35052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71625" y="1600201"/>
              <a:ext cx="8639175" cy="345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2157412" y="1981201"/>
              <a:ext cx="7696200" cy="3124200"/>
              <a:chOff x="2157412" y="1981201"/>
              <a:chExt cx="7696200" cy="3124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995612" y="19812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248400" y="20574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34412" y="28956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57412" y="4724401"/>
                <a:ext cx="22098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958012" y="4800601"/>
                <a:ext cx="1905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Hardness Amplification with 2-Levels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/>
              </a:rPr>
              <a:t>The </a:t>
            </a:r>
            <a:r>
              <a:rPr lang="en-US" dirty="0" smtClean="0">
                <a:ea typeface="Cambria Math"/>
              </a:rPr>
              <a:t>“bad” e</a:t>
            </a:r>
            <a:r>
              <a:rPr lang="en-US" baseline="30000" dirty="0" smtClean="0">
                <a:ea typeface="Cambria Math"/>
              </a:rPr>
              <a:t>-</a:t>
            </a:r>
            <a:r>
              <a:rPr lang="el-GR" baseline="30000" dirty="0">
                <a:latin typeface="Cambria Math"/>
                <a:ea typeface="Cambria Math"/>
              </a:rPr>
              <a:t>β</a:t>
            </a:r>
            <a:r>
              <a:rPr lang="en-US" dirty="0">
                <a:ea typeface="Cambria Math"/>
              </a:rPr>
              <a:t> fraction incur a cost of 3</a:t>
            </a:r>
          </a:p>
          <a:p>
            <a:pPr lvl="1"/>
            <a:r>
              <a:rPr lang="en-US" dirty="0">
                <a:ea typeface="Cambria Math"/>
              </a:rPr>
              <a:t>Indirect cost</a:t>
            </a:r>
          </a:p>
          <a:p>
            <a:r>
              <a:rPr lang="en-US" dirty="0" smtClean="0">
                <a:ea typeface="Cambria Math"/>
              </a:rPr>
              <a:t>Other (1 – e</a:t>
            </a:r>
            <a:r>
              <a:rPr lang="en-US" baseline="30000" dirty="0" smtClean="0">
                <a:ea typeface="Cambria Math"/>
              </a:rPr>
              <a:t>-</a:t>
            </a:r>
            <a:r>
              <a:rPr lang="el-GR" baseline="30000" dirty="0">
                <a:latin typeface="Cambria Math"/>
                <a:ea typeface="Cambria Math"/>
              </a:rPr>
              <a:t>β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dirty="0" smtClean="0">
                <a:latin typeface="+mj-lt"/>
                <a:ea typeface="Cambria Math"/>
              </a:rPr>
              <a:t> fraction of clients incur cost 1</a:t>
            </a:r>
          </a:p>
          <a:p>
            <a:pPr lvl="1"/>
            <a:r>
              <a:rPr lang="en-US" dirty="0" smtClean="0">
                <a:latin typeface="+mj-lt"/>
                <a:ea typeface="Cambria Math"/>
              </a:rPr>
              <a:t>Direct cost</a:t>
            </a:r>
            <a:endParaRPr lang="en-US" dirty="0">
              <a:latin typeface="+mj-lt"/>
              <a:ea typeface="Cambria Math"/>
            </a:endParaRPr>
          </a:p>
          <a:p>
            <a:pPr lvl="1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24400" y="18288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ambria Math"/>
              </a:rPr>
              <a:t>The “bad” e</a:t>
            </a:r>
            <a:r>
              <a:rPr lang="en-US" baseline="30000" dirty="0" smtClean="0">
                <a:ea typeface="Cambria Math"/>
              </a:rPr>
              <a:t>-</a:t>
            </a:r>
            <a:r>
              <a:rPr lang="el-GR" baseline="30000" dirty="0" smtClean="0">
                <a:latin typeface="Cambria Math"/>
                <a:ea typeface="Cambria Math"/>
              </a:rPr>
              <a:t>β</a:t>
            </a:r>
            <a:r>
              <a:rPr lang="en-US" dirty="0" smtClean="0">
                <a:ea typeface="Cambria Math"/>
              </a:rPr>
              <a:t> fraction incur a cost of 6</a:t>
            </a:r>
          </a:p>
          <a:p>
            <a:pPr lvl="1"/>
            <a:r>
              <a:rPr lang="en-US" dirty="0" smtClean="0">
                <a:ea typeface="Cambria Math"/>
              </a:rPr>
              <a:t>Indirect cost to </a:t>
            </a:r>
            <a:r>
              <a:rPr lang="en-US" dirty="0" smtClean="0">
                <a:ea typeface="Cambria Math"/>
              </a:rPr>
              <a:t>level 2</a:t>
            </a:r>
            <a:endParaRPr lang="en-US" dirty="0" smtClean="0">
              <a:ea typeface="Cambria Math"/>
            </a:endParaRPr>
          </a:p>
          <a:p>
            <a:r>
              <a:rPr lang="en-US" dirty="0" smtClean="0">
                <a:ea typeface="Cambria Math"/>
              </a:rPr>
              <a:t>Other (1 – e</a:t>
            </a:r>
            <a:r>
              <a:rPr lang="en-US" baseline="30000" dirty="0" smtClean="0">
                <a:ea typeface="Cambria Math"/>
              </a:rPr>
              <a:t>-</a:t>
            </a:r>
            <a:r>
              <a:rPr lang="el-GR" baseline="30000" dirty="0" smtClean="0">
                <a:latin typeface="Cambria Math"/>
                <a:ea typeface="Cambria Math"/>
              </a:rPr>
              <a:t>β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dirty="0" smtClean="0">
                <a:latin typeface="+mj-lt"/>
                <a:ea typeface="Cambria Math"/>
              </a:rPr>
              <a:t> fraction of clients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Cambria Math"/>
              </a:rPr>
              <a:t>can incur &gt; 2</a:t>
            </a:r>
          </a:p>
          <a:p>
            <a:pPr lvl="1"/>
            <a:r>
              <a:rPr lang="en-US" dirty="0" smtClean="0">
                <a:latin typeface="+mj-lt"/>
                <a:ea typeface="Cambria Math"/>
              </a:rPr>
              <a:t>If </a:t>
            </a:r>
            <a:r>
              <a:rPr lang="en-US" dirty="0" smtClean="0">
                <a:latin typeface="+mj-lt"/>
                <a:ea typeface="Cambria Math"/>
              </a:rPr>
              <a:t>level </a:t>
            </a:r>
            <a:r>
              <a:rPr lang="en-US" dirty="0" smtClean="0">
                <a:latin typeface="+mj-lt"/>
                <a:ea typeface="Cambria Math"/>
              </a:rPr>
              <a:t>1 </a:t>
            </a:r>
            <a:r>
              <a:rPr lang="en-US" dirty="0" smtClean="0">
                <a:latin typeface="+mj-lt"/>
                <a:ea typeface="Cambria Math"/>
              </a:rPr>
              <a:t>choices are </a:t>
            </a:r>
            <a:r>
              <a:rPr lang="en-US" dirty="0" smtClean="0">
                <a:latin typeface="+mj-lt"/>
                <a:ea typeface="Cambria Math"/>
              </a:rPr>
              <a:t>sub-optimal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8021"/>
            <a:ext cx="210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One Level Case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97091" y="1367135"/>
            <a:ext cx="210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Two Level Case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828800"/>
            <a:ext cx="0" cy="335280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429000"/>
            <a:ext cx="8610600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Facility Location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Problem Definition</a:t>
            </a:r>
          </a:p>
          <a:p>
            <a:r>
              <a:rPr lang="en-US" dirty="0" smtClean="0"/>
              <a:t>Multi-Level 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Our Results</a:t>
            </a:r>
          </a:p>
          <a:p>
            <a:r>
              <a:rPr lang="en-US" dirty="0" smtClean="0"/>
              <a:t>Our Reduction</a:t>
            </a:r>
          </a:p>
          <a:p>
            <a:pPr lvl="1"/>
            <a:r>
              <a:rPr lang="en-US" dirty="0" smtClean="0"/>
              <a:t>Max-Coverage for 1-Level</a:t>
            </a:r>
          </a:p>
          <a:p>
            <a:pPr lvl="1"/>
            <a:r>
              <a:rPr lang="en-US" dirty="0" smtClean="0"/>
              <a:t>Amplification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053737" y="2877747"/>
            <a:ext cx="6718663" cy="2952420"/>
            <a:chOff x="1053737" y="2877747"/>
            <a:chExt cx="6718663" cy="2952420"/>
          </a:xfrm>
        </p:grpSpPr>
        <p:cxnSp>
          <p:nvCxnSpPr>
            <p:cNvPr id="73" name="Straight Connector 72"/>
            <p:cNvCxnSpPr>
              <a:stCxn id="9" idx="3"/>
              <a:endCxn id="16" idx="0"/>
            </p:cNvCxnSpPr>
            <p:nvPr/>
          </p:nvCxnSpPr>
          <p:spPr>
            <a:xfrm flipH="1">
              <a:off x="1053737" y="2953947"/>
              <a:ext cx="263981" cy="2839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" idx="4"/>
              <a:endCxn id="15" idx="0"/>
            </p:cNvCxnSpPr>
            <p:nvPr/>
          </p:nvCxnSpPr>
          <p:spPr>
            <a:xfrm>
              <a:off x="1371600" y="2976265"/>
              <a:ext cx="762000" cy="2781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" idx="4"/>
              <a:endCxn id="16" idx="7"/>
            </p:cNvCxnSpPr>
            <p:nvPr/>
          </p:nvCxnSpPr>
          <p:spPr>
            <a:xfrm flipH="1">
              <a:off x="1107619" y="2976265"/>
              <a:ext cx="1483181" cy="2839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" idx="4"/>
              <a:endCxn id="10" idx="1"/>
            </p:cNvCxnSpPr>
            <p:nvPr/>
          </p:nvCxnSpPr>
          <p:spPr>
            <a:xfrm>
              <a:off x="2590800" y="2976265"/>
              <a:ext cx="593818" cy="2804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" idx="4"/>
              <a:endCxn id="11" idx="1"/>
            </p:cNvCxnSpPr>
            <p:nvPr/>
          </p:nvCxnSpPr>
          <p:spPr>
            <a:xfrm>
              <a:off x="2590800" y="2976265"/>
              <a:ext cx="1774918" cy="2837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" idx="4"/>
              <a:endCxn id="11" idx="0"/>
            </p:cNvCxnSpPr>
            <p:nvPr/>
          </p:nvCxnSpPr>
          <p:spPr>
            <a:xfrm flipH="1">
              <a:off x="4419600" y="2900065"/>
              <a:ext cx="228600" cy="2891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" idx="4"/>
              <a:endCxn id="12" idx="0"/>
            </p:cNvCxnSpPr>
            <p:nvPr/>
          </p:nvCxnSpPr>
          <p:spPr>
            <a:xfrm flipH="1">
              <a:off x="5638800" y="2880581"/>
              <a:ext cx="114300" cy="2949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" idx="3"/>
              <a:endCxn id="11" idx="7"/>
            </p:cNvCxnSpPr>
            <p:nvPr/>
          </p:nvCxnSpPr>
          <p:spPr>
            <a:xfrm flipH="1">
              <a:off x="4473482" y="2877747"/>
              <a:ext cx="2483036" cy="293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" idx="4"/>
              <a:endCxn id="14" idx="0"/>
            </p:cNvCxnSpPr>
            <p:nvPr/>
          </p:nvCxnSpPr>
          <p:spPr>
            <a:xfrm>
              <a:off x="7010400" y="2900065"/>
              <a:ext cx="762000" cy="2930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for 2 Levels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238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30995" y="28238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27476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76900" y="2728181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34200" y="27476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95400" y="282386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62300" y="575821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57912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2600" y="583016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29400" y="581721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583016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57400" y="575821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7537" y="579337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1" idx="0"/>
            <a:endCxn id="6" idx="4"/>
          </p:cNvCxnSpPr>
          <p:nvPr/>
        </p:nvCxnSpPr>
        <p:spPr>
          <a:xfrm flipV="1">
            <a:off x="4419600" y="2900065"/>
            <a:ext cx="228600" cy="2891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2763" y="5862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5863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endParaRPr lang="en-US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62300" y="3495355"/>
            <a:ext cx="2667000" cy="1600200"/>
            <a:chOff x="3162300" y="2961955"/>
            <a:chExt cx="2667000" cy="1600200"/>
          </a:xfrm>
        </p:grpSpPr>
        <p:sp>
          <p:nvSpPr>
            <p:cNvPr id="39" name="Rectangle 38"/>
            <p:cNvSpPr/>
            <p:nvPr/>
          </p:nvSpPr>
          <p:spPr>
            <a:xfrm>
              <a:off x="3162300" y="2961955"/>
              <a:ext cx="2667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/>
            </p:cNvSpPr>
            <p:nvPr/>
          </p:nvSpPr>
          <p:spPr>
            <a:xfrm>
              <a:off x="40305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6" name="Oval 25"/>
            <p:cNvSpPr>
              <a:spLocks/>
            </p:cNvSpPr>
            <p:nvPr/>
          </p:nvSpPr>
          <p:spPr>
            <a:xfrm>
              <a:off x="43353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>
            <a:xfrm>
              <a:off x="4707852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5012649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5317449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36495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4182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4479252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>
            <a:xfrm>
              <a:off x="4707849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>
              <a:off x="5012649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5325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3801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34971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4495800" y="3243965"/>
              <a:ext cx="245906" cy="11122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endCxn id="8" idx="4"/>
          </p:cNvCxnSpPr>
          <p:nvPr/>
        </p:nvCxnSpPr>
        <p:spPr>
          <a:xfrm flipV="1">
            <a:off x="4419600" y="2900065"/>
            <a:ext cx="2590800" cy="29628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572000" y="3505200"/>
            <a:ext cx="2667000" cy="1600200"/>
            <a:chOff x="3162300" y="2961955"/>
            <a:chExt cx="2667000" cy="1600200"/>
          </a:xfrm>
        </p:grpSpPr>
        <p:sp>
          <p:nvSpPr>
            <p:cNvPr id="45" name="Rectangle 44"/>
            <p:cNvSpPr/>
            <p:nvPr/>
          </p:nvSpPr>
          <p:spPr>
            <a:xfrm>
              <a:off x="3162300" y="2961955"/>
              <a:ext cx="2667000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40305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43353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4707852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5012649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0" name="Oval 49"/>
            <p:cNvSpPr>
              <a:spLocks/>
            </p:cNvSpPr>
            <p:nvPr/>
          </p:nvSpPr>
          <p:spPr>
            <a:xfrm>
              <a:off x="5317449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>
            <a:xfrm>
              <a:off x="3649541" y="3187124"/>
              <a:ext cx="67708" cy="568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>
            <a:xfrm>
              <a:off x="4182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Oval 52"/>
            <p:cNvSpPr>
              <a:spLocks/>
            </p:cNvSpPr>
            <p:nvPr/>
          </p:nvSpPr>
          <p:spPr>
            <a:xfrm>
              <a:off x="4479252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>
              <a:spLocks/>
            </p:cNvSpPr>
            <p:nvPr/>
          </p:nvSpPr>
          <p:spPr>
            <a:xfrm>
              <a:off x="4707849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>
            <a:xfrm>
              <a:off x="5012649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>
            <a:xfrm>
              <a:off x="5325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>
            <a:xfrm>
              <a:off x="38019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8" name="Oval 57"/>
            <p:cNvSpPr>
              <a:spLocks/>
            </p:cNvSpPr>
            <p:nvPr/>
          </p:nvSpPr>
          <p:spPr>
            <a:xfrm>
              <a:off x="3497141" y="4330124"/>
              <a:ext cx="67708" cy="5684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 flipV="1">
              <a:off x="4495800" y="3243965"/>
              <a:ext cx="245906" cy="11122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0" y="12192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Place Max-Coverage set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For each (</a:t>
            </a:r>
            <a:r>
              <a:rPr lang="en-US" sz="2800" dirty="0" err="1" smtClean="0">
                <a:solidFill>
                  <a:schemeClr val="tx2"/>
                </a:solidFill>
              </a:rPr>
              <a:t>e,S</a:t>
            </a:r>
            <a:r>
              <a:rPr lang="en-US" sz="2800" dirty="0" smtClean="0">
                <a:solidFill>
                  <a:schemeClr val="tx2"/>
                </a:solidFill>
              </a:rPr>
              <a:t>) edge, place an identical sub-instance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</a:rPr>
              <a:t>Identify the corresponding elements </a:t>
            </a:r>
            <a:r>
              <a:rPr lang="en-US" sz="2800" dirty="0" smtClean="0">
                <a:solidFill>
                  <a:schemeClr val="tx2"/>
                </a:solidFill>
              </a:rPr>
              <a:t>across (e,*)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667000" y="4648200"/>
            <a:ext cx="48768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53400" y="2647890"/>
            <a:ext cx="92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Level 2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00" y="3562290"/>
            <a:ext cx="92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Level 1</a:t>
            </a:r>
            <a:endParaRPr 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153400" y="4724400"/>
            <a:ext cx="90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Clients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381000" y="5486400"/>
            <a:ext cx="8077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26971" y="4924697"/>
            <a:ext cx="1441320" cy="378363"/>
          </a:xfrm>
          <a:custGeom>
            <a:avLst/>
            <a:gdLst>
              <a:gd name="connsiteX0" fmla="*/ 0 w 1441320"/>
              <a:gd name="connsiteY0" fmla="*/ 0 h 378363"/>
              <a:gd name="connsiteX1" fmla="*/ 339635 w 1441320"/>
              <a:gd name="connsiteY1" fmla="*/ 352697 h 378363"/>
              <a:gd name="connsiteX2" fmla="*/ 1293223 w 1441320"/>
              <a:gd name="connsiteY2" fmla="*/ 313509 h 378363"/>
              <a:gd name="connsiteX3" fmla="*/ 1423852 w 1441320"/>
              <a:gd name="connsiteY3" fmla="*/ 13063 h 37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320" h="378363">
                <a:moveTo>
                  <a:pt x="0" y="0"/>
                </a:moveTo>
                <a:cubicBezTo>
                  <a:pt x="62049" y="150223"/>
                  <a:pt x="124098" y="300446"/>
                  <a:pt x="339635" y="352697"/>
                </a:cubicBezTo>
                <a:cubicBezTo>
                  <a:pt x="555172" y="404948"/>
                  <a:pt x="1112520" y="370115"/>
                  <a:pt x="1293223" y="313509"/>
                </a:cubicBezTo>
                <a:cubicBezTo>
                  <a:pt x="1473926" y="256903"/>
                  <a:pt x="1448889" y="134983"/>
                  <a:pt x="1423852" y="130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14354" y="4911634"/>
            <a:ext cx="1410789" cy="424256"/>
          </a:xfrm>
          <a:custGeom>
            <a:avLst/>
            <a:gdLst>
              <a:gd name="connsiteX0" fmla="*/ 0 w 1410789"/>
              <a:gd name="connsiteY0" fmla="*/ 0 h 424256"/>
              <a:gd name="connsiteX1" fmla="*/ 431075 w 1410789"/>
              <a:gd name="connsiteY1" fmla="*/ 326572 h 424256"/>
              <a:gd name="connsiteX2" fmla="*/ 1110343 w 1410789"/>
              <a:gd name="connsiteY2" fmla="*/ 404949 h 424256"/>
              <a:gd name="connsiteX3" fmla="*/ 1410789 w 1410789"/>
              <a:gd name="connsiteY3" fmla="*/ 13063 h 424256"/>
              <a:gd name="connsiteX4" fmla="*/ 1410789 w 1410789"/>
              <a:gd name="connsiteY4" fmla="*/ 13063 h 4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789" h="424256">
                <a:moveTo>
                  <a:pt x="0" y="0"/>
                </a:moveTo>
                <a:cubicBezTo>
                  <a:pt x="123009" y="129540"/>
                  <a:pt x="246018" y="259081"/>
                  <a:pt x="431075" y="326572"/>
                </a:cubicBezTo>
                <a:cubicBezTo>
                  <a:pt x="616132" y="394064"/>
                  <a:pt x="947057" y="457201"/>
                  <a:pt x="1110343" y="404949"/>
                </a:cubicBezTo>
                <a:cubicBezTo>
                  <a:pt x="1273629" y="352698"/>
                  <a:pt x="1410789" y="13063"/>
                  <a:pt x="1410789" y="13063"/>
                </a:cubicBezTo>
                <a:lnTo>
                  <a:pt x="1410789" y="130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193177" y="4911634"/>
            <a:ext cx="1371600" cy="421486"/>
          </a:xfrm>
          <a:custGeom>
            <a:avLst/>
            <a:gdLst>
              <a:gd name="connsiteX0" fmla="*/ 0 w 1371600"/>
              <a:gd name="connsiteY0" fmla="*/ 0 h 421486"/>
              <a:gd name="connsiteX1" fmla="*/ 496389 w 1371600"/>
              <a:gd name="connsiteY1" fmla="*/ 391886 h 421486"/>
              <a:gd name="connsiteX2" fmla="*/ 979714 w 1371600"/>
              <a:gd name="connsiteY2" fmla="*/ 352697 h 421486"/>
              <a:gd name="connsiteX3" fmla="*/ 1371600 w 1371600"/>
              <a:gd name="connsiteY3" fmla="*/ 26126 h 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21486">
                <a:moveTo>
                  <a:pt x="0" y="0"/>
                </a:moveTo>
                <a:cubicBezTo>
                  <a:pt x="166551" y="166551"/>
                  <a:pt x="333103" y="333103"/>
                  <a:pt x="496389" y="391886"/>
                </a:cubicBezTo>
                <a:cubicBezTo>
                  <a:pt x="659675" y="450669"/>
                  <a:pt x="833846" y="413657"/>
                  <a:pt x="979714" y="352697"/>
                </a:cubicBezTo>
                <a:cubicBezTo>
                  <a:pt x="1125582" y="291737"/>
                  <a:pt x="1248591" y="158931"/>
                  <a:pt x="1371600" y="26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61" grpId="0" animBg="1"/>
      <p:bldP spid="62" grpId="0"/>
      <p:bldP spid="79" grpId="0"/>
      <p:bldP spid="80" grpId="0"/>
      <p:bldP spid="81" grpId="0" animBg="1"/>
      <p:bldP spid="3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71625" y="1143000"/>
            <a:ext cx="8639175" cy="3890664"/>
            <a:chOff x="1571625" y="1600201"/>
            <a:chExt cx="8639175" cy="38906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71625" y="1600201"/>
              <a:ext cx="8639175" cy="345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2157412" y="1981201"/>
              <a:ext cx="7696200" cy="3509664"/>
              <a:chOff x="2157412" y="1981201"/>
              <a:chExt cx="7696200" cy="35096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95612" y="19812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48400" y="20574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34412" y="28956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57412" y="4724401"/>
                <a:ext cx="22098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58012" y="4800601"/>
                <a:ext cx="1905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10000" y="5029200"/>
                <a:ext cx="4192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2-level facility location instance</a:t>
                </a:r>
                <a:endParaRPr lang="en-US" sz="24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6200" y="833735"/>
            <a:ext cx="2590800" cy="2366665"/>
            <a:chOff x="76200" y="1219200"/>
            <a:chExt cx="2590800" cy="2366665"/>
          </a:xfrm>
        </p:grpSpPr>
        <p:sp>
          <p:nvSpPr>
            <p:cNvPr id="5" name="Oval 4"/>
            <p:cNvSpPr/>
            <p:nvPr/>
          </p:nvSpPr>
          <p:spPr>
            <a:xfrm>
              <a:off x="609600" y="1600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1600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30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860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" idx="0"/>
              <a:endCxn id="5" idx="4"/>
            </p:cNvCxnSpPr>
            <p:nvPr/>
          </p:nvCxnSpPr>
          <p:spPr>
            <a:xfrm flipV="1">
              <a:off x="342900" y="1828800"/>
              <a:ext cx="3810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5" idx="4"/>
            </p:cNvCxnSpPr>
            <p:nvPr/>
          </p:nvCxnSpPr>
          <p:spPr>
            <a:xfrm flipH="1" flipV="1">
              <a:off x="723900" y="1828800"/>
              <a:ext cx="5334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1" idx="4"/>
            </p:cNvCxnSpPr>
            <p:nvPr/>
          </p:nvCxnSpPr>
          <p:spPr>
            <a:xfrm flipV="1">
              <a:off x="1257300" y="1828800"/>
              <a:ext cx="5334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0"/>
            </p:cNvCxnSpPr>
            <p:nvPr/>
          </p:nvCxnSpPr>
          <p:spPr>
            <a:xfrm flipH="1" flipV="1">
              <a:off x="1790700" y="1828800"/>
              <a:ext cx="6096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6200" y="1219200"/>
              <a:ext cx="2590800" cy="1828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3124200"/>
              <a:ext cx="152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set system</a:t>
              </a:r>
              <a:endParaRPr lang="en-US" sz="24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1" y="5105400"/>
            <a:ext cx="9000564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1) 3 Client blocks, each has 3 clients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2) Level 2 view embeds the set system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3) Each level 1 view for (</a:t>
            </a:r>
            <a:r>
              <a:rPr lang="en-US" sz="2800" dirty="0" err="1" smtClean="0">
                <a:solidFill>
                  <a:schemeClr val="tx2"/>
                </a:solidFill>
              </a:rPr>
              <a:t>e,S</a:t>
            </a:r>
            <a:r>
              <a:rPr lang="en-US" sz="2800" dirty="0" smtClean="0">
                <a:solidFill>
                  <a:schemeClr val="tx2"/>
                </a:solidFill>
              </a:rPr>
              <a:t>) also embeds the set system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342900" y="2743200"/>
            <a:ext cx="1562100" cy="914400"/>
          </a:xfrm>
          <a:prstGeom prst="curvedConnector3">
            <a:avLst>
              <a:gd name="adj1" fmla="val 7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124200" y="1676400"/>
            <a:ext cx="5410200" cy="2362200"/>
            <a:chOff x="3124200" y="1676400"/>
            <a:chExt cx="5410200" cy="23622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124200" y="1676400"/>
              <a:ext cx="1452283" cy="2362200"/>
            </a:xfrm>
            <a:prstGeom prst="line">
              <a:avLst/>
            </a:prstGeom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76483" y="1676400"/>
              <a:ext cx="1748117" cy="2362200"/>
            </a:xfrm>
            <a:prstGeom prst="line">
              <a:avLst/>
            </a:prstGeom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324600" y="1752599"/>
              <a:ext cx="1474695" cy="2286001"/>
            </a:xfrm>
            <a:prstGeom prst="line">
              <a:avLst/>
            </a:prstGeom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799295" y="1748135"/>
              <a:ext cx="735105" cy="2290465"/>
            </a:xfrm>
            <a:prstGeom prst="line">
              <a:avLst/>
            </a:prstGeom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/>
          <p:cNvSpPr/>
          <p:nvPr/>
        </p:nvSpPr>
        <p:spPr>
          <a:xfrm>
            <a:off x="5540188" y="2729753"/>
            <a:ext cx="1990165" cy="1627094"/>
          </a:xfrm>
          <a:custGeom>
            <a:avLst/>
            <a:gdLst>
              <a:gd name="connsiteX0" fmla="*/ 672353 w 1990165"/>
              <a:gd name="connsiteY0" fmla="*/ 0 h 1627094"/>
              <a:gd name="connsiteX1" fmla="*/ 0 w 1990165"/>
              <a:gd name="connsiteY1" fmla="*/ 1089212 h 1627094"/>
              <a:gd name="connsiteX2" fmla="*/ 0 w 1990165"/>
              <a:gd name="connsiteY2" fmla="*/ 1627094 h 1627094"/>
              <a:gd name="connsiteX3" fmla="*/ 1653988 w 1990165"/>
              <a:gd name="connsiteY3" fmla="*/ 1627094 h 1627094"/>
              <a:gd name="connsiteX4" fmla="*/ 1653988 w 1990165"/>
              <a:gd name="connsiteY4" fmla="*/ 1062318 h 1627094"/>
              <a:gd name="connsiteX5" fmla="*/ 1976718 w 1990165"/>
              <a:gd name="connsiteY5" fmla="*/ 537882 h 1627094"/>
              <a:gd name="connsiteX6" fmla="*/ 1990165 w 1990165"/>
              <a:gd name="connsiteY6" fmla="*/ 40341 h 1627094"/>
              <a:gd name="connsiteX7" fmla="*/ 672353 w 1990165"/>
              <a:gd name="connsiteY7" fmla="*/ 0 h 16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165" h="1627094">
                <a:moveTo>
                  <a:pt x="672353" y="0"/>
                </a:moveTo>
                <a:lnTo>
                  <a:pt x="0" y="1089212"/>
                </a:lnTo>
                <a:lnTo>
                  <a:pt x="0" y="1627094"/>
                </a:lnTo>
                <a:lnTo>
                  <a:pt x="1653988" y="1627094"/>
                </a:lnTo>
                <a:lnTo>
                  <a:pt x="1653988" y="1062318"/>
                </a:lnTo>
                <a:lnTo>
                  <a:pt x="1976718" y="537882"/>
                </a:lnTo>
                <a:lnTo>
                  <a:pt x="1990165" y="40341"/>
                </a:lnTo>
                <a:lnTo>
                  <a:pt x="672353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518212" y="2702859"/>
            <a:ext cx="2729753" cy="1640541"/>
          </a:xfrm>
          <a:custGeom>
            <a:avLst/>
            <a:gdLst>
              <a:gd name="connsiteX0" fmla="*/ 1035423 w 2729753"/>
              <a:gd name="connsiteY0" fmla="*/ 1640541 h 1640541"/>
              <a:gd name="connsiteX1" fmla="*/ 1008529 w 2729753"/>
              <a:gd name="connsiteY1" fmla="*/ 1089212 h 1640541"/>
              <a:gd name="connsiteX2" fmla="*/ 0 w 2729753"/>
              <a:gd name="connsiteY2" fmla="*/ 564776 h 1640541"/>
              <a:gd name="connsiteX3" fmla="*/ 0 w 2729753"/>
              <a:gd name="connsiteY3" fmla="*/ 0 h 1640541"/>
              <a:gd name="connsiteX4" fmla="*/ 1331259 w 2729753"/>
              <a:gd name="connsiteY4" fmla="*/ 0 h 1640541"/>
              <a:gd name="connsiteX5" fmla="*/ 2729753 w 2729753"/>
              <a:gd name="connsiteY5" fmla="*/ 1062317 h 1640541"/>
              <a:gd name="connsiteX6" fmla="*/ 2716306 w 2729753"/>
              <a:gd name="connsiteY6" fmla="*/ 1640541 h 1640541"/>
              <a:gd name="connsiteX7" fmla="*/ 1035423 w 2729753"/>
              <a:gd name="connsiteY7" fmla="*/ 1640541 h 164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9753" h="1640541">
                <a:moveTo>
                  <a:pt x="1035423" y="1640541"/>
                </a:moveTo>
                <a:lnTo>
                  <a:pt x="1008529" y="1089212"/>
                </a:lnTo>
                <a:lnTo>
                  <a:pt x="0" y="564776"/>
                </a:lnTo>
                <a:lnTo>
                  <a:pt x="0" y="0"/>
                </a:lnTo>
                <a:lnTo>
                  <a:pt x="1331259" y="0"/>
                </a:lnTo>
                <a:lnTo>
                  <a:pt x="2729753" y="1062317"/>
                </a:lnTo>
                <a:lnTo>
                  <a:pt x="2716306" y="1640541"/>
                </a:lnTo>
                <a:lnTo>
                  <a:pt x="1035423" y="1640541"/>
                </a:lnTo>
                <a:close/>
              </a:path>
            </a:pathLst>
          </a:custGeom>
          <a:solidFill>
            <a:schemeClr val="bg1">
              <a:lumMod val="85000"/>
              <a:alpha val="4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and 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set system has a good “cover”</a:t>
            </a:r>
          </a:p>
          <a:p>
            <a:pPr lvl="1"/>
            <a:r>
              <a:rPr lang="en-US" dirty="0" smtClean="0"/>
              <a:t>Then we can open the correct facilities, and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 client incurs a cost of 2</a:t>
            </a:r>
          </a:p>
          <a:p>
            <a:endParaRPr lang="en-US" dirty="0"/>
          </a:p>
          <a:p>
            <a:r>
              <a:rPr lang="en-US" dirty="0" smtClean="0"/>
              <a:t>If ALG can find a low-cost fac. </a:t>
            </a:r>
            <a:r>
              <a:rPr lang="en-US" dirty="0"/>
              <a:t>l</a:t>
            </a:r>
            <a:r>
              <a:rPr lang="en-US" dirty="0" smtClean="0"/>
              <a:t>oc. solution</a:t>
            </a:r>
          </a:p>
          <a:p>
            <a:r>
              <a:rPr lang="en-US" dirty="0" smtClean="0"/>
              <a:t>Then we can recover a good “cover”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b="1" u="sng" dirty="0" smtClean="0"/>
              <a:t>either the level 2 view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b="1" u="sng" dirty="0" smtClean="0"/>
              <a:t>one of the many level </a:t>
            </a:r>
            <a:r>
              <a:rPr lang="en-US" b="1" u="sng" dirty="0"/>
              <a:t>1</a:t>
            </a:r>
            <a:r>
              <a:rPr lang="en-US" b="1" u="sng" dirty="0" smtClean="0"/>
              <a:t> views</a:t>
            </a:r>
            <a:endParaRPr lang="en-US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3429000"/>
            <a:ext cx="8382000" cy="0"/>
          </a:xfrm>
          <a:prstGeom prst="line">
            <a:avLst/>
          </a:prstGeom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gain hardness factor?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71625" y="1143000"/>
            <a:ext cx="8639175" cy="3890664"/>
            <a:chOff x="1571625" y="1600201"/>
            <a:chExt cx="8639175" cy="38906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71625" y="1600201"/>
              <a:ext cx="8639175" cy="345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2157412" y="1981201"/>
              <a:ext cx="7696200" cy="3509664"/>
              <a:chOff x="2157412" y="1981201"/>
              <a:chExt cx="7696200" cy="35096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95612" y="19812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48400" y="20574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34412" y="2895601"/>
                <a:ext cx="12192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57412" y="4724401"/>
                <a:ext cx="22098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58012" y="4800601"/>
                <a:ext cx="1905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10000" y="5029200"/>
                <a:ext cx="4192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2-level facility location instance</a:t>
                </a:r>
                <a:endParaRPr lang="en-US" sz="2400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6200" y="1214735"/>
            <a:ext cx="2590800" cy="2366665"/>
            <a:chOff x="76200" y="1219200"/>
            <a:chExt cx="2590800" cy="2366665"/>
          </a:xfrm>
        </p:grpSpPr>
        <p:sp>
          <p:nvSpPr>
            <p:cNvPr id="5" name="Oval 4"/>
            <p:cNvSpPr/>
            <p:nvPr/>
          </p:nvSpPr>
          <p:spPr>
            <a:xfrm>
              <a:off x="609600" y="1600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16002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30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86000" y="243840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" idx="0"/>
              <a:endCxn id="5" idx="4"/>
            </p:cNvCxnSpPr>
            <p:nvPr/>
          </p:nvCxnSpPr>
          <p:spPr>
            <a:xfrm flipV="1">
              <a:off x="342900" y="1828800"/>
              <a:ext cx="3810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5" idx="4"/>
            </p:cNvCxnSpPr>
            <p:nvPr/>
          </p:nvCxnSpPr>
          <p:spPr>
            <a:xfrm flipH="1" flipV="1">
              <a:off x="723900" y="1828800"/>
              <a:ext cx="5334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1" idx="4"/>
            </p:cNvCxnSpPr>
            <p:nvPr/>
          </p:nvCxnSpPr>
          <p:spPr>
            <a:xfrm flipV="1">
              <a:off x="1257300" y="1828800"/>
              <a:ext cx="5334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0"/>
            </p:cNvCxnSpPr>
            <p:nvPr/>
          </p:nvCxnSpPr>
          <p:spPr>
            <a:xfrm flipH="1" flipV="1">
              <a:off x="1790700" y="1828800"/>
              <a:ext cx="609600" cy="609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6200" y="1219200"/>
              <a:ext cx="2590800" cy="1828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3124200"/>
              <a:ext cx="152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set system</a:t>
              </a:r>
              <a:endParaRPr lang="en-US" sz="2400" b="1" dirty="0"/>
            </a:p>
          </p:txBody>
        </p:sp>
      </p:grpSp>
      <p:sp>
        <p:nvSpPr>
          <p:cNvPr id="30" name="Freeform 29"/>
          <p:cNvSpPr/>
          <p:nvPr/>
        </p:nvSpPr>
        <p:spPr>
          <a:xfrm>
            <a:off x="3590365" y="1752600"/>
            <a:ext cx="4208929" cy="2205403"/>
          </a:xfrm>
          <a:custGeom>
            <a:avLst/>
            <a:gdLst>
              <a:gd name="connsiteX0" fmla="*/ 0 w 4208929"/>
              <a:gd name="connsiteY0" fmla="*/ 2165007 h 2205403"/>
              <a:gd name="connsiteX1" fmla="*/ 887506 w 4208929"/>
              <a:gd name="connsiteY1" fmla="*/ 31 h 2205403"/>
              <a:gd name="connsiteX2" fmla="*/ 3092823 w 4208929"/>
              <a:gd name="connsiteY2" fmla="*/ 2205348 h 2205403"/>
              <a:gd name="connsiteX3" fmla="*/ 4208929 w 4208929"/>
              <a:gd name="connsiteY3" fmla="*/ 53819 h 22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929" h="2205403">
                <a:moveTo>
                  <a:pt x="0" y="2165007"/>
                </a:moveTo>
                <a:cubicBezTo>
                  <a:pt x="186018" y="1079157"/>
                  <a:pt x="372036" y="-6692"/>
                  <a:pt x="887506" y="31"/>
                </a:cubicBezTo>
                <a:cubicBezTo>
                  <a:pt x="1402976" y="6754"/>
                  <a:pt x="2539253" y="2196383"/>
                  <a:pt x="3092823" y="2205348"/>
                </a:cubicBezTo>
                <a:cubicBezTo>
                  <a:pt x="3646393" y="2214313"/>
                  <a:pt x="3927661" y="1134066"/>
                  <a:pt x="4208929" y="53819"/>
                </a:cubicBezTo>
              </a:path>
            </a:pathLst>
          </a:custGeom>
          <a:noFill/>
          <a:ln w="508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200" y="5314890"/>
            <a:ext cx="900056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Observation 2:</a:t>
            </a:r>
            <a:r>
              <a:rPr lang="en-US" sz="2400" dirty="0" smtClean="0">
                <a:solidFill>
                  <a:schemeClr val="tx2"/>
                </a:solidFill>
              </a:rPr>
              <a:t> Even “direct connections” can pay more than 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48" name="Freeform 2047"/>
          <p:cNvSpPr/>
          <p:nvPr/>
        </p:nvSpPr>
        <p:spPr>
          <a:xfrm>
            <a:off x="6019801" y="1752599"/>
            <a:ext cx="1779494" cy="2286001"/>
          </a:xfrm>
          <a:custGeom>
            <a:avLst/>
            <a:gdLst>
              <a:gd name="connsiteX0" fmla="*/ 0 w 1788459"/>
              <a:gd name="connsiteY0" fmla="*/ 2259106 h 2259106"/>
              <a:gd name="connsiteX1" fmla="*/ 591671 w 1788459"/>
              <a:gd name="connsiteY1" fmla="*/ 1506071 h 2259106"/>
              <a:gd name="connsiteX2" fmla="*/ 457200 w 1788459"/>
              <a:gd name="connsiteY2" fmla="*/ 2191871 h 2259106"/>
              <a:gd name="connsiteX3" fmla="*/ 1116106 w 1788459"/>
              <a:gd name="connsiteY3" fmla="*/ 1532965 h 2259106"/>
              <a:gd name="connsiteX4" fmla="*/ 1788459 w 1788459"/>
              <a:gd name="connsiteY4" fmla="*/ 0 h 22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459" h="2259106">
                <a:moveTo>
                  <a:pt x="0" y="2259106"/>
                </a:moveTo>
                <a:cubicBezTo>
                  <a:pt x="257735" y="1888191"/>
                  <a:pt x="515471" y="1517277"/>
                  <a:pt x="591671" y="1506071"/>
                </a:cubicBezTo>
                <a:cubicBezTo>
                  <a:pt x="667871" y="1494865"/>
                  <a:pt x="369794" y="2187389"/>
                  <a:pt x="457200" y="2191871"/>
                </a:cubicBezTo>
                <a:cubicBezTo>
                  <a:pt x="544606" y="2196353"/>
                  <a:pt x="894230" y="1898277"/>
                  <a:pt x="1116106" y="1532965"/>
                </a:cubicBezTo>
                <a:cubicBezTo>
                  <a:pt x="1337982" y="1167653"/>
                  <a:pt x="1563220" y="583826"/>
                  <a:pt x="1788459" y="0"/>
                </a:cubicBezTo>
              </a:path>
            </a:pathLst>
          </a:custGeom>
          <a:noFill/>
          <a:ln w="508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050"/>
          <p:cNvSpPr/>
          <p:nvPr/>
        </p:nvSpPr>
        <p:spPr>
          <a:xfrm>
            <a:off x="3810000" y="4571999"/>
            <a:ext cx="419255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1" y="4648200"/>
            <a:ext cx="900056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Observation 1:</a:t>
            </a:r>
            <a:r>
              <a:rPr lang="en-US" sz="2400" dirty="0" smtClean="0">
                <a:solidFill>
                  <a:schemeClr val="tx2"/>
                </a:solidFill>
              </a:rPr>
              <a:t> “Indirect connections” to level 2 facilities cost at least 6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52" name="Rounded Rectangular Callout 2051"/>
          <p:cNvSpPr/>
          <p:nvPr/>
        </p:nvSpPr>
        <p:spPr>
          <a:xfrm>
            <a:off x="52389" y="4648200"/>
            <a:ext cx="4314823" cy="457200"/>
          </a:xfrm>
          <a:prstGeom prst="wedgeRoundRectCallout">
            <a:avLst>
              <a:gd name="adj1" fmla="val 33221"/>
              <a:gd name="adj2" fmla="val 12720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Where we gain over 1-level hardness!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315200" y="1214735"/>
            <a:ext cx="914400" cy="995065"/>
          </a:xfrm>
          <a:prstGeom prst="ellipse">
            <a:avLst/>
          </a:prstGeom>
          <a:solidFill>
            <a:schemeClr val="accent3">
              <a:lumMod val="75000"/>
              <a:alpha val="49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58000" y="2743200"/>
            <a:ext cx="585788" cy="614066"/>
          </a:xfrm>
          <a:prstGeom prst="ellipse">
            <a:avLst/>
          </a:prstGeom>
          <a:solidFill>
            <a:schemeClr val="accent3">
              <a:lumMod val="75000"/>
              <a:alpha val="49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3" grpId="0" animBg="1"/>
      <p:bldP spid="2048" grpId="0" animBg="1"/>
      <p:bldP spid="2051" grpId="0" animBg="1"/>
      <p:bldP spid="31" grpId="0" animBg="1"/>
      <p:bldP spid="31" grpId="1" animBg="1"/>
      <p:bldP spid="2052" grpId="0" animBg="1"/>
      <p:bldP spid="3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</a:t>
            </a:r>
            <a:r>
              <a:rPr lang="en-US" dirty="0" smtClean="0"/>
              <a:t> </a:t>
            </a:r>
            <a:r>
              <a:rPr lang="en-US" dirty="0" smtClean="0"/>
              <a:t>may pick different solutions in different level-1 sub-instances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of them can be empty solutions,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in other blocks, it can open all facilities..</a:t>
            </a:r>
          </a:p>
          <a:p>
            <a:endParaRPr lang="en-US" dirty="0"/>
          </a:p>
          <a:p>
            <a:r>
              <a:rPr lang="en-US" dirty="0" smtClean="0"/>
              <a:t>Need “</a:t>
            </a:r>
            <a:r>
              <a:rPr lang="en-US" b="1" dirty="0" err="1" smtClean="0"/>
              <a:t>symmetrization</a:t>
            </a:r>
            <a:r>
              <a:rPr lang="en-US" b="1" dirty="0" smtClean="0"/>
              <a:t> argument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Pick a random solution and place it everywhere</a:t>
            </a:r>
            <a:endParaRPr lang="en-US" dirty="0" smtClean="0"/>
          </a:p>
          <a:p>
            <a:pPr lvl="1"/>
            <a:r>
              <a:rPr lang="en-US" dirty="0" smtClean="0"/>
              <a:t>Need to argue about the connection cost</a:t>
            </a:r>
          </a:p>
          <a:p>
            <a:pPr lvl="1"/>
            <a:r>
              <a:rPr lang="en-US" dirty="0" smtClean="0"/>
              <a:t>Work with a “relaxed objective” to simplify proof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9600" y="3505200"/>
            <a:ext cx="79248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Both are not useful as Max-Coverage solutions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the </a:t>
            </a:r>
            <a:r>
              <a:rPr lang="en-US" b="1" dirty="0" smtClean="0"/>
              <a:t>multi-level facility location</a:t>
            </a:r>
          </a:p>
          <a:p>
            <a:r>
              <a:rPr lang="en-US" dirty="0" smtClean="0"/>
              <a:t>1.539 Hardness for 2-level problem</a:t>
            </a:r>
          </a:p>
          <a:p>
            <a:r>
              <a:rPr lang="en-US" dirty="0" smtClean="0"/>
              <a:t>1.61 Hardness for k-level problem</a:t>
            </a:r>
          </a:p>
          <a:p>
            <a:endParaRPr lang="en-US" b="1" dirty="0" smtClean="0"/>
          </a:p>
          <a:p>
            <a:r>
              <a:rPr lang="en-US" b="1" dirty="0" smtClean="0"/>
              <a:t>Shows </a:t>
            </a:r>
            <a:r>
              <a:rPr lang="en-US" b="1" dirty="0" smtClean="0"/>
              <a:t>that two levels are harder than one</a:t>
            </a:r>
          </a:p>
          <a:p>
            <a:r>
              <a:rPr lang="en-US" dirty="0" smtClean="0"/>
              <a:t>Can we improve the bounds?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Thanks, and job market alert!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18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(metric) Facility Location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clients and facilities</a:t>
            </a:r>
          </a:p>
          <a:p>
            <a:pPr lvl="1"/>
            <a:r>
              <a:rPr lang="en-US" dirty="0" smtClean="0"/>
              <a:t>Metric distances</a:t>
            </a:r>
          </a:p>
          <a:p>
            <a:endParaRPr lang="en-US" dirty="0" smtClean="0"/>
          </a:p>
          <a:p>
            <a:r>
              <a:rPr lang="en-US" dirty="0" smtClean="0"/>
              <a:t>“Open” some facilities</a:t>
            </a:r>
          </a:p>
          <a:p>
            <a:pPr lvl="1"/>
            <a:r>
              <a:rPr lang="en-US" dirty="0" smtClean="0"/>
              <a:t>Each has some cost</a:t>
            </a:r>
          </a:p>
          <a:p>
            <a:endParaRPr lang="en-US" dirty="0" smtClean="0"/>
          </a:p>
          <a:p>
            <a:r>
              <a:rPr lang="en-US" dirty="0" smtClean="0"/>
              <a:t>Connect each client to nearest open facility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Minimize total opening cost plus connection cost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914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248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582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628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296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630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86400" y="41148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7942" y="3352800"/>
            <a:ext cx="99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metric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4343400"/>
            <a:ext cx="99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clients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2357735"/>
            <a:ext cx="120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facilities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5562600" y="3124200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5867400" y="3124200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</p:cNvCxnSpPr>
          <p:nvPr/>
        </p:nvCxnSpPr>
        <p:spPr>
          <a:xfrm flipV="1">
            <a:off x="6705600" y="3124200"/>
            <a:ext cx="223685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0"/>
          </p:cNvCxnSpPr>
          <p:nvPr/>
        </p:nvCxnSpPr>
        <p:spPr>
          <a:xfrm flipH="1" flipV="1">
            <a:off x="6934200" y="3124200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</p:cNvCxnSpPr>
          <p:nvPr/>
        </p:nvCxnSpPr>
        <p:spPr>
          <a:xfrm flipH="1" flipV="1">
            <a:off x="7010400" y="3124200"/>
            <a:ext cx="7620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8" idx="4"/>
          </p:cNvCxnSpPr>
          <p:nvPr/>
        </p:nvCxnSpPr>
        <p:spPr>
          <a:xfrm flipV="1">
            <a:off x="8305800" y="3124200"/>
            <a:ext cx="228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</p:cNvCxnSpPr>
          <p:nvPr/>
        </p:nvCxnSpPr>
        <p:spPr>
          <a:xfrm flipH="1" flipV="1">
            <a:off x="8534400" y="3124200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105400" y="2357735"/>
            <a:ext cx="3962400" cy="2595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150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818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820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problem in TCS and OR</a:t>
            </a:r>
          </a:p>
          <a:p>
            <a:pPr lvl="1"/>
            <a:r>
              <a:rPr lang="en-US" dirty="0" smtClean="0"/>
              <a:t>NP-complete</a:t>
            </a:r>
          </a:p>
          <a:p>
            <a:pPr lvl="1"/>
            <a:r>
              <a:rPr lang="en-US" dirty="0" smtClean="0"/>
              <a:t>Test-bed for many approximation techniques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Positive Side 	1.488 Easy [Li, ICALP 2011]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Negative Side 	1.463 Hard [</a:t>
            </a:r>
            <a:r>
              <a:rPr lang="en-US" dirty="0" err="1" smtClean="0">
                <a:solidFill>
                  <a:srgbClr val="C00000"/>
                </a:solidFill>
              </a:rPr>
              <a:t>Guha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Khuller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J.Alg</a:t>
            </a:r>
            <a:r>
              <a:rPr lang="en-US" dirty="0" smtClean="0">
                <a:solidFill>
                  <a:srgbClr val="C00000"/>
                </a:solidFill>
              </a:rPr>
              <a:t> 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Multi-Level Facility Location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Problem Definition</a:t>
            </a:r>
          </a:p>
          <a:p>
            <a:pPr lvl="1"/>
            <a:r>
              <a:rPr lang="en-US" dirty="0" smtClean="0"/>
              <a:t>Our Results</a:t>
            </a:r>
          </a:p>
          <a:p>
            <a:r>
              <a:rPr lang="en-US" dirty="0" smtClean="0"/>
              <a:t>Our Reduction</a:t>
            </a:r>
          </a:p>
          <a:p>
            <a:pPr lvl="1"/>
            <a:r>
              <a:rPr lang="en-US" dirty="0" smtClean="0"/>
              <a:t>Max-Coverage for 1-Level</a:t>
            </a:r>
          </a:p>
          <a:p>
            <a:pPr lvl="1"/>
            <a:r>
              <a:rPr lang="en-US" dirty="0" smtClean="0"/>
              <a:t>Amplification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Multi-Level Facility Location</a:t>
            </a:r>
          </a:p>
          <a:p>
            <a:pPr lvl="1"/>
            <a:r>
              <a:rPr lang="en-US" dirty="0" smtClean="0"/>
              <a:t>There are </a:t>
            </a:r>
            <a:r>
              <a:rPr lang="en-US" b="1" u="sng" dirty="0" smtClean="0"/>
              <a:t>k levels</a:t>
            </a:r>
            <a:r>
              <a:rPr lang="en-US" b="1" dirty="0" smtClean="0"/>
              <a:t> </a:t>
            </a:r>
            <a:r>
              <a:rPr lang="en-US" dirty="0" smtClean="0"/>
              <a:t>of facilities</a:t>
            </a:r>
          </a:p>
          <a:p>
            <a:pPr lvl="1"/>
            <a:r>
              <a:rPr lang="en-US" dirty="0" smtClean="0"/>
              <a:t>Clients need to connect to </a:t>
            </a:r>
            <a:r>
              <a:rPr lang="en-US" b="1" u="sng" dirty="0" smtClean="0"/>
              <a:t>one from each level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 sequential order (i.e., find </a:t>
            </a:r>
            <a:r>
              <a:rPr lang="en-US" dirty="0" smtClean="0"/>
              <a:t>a layer-by-layer path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Minimize opening cost plus total connection cost</a:t>
            </a:r>
          </a:p>
          <a:p>
            <a:endParaRPr lang="en-US" dirty="0" smtClean="0"/>
          </a:p>
          <a:p>
            <a:r>
              <a:rPr lang="en-US" dirty="0" smtClean="0"/>
              <a:t>Models several common settings</a:t>
            </a:r>
          </a:p>
          <a:p>
            <a:pPr lvl="1"/>
            <a:r>
              <a:rPr lang="en-US" dirty="0" smtClean="0"/>
              <a:t>Supply Chain, Warehouse Location, Hierarchical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D</a:t>
            </a:r>
            <a:r>
              <a:rPr lang="en-US" dirty="0" smtClean="0"/>
              <a:t>esign,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in Picture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24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9000" y="3805535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74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08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494853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4800600"/>
            <a:ext cx="99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clients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3653135"/>
            <a:ext cx="21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Level 1 facilities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200400" y="3957935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H="1" flipV="1">
            <a:off x="3505200" y="3957935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V="1">
            <a:off x="4343400" y="3957935"/>
            <a:ext cx="223685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H="1" flipV="1">
            <a:off x="4572000" y="3957935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</p:cNvCxnSpPr>
          <p:nvPr/>
        </p:nvCxnSpPr>
        <p:spPr>
          <a:xfrm flipH="1" flipV="1">
            <a:off x="4648200" y="3957935"/>
            <a:ext cx="7620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8" idx="4"/>
          </p:cNvCxnSpPr>
          <p:nvPr/>
        </p:nvCxnSpPr>
        <p:spPr>
          <a:xfrm flipV="1">
            <a:off x="5943600" y="3957935"/>
            <a:ext cx="228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</p:cNvCxnSpPr>
          <p:nvPr/>
        </p:nvCxnSpPr>
        <p:spPr>
          <a:xfrm flipH="1" flipV="1">
            <a:off x="6172200" y="3957935"/>
            <a:ext cx="3048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624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292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2971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624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958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292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626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960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20574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2819400"/>
            <a:ext cx="21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Level 2 facilities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1905000"/>
            <a:ext cx="21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Level 3 facilities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474720" y="3108960"/>
            <a:ext cx="1018903" cy="666206"/>
          </a:xfrm>
          <a:custGeom>
            <a:avLst/>
            <a:gdLst>
              <a:gd name="connsiteX0" fmla="*/ 0 w 1018903"/>
              <a:gd name="connsiteY0" fmla="*/ 666206 h 666206"/>
              <a:gd name="connsiteX1" fmla="*/ 287383 w 1018903"/>
              <a:gd name="connsiteY1" fmla="*/ 326571 h 666206"/>
              <a:gd name="connsiteX2" fmla="*/ 640080 w 1018903"/>
              <a:gd name="connsiteY2" fmla="*/ 104503 h 666206"/>
              <a:gd name="connsiteX3" fmla="*/ 1018903 w 1018903"/>
              <a:gd name="connsiteY3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903" h="666206">
                <a:moveTo>
                  <a:pt x="0" y="666206"/>
                </a:moveTo>
                <a:cubicBezTo>
                  <a:pt x="90351" y="543197"/>
                  <a:pt x="180703" y="420188"/>
                  <a:pt x="287383" y="326571"/>
                </a:cubicBezTo>
                <a:cubicBezTo>
                  <a:pt x="394063" y="232954"/>
                  <a:pt x="518160" y="158931"/>
                  <a:pt x="640080" y="104503"/>
                </a:cubicBezTo>
                <a:cubicBezTo>
                  <a:pt x="762000" y="50075"/>
                  <a:pt x="890451" y="25037"/>
                  <a:pt x="101890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26971" y="3148149"/>
            <a:ext cx="966652" cy="666205"/>
          </a:xfrm>
          <a:custGeom>
            <a:avLst/>
            <a:gdLst>
              <a:gd name="connsiteX0" fmla="*/ 0 w 966652"/>
              <a:gd name="connsiteY0" fmla="*/ 666205 h 666205"/>
              <a:gd name="connsiteX1" fmla="*/ 418012 w 966652"/>
              <a:gd name="connsiteY1" fmla="*/ 470262 h 666205"/>
              <a:gd name="connsiteX2" fmla="*/ 705395 w 966652"/>
              <a:gd name="connsiteY2" fmla="*/ 313508 h 666205"/>
              <a:gd name="connsiteX3" fmla="*/ 966652 w 966652"/>
              <a:gd name="connsiteY3" fmla="*/ 0 h 66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652" h="666205">
                <a:moveTo>
                  <a:pt x="0" y="666205"/>
                </a:moveTo>
                <a:cubicBezTo>
                  <a:pt x="150223" y="597625"/>
                  <a:pt x="300446" y="529045"/>
                  <a:pt x="418012" y="470262"/>
                </a:cubicBezTo>
                <a:cubicBezTo>
                  <a:pt x="535578" y="411479"/>
                  <a:pt x="613955" y="391885"/>
                  <a:pt x="705395" y="313508"/>
                </a:cubicBezTo>
                <a:cubicBezTo>
                  <a:pt x="796835" y="235131"/>
                  <a:pt x="881743" y="117565"/>
                  <a:pt x="9666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493501" y="3135086"/>
            <a:ext cx="65436" cy="640080"/>
          </a:xfrm>
          <a:custGeom>
            <a:avLst/>
            <a:gdLst>
              <a:gd name="connsiteX0" fmla="*/ 52373 w 65436"/>
              <a:gd name="connsiteY0" fmla="*/ 640080 h 640080"/>
              <a:gd name="connsiteX1" fmla="*/ 122 w 65436"/>
              <a:gd name="connsiteY1" fmla="*/ 418011 h 640080"/>
              <a:gd name="connsiteX2" fmla="*/ 65436 w 65436"/>
              <a:gd name="connsiteY2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36" h="640080">
                <a:moveTo>
                  <a:pt x="52373" y="640080"/>
                </a:moveTo>
                <a:cubicBezTo>
                  <a:pt x="25159" y="582385"/>
                  <a:pt x="-2055" y="524691"/>
                  <a:pt x="122" y="418011"/>
                </a:cubicBezTo>
                <a:cubicBezTo>
                  <a:pt x="2299" y="311331"/>
                  <a:pt x="33867" y="155665"/>
                  <a:pt x="6543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558937" y="3135086"/>
            <a:ext cx="92359" cy="613954"/>
          </a:xfrm>
          <a:custGeom>
            <a:avLst/>
            <a:gdLst>
              <a:gd name="connsiteX0" fmla="*/ 0 w 92359"/>
              <a:gd name="connsiteY0" fmla="*/ 613954 h 613954"/>
              <a:gd name="connsiteX1" fmla="*/ 91440 w 92359"/>
              <a:gd name="connsiteY1" fmla="*/ 222068 h 613954"/>
              <a:gd name="connsiteX2" fmla="*/ 39189 w 92359"/>
              <a:gd name="connsiteY2" fmla="*/ 0 h 61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59" h="613954">
                <a:moveTo>
                  <a:pt x="0" y="613954"/>
                </a:moveTo>
                <a:cubicBezTo>
                  <a:pt x="42454" y="469174"/>
                  <a:pt x="84909" y="324394"/>
                  <a:pt x="91440" y="222068"/>
                </a:cubicBezTo>
                <a:cubicBezTo>
                  <a:pt x="97972" y="119742"/>
                  <a:pt x="68580" y="59871"/>
                  <a:pt x="39189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72000" y="3095897"/>
            <a:ext cx="275879" cy="718457"/>
          </a:xfrm>
          <a:custGeom>
            <a:avLst/>
            <a:gdLst>
              <a:gd name="connsiteX0" fmla="*/ 0 w 275879"/>
              <a:gd name="connsiteY0" fmla="*/ 718457 h 718457"/>
              <a:gd name="connsiteX1" fmla="*/ 274320 w 275879"/>
              <a:gd name="connsiteY1" fmla="*/ 378823 h 718457"/>
              <a:gd name="connsiteX2" fmla="*/ 91440 w 275879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879" h="718457">
                <a:moveTo>
                  <a:pt x="0" y="718457"/>
                </a:moveTo>
                <a:cubicBezTo>
                  <a:pt x="129540" y="608511"/>
                  <a:pt x="259080" y="498566"/>
                  <a:pt x="274320" y="378823"/>
                </a:cubicBezTo>
                <a:cubicBezTo>
                  <a:pt x="289560" y="259080"/>
                  <a:pt x="190500" y="129540"/>
                  <a:pt x="91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4676503" y="3095897"/>
            <a:ext cx="1449977" cy="705394"/>
          </a:xfrm>
          <a:custGeom>
            <a:avLst/>
            <a:gdLst>
              <a:gd name="connsiteX0" fmla="*/ 1449977 w 1449977"/>
              <a:gd name="connsiteY0" fmla="*/ 705394 h 705394"/>
              <a:gd name="connsiteX1" fmla="*/ 0 w 1449977"/>
              <a:gd name="connsiteY1" fmla="*/ 0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977" h="705394">
                <a:moveTo>
                  <a:pt x="1449977" y="705394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3440" y="3082834"/>
            <a:ext cx="1502229" cy="666206"/>
          </a:xfrm>
          <a:custGeom>
            <a:avLst/>
            <a:gdLst>
              <a:gd name="connsiteX0" fmla="*/ 1502229 w 1502229"/>
              <a:gd name="connsiteY0" fmla="*/ 666206 h 666206"/>
              <a:gd name="connsiteX1" fmla="*/ 1267097 w 1502229"/>
              <a:gd name="connsiteY1" fmla="*/ 378823 h 666206"/>
              <a:gd name="connsiteX2" fmla="*/ 862149 w 1502229"/>
              <a:gd name="connsiteY2" fmla="*/ 222069 h 666206"/>
              <a:gd name="connsiteX3" fmla="*/ 0 w 1502229"/>
              <a:gd name="connsiteY3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9" h="666206">
                <a:moveTo>
                  <a:pt x="1502229" y="666206"/>
                </a:moveTo>
                <a:cubicBezTo>
                  <a:pt x="1438003" y="559526"/>
                  <a:pt x="1373777" y="452846"/>
                  <a:pt x="1267097" y="378823"/>
                </a:cubicBezTo>
                <a:cubicBezTo>
                  <a:pt x="1160417" y="304800"/>
                  <a:pt x="1073332" y="285206"/>
                  <a:pt x="862149" y="222069"/>
                </a:cubicBezTo>
                <a:cubicBezTo>
                  <a:pt x="650966" y="158932"/>
                  <a:pt x="325483" y="79466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270732" y="2220686"/>
            <a:ext cx="249017" cy="744583"/>
          </a:xfrm>
          <a:custGeom>
            <a:avLst/>
            <a:gdLst>
              <a:gd name="connsiteX0" fmla="*/ 235954 w 249017"/>
              <a:gd name="connsiteY0" fmla="*/ 744583 h 744583"/>
              <a:gd name="connsiteX1" fmla="*/ 26948 w 249017"/>
              <a:gd name="connsiteY1" fmla="*/ 496388 h 744583"/>
              <a:gd name="connsiteX2" fmla="*/ 26948 w 249017"/>
              <a:gd name="connsiteY2" fmla="*/ 235131 h 744583"/>
              <a:gd name="connsiteX3" fmla="*/ 249017 w 249017"/>
              <a:gd name="connsiteY3" fmla="*/ 0 h 7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7" h="744583">
                <a:moveTo>
                  <a:pt x="235954" y="744583"/>
                </a:moveTo>
                <a:cubicBezTo>
                  <a:pt x="148868" y="662940"/>
                  <a:pt x="61782" y="581297"/>
                  <a:pt x="26948" y="496388"/>
                </a:cubicBezTo>
                <a:cubicBezTo>
                  <a:pt x="-7886" y="411479"/>
                  <a:pt x="-10064" y="317862"/>
                  <a:pt x="26948" y="235131"/>
                </a:cubicBezTo>
                <a:cubicBezTo>
                  <a:pt x="63960" y="152400"/>
                  <a:pt x="156488" y="76200"/>
                  <a:pt x="24901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414108" y="2246811"/>
            <a:ext cx="105641" cy="705395"/>
          </a:xfrm>
          <a:custGeom>
            <a:avLst/>
            <a:gdLst>
              <a:gd name="connsiteX0" fmla="*/ 105641 w 105641"/>
              <a:gd name="connsiteY0" fmla="*/ 705395 h 705395"/>
              <a:gd name="connsiteX1" fmla="*/ 1138 w 105641"/>
              <a:gd name="connsiteY1" fmla="*/ 418012 h 705395"/>
              <a:gd name="connsiteX2" fmla="*/ 53389 w 105641"/>
              <a:gd name="connsiteY2" fmla="*/ 169818 h 705395"/>
              <a:gd name="connsiteX3" fmla="*/ 105641 w 105641"/>
              <a:gd name="connsiteY3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41" h="705395">
                <a:moveTo>
                  <a:pt x="105641" y="705395"/>
                </a:moveTo>
                <a:cubicBezTo>
                  <a:pt x="57744" y="606335"/>
                  <a:pt x="9847" y="507275"/>
                  <a:pt x="1138" y="418012"/>
                </a:cubicBezTo>
                <a:cubicBezTo>
                  <a:pt x="-7571" y="328749"/>
                  <a:pt x="35972" y="239487"/>
                  <a:pt x="53389" y="169818"/>
                </a:cubicBezTo>
                <a:cubicBezTo>
                  <a:pt x="70806" y="100149"/>
                  <a:pt x="88223" y="50074"/>
                  <a:pt x="105641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518994" y="2233749"/>
            <a:ext cx="53006" cy="705394"/>
          </a:xfrm>
          <a:custGeom>
            <a:avLst/>
            <a:gdLst>
              <a:gd name="connsiteX0" fmla="*/ 26880 w 53006"/>
              <a:gd name="connsiteY0" fmla="*/ 705394 h 705394"/>
              <a:gd name="connsiteX1" fmla="*/ 755 w 53006"/>
              <a:gd name="connsiteY1" fmla="*/ 391885 h 705394"/>
              <a:gd name="connsiteX2" fmla="*/ 53006 w 53006"/>
              <a:gd name="connsiteY2" fmla="*/ 0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06" h="705394">
                <a:moveTo>
                  <a:pt x="26880" y="705394"/>
                </a:moveTo>
                <a:cubicBezTo>
                  <a:pt x="11640" y="607422"/>
                  <a:pt x="-3599" y="509451"/>
                  <a:pt x="755" y="391885"/>
                </a:cubicBezTo>
                <a:cubicBezTo>
                  <a:pt x="5109" y="274319"/>
                  <a:pt x="29057" y="137159"/>
                  <a:pt x="5300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585063" y="2246811"/>
            <a:ext cx="13063" cy="705395"/>
          </a:xfrm>
          <a:custGeom>
            <a:avLst/>
            <a:gdLst>
              <a:gd name="connsiteX0" fmla="*/ 0 w 13063"/>
              <a:gd name="connsiteY0" fmla="*/ 705395 h 705395"/>
              <a:gd name="connsiteX1" fmla="*/ 13063 w 13063"/>
              <a:gd name="connsiteY1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3" h="705395">
                <a:moveTo>
                  <a:pt x="0" y="705395"/>
                </a:moveTo>
                <a:lnTo>
                  <a:pt x="13063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10800000">
            <a:off x="4648200" y="2227217"/>
            <a:ext cx="249017" cy="744583"/>
          </a:xfrm>
          <a:custGeom>
            <a:avLst/>
            <a:gdLst>
              <a:gd name="connsiteX0" fmla="*/ 235954 w 249017"/>
              <a:gd name="connsiteY0" fmla="*/ 744583 h 744583"/>
              <a:gd name="connsiteX1" fmla="*/ 26948 w 249017"/>
              <a:gd name="connsiteY1" fmla="*/ 496388 h 744583"/>
              <a:gd name="connsiteX2" fmla="*/ 26948 w 249017"/>
              <a:gd name="connsiteY2" fmla="*/ 235131 h 744583"/>
              <a:gd name="connsiteX3" fmla="*/ 249017 w 249017"/>
              <a:gd name="connsiteY3" fmla="*/ 0 h 7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17" h="744583">
                <a:moveTo>
                  <a:pt x="235954" y="744583"/>
                </a:moveTo>
                <a:cubicBezTo>
                  <a:pt x="148868" y="662940"/>
                  <a:pt x="61782" y="581297"/>
                  <a:pt x="26948" y="496388"/>
                </a:cubicBezTo>
                <a:cubicBezTo>
                  <a:pt x="-7886" y="411479"/>
                  <a:pt x="-10064" y="317862"/>
                  <a:pt x="26948" y="235131"/>
                </a:cubicBezTo>
                <a:cubicBezTo>
                  <a:pt x="63960" y="152400"/>
                  <a:pt x="156488" y="76200"/>
                  <a:pt x="249017" y="0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0800000">
            <a:off x="4648200" y="2253342"/>
            <a:ext cx="105641" cy="705395"/>
          </a:xfrm>
          <a:custGeom>
            <a:avLst/>
            <a:gdLst>
              <a:gd name="connsiteX0" fmla="*/ 105641 w 105641"/>
              <a:gd name="connsiteY0" fmla="*/ 705395 h 705395"/>
              <a:gd name="connsiteX1" fmla="*/ 1138 w 105641"/>
              <a:gd name="connsiteY1" fmla="*/ 418012 h 705395"/>
              <a:gd name="connsiteX2" fmla="*/ 53389 w 105641"/>
              <a:gd name="connsiteY2" fmla="*/ 169818 h 705395"/>
              <a:gd name="connsiteX3" fmla="*/ 105641 w 105641"/>
              <a:gd name="connsiteY3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41" h="705395">
                <a:moveTo>
                  <a:pt x="105641" y="705395"/>
                </a:moveTo>
                <a:cubicBezTo>
                  <a:pt x="57744" y="606335"/>
                  <a:pt x="9847" y="507275"/>
                  <a:pt x="1138" y="418012"/>
                </a:cubicBezTo>
                <a:cubicBezTo>
                  <a:pt x="-7571" y="328749"/>
                  <a:pt x="35972" y="239487"/>
                  <a:pt x="53389" y="169818"/>
                </a:cubicBezTo>
                <a:cubicBezTo>
                  <a:pt x="70806" y="100149"/>
                  <a:pt x="88223" y="50074"/>
                  <a:pt x="105641" y="0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4595194" y="2240280"/>
            <a:ext cx="53006" cy="705394"/>
          </a:xfrm>
          <a:custGeom>
            <a:avLst/>
            <a:gdLst>
              <a:gd name="connsiteX0" fmla="*/ 26880 w 53006"/>
              <a:gd name="connsiteY0" fmla="*/ 705394 h 705394"/>
              <a:gd name="connsiteX1" fmla="*/ 755 w 53006"/>
              <a:gd name="connsiteY1" fmla="*/ 391885 h 705394"/>
              <a:gd name="connsiteX2" fmla="*/ 53006 w 53006"/>
              <a:gd name="connsiteY2" fmla="*/ 0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06" h="705394">
                <a:moveTo>
                  <a:pt x="26880" y="705394"/>
                </a:moveTo>
                <a:cubicBezTo>
                  <a:pt x="11640" y="607422"/>
                  <a:pt x="-3599" y="509451"/>
                  <a:pt x="755" y="391885"/>
                </a:cubicBezTo>
                <a:cubicBezTo>
                  <a:pt x="5109" y="274319"/>
                  <a:pt x="29057" y="137159"/>
                  <a:pt x="53006" y="0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7364" y="5410200"/>
            <a:ext cx="817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Obj</a:t>
            </a:r>
            <a:r>
              <a:rPr lang="en-US" sz="2800" b="1" dirty="0" smtClean="0"/>
              <a:t>: Minimize total cost of </a:t>
            </a:r>
            <a:r>
              <a:rPr lang="en-US" sz="2800" b="1" dirty="0" smtClean="0">
                <a:solidFill>
                  <a:schemeClr val="tx2"/>
                </a:solidFill>
              </a:rPr>
              <a:t>blue arcs</a:t>
            </a:r>
            <a:r>
              <a:rPr lang="en-US" sz="2800" b="1" dirty="0" smtClean="0"/>
              <a:t> plus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green circles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467600" y="1905000"/>
            <a:ext cx="990600" cy="3195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2800" b="1" dirty="0"/>
              <a:t>m</a:t>
            </a:r>
            <a:r>
              <a:rPr lang="en-US" sz="2800" b="1" dirty="0" smtClean="0"/>
              <a:t>etric</a:t>
            </a:r>
            <a:endParaRPr lang="en-US" sz="2800" b="1" dirty="0"/>
          </a:p>
        </p:txBody>
      </p:sp>
      <p:sp>
        <p:nvSpPr>
          <p:cNvPr id="32" name="Freeform 31"/>
          <p:cNvSpPr/>
          <p:nvPr/>
        </p:nvSpPr>
        <p:spPr>
          <a:xfrm>
            <a:off x="3161211" y="2207623"/>
            <a:ext cx="1371600" cy="2717074"/>
          </a:xfrm>
          <a:custGeom>
            <a:avLst/>
            <a:gdLst>
              <a:gd name="connsiteX0" fmla="*/ 0 w 1371600"/>
              <a:gd name="connsiteY0" fmla="*/ 2717074 h 2717074"/>
              <a:gd name="connsiteX1" fmla="*/ 130629 w 1371600"/>
              <a:gd name="connsiteY1" fmla="*/ 2286000 h 2717074"/>
              <a:gd name="connsiteX2" fmla="*/ 248195 w 1371600"/>
              <a:gd name="connsiteY2" fmla="*/ 2103120 h 2717074"/>
              <a:gd name="connsiteX3" fmla="*/ 300446 w 1371600"/>
              <a:gd name="connsiteY3" fmla="*/ 1711234 h 2717074"/>
              <a:gd name="connsiteX4" fmla="*/ 418012 w 1371600"/>
              <a:gd name="connsiteY4" fmla="*/ 1332411 h 2717074"/>
              <a:gd name="connsiteX5" fmla="*/ 692332 w 1371600"/>
              <a:gd name="connsiteY5" fmla="*/ 1214846 h 2717074"/>
              <a:gd name="connsiteX6" fmla="*/ 901338 w 1371600"/>
              <a:gd name="connsiteY6" fmla="*/ 1045028 h 2717074"/>
              <a:gd name="connsiteX7" fmla="*/ 1332412 w 1371600"/>
              <a:gd name="connsiteY7" fmla="*/ 836023 h 2717074"/>
              <a:gd name="connsiteX8" fmla="*/ 1162595 w 1371600"/>
              <a:gd name="connsiteY8" fmla="*/ 613954 h 2717074"/>
              <a:gd name="connsiteX9" fmla="*/ 1162595 w 1371600"/>
              <a:gd name="connsiteY9" fmla="*/ 444137 h 2717074"/>
              <a:gd name="connsiteX10" fmla="*/ 1097280 w 1371600"/>
              <a:gd name="connsiteY10" fmla="*/ 143691 h 2717074"/>
              <a:gd name="connsiteX11" fmla="*/ 1371600 w 1371600"/>
              <a:gd name="connsiteY11" fmla="*/ 0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2717074">
                <a:moveTo>
                  <a:pt x="0" y="2717074"/>
                </a:moveTo>
                <a:cubicBezTo>
                  <a:pt x="44631" y="2552700"/>
                  <a:pt x="89263" y="2388326"/>
                  <a:pt x="130629" y="2286000"/>
                </a:cubicBezTo>
                <a:cubicBezTo>
                  <a:pt x="171995" y="2183674"/>
                  <a:pt x="219892" y="2198914"/>
                  <a:pt x="248195" y="2103120"/>
                </a:cubicBezTo>
                <a:cubicBezTo>
                  <a:pt x="276498" y="2007326"/>
                  <a:pt x="272143" y="1839685"/>
                  <a:pt x="300446" y="1711234"/>
                </a:cubicBezTo>
                <a:cubicBezTo>
                  <a:pt x="328749" y="1582783"/>
                  <a:pt x="352698" y="1415142"/>
                  <a:pt x="418012" y="1332411"/>
                </a:cubicBezTo>
                <a:cubicBezTo>
                  <a:pt x="483326" y="1249680"/>
                  <a:pt x="611778" y="1262743"/>
                  <a:pt x="692332" y="1214846"/>
                </a:cubicBezTo>
                <a:cubicBezTo>
                  <a:pt x="772886" y="1166949"/>
                  <a:pt x="794658" y="1108165"/>
                  <a:pt x="901338" y="1045028"/>
                </a:cubicBezTo>
                <a:cubicBezTo>
                  <a:pt x="1008018" y="981891"/>
                  <a:pt x="1288869" y="907869"/>
                  <a:pt x="1332412" y="836023"/>
                </a:cubicBezTo>
                <a:cubicBezTo>
                  <a:pt x="1375955" y="764177"/>
                  <a:pt x="1190898" y="679268"/>
                  <a:pt x="1162595" y="613954"/>
                </a:cubicBezTo>
                <a:cubicBezTo>
                  <a:pt x="1134292" y="548640"/>
                  <a:pt x="1173481" y="522514"/>
                  <a:pt x="1162595" y="444137"/>
                </a:cubicBezTo>
                <a:cubicBezTo>
                  <a:pt x="1151709" y="365760"/>
                  <a:pt x="1062446" y="217714"/>
                  <a:pt x="1097280" y="143691"/>
                </a:cubicBezTo>
                <a:cubicBezTo>
                  <a:pt x="1132114" y="69668"/>
                  <a:pt x="1251857" y="34834"/>
                  <a:pt x="1371600" y="0"/>
                </a:cubicBezTo>
              </a:path>
            </a:pathLst>
          </a:custGeom>
          <a:noFill/>
          <a:ln w="50800">
            <a:solidFill>
              <a:schemeClr val="tx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19600" y="19050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19600" y="28194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19800" y="3657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19600" y="3657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52800" y="3657600"/>
            <a:ext cx="304800" cy="457200"/>
          </a:xfrm>
          <a:prstGeom prst="ellipse">
            <a:avLst/>
          </a:prstGeom>
          <a:solidFill>
            <a:srgbClr val="00B050">
              <a:alpha val="4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3" grpId="0" animBg="1"/>
      <p:bldP spid="32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Facility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Approximation Algorithms</a:t>
            </a:r>
          </a:p>
          <a:p>
            <a:pPr lvl="1"/>
            <a:r>
              <a:rPr lang="en-US" dirty="0" smtClean="0"/>
              <a:t>3 approximation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Aardal</a:t>
            </a:r>
            <a:r>
              <a:rPr lang="en-US" dirty="0" smtClean="0"/>
              <a:t>, </a:t>
            </a:r>
            <a:r>
              <a:rPr lang="en-US" dirty="0" err="1" smtClean="0"/>
              <a:t>Chudak</a:t>
            </a:r>
            <a:r>
              <a:rPr lang="en-US" dirty="0" smtClean="0"/>
              <a:t>, </a:t>
            </a:r>
            <a:r>
              <a:rPr lang="en-US" dirty="0" err="1" smtClean="0"/>
              <a:t>Shmoys</a:t>
            </a:r>
            <a:r>
              <a:rPr lang="en-US" dirty="0" smtClean="0"/>
              <a:t>, IPL 99] 	</a:t>
            </a:r>
            <a:r>
              <a:rPr lang="en-US" sz="2000" dirty="0" smtClean="0"/>
              <a:t>(ellipsoid based)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Ageev</a:t>
            </a:r>
            <a:r>
              <a:rPr lang="en-US" dirty="0" smtClean="0"/>
              <a:t>, Ye, Zhang,  Disc. Math 04] 	</a:t>
            </a:r>
            <a:r>
              <a:rPr lang="en-US" sz="2000" dirty="0" smtClean="0"/>
              <a:t>(weaker APX, but faster)</a:t>
            </a:r>
          </a:p>
          <a:p>
            <a:pPr lvl="1"/>
            <a:r>
              <a:rPr lang="en-US" dirty="0" smtClean="0"/>
              <a:t>1.77 approximation for k = 2 </a:t>
            </a:r>
          </a:p>
          <a:p>
            <a:pPr lvl="2"/>
            <a:r>
              <a:rPr lang="en-US" dirty="0" smtClean="0"/>
              <a:t>[Zhang, Math. </a:t>
            </a:r>
            <a:r>
              <a:rPr lang="en-US" dirty="0" err="1" smtClean="0"/>
              <a:t>Prog</a:t>
            </a:r>
            <a:r>
              <a:rPr lang="en-US" dirty="0" smtClean="0"/>
              <a:t>. 06]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Inapproximability</a:t>
            </a:r>
            <a:r>
              <a:rPr lang="en-US" dirty="0" smtClean="0">
                <a:solidFill>
                  <a:srgbClr val="C00000"/>
                </a:solidFill>
              </a:rPr>
              <a:t> Results</a:t>
            </a:r>
          </a:p>
          <a:p>
            <a:pPr lvl="1"/>
            <a:r>
              <a:rPr lang="en-US" dirty="0" smtClean="0"/>
              <a:t>Same as k=1, i.e., 1.463</a:t>
            </a:r>
          </a:p>
        </p:txBody>
      </p:sp>
    </p:spTree>
    <p:extLst>
      <p:ext uri="{BB962C8B-B14F-4D97-AF65-F5344CB8AC3E}">
        <p14:creationId xmlns:p14="http://schemas.microsoft.com/office/powerpoint/2010/main" val="31393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r>
              <a:rPr lang="en-US" dirty="0" smtClean="0"/>
              <a:t>Multi-Level Facility Location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Our Results</a:t>
            </a:r>
          </a:p>
          <a:p>
            <a:r>
              <a:rPr lang="en-US" dirty="0" smtClean="0"/>
              <a:t>Our Reduction</a:t>
            </a:r>
          </a:p>
          <a:p>
            <a:pPr lvl="1"/>
            <a:r>
              <a:rPr lang="en-US" dirty="0" smtClean="0"/>
              <a:t>Max-Coverage for 1-Level</a:t>
            </a:r>
          </a:p>
          <a:p>
            <a:pPr lvl="1"/>
            <a:r>
              <a:rPr lang="en-US" dirty="0" smtClean="0"/>
              <a:t>Amplification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990</Words>
  <Application>Microsoft Office PowerPoint</Application>
  <PresentationFormat>On-screen Show (4:3)</PresentationFormat>
  <Paragraphs>248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Inapproximability of the Multi-Level Facility Location Problem</vt:lpstr>
      <vt:lpstr>Outline</vt:lpstr>
      <vt:lpstr>(metric) Facility Location</vt:lpstr>
      <vt:lpstr>Facility Location</vt:lpstr>
      <vt:lpstr>Outline</vt:lpstr>
      <vt:lpstr>A Practical Generalization</vt:lpstr>
      <vt:lpstr>The Problem in Picture</vt:lpstr>
      <vt:lpstr>Multi-Level Facility Location</vt:lpstr>
      <vt:lpstr>Outline</vt:lpstr>
      <vt:lpstr>Our Motivation and Results</vt:lpstr>
      <vt:lpstr>State of the Art</vt:lpstr>
      <vt:lpstr>Outline</vt:lpstr>
      <vt:lpstr>Source of Reduction: Max-Coverage</vt:lpstr>
      <vt:lpstr>Pre-Processing: Generalizing [Feige]</vt:lpstr>
      <vt:lpstr>The Reduction for 1 Level</vt:lpstr>
      <vt:lpstr>The Reduction for 1 Level</vt:lpstr>
      <vt:lpstr>Ingredient 2: The Reduction (cont.)</vt:lpstr>
      <vt:lpstr>Outline</vt:lpstr>
      <vt:lpstr>Hardness Amplification with 2-Levels</vt:lpstr>
      <vt:lpstr>Construction for 2 Levels</vt:lpstr>
      <vt:lpstr>An Illustration</vt:lpstr>
      <vt:lpstr>Completeness and Soundness</vt:lpstr>
      <vt:lpstr>Where do we gain hardness factor?</vt:lpstr>
      <vt:lpstr>A word on the details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Inapproximability of the Multi-Level Facility Location Problem</dc:title>
  <dc:creator>Ravi</dc:creator>
  <cp:lastModifiedBy>Ravi</cp:lastModifiedBy>
  <cp:revision>574</cp:revision>
  <dcterms:created xsi:type="dcterms:W3CDTF">2006-08-16T00:00:00Z</dcterms:created>
  <dcterms:modified xsi:type="dcterms:W3CDTF">2012-01-17T23:18:21Z</dcterms:modified>
</cp:coreProperties>
</file>