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0" r:id="rId3"/>
    <p:sldId id="342" r:id="rId4"/>
    <p:sldId id="322" r:id="rId5"/>
    <p:sldId id="321" r:id="rId6"/>
    <p:sldId id="324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41" r:id="rId16"/>
    <p:sldId id="334" r:id="rId17"/>
    <p:sldId id="335" r:id="rId18"/>
    <p:sldId id="336" r:id="rId19"/>
    <p:sldId id="337" r:id="rId20"/>
    <p:sldId id="338" r:id="rId21"/>
    <p:sldId id="339" r:id="rId22"/>
    <p:sldId id="340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831"/>
    <a:srgbClr val="28C637"/>
    <a:srgbClr val="FF0000"/>
    <a:srgbClr val="B3EF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42" autoAdjust="0"/>
    <p:restoredTop sz="93462" autoAdjust="0"/>
  </p:normalViewPr>
  <p:slideViewPr>
    <p:cSldViewPr>
      <p:cViewPr varScale="1">
        <p:scale>
          <a:sx n="72" d="100"/>
          <a:sy n="72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AA589-DE25-4EDD-B7C7-1983404F5C0A}" type="datetimeFigureOut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4E7AA35-94F1-4C7C-80EF-5CAC0BAC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E6BB2-AE3D-42EA-BB39-F9B870BE3F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0FE7-267C-4613-B711-B7686F166AC2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F72B-0852-424B-9038-18E21F321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2E55-07C1-4083-9C08-52E1D937F1E4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B058-62B9-4521-BE04-677B96631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BD22B-9044-4E8E-BBAD-67B9B9BE92C3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4E3B-F0E0-49CB-A180-F9550CDF3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7CDE1-4268-4604-BE50-2B2377417F92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3E4E-DDD6-4761-B4DB-4642378A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3D96-98C6-43BD-B4AA-C0A37D854E4F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C7A6-06A9-4E5E-97B8-D53371617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868A-C7E1-4EA6-9C3A-A73775338456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D24A-A3CB-4A79-BCEA-5A8581B5C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993D-E4CC-4F6C-A750-B54CB9FC47D8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40C8-20BC-4540-90BF-D2D9EE6C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17AFE-1013-405A-8D60-75C7BBE2132A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D1E6-1570-4A1E-A4BC-EEA88293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9379-6CEB-4C36-BFD5-86DF51145361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9FD-9C99-4091-91F8-676859E73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0618-65B4-4ACA-B239-159E3F7AFA97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29B6-38DF-4F35-BC1B-BE1F447E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0A45-F936-4433-983E-2AEF797315FF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E827-94F6-45E4-B2FF-B8EB0B8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459CD3-4514-480A-9CE1-35818F5A5D49}" type="datetime1">
              <a:rPr lang="en-US"/>
              <a:pPr>
                <a:defRPr/>
              </a:pPr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02D778-073A-4A36-8C64-54DB8C092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2.xml"/><Relationship Id="rId16" Type="http://schemas.openxmlformats.org/officeDocument/2006/relationships/image" Target="../media/image1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8BEDD-8CFB-433F-9CBF-58D70F8697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Scheduling on Heterogeneous Machines: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Minimize Total Energy + </a:t>
            </a:r>
            <a:r>
              <a:rPr lang="en-US" sz="3600" dirty="0" err="1" smtClean="0">
                <a:solidFill>
                  <a:srgbClr val="C00000"/>
                </a:solidFill>
              </a:rPr>
              <a:t>Flowtime</a:t>
            </a:r>
            <a:r>
              <a:rPr lang="en-US" sz="3600" dirty="0" smtClean="0">
                <a:solidFill>
                  <a:srgbClr val="C00000"/>
                </a:solidFill>
              </a:rPr>
              <a:t/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Ravishankar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Krishnaswamy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 work with </a:t>
            </a:r>
            <a:r>
              <a:rPr lang="en-US" sz="2000" dirty="0" err="1" smtClean="0">
                <a:solidFill>
                  <a:schemeClr val="accent2"/>
                </a:solidFill>
              </a:rPr>
              <a:t>Anupam</a:t>
            </a:r>
            <a:r>
              <a:rPr lang="en-US" sz="2000" dirty="0" smtClean="0">
                <a:solidFill>
                  <a:schemeClr val="accent2"/>
                </a:solidFill>
              </a:rPr>
              <a:t> Gupta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2000" dirty="0" smtClean="0">
                <a:solidFill>
                  <a:schemeClr val="tx2"/>
                </a:solidFill>
              </a:rPr>
              <a:t>Kirk </a:t>
            </a:r>
            <a:r>
              <a:rPr lang="en-US" sz="2000" dirty="0" err="1" smtClean="0">
                <a:solidFill>
                  <a:schemeClr val="tx2"/>
                </a:solidFill>
              </a:rPr>
              <a:t>Pruhs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sz="2000" dirty="0" smtClean="0">
                <a:solidFill>
                  <a:schemeClr val="accent2"/>
                </a:solidFill>
              </a:rPr>
              <a:t>CMU</a:t>
            </a:r>
            <a:r>
              <a:rPr lang="en-US" sz="2000" dirty="0" smtClean="0">
                <a:solidFill>
                  <a:schemeClr val="tx2"/>
                </a:solidFill>
              </a:rPr>
              <a:t> 		 U. Pitt.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	Contribution of any alive job at time t is </a:t>
            </a:r>
            <a:r>
              <a:rPr lang="en-US" sz="2400" dirty="0" err="1" smtClean="0">
                <a:solidFill>
                  <a:srgbClr val="C00000"/>
                </a:solidFill>
              </a:rPr>
              <a:t>w</a:t>
            </a:r>
            <a:r>
              <a:rPr lang="en-US" sz="2400" baseline="-25000" dirty="0" err="1" smtClean="0">
                <a:solidFill>
                  <a:srgbClr val="C00000"/>
                </a:solidFill>
              </a:rPr>
              <a:t>j</a:t>
            </a:r>
            <a:endParaRPr lang="en-US" sz="2400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Total rise of objective function at time t is 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W</a:t>
            </a:r>
            <a:r>
              <a:rPr lang="en-US" sz="2400" baseline="-25000" dirty="0" smtClean="0">
                <a:solidFill>
                  <a:srgbClr val="C00000"/>
                </a:solidFill>
                <a:latin typeface="+mj-lt"/>
                <a:ea typeface="Cambria Math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(t)</a:t>
            </a:r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Would be done if we could show (for all t)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[W</a:t>
            </a:r>
            <a:r>
              <a:rPr lang="en-US" sz="2400" baseline="-25000" dirty="0" smtClean="0">
                <a:solidFill>
                  <a:srgbClr val="C00000"/>
                </a:solidFill>
                <a:latin typeface="+mj-lt"/>
                <a:ea typeface="Cambria Math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(t)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a typeface="Cambria Math"/>
              </a:rPr>
              <a:t>+ P</a:t>
            </a:r>
            <a:r>
              <a:rPr lang="en-US" sz="2400" baseline="-25000" dirty="0" smtClean="0">
                <a:solidFill>
                  <a:srgbClr val="C00000"/>
                </a:solidFill>
                <a:ea typeface="Cambria Math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ea typeface="Cambria Math"/>
              </a:rPr>
              <a:t>(t)] 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≤ O(1) [W</a:t>
            </a:r>
            <a:r>
              <a:rPr lang="en-US" sz="2400" baseline="-25000" dirty="0" smtClean="0">
                <a:solidFill>
                  <a:srgbClr val="C00000"/>
                </a:solidFill>
                <a:latin typeface="+mj-lt"/>
                <a:ea typeface="Cambria Math"/>
              </a:rPr>
              <a:t>O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(t) + P</a:t>
            </a:r>
            <a:r>
              <a:rPr lang="en-US" sz="2400" baseline="-25000" dirty="0" smtClean="0">
                <a:solidFill>
                  <a:srgbClr val="C00000"/>
                </a:solidFill>
                <a:ea typeface="Cambria Math"/>
              </a:rPr>
              <a:t>O</a:t>
            </a:r>
            <a:r>
              <a:rPr lang="en-US" sz="2400" dirty="0" smtClean="0">
                <a:solidFill>
                  <a:srgbClr val="C00000"/>
                </a:solidFill>
                <a:ea typeface="Cambria Math"/>
              </a:rPr>
              <a:t>(t)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]</a:t>
            </a:r>
            <a:endParaRPr lang="en-US" sz="2000" dirty="0" smtClean="0">
              <a:solidFill>
                <a:srgbClr val="C00000"/>
              </a:solidFill>
              <a:latin typeface="+mj-lt"/>
            </a:endParaRPr>
          </a:p>
          <a:p>
            <a:pPr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981200"/>
            <a:ext cx="79248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" y="5029200"/>
            <a:ext cx="7924800" cy="1066800"/>
          </a:xfrm>
          <a:prstGeom prst="roundRect">
            <a:avLst/>
          </a:prstGeom>
          <a:noFill/>
          <a:ln>
            <a:solidFill>
              <a:srgbClr val="28C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4"/>
          <p:cNvGrpSpPr/>
          <p:nvPr/>
        </p:nvGrpSpPr>
        <p:grpSpPr>
          <a:xfrm>
            <a:off x="1066800" y="3581400"/>
            <a:ext cx="6705600" cy="1066800"/>
            <a:chOff x="1066800" y="3581400"/>
            <a:chExt cx="6705600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066800" y="4191000"/>
              <a:ext cx="6705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2067339" y="3750365"/>
              <a:ext cx="198783" cy="861392"/>
            </a:xfrm>
            <a:custGeom>
              <a:avLst/>
              <a:gdLst>
                <a:gd name="connsiteX0" fmla="*/ 198783 w 198783"/>
                <a:gd name="connsiteY0" fmla="*/ 0 h 861392"/>
                <a:gd name="connsiteX1" fmla="*/ 0 w 198783"/>
                <a:gd name="connsiteY1" fmla="*/ 437322 h 861392"/>
                <a:gd name="connsiteX2" fmla="*/ 198783 w 198783"/>
                <a:gd name="connsiteY2" fmla="*/ 861392 h 8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3" h="861392">
                  <a:moveTo>
                    <a:pt x="198783" y="0"/>
                  </a:moveTo>
                  <a:cubicBezTo>
                    <a:pt x="99391" y="146878"/>
                    <a:pt x="0" y="293757"/>
                    <a:pt x="0" y="437322"/>
                  </a:cubicBezTo>
                  <a:cubicBezTo>
                    <a:pt x="0" y="580887"/>
                    <a:pt x="99391" y="721139"/>
                    <a:pt x="198783" y="861392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5516217" y="3786808"/>
              <a:ext cx="198783" cy="861392"/>
            </a:xfrm>
            <a:custGeom>
              <a:avLst/>
              <a:gdLst>
                <a:gd name="connsiteX0" fmla="*/ 198783 w 198783"/>
                <a:gd name="connsiteY0" fmla="*/ 0 h 861392"/>
                <a:gd name="connsiteX1" fmla="*/ 0 w 198783"/>
                <a:gd name="connsiteY1" fmla="*/ 437322 h 861392"/>
                <a:gd name="connsiteX2" fmla="*/ 198783 w 198783"/>
                <a:gd name="connsiteY2" fmla="*/ 861392 h 8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3" h="861392">
                  <a:moveTo>
                    <a:pt x="198783" y="0"/>
                  </a:moveTo>
                  <a:cubicBezTo>
                    <a:pt x="99391" y="146878"/>
                    <a:pt x="0" y="293757"/>
                    <a:pt x="0" y="437322"/>
                  </a:cubicBezTo>
                  <a:cubicBezTo>
                    <a:pt x="0" y="580887"/>
                    <a:pt x="99391" y="721139"/>
                    <a:pt x="198783" y="861392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09800" y="3581400"/>
              <a:ext cx="3276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91271" y="3593068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(</a:t>
              </a:r>
              <a:r>
                <a:rPr lang="en-US" dirty="0" err="1" smtClean="0"/>
                <a:t>C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 – </a:t>
              </a:r>
              <a:r>
                <a:rPr lang="en-US" dirty="0" err="1" smtClean="0"/>
                <a:t>a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Competitiveness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Sadly, we can’t show that, not even in the no-power setting</a:t>
            </a:r>
          </a:p>
          <a:p>
            <a:r>
              <a:rPr lang="en-US" sz="2400" dirty="0" smtClean="0"/>
              <a:t>There could be situations when |W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(t)| is 100 and |W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(t)| is 10  (better news: vice-versa too can happen.)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Way around: Use some kind of global accounting.</a:t>
            </a:r>
          </a:p>
          <a:p>
            <a:pPr algn="ctr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 descr="Datei:Logo European Central Bank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4267200"/>
            <a:ext cx="2666999" cy="219910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5200" y="4038600"/>
            <a:ext cx="3490443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</a:rPr>
              <a:t>When we’re way behind OPT</a:t>
            </a:r>
            <a:endParaRPr lang="en-US" sz="2200" dirty="0">
              <a:latin typeface="+mj-l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52800" y="4439478"/>
            <a:ext cx="1749287" cy="1007165"/>
          </a:xfrm>
          <a:custGeom>
            <a:avLst/>
            <a:gdLst>
              <a:gd name="connsiteX0" fmla="*/ 1749287 w 1749287"/>
              <a:gd name="connsiteY0" fmla="*/ 0 h 1007165"/>
              <a:gd name="connsiteX1" fmla="*/ 1311965 w 1749287"/>
              <a:gd name="connsiteY1" fmla="*/ 728870 h 1007165"/>
              <a:gd name="connsiteX2" fmla="*/ 0 w 1749287"/>
              <a:gd name="connsiteY2" fmla="*/ 1007165 h 1007165"/>
              <a:gd name="connsiteX3" fmla="*/ 0 w 1749287"/>
              <a:gd name="connsiteY3" fmla="*/ 1007165 h 1007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9287" h="1007165">
                <a:moveTo>
                  <a:pt x="1749287" y="0"/>
                </a:moveTo>
                <a:cubicBezTo>
                  <a:pt x="1676400" y="280504"/>
                  <a:pt x="1603513" y="561009"/>
                  <a:pt x="1311965" y="728870"/>
                </a:cubicBezTo>
                <a:cubicBezTo>
                  <a:pt x="1020417" y="896731"/>
                  <a:pt x="0" y="1007165"/>
                  <a:pt x="0" y="1007165"/>
                </a:cubicBezTo>
                <a:lnTo>
                  <a:pt x="0" y="1007165"/>
                </a:lnTo>
              </a:path>
            </a:pathLst>
          </a:custGeom>
          <a:ln w="63500">
            <a:solidFill>
              <a:schemeClr val="accent2">
                <a:lumMod val="40000"/>
                <a:lumOff val="6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5357" y="5665113"/>
            <a:ext cx="3832524" cy="430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j-lt"/>
              </a:rPr>
              <a:t>When OPT pay lot more than us</a:t>
            </a:r>
            <a:endParaRPr lang="en-US" sz="2200" dirty="0">
              <a:latin typeface="+mj-l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92557" y="5791200"/>
            <a:ext cx="1417982" cy="161235"/>
          </a:xfrm>
          <a:custGeom>
            <a:avLst/>
            <a:gdLst>
              <a:gd name="connsiteX0" fmla="*/ 1417982 w 1417982"/>
              <a:gd name="connsiteY0" fmla="*/ 92765 h 161235"/>
              <a:gd name="connsiteX1" fmla="*/ 649356 w 1417982"/>
              <a:gd name="connsiteY1" fmla="*/ 145774 h 161235"/>
              <a:gd name="connsiteX2" fmla="*/ 0 w 1417982"/>
              <a:gd name="connsiteY2" fmla="*/ 0 h 16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982" h="161235">
                <a:moveTo>
                  <a:pt x="1417982" y="92765"/>
                </a:moveTo>
                <a:cubicBezTo>
                  <a:pt x="1151834" y="127000"/>
                  <a:pt x="885686" y="161235"/>
                  <a:pt x="649356" y="145774"/>
                </a:cubicBezTo>
                <a:cubicBezTo>
                  <a:pt x="413026" y="130313"/>
                  <a:pt x="206513" y="65156"/>
                  <a:pt x="0" y="0"/>
                </a:cubicBezTo>
              </a:path>
            </a:pathLst>
          </a:custGeom>
          <a:ln w="63500">
            <a:solidFill>
              <a:schemeClr val="accent3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via a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Define a potential function </a:t>
            </a:r>
            <a:r>
              <a:rPr lang="el-GR" sz="2400" dirty="0" smtClean="0">
                <a:latin typeface="Cambria Math"/>
                <a:ea typeface="Cambria Math"/>
              </a:rPr>
              <a:t>Φ</a:t>
            </a:r>
            <a:r>
              <a:rPr lang="en-US" sz="2400" dirty="0" smtClean="0">
                <a:latin typeface="Cambria Math"/>
                <a:ea typeface="Cambria Math"/>
              </a:rPr>
              <a:t>(t)</a:t>
            </a:r>
            <a:r>
              <a:rPr lang="en-US" sz="2400" dirty="0" smtClean="0">
                <a:latin typeface="+mj-lt"/>
                <a:ea typeface="Cambria Math"/>
              </a:rPr>
              <a:t> which is 0 at t=0 and t=</a:t>
            </a:r>
          </a:p>
          <a:p>
            <a:r>
              <a:rPr lang="en-US" sz="2400" dirty="0" smtClean="0">
                <a:latin typeface="+mj-lt"/>
                <a:ea typeface="Cambria Math"/>
              </a:rPr>
              <a:t>Show the following: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any job arrival,</a:t>
            </a:r>
            <a:r>
              <a:rPr lang="en-US" sz="2200" dirty="0" smtClean="0">
                <a:latin typeface="+mj-lt"/>
                <a:ea typeface="Cambria Math"/>
              </a:rPr>
              <a:t> </a:t>
            </a:r>
          </a:p>
          <a:p>
            <a:pPr lvl="2">
              <a:buNone/>
            </a:pPr>
            <a:r>
              <a:rPr lang="en-US" sz="2800" dirty="0" smtClean="0">
                <a:latin typeface="+mj-lt"/>
                <a:ea typeface="Cambria Math"/>
              </a:rPr>
              <a:t>  Δ</a:t>
            </a:r>
            <a:r>
              <a:rPr lang="el-GR" sz="2800" dirty="0" smtClean="0">
                <a:latin typeface="Cambria Math"/>
                <a:ea typeface="Cambria Math"/>
              </a:rPr>
              <a:t>Φ</a:t>
            </a:r>
            <a:r>
              <a:rPr lang="en-US" sz="2800" dirty="0" smtClean="0">
                <a:latin typeface="Cambria Math"/>
                <a:ea typeface="Cambria Math"/>
              </a:rPr>
              <a:t> ≤ </a:t>
            </a:r>
            <a:r>
              <a:rPr lang="el-GR" sz="2800" dirty="0" smtClean="0">
                <a:latin typeface="Cambria Math"/>
                <a:ea typeface="Cambria Math"/>
              </a:rPr>
              <a:t>α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l-GR" sz="2800" dirty="0" smtClean="0">
                <a:latin typeface="Cambria Math"/>
                <a:ea typeface="Cambria Math"/>
              </a:rPr>
              <a:t>Δ</a:t>
            </a:r>
            <a:r>
              <a:rPr lang="en-US" sz="2800" dirty="0" smtClean="0">
                <a:latin typeface="Cambria Math"/>
                <a:ea typeface="Cambria Math"/>
              </a:rPr>
              <a:t>OPT </a:t>
            </a:r>
          </a:p>
          <a:p>
            <a:pPr lvl="2">
              <a:buNone/>
            </a:pPr>
            <a:r>
              <a:rPr lang="en-US" sz="2800" dirty="0" smtClean="0">
                <a:latin typeface="Cambria Math"/>
                <a:ea typeface="Cambria Math"/>
              </a:rPr>
              <a:t>	</a:t>
            </a:r>
            <a:r>
              <a:rPr lang="en-US" sz="2000" dirty="0" smtClean="0">
                <a:latin typeface="+mj-lt"/>
                <a:ea typeface="Cambria Math"/>
              </a:rPr>
              <a:t>(</a:t>
            </a:r>
            <a:r>
              <a:rPr lang="el-GR" sz="2000" dirty="0" smtClean="0">
                <a:latin typeface="Cambria Math"/>
                <a:ea typeface="Cambria Math"/>
              </a:rPr>
              <a:t>Δ</a:t>
            </a:r>
            <a:r>
              <a:rPr lang="en-US" sz="2000" dirty="0" smtClean="0">
                <a:latin typeface="Cambria Math"/>
                <a:ea typeface="Cambria Math"/>
              </a:rPr>
              <a:t>OPT  </a:t>
            </a:r>
            <a:r>
              <a:rPr lang="en-US" sz="2000" dirty="0" smtClean="0">
                <a:latin typeface="+mj-lt"/>
                <a:ea typeface="Cambria Math"/>
              </a:rPr>
              <a:t>is the increase in future OPT cost due to arrival of job)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all other times, 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109966" y="1752600"/>
            <a:ext cx="272034" cy="13716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00200" y="4495800"/>
            <a:ext cx="5964174" cy="3749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90600" y="5410200"/>
            <a:ext cx="7467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Will give us an (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α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+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)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-competitive online algorithm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9718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4196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behind our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n jobs, each weight 1 and processing time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endParaRPr lang="en-US" sz="2400" dirty="0" smtClean="0"/>
          </a:p>
          <a:p>
            <a:r>
              <a:rPr lang="en-US" sz="2400" dirty="0" smtClean="0"/>
              <a:t>Estimate </a:t>
            </a:r>
            <a:r>
              <a:rPr lang="en-US" sz="2400" dirty="0" smtClean="0">
                <a:solidFill>
                  <a:schemeClr val="tx2"/>
                </a:solidFill>
              </a:rPr>
              <a:t>future cost</a:t>
            </a:r>
            <a:r>
              <a:rPr lang="en-US" sz="2400" dirty="0" smtClean="0"/>
              <a:t> incurred by algorithm </a:t>
            </a:r>
            <a:r>
              <a:rPr lang="en-US" sz="2400" dirty="0" smtClean="0">
                <a:solidFill>
                  <a:srgbClr val="C00000"/>
                </a:solidFill>
              </a:rPr>
              <a:t>HDF </a:t>
            </a:r>
            <a:r>
              <a:rPr lang="en-US" sz="2400" dirty="0" smtClean="0"/>
              <a:t>at </a:t>
            </a:r>
            <a:r>
              <a:rPr lang="en-US" sz="2400" dirty="0" smtClean="0">
                <a:solidFill>
                  <a:srgbClr val="C00000"/>
                </a:solidFill>
              </a:rPr>
              <a:t>speed P</a:t>
            </a:r>
            <a:r>
              <a:rPr lang="en-US" sz="2400" baseline="30000" dirty="0" smtClean="0">
                <a:solidFill>
                  <a:srgbClr val="C00000"/>
                </a:solidFill>
              </a:rPr>
              <a:t>-1</a:t>
            </a:r>
            <a:r>
              <a:rPr lang="en-US" sz="2400" dirty="0" smtClean="0">
                <a:solidFill>
                  <a:srgbClr val="C00000"/>
                </a:solidFill>
              </a:rPr>
              <a:t>(n)</a:t>
            </a:r>
          </a:p>
          <a:p>
            <a:r>
              <a:rPr lang="en-US" sz="2400" dirty="0" smtClean="0"/>
              <a:t>While first job is alive, at each time, we pay </a:t>
            </a:r>
            <a:r>
              <a:rPr lang="en-US" sz="2400" dirty="0" smtClean="0">
                <a:solidFill>
                  <a:schemeClr val="tx2"/>
                </a:solidFill>
              </a:rPr>
              <a:t>W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 + P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 = 2n</a:t>
            </a:r>
          </a:p>
          <a:p>
            <a:pPr>
              <a:buNone/>
            </a:pPr>
            <a:r>
              <a:rPr lang="en-US" sz="2400" dirty="0" smtClean="0"/>
              <a:t>					     (job 1 is alive for time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/ P</a:t>
            </a:r>
            <a:r>
              <a:rPr lang="en-US" sz="2400" baseline="30000" dirty="0" smtClean="0">
                <a:solidFill>
                  <a:schemeClr val="tx2"/>
                </a:solidFill>
              </a:rPr>
              <a:t>-1</a:t>
            </a:r>
            <a:r>
              <a:rPr lang="en-US" sz="2400" dirty="0" smtClean="0">
                <a:solidFill>
                  <a:schemeClr val="tx2"/>
                </a:solidFill>
              </a:rPr>
              <a:t>(n)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Next we pay </a:t>
            </a:r>
            <a:r>
              <a:rPr lang="en-US" sz="2400" dirty="0" smtClean="0">
                <a:solidFill>
                  <a:schemeClr val="tx2"/>
                </a:solidFill>
              </a:rPr>
              <a:t>W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 + P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 = 2(n-1) </a:t>
            </a:r>
            <a:r>
              <a:rPr lang="en-US" sz="2400" dirty="0" smtClean="0"/>
              <a:t>for time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/ P</a:t>
            </a:r>
            <a:r>
              <a:rPr lang="en-US" sz="2400" baseline="30000" dirty="0" smtClean="0">
                <a:solidFill>
                  <a:schemeClr val="tx2"/>
                </a:solidFill>
              </a:rPr>
              <a:t>-1</a:t>
            </a:r>
            <a:r>
              <a:rPr lang="en-US" sz="2400" dirty="0" smtClean="0">
                <a:solidFill>
                  <a:schemeClr val="tx2"/>
                </a:solidFill>
              </a:rPr>
              <a:t>(n-1)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+	 2(n-2) </a:t>
            </a:r>
            <a:r>
              <a:rPr lang="en-US" sz="2400" dirty="0" smtClean="0"/>
              <a:t>for time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</a:rPr>
              <a:t>3</a:t>
            </a:r>
            <a:r>
              <a:rPr lang="en-US" sz="2400" dirty="0" smtClean="0">
                <a:solidFill>
                  <a:schemeClr val="tx2"/>
                </a:solidFill>
              </a:rPr>
              <a:t>/ P</a:t>
            </a:r>
            <a:r>
              <a:rPr lang="en-US" sz="2400" baseline="30000" dirty="0" smtClean="0">
                <a:solidFill>
                  <a:schemeClr val="tx2"/>
                </a:solidFill>
              </a:rPr>
              <a:t>-1</a:t>
            </a:r>
            <a:r>
              <a:rPr lang="en-US" sz="2400" dirty="0" smtClean="0">
                <a:solidFill>
                  <a:schemeClr val="tx2"/>
                </a:solidFill>
              </a:rPr>
              <a:t>(n-2)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+	 2(n-3) </a:t>
            </a:r>
            <a:r>
              <a:rPr lang="en-US" sz="2400" dirty="0" smtClean="0"/>
              <a:t>for time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-25000" dirty="0" smtClean="0">
                <a:solidFill>
                  <a:schemeClr val="tx2"/>
                </a:solidFill>
              </a:rPr>
              <a:t>4</a:t>
            </a:r>
            <a:r>
              <a:rPr lang="en-US" sz="2400" dirty="0" smtClean="0">
                <a:solidFill>
                  <a:schemeClr val="tx2"/>
                </a:solidFill>
              </a:rPr>
              <a:t>/ P</a:t>
            </a:r>
            <a:r>
              <a:rPr lang="en-US" sz="2400" baseline="30000" dirty="0" smtClean="0">
                <a:solidFill>
                  <a:schemeClr val="tx2"/>
                </a:solidFill>
              </a:rPr>
              <a:t>-1</a:t>
            </a:r>
            <a:r>
              <a:rPr lang="en-US" sz="2400" dirty="0" smtClean="0">
                <a:solidFill>
                  <a:schemeClr val="tx2"/>
                </a:solidFill>
              </a:rPr>
              <a:t>(n-3)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In Total, 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33601" y="5534026"/>
            <a:ext cx="5488781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1535668"/>
            <a:ext cx="4953000" cy="3874532"/>
            <a:chOff x="1600200" y="1295400"/>
            <a:chExt cx="4953000" cy="38745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152400" y="3048000"/>
              <a:ext cx="3505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4800600"/>
              <a:ext cx="4953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600200" y="2286000"/>
              <a:ext cx="914400" cy="2514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2590800"/>
              <a:ext cx="1295400" cy="2209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2971800"/>
              <a:ext cx="1676400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8134" y="480060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54934" y="480060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8934" y="480060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pic>
          <p:nvPicPr>
            <p:cNvPr id="17" name="Picture 16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1699301" y="3657600"/>
              <a:ext cx="739099" cy="381000"/>
            </a:xfrm>
            <a:prstGeom prst="rect">
              <a:avLst/>
            </a:prstGeom>
          </p:spPr>
        </p:pic>
        <p:pic>
          <p:nvPicPr>
            <p:cNvPr id="19" name="Picture 1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2667000" y="3657600"/>
              <a:ext cx="1024220" cy="425541"/>
            </a:xfrm>
            <a:prstGeom prst="rect">
              <a:avLst/>
            </a:prstGeom>
          </p:spPr>
        </p:pic>
        <p:pic>
          <p:nvPicPr>
            <p:cNvPr id="21" name="Picture 20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4114800" y="3655716"/>
              <a:ext cx="1104952" cy="459084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638800" y="3200400"/>
            <a:ext cx="3810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676400" y="5410200"/>
            <a:ext cx="5943600" cy="1371600"/>
            <a:chOff x="1676400" y="5410200"/>
            <a:chExt cx="5943600" cy="1371600"/>
          </a:xfrm>
        </p:grpSpPr>
        <p:sp>
          <p:nvSpPr>
            <p:cNvPr id="37" name="Rounded Rectangle 36"/>
            <p:cNvSpPr/>
            <p:nvPr/>
          </p:nvSpPr>
          <p:spPr>
            <a:xfrm>
              <a:off x="1676400" y="5410200"/>
              <a:ext cx="59436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1828800" y="5486400"/>
              <a:ext cx="5380673" cy="116014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5626744" y="36824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3</a:t>
            </a:r>
            <a:endParaRPr lang="en-US" sz="3200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33600" y="2514600"/>
            <a:ext cx="3124200" cy="2514600"/>
            <a:chOff x="2133600" y="2514600"/>
            <a:chExt cx="3124200" cy="25146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33600" y="2514600"/>
              <a:ext cx="3124200" cy="2514600"/>
              <a:chOff x="2133600" y="2514600"/>
              <a:chExt cx="3124200" cy="25146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5" name="Rounded Rectangle 24"/>
              <p:cNvSpPr/>
              <p:nvPr/>
            </p:nvSpPr>
            <p:spPr>
              <a:xfrm>
                <a:off x="2133600" y="2514600"/>
                <a:ext cx="914400" cy="2514600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48000" y="2819400"/>
                <a:ext cx="914400" cy="2209800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343400" y="3200400"/>
                <a:ext cx="914400" cy="1828800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350144" y="36824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40744" y="36824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6144" y="36824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62400" y="2819400"/>
            <a:ext cx="1688456" cy="2209800"/>
            <a:chOff x="3962400" y="2819400"/>
            <a:chExt cx="1688456" cy="2209800"/>
          </a:xfrm>
        </p:grpSpPr>
        <p:grpSp>
          <p:nvGrpSpPr>
            <p:cNvPr id="31" name="Group 30"/>
            <p:cNvGrpSpPr/>
            <p:nvPr/>
          </p:nvGrpSpPr>
          <p:grpSpPr>
            <a:xfrm>
              <a:off x="3962400" y="2819400"/>
              <a:ext cx="1676400" cy="2209800"/>
              <a:chOff x="3962400" y="2819400"/>
              <a:chExt cx="1676400" cy="22098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962400" y="2819400"/>
                <a:ext cx="381000" cy="2209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257800" y="3200400"/>
                <a:ext cx="381000" cy="18288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962400" y="36824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57800" y="368242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 to our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592755"/>
          <a:ext cx="7162800" cy="229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43486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Result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(1+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Cambria Math"/>
                          <a:cs typeface="+mn-cs"/>
                        </a:rPr>
                        <a:t>)-speed O(1/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 ∈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a typeface="Cambria Math"/>
                        </a:rPr>
                        <a:t>)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>
                          <a:solidFill>
                            <a:srgbClr val="C00000"/>
                          </a:solidFill>
                        </a:rPr>
                        <a:t>Arbitrary, Different for Machines</a:t>
                      </a:r>
                      <a:endParaRPr lang="en-US" sz="2000" i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Scheduling Algorithm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Highest Density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</a:rPr>
                        <a:t> First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 Scaling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000" baseline="30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(t))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Assignment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“Do Least Harm”</a:t>
                      </a:r>
                      <a:r>
                        <a:rPr lang="en-US" sz="2000" dirty="0" smtClean="0"/>
                        <a:t>®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0" y="4724400"/>
            <a:ext cx="9144000" cy="1066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For each machine, have estimate of future cost according to current queues. 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Send new job to machine which will minimize the increase in total future cost.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953000" y="4038600"/>
            <a:ext cx="838200" cy="5334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Function Definition </a:t>
            </a:r>
          </a:p>
          <a:p>
            <a:pPr lvl="1"/>
            <a:r>
              <a:rPr lang="en-US" dirty="0" smtClean="0"/>
              <a:t>Characterize the “lead” OPT might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2819400"/>
            <a:ext cx="5380673" cy="116014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14400" y="4495800"/>
            <a:ext cx="7467600" cy="1371600"/>
            <a:chOff x="1676400" y="4495800"/>
            <a:chExt cx="7467600" cy="1371600"/>
          </a:xfrm>
        </p:grpSpPr>
        <p:sp>
          <p:nvSpPr>
            <p:cNvPr id="9" name="Rounded Rectangle 8"/>
            <p:cNvSpPr/>
            <p:nvPr/>
          </p:nvSpPr>
          <p:spPr>
            <a:xfrm>
              <a:off x="1676400" y="4495800"/>
              <a:ext cx="74676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1828801" y="4572000"/>
              <a:ext cx="6909435" cy="116014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 jump in potential when a job arrives</a:t>
            </a:r>
          </a:p>
          <a:p>
            <a:pPr lvl="1"/>
            <a:r>
              <a:rPr lang="en-US" dirty="0" smtClean="0"/>
              <a:t>Can be an issue when we assign it to machine 1 but OPT assigns it to machine 2</a:t>
            </a:r>
          </a:p>
          <a:p>
            <a:pPr lvl="1"/>
            <a:r>
              <a:rPr lang="en-US" dirty="0" smtClean="0"/>
              <a:t>We show that this increase is no more than the increase in OPT’s future cost because of job arrival</a:t>
            </a:r>
          </a:p>
          <a:p>
            <a:pPr lvl="1"/>
            <a:r>
              <a:rPr lang="en-US" dirty="0" smtClean="0"/>
              <a:t>Summing over all such job arrivals, this can be at most the total cost of OPT.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Case: Unit Size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Increase due to </a:t>
            </a:r>
            <a:r>
              <a:rPr lang="en-US" sz="2400" dirty="0" err="1" smtClean="0"/>
              <a:t>Alg</a:t>
            </a:r>
            <a:r>
              <a:rPr lang="en-US" sz="2400" dirty="0" smtClean="0"/>
              <a:t> assigning job to Machine 1: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Decrease due to Opt assigning job to Machine 2: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90600" y="5562600"/>
            <a:ext cx="7391400" cy="914400"/>
            <a:chOff x="990600" y="5562600"/>
            <a:chExt cx="7391400" cy="914400"/>
          </a:xfrm>
        </p:grpSpPr>
        <p:sp>
          <p:nvSpPr>
            <p:cNvPr id="16" name="Rounded Rectangle 15"/>
            <p:cNvSpPr/>
            <p:nvPr/>
          </p:nvSpPr>
          <p:spPr>
            <a:xfrm>
              <a:off x="990600" y="5562600"/>
              <a:ext cx="7391400" cy="914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/>
            <a:stretch>
              <a:fillRect/>
            </a:stretch>
          </p:blipFill>
          <p:spPr>
            <a:xfrm>
              <a:off x="2667000" y="5638800"/>
              <a:ext cx="3844290" cy="807720"/>
            </a:xfrm>
            <a:prstGeom prst="rect">
              <a:avLst/>
            </a:prstGeom>
          </p:spPr>
        </p:pic>
      </p:grpSp>
      <p:pic>
        <p:nvPicPr>
          <p:cNvPr id="30" name="Picture 2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69976" y="2133601"/>
            <a:ext cx="2782824" cy="706183"/>
          </a:xfrm>
          <a:prstGeom prst="rect">
            <a:avLst/>
          </a:prstGeom>
        </p:spPr>
      </p:pic>
      <p:pic>
        <p:nvPicPr>
          <p:cNvPr id="33" name="Picture 3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389376" y="3657600"/>
            <a:ext cx="2782824" cy="706183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733800" y="2133600"/>
            <a:ext cx="2135314" cy="706183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248400" y="2133600"/>
            <a:ext cx="2135314" cy="70618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0" y="4495800"/>
            <a:ext cx="9296400" cy="914400"/>
            <a:chOff x="0" y="4495800"/>
            <a:chExt cx="9296400" cy="914400"/>
          </a:xfrm>
        </p:grpSpPr>
        <p:sp>
          <p:nvSpPr>
            <p:cNvPr id="34" name="Rectangle 33"/>
            <p:cNvSpPr/>
            <p:nvPr/>
          </p:nvSpPr>
          <p:spPr>
            <a:xfrm>
              <a:off x="0" y="4495800"/>
              <a:ext cx="9296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Net Change: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pic>
          <p:nvPicPr>
            <p:cNvPr id="36" name="Picture 35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tretch>
              <a:fillRect/>
            </a:stretch>
          </p:blipFill>
          <p:spPr>
            <a:xfrm>
              <a:off x="1750886" y="4627817"/>
              <a:ext cx="1831467" cy="706183"/>
            </a:xfrm>
            <a:prstGeom prst="rect">
              <a:avLst/>
            </a:prstGeom>
          </p:spPr>
        </p:pic>
        <p:pic>
          <p:nvPicPr>
            <p:cNvPr id="38" name="Picture 37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tretch>
              <a:fillRect/>
            </a:stretch>
          </p:blipFill>
          <p:spPr>
            <a:xfrm>
              <a:off x="3657600" y="4627817"/>
              <a:ext cx="3009138" cy="706183"/>
            </a:xfrm>
            <a:prstGeom prst="rect">
              <a:avLst/>
            </a:prstGeom>
          </p:spPr>
        </p:pic>
        <p:pic>
          <p:nvPicPr>
            <p:cNvPr id="40" name="Picture 39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tretch>
              <a:fillRect/>
            </a:stretch>
          </p:blipFill>
          <p:spPr>
            <a:xfrm>
              <a:off x="6779132" y="4627818"/>
              <a:ext cx="2126932" cy="706183"/>
            </a:xfrm>
            <a:prstGeom prst="rect">
              <a:avLst/>
            </a:prstGeom>
          </p:spPr>
        </p:pic>
      </p:grpSp>
      <p:sp>
        <p:nvSpPr>
          <p:cNvPr id="43" name="Rectangular Callout 42"/>
          <p:cNvSpPr/>
          <p:nvPr/>
        </p:nvSpPr>
        <p:spPr>
          <a:xfrm>
            <a:off x="1295400" y="990600"/>
            <a:ext cx="2667000" cy="685800"/>
          </a:xfrm>
          <a:prstGeom prst="wedgeRectCallout">
            <a:avLst>
              <a:gd name="adj1" fmla="val 44756"/>
              <a:gd name="adj2" fmla="val 1494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Monotonicity</a:t>
            </a:r>
            <a:r>
              <a:rPr lang="en-US" sz="2000" dirty="0" smtClean="0">
                <a:solidFill>
                  <a:srgbClr val="C00000"/>
                </a:solidFill>
              </a:rPr>
              <a:t> of x/P</a:t>
            </a:r>
            <a:r>
              <a:rPr lang="en-US" sz="2000" baseline="30000" dirty="0" smtClean="0">
                <a:solidFill>
                  <a:srgbClr val="C00000"/>
                </a:solidFill>
              </a:rPr>
              <a:t>-1</a:t>
            </a:r>
            <a:r>
              <a:rPr lang="en-US" sz="2000" dirty="0" smtClean="0">
                <a:solidFill>
                  <a:srgbClr val="C00000"/>
                </a:solidFill>
              </a:rPr>
              <a:t>(x)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5562600" y="990600"/>
            <a:ext cx="2667000" cy="685800"/>
          </a:xfrm>
          <a:prstGeom prst="wedgeRectCallout">
            <a:avLst>
              <a:gd name="adj1" fmla="val -23319"/>
              <a:gd name="adj2" fmla="val 1397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Assignment Algorithm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6019800" y="3200400"/>
            <a:ext cx="2971800" cy="685800"/>
          </a:xfrm>
          <a:prstGeom prst="wedgeRectCallout">
            <a:avLst>
              <a:gd name="adj1" fmla="val -1468"/>
              <a:gd name="adj2" fmla="val 1417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Inc. future cost of OPT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819400" y="3352800"/>
            <a:ext cx="2971800" cy="685800"/>
          </a:xfrm>
          <a:prstGeom prst="wedgeRectCallout">
            <a:avLst>
              <a:gd name="adj1" fmla="val 84151"/>
              <a:gd name="adj2" fmla="val 149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x/P</a:t>
            </a:r>
            <a:r>
              <a:rPr lang="en-US" sz="2000" baseline="30000" dirty="0" smtClean="0">
                <a:solidFill>
                  <a:srgbClr val="C00000"/>
                </a:solidFill>
              </a:rPr>
              <a:t>-1</a:t>
            </a:r>
            <a:r>
              <a:rPr lang="en-US" sz="2000" dirty="0" smtClean="0">
                <a:solidFill>
                  <a:srgbClr val="C00000"/>
                </a:solidFill>
              </a:rPr>
              <a:t>(x) is concave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43" grpId="1" animBg="1"/>
      <p:bldP spid="44" grpId="0" animBg="1"/>
      <p:bldP spid="44" grpId="1" animBg="1"/>
      <p:bldP spid="45" grpId="0" animBg="1"/>
      <p:bldP spid="20" grpId="0" animBg="1"/>
      <p:bldP spid="2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via a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Define a potential function </a:t>
            </a:r>
            <a:r>
              <a:rPr lang="el-GR" sz="2400" dirty="0" smtClean="0">
                <a:latin typeface="Cambria Math"/>
                <a:ea typeface="Cambria Math"/>
              </a:rPr>
              <a:t>Φ</a:t>
            </a:r>
            <a:r>
              <a:rPr lang="en-US" sz="2400" dirty="0" smtClean="0">
                <a:latin typeface="Cambria Math"/>
                <a:ea typeface="Cambria Math"/>
              </a:rPr>
              <a:t>(t)</a:t>
            </a:r>
            <a:r>
              <a:rPr lang="en-US" sz="2400" dirty="0" smtClean="0">
                <a:latin typeface="+mj-lt"/>
                <a:ea typeface="Cambria Math"/>
              </a:rPr>
              <a:t> which is 0 at t=0 and t=</a:t>
            </a:r>
          </a:p>
          <a:p>
            <a:r>
              <a:rPr lang="en-US" sz="2400" dirty="0" smtClean="0">
                <a:latin typeface="+mj-lt"/>
                <a:ea typeface="Cambria Math"/>
              </a:rPr>
              <a:t>Show the following: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any job arrival,</a:t>
            </a:r>
            <a:r>
              <a:rPr lang="en-US" sz="2200" dirty="0" smtClean="0">
                <a:latin typeface="+mj-lt"/>
                <a:ea typeface="Cambria Math"/>
              </a:rPr>
              <a:t> </a:t>
            </a:r>
          </a:p>
          <a:p>
            <a:pPr lvl="2">
              <a:buNone/>
            </a:pPr>
            <a:r>
              <a:rPr lang="en-US" sz="2800" dirty="0" smtClean="0">
                <a:latin typeface="+mj-lt"/>
                <a:ea typeface="Cambria Math"/>
              </a:rPr>
              <a:t>  Δ</a:t>
            </a:r>
            <a:r>
              <a:rPr lang="el-GR" sz="2800" dirty="0" smtClean="0">
                <a:latin typeface="Cambria Math"/>
                <a:ea typeface="Cambria Math"/>
              </a:rPr>
              <a:t>Φ</a:t>
            </a:r>
            <a:r>
              <a:rPr lang="en-US" sz="2800" dirty="0" smtClean="0">
                <a:latin typeface="Cambria Math"/>
                <a:ea typeface="Cambria Math"/>
              </a:rPr>
              <a:t> ≤ </a:t>
            </a:r>
            <a:r>
              <a:rPr lang="el-GR" sz="2800" dirty="0" smtClean="0">
                <a:latin typeface="Cambria Math"/>
                <a:ea typeface="Cambria Math"/>
              </a:rPr>
              <a:t>α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l-GR" sz="2800" dirty="0" smtClean="0">
                <a:latin typeface="Cambria Math"/>
                <a:ea typeface="Cambria Math"/>
              </a:rPr>
              <a:t>Δ</a:t>
            </a:r>
            <a:r>
              <a:rPr lang="en-US" sz="2800" dirty="0" smtClean="0">
                <a:latin typeface="Cambria Math"/>
                <a:ea typeface="Cambria Math"/>
              </a:rPr>
              <a:t>OPT </a:t>
            </a:r>
          </a:p>
          <a:p>
            <a:pPr lvl="2">
              <a:buNone/>
            </a:pPr>
            <a:r>
              <a:rPr lang="en-US" sz="2800" dirty="0" smtClean="0">
                <a:latin typeface="Cambria Math"/>
                <a:ea typeface="Cambria Math"/>
              </a:rPr>
              <a:t>	</a:t>
            </a:r>
            <a:r>
              <a:rPr lang="en-US" sz="2000" dirty="0" smtClean="0">
                <a:latin typeface="+mj-lt"/>
                <a:ea typeface="Cambria Math"/>
              </a:rPr>
              <a:t>(</a:t>
            </a:r>
            <a:r>
              <a:rPr lang="el-GR" sz="2000" dirty="0" smtClean="0">
                <a:latin typeface="Cambria Math"/>
                <a:ea typeface="Cambria Math"/>
              </a:rPr>
              <a:t>Δ</a:t>
            </a:r>
            <a:r>
              <a:rPr lang="en-US" sz="2000" dirty="0" smtClean="0">
                <a:latin typeface="Cambria Math"/>
                <a:ea typeface="Cambria Math"/>
              </a:rPr>
              <a:t>OPT  </a:t>
            </a:r>
            <a:r>
              <a:rPr lang="en-US" sz="2000" dirty="0" smtClean="0">
                <a:latin typeface="+mj-lt"/>
                <a:ea typeface="Cambria Math"/>
              </a:rPr>
              <a:t>is the increase in future OPT cost due to arrival of job)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all other times, 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109966" y="1752600"/>
            <a:ext cx="272034" cy="13716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00200" y="4495800"/>
            <a:ext cx="5964174" cy="3749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90600" y="5410200"/>
            <a:ext cx="7467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Will give us an (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α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+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)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-competitive online algorithm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9718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4196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28600" y="3048000"/>
            <a:ext cx="609600" cy="304800"/>
            <a:chOff x="4419600" y="2514600"/>
            <a:chExt cx="609600" cy="30480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96740" y="2613660"/>
              <a:ext cx="228600" cy="18288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572000" y="2514600"/>
              <a:ext cx="457200" cy="30480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of computing sees many cores</a:t>
            </a:r>
          </a:p>
          <a:p>
            <a:r>
              <a:rPr lang="en-US" dirty="0" smtClean="0"/>
              <a:t>And not all of them are identical!</a:t>
            </a:r>
          </a:p>
          <a:p>
            <a:pPr lvl="1"/>
            <a:r>
              <a:rPr lang="en-US" dirty="0" smtClean="0"/>
              <a:t>Different types of processors are tuned </a:t>
            </a:r>
          </a:p>
          <a:p>
            <a:pPr lvl="1">
              <a:buNone/>
            </a:pPr>
            <a:r>
              <a:rPr lang="en-US" dirty="0" smtClean="0"/>
              <a:t>	with different needs in mind</a:t>
            </a:r>
          </a:p>
          <a:p>
            <a:pPr lvl="1"/>
            <a:r>
              <a:rPr lang="en-US" dirty="0" smtClean="0"/>
              <a:t>Some are high power consuming, fast processors</a:t>
            </a:r>
          </a:p>
          <a:p>
            <a:pPr lvl="1"/>
            <a:r>
              <a:rPr lang="en-US" dirty="0" smtClean="0"/>
              <a:t>Others are lower power, slower processors </a:t>
            </a:r>
          </a:p>
          <a:p>
            <a:pPr lvl="1">
              <a:buNone/>
            </a:pPr>
            <a:r>
              <a:rPr lang="en-US" dirty="0" smtClean="0"/>
              <a:t>		(but more power-efficient)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Heterogeneo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981200"/>
            <a:ext cx="1581150" cy="1447801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762000" y="5257800"/>
            <a:ext cx="71628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How do we utilize these resources best?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Design good scheduling algorithms for multi-core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On each machine, we can assume OPT runs BCP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HDF</a:t>
            </a:r>
            <a:r>
              <a:rPr lang="en-US" dirty="0" smtClean="0"/>
              <a:t> at a speed of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j</a:t>
            </a:r>
            <a:r>
              <a:rPr lang="en-US" baseline="30000" dirty="0" smtClean="0">
                <a:solidFill>
                  <a:srgbClr val="C00000"/>
                </a:solidFill>
              </a:rPr>
              <a:t>-1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W</a:t>
            </a:r>
            <a:r>
              <a:rPr lang="en-US" baseline="30000" dirty="0" err="1" smtClean="0">
                <a:solidFill>
                  <a:srgbClr val="C00000"/>
                </a:solidFill>
              </a:rPr>
              <a:t>j</a:t>
            </a:r>
            <a:r>
              <a:rPr lang="en-US" baseline="-25000" dirty="0" err="1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(t))</a:t>
            </a:r>
          </a:p>
          <a:p>
            <a:r>
              <a:rPr lang="en-US" dirty="0" smtClean="0"/>
              <a:t>Our algorithm does the same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HDF</a:t>
            </a:r>
            <a:r>
              <a:rPr lang="en-US" dirty="0" smtClean="0"/>
              <a:t> at a speed of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j</a:t>
            </a:r>
            <a:r>
              <a:rPr lang="en-US" baseline="30000" dirty="0" smtClean="0">
                <a:solidFill>
                  <a:srgbClr val="C00000"/>
                </a:solidFill>
              </a:rPr>
              <a:t>-1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W</a:t>
            </a:r>
            <a:r>
              <a:rPr lang="en-US" baseline="30000" dirty="0" err="1" smtClean="0">
                <a:solidFill>
                  <a:srgbClr val="C00000"/>
                </a:solidFill>
              </a:rPr>
              <a:t>j</a:t>
            </a:r>
            <a:r>
              <a:rPr lang="en-US" baseline="-25000" dirty="0" err="1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(t))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Show that using the potential function we defined,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holds for each machine, and therefore holds in sum!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proof techniques use ideas for single machine [BCP09]</a:t>
            </a:r>
          </a:p>
          <a:p>
            <a:pPr lvl="1"/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00200" y="4572000"/>
            <a:ext cx="6190488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via a Potential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Define a potential function </a:t>
            </a:r>
            <a:r>
              <a:rPr lang="el-GR" sz="2400" dirty="0" smtClean="0">
                <a:latin typeface="Cambria Math"/>
                <a:ea typeface="Cambria Math"/>
              </a:rPr>
              <a:t>Φ</a:t>
            </a:r>
            <a:r>
              <a:rPr lang="en-US" sz="2400" dirty="0" smtClean="0">
                <a:latin typeface="Cambria Math"/>
                <a:ea typeface="Cambria Math"/>
              </a:rPr>
              <a:t>(t)</a:t>
            </a:r>
            <a:r>
              <a:rPr lang="en-US" sz="2400" dirty="0" smtClean="0">
                <a:latin typeface="+mj-lt"/>
                <a:ea typeface="Cambria Math"/>
              </a:rPr>
              <a:t> which is 0 at t=0 and t=</a:t>
            </a:r>
          </a:p>
          <a:p>
            <a:r>
              <a:rPr lang="en-US" sz="2400" dirty="0" smtClean="0">
                <a:latin typeface="+mj-lt"/>
                <a:ea typeface="Cambria Math"/>
              </a:rPr>
              <a:t>Show the following: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any job arrival,</a:t>
            </a:r>
            <a:r>
              <a:rPr lang="en-US" sz="2200" dirty="0" smtClean="0">
                <a:latin typeface="+mj-lt"/>
                <a:ea typeface="Cambria Math"/>
              </a:rPr>
              <a:t> </a:t>
            </a:r>
          </a:p>
          <a:p>
            <a:pPr lvl="2">
              <a:buNone/>
            </a:pPr>
            <a:r>
              <a:rPr lang="en-US" sz="2800" dirty="0" smtClean="0">
                <a:latin typeface="+mj-lt"/>
                <a:ea typeface="Cambria Math"/>
              </a:rPr>
              <a:t>  Δ</a:t>
            </a:r>
            <a:r>
              <a:rPr lang="el-GR" sz="2800" dirty="0" smtClean="0">
                <a:latin typeface="Cambria Math"/>
                <a:ea typeface="Cambria Math"/>
              </a:rPr>
              <a:t>Φ</a:t>
            </a:r>
            <a:r>
              <a:rPr lang="en-US" sz="2800" dirty="0" smtClean="0">
                <a:latin typeface="Cambria Math"/>
                <a:ea typeface="Cambria Math"/>
              </a:rPr>
              <a:t> ≤ </a:t>
            </a:r>
            <a:r>
              <a:rPr lang="el-GR" sz="2800" dirty="0" smtClean="0">
                <a:latin typeface="Cambria Math"/>
                <a:ea typeface="Cambria Math"/>
              </a:rPr>
              <a:t>α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l-GR" sz="2800" dirty="0" smtClean="0">
                <a:latin typeface="Cambria Math"/>
                <a:ea typeface="Cambria Math"/>
              </a:rPr>
              <a:t>Δ</a:t>
            </a:r>
            <a:r>
              <a:rPr lang="en-US" sz="2800" dirty="0" smtClean="0">
                <a:latin typeface="Cambria Math"/>
                <a:ea typeface="Cambria Math"/>
              </a:rPr>
              <a:t>OPT </a:t>
            </a:r>
          </a:p>
          <a:p>
            <a:pPr lvl="2">
              <a:buNone/>
            </a:pPr>
            <a:r>
              <a:rPr lang="en-US" sz="2800" dirty="0" smtClean="0">
                <a:latin typeface="Cambria Math"/>
                <a:ea typeface="Cambria Math"/>
              </a:rPr>
              <a:t>	</a:t>
            </a:r>
            <a:r>
              <a:rPr lang="en-US" sz="2000" dirty="0" smtClean="0">
                <a:latin typeface="+mj-lt"/>
                <a:ea typeface="Cambria Math"/>
              </a:rPr>
              <a:t>(</a:t>
            </a:r>
            <a:r>
              <a:rPr lang="el-GR" sz="2000" dirty="0" smtClean="0">
                <a:latin typeface="Cambria Math"/>
                <a:ea typeface="Cambria Math"/>
              </a:rPr>
              <a:t>Δ</a:t>
            </a:r>
            <a:r>
              <a:rPr lang="en-US" sz="2000" dirty="0" smtClean="0">
                <a:latin typeface="Cambria Math"/>
                <a:ea typeface="Cambria Math"/>
              </a:rPr>
              <a:t>OPT  </a:t>
            </a:r>
            <a:r>
              <a:rPr lang="en-US" sz="2000" dirty="0" smtClean="0">
                <a:latin typeface="+mj-lt"/>
                <a:ea typeface="Cambria Math"/>
              </a:rPr>
              <a:t>is the increase in future OPT cost due to arrival of job)</a:t>
            </a:r>
          </a:p>
          <a:p>
            <a:pPr lvl="1"/>
            <a:r>
              <a:rPr lang="en-US" sz="2400" dirty="0" smtClean="0">
                <a:latin typeface="+mj-lt"/>
                <a:ea typeface="Cambria Math"/>
              </a:rPr>
              <a:t>At all other times, 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109966" y="1752600"/>
            <a:ext cx="272034" cy="13716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00200" y="4495800"/>
            <a:ext cx="5964174" cy="3749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90600" y="5410200"/>
            <a:ext cx="74676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Will give us an (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α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+</a:t>
            </a:r>
            <a:r>
              <a:rPr lang="el-GR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rgbClr val="C00000"/>
                </a:solidFill>
                <a:latin typeface="Cambria Math"/>
                <a:ea typeface="Cambria Math"/>
              </a:rPr>
              <a:t>)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ea typeface="Cambria Math"/>
              </a:rPr>
              <a:t>-competitive online algorithm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9718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419600"/>
            <a:ext cx="8915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5"/>
          <p:cNvGrpSpPr/>
          <p:nvPr/>
        </p:nvGrpSpPr>
        <p:grpSpPr>
          <a:xfrm>
            <a:off x="228600" y="3048000"/>
            <a:ext cx="609600" cy="304800"/>
            <a:chOff x="4419600" y="2514600"/>
            <a:chExt cx="609600" cy="304800"/>
          </a:xfrm>
        </p:grpSpPr>
        <p:cxnSp>
          <p:nvCxnSpPr>
            <p:cNvPr id="12" name="Straight Connector 11"/>
            <p:cNvCxnSpPr/>
            <p:nvPr/>
          </p:nvCxnSpPr>
          <p:spPr>
            <a:xfrm rot="16200000" flipH="1">
              <a:off x="4396740" y="2613660"/>
              <a:ext cx="228600" cy="18288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572000" y="2514600"/>
              <a:ext cx="457200" cy="30480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/>
          <p:nvPr/>
        </p:nvGrpSpPr>
        <p:grpSpPr>
          <a:xfrm>
            <a:off x="228600" y="4495800"/>
            <a:ext cx="609600" cy="304800"/>
            <a:chOff x="4419600" y="2514600"/>
            <a:chExt cx="609600" cy="304800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4396740" y="2613660"/>
              <a:ext cx="228600" cy="18288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572000" y="2514600"/>
              <a:ext cx="457200" cy="304800"/>
            </a:xfrm>
            <a:prstGeom prst="line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800600" y="4876800"/>
            <a:ext cx="358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(needs (1+</a:t>
            </a:r>
            <a:r>
              <a:rPr lang="en-US" dirty="0" smtClean="0">
                <a:latin typeface="+mj-lt"/>
                <a:ea typeface="Cambria Math"/>
              </a:rPr>
              <a:t>∈)</a:t>
            </a:r>
            <a:r>
              <a:rPr lang="en-US" dirty="0" smtClean="0">
                <a:latin typeface="+mj-lt"/>
              </a:rPr>
              <a:t>-speed augmentation..)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given the first scalable scheduling algorithm for heterogeneous machines for </a:t>
            </a: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flow+energy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n-US" dirty="0" smtClean="0"/>
              <a:t>An intuitive potential function, and analysis</a:t>
            </a:r>
          </a:p>
          <a:p>
            <a:pPr lvl="1"/>
            <a:r>
              <a:rPr lang="en-US" dirty="0" smtClean="0"/>
              <a:t>Can be used for other scheduling problems?</a:t>
            </a:r>
          </a:p>
          <a:p>
            <a:endParaRPr lang="en-US" dirty="0" smtClean="0"/>
          </a:p>
          <a:p>
            <a:r>
              <a:rPr lang="en-US" dirty="0" smtClean="0"/>
              <a:t>Open Question</a:t>
            </a:r>
          </a:p>
          <a:p>
            <a:pPr lvl="1"/>
            <a:r>
              <a:rPr lang="en-US" dirty="0" smtClean="0"/>
              <a:t>What if we do not know job sizes (Non-Clairvoyance)?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sz="3600" dirty="0" smtClean="0">
                <a:solidFill>
                  <a:srgbClr val="002060"/>
                </a:solidFill>
              </a:rPr>
              <a:t>Thanks a lot!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47800" y="2438400"/>
            <a:ext cx="64008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8194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Scheduling on Related Machines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2743200"/>
            <a:ext cx="28194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Scheduling with Power Management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on Related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have a set of </a:t>
            </a:r>
            <a:r>
              <a:rPr lang="en-US" sz="2400" i="1" dirty="0" smtClean="0"/>
              <a:t>m </a:t>
            </a:r>
            <a:r>
              <a:rPr lang="en-US" sz="2400" dirty="0" smtClean="0"/>
              <a:t>machines, and </a:t>
            </a:r>
            <a:r>
              <a:rPr lang="en-US" sz="2400" i="1" dirty="0" smtClean="0"/>
              <a:t>n</a:t>
            </a:r>
            <a:r>
              <a:rPr lang="en-US" sz="2400" dirty="0" smtClean="0"/>
              <a:t> jobs arrive online</a:t>
            </a:r>
          </a:p>
          <a:p>
            <a:r>
              <a:rPr lang="en-US" sz="2400" dirty="0" smtClean="0"/>
              <a:t>Machine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has a speed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Schedule jobs on machines to minimize </a:t>
            </a:r>
            <a:r>
              <a:rPr lang="en-US" sz="2400" dirty="0" smtClean="0">
                <a:solidFill>
                  <a:srgbClr val="C00000"/>
                </a:solidFill>
              </a:rPr>
              <a:t>average flow-time</a:t>
            </a:r>
          </a:p>
          <a:p>
            <a:r>
              <a:rPr lang="en-US" sz="2400" dirty="0" err="1" smtClean="0"/>
              <a:t>Garg</a:t>
            </a:r>
            <a:r>
              <a:rPr lang="en-US" sz="2400" dirty="0" smtClean="0"/>
              <a:t> and Kumar [ICALP 2006]</a:t>
            </a:r>
          </a:p>
          <a:p>
            <a:pPr>
              <a:buNone/>
            </a:pPr>
            <a:r>
              <a:rPr lang="en-US" sz="2400" dirty="0" smtClean="0"/>
              <a:t>		O(log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P)-approximation algorithm</a:t>
            </a:r>
          </a:p>
          <a:p>
            <a:pPr lvl="1"/>
            <a:r>
              <a:rPr lang="en-US" sz="2200" dirty="0" err="1" smtClean="0"/>
              <a:t>Anand</a:t>
            </a:r>
            <a:r>
              <a:rPr lang="en-US" sz="2200" dirty="0" smtClean="0"/>
              <a:t>, </a:t>
            </a:r>
            <a:r>
              <a:rPr lang="en-US" sz="2200" dirty="0" err="1" smtClean="0"/>
              <a:t>Garg</a:t>
            </a:r>
            <a:r>
              <a:rPr lang="en-US" sz="2200" dirty="0" smtClean="0"/>
              <a:t>, Kumar 2010: O(log P)-</a:t>
            </a:r>
            <a:r>
              <a:rPr lang="en-US" sz="2200" smtClean="0"/>
              <a:t>approximation algorithm</a:t>
            </a:r>
            <a:endParaRPr lang="en-US" sz="2200" dirty="0" smtClean="0"/>
          </a:p>
          <a:p>
            <a:r>
              <a:rPr lang="en-US" sz="2400" dirty="0" err="1" smtClean="0"/>
              <a:t>Chadha</a:t>
            </a:r>
            <a:r>
              <a:rPr lang="en-US" sz="2400" dirty="0" smtClean="0"/>
              <a:t> et al [STOC 2009]</a:t>
            </a:r>
          </a:p>
          <a:p>
            <a:pPr>
              <a:buNone/>
            </a:pPr>
            <a:r>
              <a:rPr lang="en-US" sz="2400" dirty="0" smtClean="0"/>
              <a:t>		(1+</a:t>
            </a:r>
            <a:r>
              <a:rPr lang="en-US" sz="2400" dirty="0" smtClean="0">
                <a:latin typeface="Cambria Math"/>
                <a:ea typeface="Cambria Math"/>
              </a:rPr>
              <a:t>∈</a:t>
            </a:r>
            <a:r>
              <a:rPr lang="en-US" sz="2400" dirty="0" smtClean="0">
                <a:latin typeface="+mj-lt"/>
                <a:ea typeface="Cambria Math"/>
              </a:rPr>
              <a:t>)-speed O(1/</a:t>
            </a:r>
            <a:r>
              <a:rPr lang="en-US" sz="2400" dirty="0" smtClean="0">
                <a:latin typeface="Cambria Math"/>
                <a:ea typeface="Cambria Math"/>
              </a:rPr>
              <a:t> ∈</a:t>
            </a:r>
            <a:r>
              <a:rPr lang="en-US" sz="2400" dirty="0" smtClean="0">
                <a:ea typeface="Cambria Math"/>
              </a:rPr>
              <a:t>)-competitive online algorithm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5257800"/>
            <a:ext cx="76200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Reality: Machines have different efficiencies!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But how do we capture this?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5334000"/>
            <a:ext cx="73914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with Energy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flow time subject to energy budgets</a:t>
            </a:r>
          </a:p>
          <a:p>
            <a:r>
              <a:rPr lang="en-US" dirty="0" smtClean="0"/>
              <a:t>Does not make much sense in an online setting</a:t>
            </a:r>
          </a:p>
          <a:p>
            <a:pPr lvl="1"/>
            <a:r>
              <a:rPr lang="en-US" dirty="0" smtClean="0"/>
              <a:t>Jobs continually keep coming and going</a:t>
            </a:r>
          </a:p>
          <a:p>
            <a:pPr lvl="1"/>
            <a:r>
              <a:rPr lang="en-US" dirty="0" smtClean="0"/>
              <a:t>Very strong lower bounds exist</a:t>
            </a:r>
          </a:p>
          <a:p>
            <a:pPr lvl="2"/>
            <a:r>
              <a:rPr lang="en-US" dirty="0" smtClean="0"/>
              <a:t>Screwed if we save on energy</a:t>
            </a:r>
          </a:p>
          <a:p>
            <a:pPr lvl="2"/>
            <a:r>
              <a:rPr lang="en-US" dirty="0" smtClean="0"/>
              <a:t>Screwed if we use up a lot of energy!</a:t>
            </a:r>
          </a:p>
          <a:p>
            <a:r>
              <a:rPr lang="en-US" dirty="0" smtClean="0"/>
              <a:t>Often employed modeling fix</a:t>
            </a:r>
          </a:p>
          <a:p>
            <a:pPr lvl="1">
              <a:buNone/>
            </a:pPr>
            <a:r>
              <a:rPr lang="en-US" dirty="0" smtClean="0"/>
              <a:t>Minimize </a:t>
            </a:r>
            <a:r>
              <a:rPr lang="en-US" dirty="0" smtClean="0">
                <a:solidFill>
                  <a:srgbClr val="C00000"/>
                </a:solidFill>
              </a:rPr>
              <a:t>total flow time</a:t>
            </a:r>
            <a:r>
              <a:rPr lang="en-US" dirty="0" smtClean="0"/>
              <a:t> </a:t>
            </a:r>
            <a:r>
              <a:rPr lang="en-US" sz="6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total energy consumed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1B638-E60B-4F73-9C50-324A1967EE1E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Energy/Flow Tradeoff </a:t>
            </a:r>
            <a:r>
              <a:rPr lang="en-US" sz="2000" dirty="0" smtClean="0"/>
              <a:t>[Albers Fujiwara 06]</a:t>
            </a:r>
            <a:endParaRPr lang="en-US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</a:t>
            </a:r>
            <a:r>
              <a:rPr lang="en-US" dirty="0" err="1" smtClean="0"/>
              <a:t>i</a:t>
            </a:r>
            <a:r>
              <a:rPr lang="en-US" dirty="0" smtClean="0"/>
              <a:t> has release date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and processing time p</a:t>
            </a:r>
            <a:r>
              <a:rPr lang="en-US" baseline="-25000" dirty="0" smtClean="0"/>
              <a:t>i</a:t>
            </a:r>
          </a:p>
          <a:p>
            <a:pPr eaLnBrk="1" hangingPunct="1"/>
            <a:r>
              <a:rPr lang="en-US" dirty="0" smtClean="0"/>
              <a:t>Optimize </a:t>
            </a:r>
            <a:r>
              <a:rPr lang="en-US" dirty="0" smtClean="0">
                <a:solidFill>
                  <a:srgbClr val="0000FF"/>
                </a:solidFill>
              </a:rPr>
              <a:t>total flow + </a:t>
            </a:r>
            <a:r>
              <a:rPr lang="el-GR" dirty="0" smtClean="0">
                <a:solidFill>
                  <a:srgbClr val="0000FF"/>
                </a:solidFill>
              </a:rPr>
              <a:t>ρ</a:t>
            </a:r>
            <a:r>
              <a:rPr lang="en-US" dirty="0" smtClean="0">
                <a:solidFill>
                  <a:srgbClr val="0000FF"/>
                </a:solidFill>
              </a:rPr>
              <a:t> * energy used</a:t>
            </a:r>
          </a:p>
          <a:p>
            <a:pPr eaLnBrk="1" hangingPunct="1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(example:  If the user is willing to spend 1 unit of energy for a 3 microsecond improvement in response, then </a:t>
            </a:r>
            <a:r>
              <a:rPr lang="el-GR" sz="2400" i="1" dirty="0" smtClean="0"/>
              <a:t>ρ</a:t>
            </a:r>
            <a:r>
              <a:rPr lang="en-US" sz="2400" i="1" dirty="0" smtClean="0"/>
              <a:t>=3.)</a:t>
            </a:r>
          </a:p>
          <a:p>
            <a:pPr eaLnBrk="1" hangingPunct="1"/>
            <a:r>
              <a:rPr lang="en-US" dirty="0" smtClean="0"/>
              <a:t>By scaling processing times, assume </a:t>
            </a:r>
            <a:r>
              <a:rPr lang="el-GR" dirty="0" smtClean="0"/>
              <a:t>ρ</a:t>
            </a:r>
            <a:r>
              <a:rPr lang="en-US" dirty="0" smtClean="0"/>
              <a:t>=1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" y="5105400"/>
            <a:ext cx="8305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Factor </a:t>
            </a:r>
            <a:r>
              <a:rPr lang="el-GR" sz="2400" dirty="0" smtClean="0">
                <a:solidFill>
                  <a:srgbClr val="C00000"/>
                </a:solidFill>
              </a:rPr>
              <a:t>ρ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l-GR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amount of energy user is willing to spend to get a unit improvement in 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Definition/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m machines, n jobs arrive online</a:t>
            </a:r>
          </a:p>
          <a:p>
            <a:r>
              <a:rPr lang="en-US" dirty="0" smtClean="0"/>
              <a:t>Each machine </a:t>
            </a:r>
            <a:r>
              <a:rPr lang="en-US" dirty="0" err="1" smtClean="0"/>
              <a:t>i</a:t>
            </a:r>
            <a:r>
              <a:rPr lang="en-US" dirty="0" smtClean="0"/>
              <a:t> has a different power function P</a:t>
            </a:r>
            <a:r>
              <a:rPr lang="en-US" baseline="-25000" dirty="0" smtClean="0"/>
              <a:t>i</a:t>
            </a:r>
            <a:r>
              <a:rPr lang="en-US" dirty="0" smtClean="0"/>
              <a:t>(s)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2667000"/>
            <a:ext cx="5791200" cy="2470150"/>
            <a:chOff x="1600200" y="2895600"/>
            <a:chExt cx="5791200" cy="2470150"/>
          </a:xfrm>
        </p:grpSpPr>
        <p:pic>
          <p:nvPicPr>
            <p:cNvPr id="51202" name="Picture 2" descr="See full siz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9575" y="3429000"/>
              <a:ext cx="1181100" cy="10858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</p:pic>
        <p:cxnSp>
          <p:nvCxnSpPr>
            <p:cNvPr id="7" name="Straight Arrow Connector 6"/>
            <p:cNvCxnSpPr>
              <a:stCxn id="51202" idx="3"/>
            </p:cNvCxnSpPr>
            <p:nvPr/>
          </p:nvCxnSpPr>
          <p:spPr>
            <a:xfrm flipV="1">
              <a:off x="2860675" y="3962400"/>
              <a:ext cx="1406525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346575" y="2895600"/>
              <a:ext cx="3044825" cy="2470150"/>
              <a:chOff x="1984375" y="2438400"/>
              <a:chExt cx="3044825" cy="2470150"/>
            </a:xfrm>
          </p:grpSpPr>
          <p:cxnSp>
            <p:nvCxnSpPr>
              <p:cNvPr id="9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936750" y="3625850"/>
                <a:ext cx="1765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2806700" y="4556125"/>
                <a:ext cx="2222500" cy="15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1" name="Curved Connector 12"/>
              <p:cNvCxnSpPr>
                <a:cxnSpLocks noChangeShapeType="1"/>
              </p:cNvCxnSpPr>
              <p:nvPr/>
            </p:nvCxnSpPr>
            <p:spPr bwMode="auto">
              <a:xfrm flipV="1">
                <a:off x="2806700" y="4046538"/>
                <a:ext cx="571500" cy="509587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15"/>
              <p:cNvCxnSpPr>
                <a:cxnSpLocks noChangeShapeType="1"/>
              </p:cNvCxnSpPr>
              <p:nvPr/>
            </p:nvCxnSpPr>
            <p:spPr bwMode="auto">
              <a:xfrm flipV="1">
                <a:off x="3568700" y="3575050"/>
                <a:ext cx="317500" cy="3540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" name="Curved Connector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7775" y="2851150"/>
                <a:ext cx="863600" cy="349250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3398837" y="3497263"/>
                <a:ext cx="2117725" cy="0"/>
              </a:xfrm>
              <a:prstGeom prst="line">
                <a:avLst/>
              </a:prstGeom>
              <a:noFill/>
              <a:ln w="38100">
                <a:solidFill>
                  <a:srgbClr val="000000">
                    <a:alpha val="10196"/>
                  </a:srgbClr>
                </a:solidFill>
                <a:round/>
                <a:headEnd/>
                <a:tailEnd/>
              </a:ln>
            </p:spPr>
          </p:cxnSp>
          <p:sp>
            <p:nvSpPr>
              <p:cNvPr id="15" name="Oval 24"/>
              <p:cNvSpPr>
                <a:spLocks noChangeArrowheads="1"/>
              </p:cNvSpPr>
              <p:nvPr/>
            </p:nvSpPr>
            <p:spPr bwMode="auto">
              <a:xfrm>
                <a:off x="3949700" y="3497263"/>
                <a:ext cx="19050" cy="238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33"/>
              <p:cNvSpPr txBox="1">
                <a:spLocks noChangeArrowheads="1"/>
              </p:cNvSpPr>
              <p:nvPr/>
            </p:nvSpPr>
            <p:spPr bwMode="auto">
              <a:xfrm>
                <a:off x="1984375" y="3276600"/>
                <a:ext cx="744538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charset="0"/>
                  </a:rPr>
                  <a:t>Power</a:t>
                </a:r>
              </a:p>
              <a:p>
                <a:r>
                  <a:rPr lang="en-US" sz="1600">
                    <a:latin typeface="Comic Sans MS" charset="0"/>
                  </a:rPr>
                  <a:t>P(s)</a:t>
                </a:r>
              </a:p>
            </p:txBody>
          </p: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3509963" y="4572000"/>
                <a:ext cx="935037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omic Sans MS" charset="0"/>
                  </a:rPr>
                  <a:t>Speed s</a:t>
                </a:r>
              </a:p>
            </p:txBody>
          </p:sp>
          <p:sp>
            <p:nvSpPr>
              <p:cNvPr id="18" name="Oval 24"/>
              <p:cNvSpPr>
                <a:spLocks noChangeArrowheads="1"/>
              </p:cNvSpPr>
              <p:nvPr/>
            </p:nvSpPr>
            <p:spPr bwMode="auto">
              <a:xfrm>
                <a:off x="3473450" y="3967163"/>
                <a:ext cx="19050" cy="2381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600200" y="4527550"/>
              <a:ext cx="12827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Machine </a:t>
              </a:r>
              <a:r>
                <a:rPr lang="en-US" sz="2000" dirty="0" err="1" smtClean="0"/>
                <a:t>i</a:t>
              </a:r>
              <a:endParaRPr lang="en-US" sz="20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609600" y="5410200"/>
            <a:ext cx="75438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Schedule jobs and assign power setting to machines to minimize total </a:t>
            </a:r>
            <a:r>
              <a:rPr lang="en-US" sz="2400" dirty="0" err="1" smtClean="0">
                <a:solidFill>
                  <a:srgbClr val="002060"/>
                </a:solidFill>
              </a:rPr>
              <a:t>flowtime</a:t>
            </a:r>
            <a:r>
              <a:rPr lang="en-US" sz="2400" dirty="0" smtClean="0">
                <a:solidFill>
                  <a:srgbClr val="002060"/>
                </a:solidFill>
              </a:rPr>
              <a:t> + energy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case of 1 machine is well understood</a:t>
            </a:r>
          </a:p>
          <a:p>
            <a:r>
              <a:rPr lang="en-US" dirty="0" err="1" smtClean="0"/>
              <a:t>Bansal</a:t>
            </a:r>
            <a:r>
              <a:rPr lang="en-US" dirty="0" smtClean="0"/>
              <a:t> et al. [BCP09] showed the following: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743200"/>
          <a:ext cx="6096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Weighted </a:t>
                      </a:r>
                      <a:r>
                        <a:rPr lang="en-US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Flowtime</a:t>
                      </a:r>
                      <a:endParaRPr lang="en-US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(1+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Cambria Math"/>
                          <a:cs typeface="+mn-cs"/>
                        </a:rPr>
                        <a:t>)-speed O(1/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 ∈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a typeface="Cambria Math"/>
                        </a:rPr>
                        <a:t>)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Unweighted</a:t>
                      </a:r>
                      <a:r>
                        <a:rPr lang="en-US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Flowtime</a:t>
                      </a:r>
                      <a:endParaRPr lang="en-US" b="0" dirty="0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O(1)-competitive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Arbitrary</a:t>
                      </a:r>
                      <a:endParaRPr lang="en-US" sz="200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Scheduling Algorithm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Highest Density</a:t>
                      </a:r>
                      <a:r>
                        <a:rPr lang="en-US" sz="2000" baseline="0" dirty="0" smtClean="0"/>
                        <a:t> First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 Scaling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</a:t>
                      </a:r>
                      <a:r>
                        <a:rPr lang="en-US" sz="2000" baseline="30000" dirty="0" smtClean="0"/>
                        <a:t>-1</a:t>
                      </a:r>
                      <a:r>
                        <a:rPr lang="en-US" sz="2000" dirty="0" smtClean="0"/>
                        <a:t>(W(t))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81000" y="5257800"/>
            <a:ext cx="83058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What about multiple machines?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How do we assign machines to jobs upon arrival?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592755"/>
          <a:ext cx="7162800" cy="229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</a:tblGrid>
              <a:tr h="43486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Weighted/</a:t>
                      </a:r>
                      <a:r>
                        <a:rPr lang="en-US" b="0" dirty="0" err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Unweighted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(1+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Cambria Math"/>
                          <a:cs typeface="+mn-cs"/>
                        </a:rPr>
                        <a:t>)-speed O(1/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/>
                        </a:rPr>
                        <a:t> ∈</a:t>
                      </a:r>
                      <a:r>
                        <a:rPr lang="en-US" sz="1800" b="0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a typeface="Cambria Math"/>
                        </a:rPr>
                        <a:t>)</a:t>
                      </a:r>
                      <a:endParaRPr lang="en-US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Power Function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>
                          <a:solidFill>
                            <a:srgbClr val="C00000"/>
                          </a:solidFill>
                        </a:rPr>
                        <a:t>Arbitrary, Different for Machines</a:t>
                      </a:r>
                      <a:endParaRPr lang="en-US" sz="2000" i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Scheduling Algorithm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Highest Density</a:t>
                      </a:r>
                      <a:r>
                        <a:rPr lang="en-US" sz="2000" baseline="0" dirty="0" smtClean="0">
                          <a:solidFill>
                            <a:srgbClr val="C00000"/>
                          </a:solidFill>
                        </a:rPr>
                        <a:t> First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Speed Scaling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2000" baseline="-250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000" baseline="30000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000" dirty="0" err="1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sz="2000" baseline="-25000" dirty="0" err="1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(t))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646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Assignment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“Do Least Harm”</a:t>
                      </a:r>
                      <a:r>
                        <a:rPr lang="en-US" sz="2000" dirty="0" smtClean="0"/>
                        <a:t>®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81000" y="4572000"/>
            <a:ext cx="83058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Scalable online algorithm for minimizing </a:t>
            </a:r>
            <a:r>
              <a:rPr lang="en-US" sz="2400" dirty="0" err="1" smtClean="0">
                <a:solidFill>
                  <a:srgbClr val="002060"/>
                </a:solidFill>
              </a:rPr>
              <a:t>flowtime</a:t>
            </a:r>
            <a:r>
              <a:rPr lang="en-US" sz="2400" dirty="0" smtClean="0">
                <a:solidFill>
                  <a:srgbClr val="002060"/>
                </a:solidFill>
              </a:rPr>
              <a:t> + energy</a:t>
            </a:r>
            <a:r>
              <a:rPr lang="en-US" sz="2400" dirty="0" smtClean="0">
                <a:solidFill>
                  <a:srgbClr val="C00000"/>
                </a:solidFill>
              </a:rPr>
              <a:t> in heterogeneous setting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4038600"/>
            <a:ext cx="2362200" cy="457200"/>
          </a:xfrm>
          <a:prstGeom prst="wedgeRectCallout">
            <a:avLst>
              <a:gd name="adj1" fmla="val -34858"/>
              <a:gd name="adj2" fmla="val -114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Will Explain Soon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638800"/>
            <a:ext cx="919360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Speed Augmentation is needed for multiple machines because of </a:t>
            </a:r>
            <a:r>
              <a:rPr lang="el-GR" dirty="0" smtClean="0"/>
              <a:t>Ω</a:t>
            </a:r>
            <a:r>
              <a:rPr lang="en-US" dirty="0" smtClean="0"/>
              <a:t>(log P) lower-bounds</a:t>
            </a:r>
          </a:p>
          <a:p>
            <a:r>
              <a:rPr lang="en-US" dirty="0" smtClean="0"/>
              <a:t>for even identical parallel machines, and objective of minimizing sum of flow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textsf{Potential} $ {\displaystyle \Phi(t) = \int_{q=0}^{\infty} \sum_{i=1}^{n_a(q,t) - n_o(q,t)} \frac{2i}{P^{-1}(i)}}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{\displaystyle \frac{2({n^1_a(t) + 1 - n^1_o(t)})}{P_1^{-1}({n^1_a(t) + 1 - n^1_o(t)})}}$&#10;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{\displaystyle \frac{2({n^2_a(t) - n^2_o(t) - 1})}{P_2^{-1}({n^2_a(t)  - n^2_o(t) - 1})}}$&#10;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q {\displaystyle \frac{2({n^1_a(t) + 1})}{P_1^{-1}({n^1_a(t) + 1})}}$&#10;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q {\displaystyle \frac{2({n^2_a(t) + 1})}{P_2^{-1}({n^2_a(t) + 1})}}$&#10;&#10;&#10;\end{document}"/>
  <p:tag name="IGUANATEXSIZE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displaystyle \frac{2({n^2_a(t) + 1})}{P_2^{-1}({n^2_a(t) + 1})}}$&#10;&#10;&#10;\end{document}"/>
  <p:tag name="IGUANATEXSIZE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{\displaystyle - \frac{2({n^2_a(t) - n^2_o(t) - 1})}{P_2^{-1}({n^2_a(t)  - n^2_o(t) - 1})}}$&#10;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displaystyle \leq \frac{2({n^2_o(t) + 1})}{P_2^{-1}({n^2_o(t) + 1})}}$&#10;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textsf{Potential} $ {\displaystyle \Phi_j(t) = \sum_{i=1}^{n^j_a(t) - n^j_o(t)} \frac{2i}{P_j^{-1}(i)}}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infty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infty$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W_A(t) + P_A(t) + \frac{d}{dt} \Phi(t) \leq \beta \left(W_O(t) + P_O(t) \right)$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W^j_A(t) + P^j_A(t) + \frac{d}{dt} \Phi_j(t) \leq \beta \left(W^j_O(t) + P^j_O(t) \right)$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infty$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W_A(t) + P_A(t) + \frac{d}{dt} \Phi(t) \leq \beta \left(W_O(t) + P_O(t) \right)$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W_A(t) + P_A(t) + \frac{d}{dt} \Phi(t) \leq \beta \left(W_O(t) + P_O(t) \right)$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1 \frac{2n}{P^{-1}(n)} + p_2 \frac{2(n-1)}{P^{-1}(n-1)} + \ldots + p_n \frac{2}{P^{-1}(1)}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textsf{Future Cost} ${\displaystyle \equiv \int_{q=0}^{\infty} \sum_{i=1}^{n_a(q,t)} \frac{2i}{P^{-1}(i)}}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n}{P^{-1}(n)}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n-1)}{P^{-1}(n-1)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n-2)}{P^{-1}(n-2)}$&#10;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textsf{Future Cost} ${\displaystyle \equiv \int_{q=0}^{\infty} \sum_{i=1}^{n_a(q,t)} \frac{2i}{P^{-1}(i)}}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1017</Words>
  <Application>Microsoft Office PowerPoint</Application>
  <PresentationFormat>On-screen Show (4:3)</PresentationFormat>
  <Paragraphs>236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Scheduling on Heterogeneous Machines: Minimize Total Energy + Flowtime </vt:lpstr>
      <vt:lpstr>The Fact of Life</vt:lpstr>
      <vt:lpstr>The Problem we Study</vt:lpstr>
      <vt:lpstr>Scheduling on Related Machines</vt:lpstr>
      <vt:lpstr>Scheduling with Energy Constraints</vt:lpstr>
      <vt:lpstr>Energy/Flow Tradeoff [Albers Fujiwara 06]</vt:lpstr>
      <vt:lpstr>Problem Definition/ Model</vt:lpstr>
      <vt:lpstr>Known Results</vt:lpstr>
      <vt:lpstr>Our Results</vt:lpstr>
      <vt:lpstr>Analysis</vt:lpstr>
      <vt:lpstr>Amortized Competitiveness Analysis</vt:lpstr>
      <vt:lpstr>Banking via a Potential Function</vt:lpstr>
      <vt:lpstr>Intuition behind our Potential Function</vt:lpstr>
      <vt:lpstr>An Alternate View</vt:lpstr>
      <vt:lpstr>Going back to our Algorithm</vt:lpstr>
      <vt:lpstr>The Potential Function</vt:lpstr>
      <vt:lpstr>Analysis</vt:lpstr>
      <vt:lpstr>Simple Case: Unit Size Jobs</vt:lpstr>
      <vt:lpstr>Banking via a Potential Function</vt:lpstr>
      <vt:lpstr>Running Condition</vt:lpstr>
      <vt:lpstr>Banking via a Potential Function</vt:lpstr>
      <vt:lpstr>In Conclusion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Ravi</cp:lastModifiedBy>
  <cp:revision>1249</cp:revision>
  <dcterms:created xsi:type="dcterms:W3CDTF">2009-05-25T14:15:21Z</dcterms:created>
  <dcterms:modified xsi:type="dcterms:W3CDTF">2010-07-07T11:59:50Z</dcterms:modified>
</cp:coreProperties>
</file>