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57" r:id="rId4"/>
    <p:sldId id="259" r:id="rId5"/>
    <p:sldId id="288" r:id="rId6"/>
    <p:sldId id="290" r:id="rId7"/>
    <p:sldId id="279" r:id="rId8"/>
    <p:sldId id="286" r:id="rId9"/>
    <p:sldId id="295" r:id="rId10"/>
    <p:sldId id="292" r:id="rId11"/>
    <p:sldId id="299" r:id="rId12"/>
    <p:sldId id="293" r:id="rId13"/>
    <p:sldId id="294" r:id="rId14"/>
    <p:sldId id="270" r:id="rId15"/>
    <p:sldId id="272" r:id="rId16"/>
    <p:sldId id="298" r:id="rId17"/>
    <p:sldId id="276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384EAC-F426-4617-8AB2-EBCC785CE0C2}">
          <p14:sldIdLst>
            <p14:sldId id="256"/>
            <p14:sldId id="289"/>
            <p14:sldId id="257"/>
            <p14:sldId id="259"/>
            <p14:sldId id="288"/>
            <p14:sldId id="290"/>
            <p14:sldId id="279"/>
            <p14:sldId id="286"/>
            <p14:sldId id="295"/>
            <p14:sldId id="292"/>
            <p14:sldId id="299"/>
            <p14:sldId id="293"/>
            <p14:sldId id="294"/>
            <p14:sldId id="270"/>
            <p14:sldId id="272"/>
            <p14:sldId id="298"/>
            <p14:sldId id="27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709F-8BA6-46EA-913F-C6F1643C0D34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2C81E-5BD0-43C3-8F24-59D4FC61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88638-BE34-4A75-B28A-C4A59BE5503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8FF8-C3F3-4001-A275-DAB472F6D75C}" type="datetime1">
              <a:rPr lang="en-US" smtClean="0"/>
              <a:t>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B37-8B51-469A-A363-F9F203DC8255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E439-C834-400E-B7CD-237AF319B173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5D84-A2C0-4EFA-89E3-EE20642299EF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9F47-43DC-4803-9977-E801D83EDFE4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D0FC-B8AA-4081-A644-1C3E299B5300}" type="datetime1">
              <a:rPr lang="en-US" smtClean="0"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E38C-DF73-497A-B582-F6F5CEE53BFE}" type="datetime1">
              <a:rPr lang="en-US" smtClean="0"/>
              <a:t>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1D23-99A8-420A-8754-9426186AF7EE}" type="datetime1">
              <a:rPr lang="en-US" smtClean="0"/>
              <a:t>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DFFA-4EA0-4626-B71F-921FF8415ED8}" type="datetime1">
              <a:rPr lang="en-US" smtClean="0"/>
              <a:t>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B201-4E12-464C-916F-8CEECB5F5374}" type="datetime1">
              <a:rPr lang="en-US" smtClean="0"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A97D-7D14-4A49-8007-16EF2D08E2C1}" type="datetime1">
              <a:rPr lang="en-US" smtClean="0"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4B34-EEAB-436D-866C-D73EDB1E162B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Approximation Algorithms for Stochastic Orienteering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Ravishankar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Krishnaswamy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sz="2800" b="1" dirty="0" smtClean="0">
                <a:solidFill>
                  <a:schemeClr val="accent2"/>
                </a:solidFill>
              </a:rPr>
              <a:t>Carnegie Mellon University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(with </a:t>
            </a:r>
            <a:r>
              <a:rPr lang="en-US" sz="2600" dirty="0" err="1" smtClean="0">
                <a:solidFill>
                  <a:schemeClr val="tx2"/>
                </a:solidFill>
              </a:rPr>
              <a:t>Anupam</a:t>
            </a:r>
            <a:r>
              <a:rPr lang="en-US" sz="2600" dirty="0" smtClean="0">
                <a:solidFill>
                  <a:schemeClr val="tx2"/>
                </a:solidFill>
              </a:rPr>
              <a:t> Gupta, </a:t>
            </a:r>
            <a:r>
              <a:rPr lang="en-US" sz="2600" dirty="0" err="1" smtClean="0">
                <a:solidFill>
                  <a:schemeClr val="tx2"/>
                </a:solidFill>
              </a:rPr>
              <a:t>Viswanath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</a:rPr>
              <a:t>Nagarajan</a:t>
            </a:r>
            <a:r>
              <a:rPr lang="en-US" sz="2600" dirty="0" smtClean="0">
                <a:solidFill>
                  <a:schemeClr val="tx2"/>
                </a:solidFill>
              </a:rPr>
              <a:t> and R. Ravi)</a:t>
            </a:r>
            <a:endParaRPr lang="en-US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good is this reduction?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C860-83F4-42C7-89F8-CEA6FF273B41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04800" y="2012112"/>
            <a:ext cx="8382000" cy="2102688"/>
            <a:chOff x="304800" y="3993312"/>
            <a:chExt cx="8382000" cy="2102688"/>
          </a:xfrm>
        </p:grpSpPr>
        <p:pic>
          <p:nvPicPr>
            <p:cNvPr id="6" name="Picture 7" descr="C:\Users\Ravi\AppData\Local\Microsoft\Windows\Temporary Internet Files\Content.IE5\NOENYY4W\MC900382585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343400"/>
              <a:ext cx="1501774" cy="150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371600" y="5118462"/>
              <a:ext cx="5867400" cy="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51816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B-1</a:t>
              </a:r>
              <a:endParaRPr lang="en-US" sz="2400" b="1" dirty="0"/>
            </a:p>
          </p:txBody>
        </p:sp>
        <p:pic>
          <p:nvPicPr>
            <p:cNvPr id="10" name="Picture 3" descr="C:\Users\Ravi\AppData\Local\Microsoft\Windows\Temporary Internet Files\Content.IE5\B6AXY0F3\MC90044038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362" y="4865346"/>
              <a:ext cx="960438" cy="96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Ravi\AppData\Local\Microsoft\Windows\Temporary Internet Files\Content.IE5\NOENYY4W\MC90005333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265" y="5093902"/>
              <a:ext cx="1067690" cy="100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C:\Users\Ravi\AppData\Local\Microsoft\Windows\Temporary Internet Files\Content.IE5\B6AXY0F3\MC90033105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310" y="4262008"/>
              <a:ext cx="928325" cy="1014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Ravi\AppData\Local\Microsoft\Windows\Temporary Internet Files\Content.IE5\NOENYY4W\MC900383490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881" y="3993312"/>
              <a:ext cx="1040919" cy="106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4521752" y="1729428"/>
            <a:ext cx="24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B co-located jobs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Wait 0 </a:t>
            </a:r>
            <a:r>
              <a:rPr lang="en-US" sz="2400" dirty="0" err="1" smtClean="0">
                <a:solidFill>
                  <a:schemeClr val="tx2"/>
                </a:solidFill>
              </a:rPr>
              <a:t>w.p</a:t>
            </a:r>
            <a:r>
              <a:rPr lang="en-US" sz="2400" dirty="0" smtClean="0">
                <a:solidFill>
                  <a:schemeClr val="tx2"/>
                </a:solidFill>
              </a:rPr>
              <a:t> 1 – 1/B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Wait B </a:t>
            </a:r>
            <a:r>
              <a:rPr lang="en-US" sz="2400" dirty="0" err="1" smtClean="0">
                <a:solidFill>
                  <a:schemeClr val="tx2"/>
                </a:solidFill>
              </a:rPr>
              <a:t>w.p</a:t>
            </a:r>
            <a:r>
              <a:rPr lang="en-US" sz="2400" dirty="0" smtClean="0">
                <a:solidFill>
                  <a:schemeClr val="tx2"/>
                </a:solidFill>
              </a:rPr>
              <a:t> 1/B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6090" y="3281065"/>
            <a:ext cx="222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Expected wait 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29490" y="4632960"/>
            <a:ext cx="6553200" cy="11960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>
                <a:solidFill>
                  <a:srgbClr val="C00000"/>
                </a:solidFill>
              </a:rPr>
              <a:t>Deterministic Instance OPT = </a:t>
            </a:r>
            <a:r>
              <a:rPr lang="en-US" sz="2800" b="1" dirty="0" smtClean="0">
                <a:solidFill>
                  <a:srgbClr val="C00000"/>
                </a:solidFill>
              </a:rPr>
              <a:t>1 job</a:t>
            </a:r>
            <a:endParaRPr lang="en-US" sz="2800" b="1" dirty="0">
              <a:solidFill>
                <a:srgbClr val="C00000"/>
              </a:solidFill>
            </a:endParaRPr>
          </a:p>
          <a:p>
            <a:pPr lvl="1" algn="ctr"/>
            <a:r>
              <a:rPr lang="en-US" sz="2800" b="1" dirty="0">
                <a:solidFill>
                  <a:srgbClr val="C00000"/>
                </a:solidFill>
              </a:rPr>
              <a:t>Stochastic Instance OPT = </a:t>
            </a:r>
            <a:r>
              <a:rPr lang="el-GR" sz="2800" b="1" dirty="0">
                <a:solidFill>
                  <a:srgbClr val="C00000"/>
                </a:solidFill>
                <a:latin typeface="Cambria Math"/>
                <a:ea typeface="Cambria Math"/>
              </a:rPr>
              <a:t>Ω</a:t>
            </a:r>
            <a:r>
              <a:rPr lang="en-US" sz="2800" b="1" dirty="0">
                <a:solidFill>
                  <a:srgbClr val="C00000"/>
                </a:solidFill>
                <a:ea typeface="Cambria Math"/>
              </a:rPr>
              <a:t>(B) </a:t>
            </a:r>
            <a:r>
              <a:rPr lang="en-US" sz="2800" b="1" dirty="0" smtClean="0">
                <a:solidFill>
                  <a:srgbClr val="C00000"/>
                </a:solidFill>
                <a:ea typeface="Cambria Math"/>
              </a:rPr>
              <a:t>jobs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27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main issue?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If we travel for T* time units</a:t>
            </a:r>
          </a:p>
          <a:p>
            <a:pPr lvl="1"/>
            <a:r>
              <a:rPr lang="en-US" dirty="0" smtClean="0"/>
              <a:t>Solving side Knapsack problem with budget B-T*</a:t>
            </a:r>
          </a:p>
          <a:p>
            <a:pPr lvl="1"/>
            <a:r>
              <a:rPr lang="en-US" dirty="0" smtClean="0"/>
              <a:t>Should </a:t>
            </a:r>
            <a:r>
              <a:rPr lang="en-US" b="1" dirty="0" smtClean="0"/>
              <a:t>“truncate all sizes” by B-T*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	(to </a:t>
            </a:r>
            <a:r>
              <a:rPr lang="en-US" dirty="0"/>
              <a:t>prevent bad integrality </a:t>
            </a:r>
            <a:r>
              <a:rPr lang="en-US" dirty="0" smtClean="0"/>
              <a:t>gaps)</a:t>
            </a:r>
          </a:p>
          <a:p>
            <a:endParaRPr lang="en-US" dirty="0"/>
          </a:p>
          <a:p>
            <a:r>
              <a:rPr lang="en-US" dirty="0" smtClean="0"/>
              <a:t>In previous example, T* = B-1</a:t>
            </a:r>
            <a:endParaRPr lang="en-US" dirty="0"/>
          </a:p>
          <a:p>
            <a:pPr lvl="1"/>
            <a:r>
              <a:rPr lang="en-US" dirty="0" smtClean="0"/>
              <a:t>Truncate sizes at 1 to get expected value 1/B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01F2-C9F7-468F-805B-A7E56A144802}" type="datetime1">
              <a:rPr lang="en-US" smtClean="0"/>
              <a:t>1/20/2012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problematic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FFD3-EC31-46B0-A936-0DEAC99EC99E}" type="datetime1">
              <a:rPr lang="en-US" smtClean="0"/>
              <a:t>1/20/2012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04800" y="2644884"/>
            <a:ext cx="8382000" cy="2102688"/>
            <a:chOff x="304800" y="3993312"/>
            <a:chExt cx="8382000" cy="2102688"/>
          </a:xfrm>
        </p:grpSpPr>
        <p:pic>
          <p:nvPicPr>
            <p:cNvPr id="6" name="Picture 7" descr="C:\Users\Ravi\AppData\Local\Microsoft\Windows\Temporary Internet Files\Content.IE5\NOENYY4W\MC900382585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343400"/>
              <a:ext cx="1501774" cy="150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371600" y="5118462"/>
              <a:ext cx="5867400" cy="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51816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B-1</a:t>
              </a:r>
              <a:endParaRPr lang="en-US" sz="2400" b="1" dirty="0"/>
            </a:p>
          </p:txBody>
        </p:sp>
        <p:pic>
          <p:nvPicPr>
            <p:cNvPr id="10" name="Picture 3" descr="C:\Users\Ravi\AppData\Local\Microsoft\Windows\Temporary Internet Files\Content.IE5\B6AXY0F3\MC90044038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362" y="4865346"/>
              <a:ext cx="960438" cy="96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Ravi\AppData\Local\Microsoft\Windows\Temporary Internet Files\Content.IE5\NOENYY4W\MC90005333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265" y="5093902"/>
              <a:ext cx="1067690" cy="100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C:\Users\Ravi\AppData\Local\Microsoft\Windows\Temporary Internet Files\Content.IE5\B6AXY0F3\MC90033105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310" y="4262008"/>
              <a:ext cx="928325" cy="1014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Ravi\AppData\Local\Microsoft\Windows\Temporary Internet Files\Content.IE5\NOENYY4W\MC900383490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881" y="3993312"/>
              <a:ext cx="1040919" cy="106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4521752" y="2362200"/>
            <a:ext cx="24710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B co-located jobs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Wait 0 </a:t>
            </a:r>
            <a:r>
              <a:rPr lang="en-US" sz="2400" dirty="0" err="1" smtClean="0">
                <a:solidFill>
                  <a:schemeClr val="tx2"/>
                </a:solidFill>
              </a:rPr>
              <a:t>w.p</a:t>
            </a:r>
            <a:r>
              <a:rPr lang="en-US" sz="2400" dirty="0" smtClean="0">
                <a:solidFill>
                  <a:schemeClr val="tx2"/>
                </a:solidFill>
              </a:rPr>
              <a:t> 1 – 1/B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Wait B </a:t>
            </a:r>
            <a:r>
              <a:rPr lang="en-US" sz="2400" dirty="0" err="1" smtClean="0">
                <a:solidFill>
                  <a:schemeClr val="tx2"/>
                </a:solidFill>
              </a:rPr>
              <a:t>w.p</a:t>
            </a:r>
            <a:r>
              <a:rPr lang="en-US" sz="2400" dirty="0" smtClean="0">
                <a:solidFill>
                  <a:schemeClr val="tx2"/>
                </a:solidFill>
              </a:rPr>
              <a:t> 1/B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26280" y="2362200"/>
            <a:ext cx="24710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B co-located jobs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Wait 0 </a:t>
            </a:r>
            <a:r>
              <a:rPr lang="en-US" sz="2400" dirty="0" err="1" smtClean="0">
                <a:solidFill>
                  <a:schemeClr val="tx2"/>
                </a:solidFill>
              </a:rPr>
              <a:t>w.p</a:t>
            </a:r>
            <a:r>
              <a:rPr lang="en-US" sz="2400" dirty="0" smtClean="0">
                <a:solidFill>
                  <a:schemeClr val="tx2"/>
                </a:solidFill>
              </a:rPr>
              <a:t> 1 – 1/B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Wait 1 </a:t>
            </a:r>
            <a:r>
              <a:rPr lang="en-US" sz="2400" dirty="0" err="1" smtClean="0">
                <a:solidFill>
                  <a:schemeClr val="tx2"/>
                </a:solidFill>
              </a:rPr>
              <a:t>w.p</a:t>
            </a:r>
            <a:r>
              <a:rPr lang="en-US" sz="2400" dirty="0" smtClean="0">
                <a:solidFill>
                  <a:schemeClr val="tx2"/>
                </a:solidFill>
              </a:rPr>
              <a:t> 1/B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8819" y="3913837"/>
            <a:ext cx="2159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Expected wait 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8848" y="3945948"/>
            <a:ext cx="25134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Expected wait 1/B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47" name="Oval 1046"/>
          <p:cNvSpPr/>
          <p:nvPr/>
        </p:nvSpPr>
        <p:spPr>
          <a:xfrm>
            <a:off x="4241472" y="2743310"/>
            <a:ext cx="2921328" cy="18518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304800" y="1752600"/>
            <a:ext cx="4000500" cy="762000"/>
          </a:xfrm>
          <a:prstGeom prst="wedgeRoundRectCallout">
            <a:avLst>
              <a:gd name="adj1" fmla="val 53943"/>
              <a:gd name="adj2" fmla="val 146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After Truncation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297" y="4963180"/>
            <a:ext cx="765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Now the deterministic instance has a good reward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4354" y="5486400"/>
            <a:ext cx="851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But how do we know the correct truncation threshold?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26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47" grpId="0" animBg="1"/>
      <p:bldP spid="23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D1E8-6F8E-4926-BA7E-634C6B44D6E4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1447800"/>
            <a:ext cx="9144000" cy="3429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 all T* = 1, 2, 4, …, B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 smtClean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 smtClean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 smtClean="0">
                <a:solidFill>
                  <a:schemeClr val="tx2"/>
                </a:solidFill>
              </a:rPr>
              <a:t>Choose the solution with most reward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1981200"/>
            <a:ext cx="7924800" cy="243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2"/>
                </a:solidFill>
              </a:rPr>
              <a:t>i) Truncate </a:t>
            </a:r>
            <a:r>
              <a:rPr lang="en-US" sz="2800" dirty="0">
                <a:solidFill>
                  <a:schemeClr val="tx2"/>
                </a:solidFill>
              </a:rPr>
              <a:t>each distribution at </a:t>
            </a:r>
            <a:r>
              <a:rPr lang="en-US" sz="2800" dirty="0" smtClean="0">
                <a:solidFill>
                  <a:schemeClr val="tx2"/>
                </a:solidFill>
              </a:rPr>
              <a:t>B-T*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ii) Replace </a:t>
            </a:r>
            <a:r>
              <a:rPr lang="en-US" sz="2800" dirty="0">
                <a:solidFill>
                  <a:schemeClr val="tx2"/>
                </a:solidFill>
              </a:rPr>
              <a:t>random jobs by </a:t>
            </a:r>
            <a:r>
              <a:rPr lang="en-US" sz="2800" dirty="0" smtClean="0">
                <a:solidFill>
                  <a:schemeClr val="tx2"/>
                </a:solidFill>
              </a:rPr>
              <a:t>truncated expectations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iii) Find </a:t>
            </a:r>
            <a:r>
              <a:rPr lang="en-US" sz="2800" dirty="0">
                <a:solidFill>
                  <a:schemeClr val="tx2"/>
                </a:solidFill>
              </a:rPr>
              <a:t>a tour of length at most </a:t>
            </a:r>
            <a:r>
              <a:rPr lang="en-US" sz="2800" dirty="0" smtClean="0">
                <a:solidFill>
                  <a:schemeClr val="tx2"/>
                </a:solidFill>
              </a:rPr>
              <a:t>T* s.t</a:t>
            </a:r>
          </a:p>
          <a:p>
            <a:r>
              <a:rPr lang="en-US" sz="2800" dirty="0">
                <a:solidFill>
                  <a:schemeClr val="tx2"/>
                </a:solidFill>
              </a:rPr>
              <a:t>	T</a:t>
            </a:r>
            <a:r>
              <a:rPr lang="en-US" sz="2800" dirty="0" smtClean="0">
                <a:solidFill>
                  <a:schemeClr val="tx2"/>
                </a:solidFill>
              </a:rPr>
              <a:t>otal size </a:t>
            </a:r>
            <a:r>
              <a:rPr lang="en-US" sz="2800" dirty="0">
                <a:solidFill>
                  <a:schemeClr val="tx2"/>
                </a:solidFill>
              </a:rPr>
              <a:t>of chores visited is at most B – </a:t>
            </a:r>
            <a:r>
              <a:rPr lang="en-US" sz="2800" dirty="0" smtClean="0">
                <a:solidFill>
                  <a:schemeClr val="tx2"/>
                </a:solidFill>
              </a:rPr>
              <a:t>T*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R</a:t>
            </a:r>
            <a:r>
              <a:rPr lang="en-US" sz="2800" dirty="0" smtClean="0">
                <a:solidFill>
                  <a:schemeClr val="tx2"/>
                </a:solidFill>
              </a:rPr>
              <a:t>eward is maximized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2971800"/>
            <a:ext cx="8382000" cy="1782596"/>
            <a:chOff x="685800" y="4267200"/>
            <a:chExt cx="8382000" cy="1782596"/>
          </a:xfrm>
        </p:grpSpPr>
        <p:sp>
          <p:nvSpPr>
            <p:cNvPr id="7" name="Rounded Rectangle 6"/>
            <p:cNvSpPr/>
            <p:nvPr/>
          </p:nvSpPr>
          <p:spPr>
            <a:xfrm>
              <a:off x="685800" y="4267200"/>
              <a:ext cx="7924800" cy="137160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9800" y="5649686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Orienteering w/ Knapsack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Solution: Try all possible T*’s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4600" y="5048071"/>
            <a:ext cx="8438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Q1) How does Stochastic OPT relate to this algorithm?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Q2) Can we implement step iii) efficiently?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Q3) How does this algorithm relate to original stochastic instance?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753100" y="5532845"/>
            <a:ext cx="495300" cy="238035"/>
            <a:chOff x="5753100" y="5532845"/>
            <a:chExt cx="495300" cy="2380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753100" y="5609045"/>
              <a:ext cx="152400" cy="161835"/>
            </a:xfrm>
            <a:prstGeom prst="line">
              <a:avLst/>
            </a:prstGeom>
            <a:ln w="666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67400" y="5532845"/>
              <a:ext cx="381000" cy="238035"/>
            </a:xfrm>
            <a:prstGeom prst="line">
              <a:avLst/>
            </a:prstGeom>
            <a:ln w="666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1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4600" y="5048071"/>
            <a:ext cx="8438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Q1) How does Stochastic OPT relate to this algorithm?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Q2) Can we implement step iii) efficiently?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Q3) How does this algorithm relate to original stochastic instance?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of the Proof</a:t>
            </a:r>
            <a:endParaRPr lang="en-US" dirty="0"/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536779" y="4892041"/>
            <a:ext cx="2865120" cy="11582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Feasible 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ol</a:t>
            </a:r>
            <a:r>
              <a:rPr lang="en-US" sz="2800" b="1" baseline="30000" dirty="0" err="1" smtClean="0"/>
              <a:t>n</a:t>
            </a:r>
            <a:r>
              <a:rPr lang="en-US" sz="2800" b="1" baseline="30000" dirty="0" smtClean="0"/>
              <a:t> </a:t>
            </a:r>
            <a:r>
              <a:rPr lang="en-US" sz="2800" b="1" dirty="0" smtClean="0"/>
              <a:t>for Knap. Orient</a:t>
            </a:r>
            <a:endParaRPr lang="en-US" sz="2800" b="1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5181601" y="4892041"/>
            <a:ext cx="3108960" cy="1158240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Solve Knap. Orient</a:t>
            </a:r>
            <a:endParaRPr lang="en-US" sz="3600" b="1" dirty="0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1208753" y="2749730"/>
            <a:ext cx="1950720" cy="79248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Adaptive OPT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791200" y="2727958"/>
            <a:ext cx="2194560" cy="79248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Non-adaptive ALG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ight Arrow 7"/>
          <p:cNvSpPr>
            <a:spLocks noChangeAspect="1"/>
          </p:cNvSpPr>
          <p:nvPr/>
        </p:nvSpPr>
        <p:spPr>
          <a:xfrm>
            <a:off x="3505200" y="5349239"/>
            <a:ext cx="1676401" cy="4267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O(1) Loss</a:t>
            </a:r>
            <a:endParaRPr lang="en-US" sz="2000" b="1" dirty="0"/>
          </a:p>
        </p:txBody>
      </p:sp>
      <p:sp>
        <p:nvSpPr>
          <p:cNvPr id="9" name="Down Arrow 8"/>
          <p:cNvSpPr>
            <a:spLocks noChangeAspect="1"/>
          </p:cNvSpPr>
          <p:nvPr/>
        </p:nvSpPr>
        <p:spPr>
          <a:xfrm>
            <a:off x="1984578" y="3542211"/>
            <a:ext cx="365760" cy="127362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>
            <a:spLocks noChangeAspect="1"/>
          </p:cNvSpPr>
          <p:nvPr/>
        </p:nvSpPr>
        <p:spPr>
          <a:xfrm rot="10800000">
            <a:off x="6705601" y="3520440"/>
            <a:ext cx="365760" cy="129539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2289378" y="3672846"/>
            <a:ext cx="1335240" cy="369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O(log </a:t>
            </a:r>
            <a:r>
              <a:rPr lang="en-US" sz="2400" b="1" dirty="0" err="1" smtClean="0"/>
              <a:t>log</a:t>
            </a:r>
            <a:r>
              <a:rPr lang="en-US" sz="2400" b="1" dirty="0" smtClean="0"/>
              <a:t> B)</a:t>
            </a:r>
            <a:endParaRPr lang="en-US" sz="2400" b="1" dirty="0"/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6143354" y="4067020"/>
            <a:ext cx="592727" cy="369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O(1)</a:t>
            </a:r>
            <a:endParaRPr lang="en-US" sz="2400" b="1" dirty="0"/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2289378" y="4067020"/>
            <a:ext cx="1977822" cy="369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  <a:r>
              <a:rPr lang="en-US" sz="2400" b="1" dirty="0" smtClean="0"/>
              <a:t>or some guess T*</a:t>
            </a:r>
            <a:endParaRPr lang="en-US" sz="2400" b="1" dirty="0"/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84378" y="2606040"/>
            <a:ext cx="3596640" cy="3566160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0E7E-0C28-442E-BA81-9E7FC779C092}" type="datetime1">
              <a:rPr lang="en-US" smtClean="0"/>
              <a:t>1/20/2012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8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0312 -0.545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6" grpId="0"/>
      <p:bldP spid="17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WTS: Exists some sample path in adaptive OPT</a:t>
            </a:r>
          </a:p>
          <a:p>
            <a:pPr lvl="1"/>
            <a:r>
              <a:rPr lang="en-US" b="1" dirty="0" smtClean="0"/>
              <a:t>If length T, then sum of truncated </a:t>
            </a:r>
            <a:r>
              <a:rPr lang="en-US" b="1" dirty="0" err="1" smtClean="0"/>
              <a:t>avgs</a:t>
            </a:r>
            <a:r>
              <a:rPr lang="en-US" b="1" dirty="0" smtClean="0"/>
              <a:t>. is O(B-T)</a:t>
            </a:r>
          </a:p>
          <a:p>
            <a:pPr lvl="1"/>
            <a:r>
              <a:rPr lang="en-US" b="1" dirty="0" smtClean="0"/>
              <a:t>And total reward is </a:t>
            </a:r>
            <a:r>
              <a:rPr lang="el-GR" b="1" dirty="0" smtClean="0">
                <a:latin typeface="Cambria Math"/>
                <a:ea typeface="Cambria Math"/>
              </a:rPr>
              <a:t>Ω</a:t>
            </a:r>
            <a:r>
              <a:rPr lang="en-US" b="1" dirty="0"/>
              <a:t>(OPT)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985-E52F-461E-9D97-D41E1079DB8B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581400" y="3657600"/>
            <a:ext cx="4953000" cy="2590800"/>
            <a:chOff x="2667000" y="3733800"/>
            <a:chExt cx="4953000" cy="2590800"/>
          </a:xfrm>
        </p:grpSpPr>
        <p:sp>
          <p:nvSpPr>
            <p:cNvPr id="6" name="Hexagon 5"/>
            <p:cNvSpPr/>
            <p:nvPr/>
          </p:nvSpPr>
          <p:spPr>
            <a:xfrm>
              <a:off x="4572000" y="3733800"/>
              <a:ext cx="1447800" cy="457200"/>
            </a:xfrm>
            <a:prstGeom prst="hexagon">
              <a:avLst/>
            </a:prstGeom>
            <a:solidFill>
              <a:schemeClr val="accent6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Visit 1</a:t>
              </a:r>
              <a:endParaRPr lang="en-US" b="1" dirty="0"/>
            </a:p>
          </p:txBody>
        </p:sp>
        <p:sp>
          <p:nvSpPr>
            <p:cNvPr id="7" name="Hexagon 6"/>
            <p:cNvSpPr/>
            <p:nvPr/>
          </p:nvSpPr>
          <p:spPr>
            <a:xfrm>
              <a:off x="5791200" y="4724400"/>
              <a:ext cx="1219200" cy="381000"/>
            </a:xfrm>
            <a:prstGeom prst="hexagon">
              <a:avLst/>
            </a:prstGeom>
            <a:solidFill>
              <a:schemeClr val="accent6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Visit 3</a:t>
              </a:r>
              <a:endParaRPr lang="en-US" b="1" dirty="0"/>
            </a:p>
          </p:txBody>
        </p:sp>
        <p:sp>
          <p:nvSpPr>
            <p:cNvPr id="8" name="Hexagon 7"/>
            <p:cNvSpPr/>
            <p:nvPr/>
          </p:nvSpPr>
          <p:spPr>
            <a:xfrm>
              <a:off x="3124200" y="5562600"/>
              <a:ext cx="990600" cy="228600"/>
            </a:xfrm>
            <a:prstGeom prst="hexagon">
              <a:avLst/>
            </a:prstGeom>
            <a:solidFill>
              <a:schemeClr val="accent6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Visit 4</a:t>
              </a:r>
              <a:endParaRPr lang="en-US" sz="1400" b="1" dirty="0"/>
            </a:p>
          </p:txBody>
        </p:sp>
        <p:sp>
          <p:nvSpPr>
            <p:cNvPr id="9" name="Hexagon 8"/>
            <p:cNvSpPr/>
            <p:nvPr/>
          </p:nvSpPr>
          <p:spPr>
            <a:xfrm>
              <a:off x="3657600" y="4724400"/>
              <a:ext cx="1219200" cy="381000"/>
            </a:xfrm>
            <a:prstGeom prst="hexagon">
              <a:avLst/>
            </a:prstGeom>
            <a:solidFill>
              <a:schemeClr val="accent6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Visit 2</a:t>
              </a:r>
              <a:endParaRPr lang="en-US" b="1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4191000" y="5562600"/>
              <a:ext cx="990600" cy="228600"/>
            </a:xfrm>
            <a:prstGeom prst="hexagon">
              <a:avLst/>
            </a:prstGeom>
            <a:solidFill>
              <a:schemeClr val="accent6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Visit 3</a:t>
              </a:r>
              <a:endParaRPr lang="en-US" sz="1400" b="1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486400" y="5562600"/>
              <a:ext cx="990600" cy="228600"/>
            </a:xfrm>
            <a:prstGeom prst="hexagon">
              <a:avLst/>
            </a:prstGeom>
            <a:solidFill>
              <a:schemeClr val="accent6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Visit 2</a:t>
              </a:r>
              <a:endParaRPr lang="en-US" sz="1400" b="1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6553200" y="5562600"/>
              <a:ext cx="990600" cy="228600"/>
            </a:xfrm>
            <a:prstGeom prst="hexagon">
              <a:avLst/>
            </a:prstGeom>
            <a:solidFill>
              <a:schemeClr val="accent6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Visit4</a:t>
              </a:r>
              <a:endParaRPr lang="en-US" sz="14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4343400" y="4191000"/>
              <a:ext cx="762000" cy="5334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562600" y="4191000"/>
              <a:ext cx="685800" cy="5334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619500" y="5143500"/>
              <a:ext cx="457200" cy="3810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4343400" y="5181600"/>
              <a:ext cx="457200" cy="3048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905500" y="5143501"/>
              <a:ext cx="457200" cy="3810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 flipH="1">
              <a:off x="6629400" y="5181601"/>
              <a:ext cx="457200" cy="30480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67400" y="412646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(3,5)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4191000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(10,8)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01982" y="43434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0.7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63982" y="43434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0.3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67000" y="595526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Total Reward: 14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4546" y="5943600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Total Reward: 10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8200" y="58674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76636" y="58674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5210382" y="3644537"/>
            <a:ext cx="1216544" cy="2704012"/>
          </a:xfrm>
          <a:custGeom>
            <a:avLst/>
            <a:gdLst>
              <a:gd name="connsiteX0" fmla="*/ 1216544 w 1216544"/>
              <a:gd name="connsiteY0" fmla="*/ 0 h 2704012"/>
              <a:gd name="connsiteX1" fmla="*/ 458898 w 1216544"/>
              <a:gd name="connsiteY1" fmla="*/ 509452 h 2704012"/>
              <a:gd name="connsiteX2" fmla="*/ 1698 w 1216544"/>
              <a:gd name="connsiteY2" fmla="*/ 1123406 h 2704012"/>
              <a:gd name="connsiteX3" fmla="*/ 615652 w 1216544"/>
              <a:gd name="connsiteY3" fmla="*/ 1867989 h 2704012"/>
              <a:gd name="connsiteX4" fmla="*/ 628715 w 1216544"/>
              <a:gd name="connsiteY4" fmla="*/ 2351314 h 2704012"/>
              <a:gd name="connsiteX5" fmla="*/ 471961 w 1216544"/>
              <a:gd name="connsiteY5" fmla="*/ 2704012 h 270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544" h="2704012">
                <a:moveTo>
                  <a:pt x="1216544" y="0"/>
                </a:moveTo>
                <a:cubicBezTo>
                  <a:pt x="938958" y="161109"/>
                  <a:pt x="661372" y="322218"/>
                  <a:pt x="458898" y="509452"/>
                </a:cubicBezTo>
                <a:cubicBezTo>
                  <a:pt x="256424" y="696686"/>
                  <a:pt x="-24428" y="896983"/>
                  <a:pt x="1698" y="1123406"/>
                </a:cubicBezTo>
                <a:cubicBezTo>
                  <a:pt x="27824" y="1349829"/>
                  <a:pt x="511149" y="1663338"/>
                  <a:pt x="615652" y="1867989"/>
                </a:cubicBezTo>
                <a:cubicBezTo>
                  <a:pt x="720155" y="2072640"/>
                  <a:pt x="652663" y="2211977"/>
                  <a:pt x="628715" y="2351314"/>
                </a:cubicBezTo>
                <a:cubicBezTo>
                  <a:pt x="604766" y="2490651"/>
                  <a:pt x="538363" y="2597331"/>
                  <a:pt x="471961" y="2704012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09600" y="2179804"/>
            <a:ext cx="8001000" cy="1858796"/>
            <a:chOff x="609600" y="4267200"/>
            <a:chExt cx="8001000" cy="1858796"/>
          </a:xfrm>
        </p:grpSpPr>
        <p:sp>
          <p:nvSpPr>
            <p:cNvPr id="36" name="Rounded Rectangle 35"/>
            <p:cNvSpPr/>
            <p:nvPr/>
          </p:nvSpPr>
          <p:spPr>
            <a:xfrm>
              <a:off x="685800" y="4267200"/>
              <a:ext cx="7924800" cy="1172996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600" y="5418110"/>
              <a:ext cx="3048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Feasible solution for Orienteering w/ Knapsack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Rounded Rectangular Callout 31"/>
          <p:cNvSpPr/>
          <p:nvPr/>
        </p:nvSpPr>
        <p:spPr>
          <a:xfrm>
            <a:off x="-17297" y="4251960"/>
            <a:ext cx="6139423" cy="1219200"/>
          </a:xfrm>
          <a:prstGeom prst="wedgeRoundRectCallout">
            <a:avLst>
              <a:gd name="adj1" fmla="val 40654"/>
              <a:gd name="adj2" fmla="val -1737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Issue: Truncated at B-T, but T depends on sample path, so not a martingale </a:t>
            </a:r>
            <a:r>
              <a:rPr lang="en-US" sz="2800" b="1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Run </a:t>
            </a:r>
            <a:r>
              <a:rPr lang="en-US" b="1" dirty="0"/>
              <a:t>log B martingale processes</a:t>
            </a:r>
            <a:r>
              <a:rPr lang="en-US" dirty="0"/>
              <a:t> in parallel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truncation thresholds</a:t>
            </a:r>
          </a:p>
          <a:p>
            <a:r>
              <a:rPr lang="en-US" b="1" dirty="0" smtClean="0"/>
              <a:t>Martingale Concentration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Friedman’s Inequality</a:t>
            </a:r>
          </a:p>
          <a:p>
            <a:r>
              <a:rPr lang="en-US" dirty="0" smtClean="0"/>
              <a:t>Union </a:t>
            </a:r>
            <a:r>
              <a:rPr lang="en-US" dirty="0"/>
              <a:t>bound </a:t>
            </a:r>
            <a:r>
              <a:rPr lang="en-US" dirty="0" smtClean="0"/>
              <a:t>gives </a:t>
            </a:r>
            <a:r>
              <a:rPr lang="en-US" b="1" dirty="0" smtClean="0"/>
              <a:t>O(log </a:t>
            </a:r>
            <a:r>
              <a:rPr lang="en-US" b="1" dirty="0" err="1"/>
              <a:t>log</a:t>
            </a:r>
            <a:r>
              <a:rPr lang="en-US" b="1" dirty="0"/>
              <a:t> </a:t>
            </a:r>
            <a:r>
              <a:rPr lang="en-US" b="1" dirty="0" smtClean="0"/>
              <a:t>B) deviation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FD72-950A-4DD3-BF12-BE5EC70A1D72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 to show?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We can approximate Knap. </a:t>
            </a:r>
            <a:r>
              <a:rPr lang="en-US" b="1" smtClean="0">
                <a:solidFill>
                  <a:srgbClr val="C00000"/>
                </a:solidFill>
              </a:rPr>
              <a:t>Orient (KO) </a:t>
            </a:r>
            <a:r>
              <a:rPr lang="en-US" b="1" dirty="0" smtClean="0">
                <a:solidFill>
                  <a:srgbClr val="C00000"/>
                </a:solidFill>
              </a:rPr>
              <a:t>well</a:t>
            </a:r>
          </a:p>
          <a:p>
            <a:pPr lvl="1"/>
            <a:r>
              <a:rPr lang="en-US" dirty="0" smtClean="0"/>
              <a:t>Reduce to deterministic orienteering 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Lagrangean</a:t>
            </a:r>
            <a:r>
              <a:rPr lang="en-US" dirty="0" smtClean="0">
                <a:solidFill>
                  <a:schemeClr val="tx2"/>
                </a:solidFill>
              </a:rPr>
              <a:t> relaxation technique</a:t>
            </a:r>
          </a:p>
          <a:p>
            <a:pPr lvl="1"/>
            <a:r>
              <a:rPr lang="en-US" dirty="0" smtClean="0"/>
              <a:t>O(1) approximation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KO solution is good for stochastic instance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Total distance travelled is at most 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Total size of chores (in expectation) is B-T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asy to show O(1) approximation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BFB4-8CDA-442B-8347-D90A4C3627A0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Stochastic Orienteering</a:t>
            </a:r>
          </a:p>
          <a:p>
            <a:pPr lvl="1"/>
            <a:r>
              <a:rPr lang="en-US" dirty="0" smtClean="0"/>
              <a:t>O(log </a:t>
            </a:r>
            <a:r>
              <a:rPr lang="en-US" dirty="0" err="1" smtClean="0"/>
              <a:t>log</a:t>
            </a:r>
            <a:r>
              <a:rPr lang="en-US" dirty="0" smtClean="0"/>
              <a:t> B) approximation</a:t>
            </a:r>
          </a:p>
          <a:p>
            <a:pPr lvl="1"/>
            <a:r>
              <a:rPr lang="en-US" dirty="0" err="1" smtClean="0"/>
              <a:t>Adaptivity</a:t>
            </a:r>
            <a:r>
              <a:rPr lang="en-US" dirty="0" smtClean="0"/>
              <a:t> gap bound, conjecture O(1)</a:t>
            </a:r>
          </a:p>
          <a:p>
            <a:pPr lvl="1"/>
            <a:r>
              <a:rPr lang="en-US" dirty="0" smtClean="0"/>
              <a:t>Reduction to Orienteering w/ side Knapsack</a:t>
            </a:r>
          </a:p>
          <a:p>
            <a:pPr lvl="1"/>
            <a:r>
              <a:rPr lang="en-US" dirty="0" smtClean="0"/>
              <a:t>Martingale based analysis to capture </a:t>
            </a:r>
            <a:r>
              <a:rPr lang="en-US" dirty="0" err="1" smtClean="0"/>
              <a:t>adaptivity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Also studied correlated rewards case</a:t>
            </a:r>
          </a:p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mprove our algorithms?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D118-9956-4695-9026-7E2E3AEA58BE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334000"/>
            <a:ext cx="9144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Thanks and job market alert </a:t>
            </a:r>
            <a:r>
              <a:rPr lang="en-US" sz="3600" b="1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 Definition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Toy Example</a:t>
            </a:r>
          </a:p>
          <a:p>
            <a:r>
              <a:rPr lang="en-US" dirty="0" smtClean="0"/>
              <a:t>Our Results</a:t>
            </a:r>
          </a:p>
          <a:p>
            <a:r>
              <a:rPr lang="en-US" dirty="0" smtClean="0"/>
              <a:t>Our Algorithm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 1: Reduction to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(deterministic)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Orienteering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 2: Reduction to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Knapsack Orienteering</a:t>
            </a:r>
          </a:p>
          <a:p>
            <a:r>
              <a:rPr lang="en-US" dirty="0" smtClean="0"/>
              <a:t>Proof Ideas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D821-A570-42B0-883F-8DDF578D6E49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 rot="15537736">
            <a:off x="5710353" y="3870757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 </a:t>
            </a:r>
            <a:r>
              <a:rPr lang="en-US" b="1" dirty="0" err="1" smtClean="0"/>
              <a:t>hrs</a:t>
            </a:r>
            <a:endParaRPr lang="en-US" b="1" dirty="0"/>
          </a:p>
        </p:txBody>
      </p:sp>
      <p:pic>
        <p:nvPicPr>
          <p:cNvPr id="1031" name="Picture 7" descr="C:\Users\Ravi\AppData\Local\Microsoft\Windows\Temporary Internet Files\Content.IE5\NOENYY4W\MC90038258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22" y="3213941"/>
            <a:ext cx="1501774" cy="150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4629022" y="2579302"/>
            <a:ext cx="1226162" cy="14097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855184" y="2285386"/>
            <a:ext cx="2175978" cy="29391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29022" y="2285386"/>
            <a:ext cx="3402140" cy="170361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889803" y="2579303"/>
            <a:ext cx="699056" cy="297179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588859" y="4237673"/>
            <a:ext cx="1962763" cy="14097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889803" y="2579303"/>
            <a:ext cx="2661819" cy="165837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629022" y="3989003"/>
            <a:ext cx="1959837" cy="165837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8031162" y="2285386"/>
            <a:ext cx="520460" cy="19522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The Setting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7D7A-7E14-4AE7-976A-BD8B6BBA097D}" type="datetime1">
              <a:rPr lang="en-US" smtClean="0"/>
              <a:t>1/20/2012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 descr="C:\Users\Ravi\AppData\Local\Microsoft\Windows\Temporary Internet Files\Content.IE5\B6AXY0F3\MC90044038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2" y="3757454"/>
            <a:ext cx="960438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vi\AppData\Local\Microsoft\Windows\Temporary Internet Files\Content.IE5\NOENYY4W\MC90005333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22" y="5093902"/>
            <a:ext cx="1067690" cy="10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vi\AppData\Local\Microsoft\Windows\Temporary Internet Files\Content.IE5\B6AXY0F3\MC90033105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022" y="1969702"/>
            <a:ext cx="928325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avi\AppData\Local\Microsoft\Windows\Temporary Internet Files\Content.IE5\NOENYY4W\MC90038349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703" y="1752780"/>
            <a:ext cx="1040919" cy="10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Ravi\AppData\Local\Microsoft\Windows\Temporary Internet Files\Content.IE5\F9ZE48RE\MC9000601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86" y="3102022"/>
            <a:ext cx="1506426" cy="118110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pic>
        <p:nvPicPr>
          <p:cNvPr id="1034" name="Picture 10" descr="C:\Users\Ravi\AppData\Local\Microsoft\Windows\Temporary Internet Files\Content.IE5\NOENYY4W\MC90023289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20" y="2579303"/>
            <a:ext cx="918803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 descr="C:\Users\Ravi\AppData\Local\Microsoft\Windows\Temporary Internet Files\Content.IE5\F9ZE48RE\MC9000601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74" y="5524499"/>
            <a:ext cx="1506426" cy="118110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25" name="Rounded Rectangle 24"/>
          <p:cNvSpPr/>
          <p:nvPr/>
        </p:nvSpPr>
        <p:spPr>
          <a:xfrm>
            <a:off x="5760909" y="5524499"/>
            <a:ext cx="3078291" cy="10873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Time Up!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Completed 2 Tasks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8628968">
            <a:off x="4834550" y="2884319"/>
            <a:ext cx="6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</a:t>
            </a:r>
            <a:r>
              <a:rPr lang="en-US" b="1" dirty="0" err="1" smtClean="0"/>
              <a:t>hrs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rot="224899">
            <a:off x="6810877" y="425826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hrs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24899">
            <a:off x="7821938" y="52008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½ </a:t>
            </a:r>
            <a:r>
              <a:rPr lang="en-US" b="1" dirty="0" err="1" smtClean="0">
                <a:solidFill>
                  <a:srgbClr val="C00000"/>
                </a:solidFill>
              </a:rPr>
              <a:t>hr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35036" y="228600"/>
            <a:ext cx="1704164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9:00AM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35036" y="228600"/>
            <a:ext cx="1704164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11:00AM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35036" y="228600"/>
            <a:ext cx="1704164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1:00PM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135036" y="228600"/>
            <a:ext cx="1704164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r>
              <a:rPr lang="en-US" sz="2800" b="1" dirty="0" smtClean="0">
                <a:solidFill>
                  <a:srgbClr val="C00000"/>
                </a:solidFill>
              </a:rPr>
              <a:t>:00PM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135036" y="228600"/>
            <a:ext cx="1704164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4:30PM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135036" y="228600"/>
            <a:ext cx="1704164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5</a:t>
            </a:r>
            <a:r>
              <a:rPr lang="en-US" sz="2800" b="1" dirty="0" smtClean="0">
                <a:solidFill>
                  <a:srgbClr val="C00000"/>
                </a:solidFill>
              </a:rPr>
              <a:t>:00PM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" y="1202353"/>
            <a:ext cx="585884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</a:rPr>
              <a:t>Given a set of chores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</a:rPr>
              <a:t>Deposit Money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</a:rPr>
              <a:t>Mail Letters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</a:rPr>
              <a:t>Buy Lunch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</a:rPr>
              <a:t>Book Tickets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600" dirty="0" smtClean="0">
              <a:solidFill>
                <a:schemeClr val="tx2"/>
              </a:solidFill>
            </a:endParaRPr>
          </a:p>
          <a:p>
            <a:r>
              <a:rPr lang="en-US" sz="2600" b="1" dirty="0" smtClean="0">
                <a:solidFill>
                  <a:schemeClr val="tx2"/>
                </a:solidFill>
              </a:rPr>
              <a:t>Start </a:t>
            </a:r>
            <a:r>
              <a:rPr lang="en-US" sz="2600" b="1" dirty="0">
                <a:solidFill>
                  <a:schemeClr val="tx2"/>
                </a:solidFill>
              </a:rPr>
              <a:t>at home at </a:t>
            </a:r>
            <a:r>
              <a:rPr lang="en-US" sz="2600" b="1" dirty="0" smtClean="0">
                <a:solidFill>
                  <a:schemeClr val="tx2"/>
                </a:solidFill>
              </a:rPr>
              <a:t>9AM</a:t>
            </a:r>
          </a:p>
          <a:p>
            <a:endParaRPr lang="en-US" sz="2600" dirty="0"/>
          </a:p>
          <a:p>
            <a:r>
              <a:rPr lang="en-US" sz="2600" dirty="0" smtClean="0">
                <a:solidFill>
                  <a:schemeClr val="tx2"/>
                </a:solidFill>
              </a:rPr>
              <a:t>Travelling takes </a:t>
            </a:r>
            <a:r>
              <a:rPr lang="en-US" sz="2600" b="1" dirty="0" smtClean="0">
                <a:solidFill>
                  <a:schemeClr val="tx2"/>
                </a:solidFill>
              </a:rPr>
              <a:t>fixed times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Waiting takes </a:t>
            </a:r>
            <a:r>
              <a:rPr lang="en-US" sz="2600" b="1" dirty="0" smtClean="0">
                <a:solidFill>
                  <a:schemeClr val="tx2"/>
                </a:solidFill>
              </a:rPr>
              <a:t>random times</a:t>
            </a:r>
          </a:p>
          <a:p>
            <a:endParaRPr lang="en-US" sz="2600" dirty="0"/>
          </a:p>
          <a:p>
            <a:r>
              <a:rPr lang="en-US" sz="2600" b="1" dirty="0" smtClean="0">
                <a:solidFill>
                  <a:srgbClr val="C00000"/>
                </a:solidFill>
              </a:rPr>
              <a:t>Maximize expected no. tasks before 5PM</a:t>
            </a:r>
          </a:p>
        </p:txBody>
      </p:sp>
      <p:sp>
        <p:nvSpPr>
          <p:cNvPr id="39" name="TextBox 38"/>
          <p:cNvSpPr txBox="1"/>
          <p:nvPr/>
        </p:nvSpPr>
        <p:spPr>
          <a:xfrm rot="224899">
            <a:off x="6807902" y="4287997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 </a:t>
            </a:r>
            <a:r>
              <a:rPr lang="en-US" b="1" dirty="0" err="1" smtClean="0">
                <a:solidFill>
                  <a:srgbClr val="C00000"/>
                </a:solidFill>
              </a:rPr>
              <a:t>hrs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35036" y="228600"/>
            <a:ext cx="1704164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5</a:t>
            </a:r>
            <a:r>
              <a:rPr lang="en-US" sz="2800" b="1" dirty="0" smtClean="0">
                <a:solidFill>
                  <a:srgbClr val="C00000"/>
                </a:solidFill>
              </a:rPr>
              <a:t>:00PM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5000" y="5542088"/>
            <a:ext cx="3078291" cy="10873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Time Up!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Completed 0 Tasks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21997 -0.16944 " pathEditMode="relative" ptsTypes="AA">
                                      <p:cBhvr>
                                        <p:cTn id="43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97 -0.16945 C 0.22483 -0.16204 0.24723 -0.12847 0.25434 -0.11459 C 0.25938 -0.10463 0.26094 -0.08565 0.26302 -0.0757 C 0.26823 -0.05209 0.2724 -0.02778 0.28021 -0.00486 C 0.28108 0.0044 0.28108 0.01342 0.2823 0.02268 C 0.28316 0.02731 0.28646 0.03634 0.28646 0.03657 C 0.28941 0.05879 0.29375 0.08102 0.30573 0.10023 C 0.30799 0.1169 0.30955 0.13333 0.31684 0.14815 C 0.31893 0.16342 0.32257 0.17731 0.32743 0.19166 C 0.33542 0.24305 0.33368 0.29537 0.33368 0.34722 " pathEditMode="relative" rAng="0" ptsTypes="fffffffffA">
                                      <p:cBhvr>
                                        <p:cTn id="86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2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68 0.34722 C 0.35643 0.30046 0.34271 0.32754 0.36077 0.30347 C 0.3632 0.30023 0.36806 0.29305 0.37084 0.2919 C 0.37448 0.29051 0.37848 0.29074 0.3823 0.29004 C 0.3849 0.28796 0.38664 0.28426 0.38941 0.28241 C 0.39931 0.27569 0.39254 0.28403 0.39653 0.2787 " pathEditMode="relative" ptsTypes="fffffA">
                                      <p:cBhvr>
                                        <p:cTn id="108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28" grpId="1"/>
      <p:bldP spid="30" grpId="0"/>
      <p:bldP spid="30" grpId="1"/>
      <p:bldP spid="6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/>
      <p:bldP spid="39" grpId="1"/>
      <p:bldP spid="40" grpId="0" animBg="1"/>
      <p:bldP spid="40" grpId="1" animBg="1"/>
      <p:bldP spid="41" grpId="0" animBg="1"/>
      <p:bldP spid="4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Orienteering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with </a:t>
            </a:r>
            <a:r>
              <a:rPr lang="en-US" dirty="0" smtClean="0">
                <a:solidFill>
                  <a:srgbClr val="C00000"/>
                </a:solidFill>
              </a:rPr>
              <a:t>metric distances</a:t>
            </a:r>
          </a:p>
          <a:p>
            <a:endParaRPr lang="en-US" dirty="0" smtClean="0"/>
          </a:p>
          <a:p>
            <a:r>
              <a:rPr lang="en-US" dirty="0" smtClean="0"/>
              <a:t>Distribution of </a:t>
            </a:r>
            <a:r>
              <a:rPr lang="en-US" dirty="0" smtClean="0">
                <a:solidFill>
                  <a:srgbClr val="C00000"/>
                </a:solidFill>
              </a:rPr>
              <a:t>wait times </a:t>
            </a:r>
            <a:r>
              <a:rPr lang="en-US" dirty="0" smtClean="0"/>
              <a:t>at vertices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Rewards</a:t>
            </a:r>
            <a:r>
              <a:rPr lang="en-US" dirty="0" smtClean="0"/>
              <a:t> at vertices</a:t>
            </a:r>
          </a:p>
          <a:p>
            <a:endParaRPr lang="en-US" dirty="0"/>
          </a:p>
          <a:p>
            <a:r>
              <a:rPr lang="en-US" dirty="0" smtClean="0"/>
              <a:t>Total </a:t>
            </a:r>
            <a:r>
              <a:rPr lang="en-US" dirty="0" smtClean="0">
                <a:solidFill>
                  <a:srgbClr val="C00000"/>
                </a:solidFill>
              </a:rPr>
              <a:t>budget 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22AD-4C72-4812-A99F-D8C99DF6FC37}" type="datetime1">
              <a:rPr lang="en-US" smtClean="0"/>
              <a:t>1/20/2012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AutoShape 2" descr="data:image/jpeg;base64,/9j/4AAQSkZJRgABAQAAAQABAAD/2wCEAAkGBhQRERQUEhQWFRUUFxcWGBcVFhYaGxgdHB8dHx8bGhoYHyYiGB8jHh0cIC8iIycpLCwsHSAxNTEqNSYrLSsBCQoKBQUFDQUFDSkYEhgpKSkpKSkpKSkpKSkpKSkpKSkpKSkpKSkpKSkpKSkpKSkpKSkpKSkpKSkpKSkpKSkpKf/AABEIAIQAyAMBIgACEQEDEQH/xAAbAAEAAwEBAQEAAAAAAAAAAAAABQYHBAMCAf/EAEYQAAIBAwEFBgMECAQBDQAAAAECAwAEEQUGEiExQQcTIlFhcTKBkRRSobEVIzNCQ2JygiSSwfDxFhclNEVUc3WissLR4f/EABQBAQAAAAAAAAAAAAAAAAAAAAD/xAAUEQEAAAAAAAAAAAAAAAAAAAAA/9oADAMBAAIRAxEAPwDcapevdpKpM1rYwPfXS/EkRxHF/wCJJxC+3yODX52l65MiQWVo27dXzmNWH8NB+0k4csA/mRxFTmymysGnW6wQLgDizH4pG6sx6k/hyFBVgNopfFnT4P5D3rH5kbw/GvlttdTsfFqViskA+KeyYtuD7zRsc46k8MVL6pt0/wBqe0sbVruaIBpj3ixRxb3INIwbxHyA/I1P6NeSyxBp4DBJkgxl1fGDzDLwYHmOXtQNG1qG7hWa3kWSNuTL+RHMEdQeNd1ZlrFj+g7+O7g8NjeSCK6iHBIpG+GZRyUeflx8xjTaBSlKBSlKBSlKBSlKBSlKBSlKBSlKBSlKBSlKBSlKDPR+s2oO9/A0/Ke7SAE/RiK0Ks722f7Bq1jqDcIZFaznbom8d6Nj6Zzk9N2tEBoMj2I0C6nn1Yrdva/46YZjSMyM3Nd8yA+AKRhRjOTx5VbOzLaOa7tpluSrTWtxLbNIowJNzHix0zn8K6tV2ESWaSeG4uLWSYBZTbuqiTAwCwZWAYDhvDBqS2c2chsIFgt1IQEkknLMx5sxPMmghe1m3D6PeBuke8PdSCPyqa2WumlsrWRzlnghdj6sik/iaqfbBqYa3i0+Nh39/KkSgkeFN4FnPpyHrnhyq9WdqsUaRoMKiqij0UYH4Cg9qUpQKUpQKUpQKUpQKVQdZ22ubq4ez0hFZ4jie6k4wwn7o++/15cjxx8x9lBlG9fahe3Dnnuy91H/AGoucfWg0ClZ9L2XSwDe0/UruFxySZ++iPoVblnz4+1dWzW3My3AsdTjWC7IzG6fsbkDqhPJv5fy5UF3pSlApSlApSlApSlBw63osV5BJBOu9HIMMPyIPQg8QfOqDZate6GO5u45LyxThFdRDekiUclmTqAP3vIdeAGmUoKfbdrelyKGF5Gvo4ZSPkRXBe9rsMhMWmxSX055CNWWNfV5GA3R/vI51a7rZe0lbektYHY/vPDGx+pXNd1raJEu7Gioo/dRQo+g4UGf2HZQLoSz6uRPdXAA8BIW3UcQkXqOp/PiT4/a9R0ThNv6jYL/ABFH+IgX+cfxFHn88ryrTKUERo+1lrdW5uIZkaJQSzZxuYGTvg8UIHnVQbbO+1NiukRJHbqSpvbkHdYjn3UeMt7kH5VB7XbFW9zrUNrbKYRJEZr7umKq8YYbqlV4bzMOf8ynnWuWlokSLHGoREAVVUYAA5ACgoy7A6iRl9an3/5IY1Uf273GvCWbWtN8blNTt1+LcTurhR1IUZDe3iJx0517dp/aS+mru20ayyqFeUvvbkSMd1d7dIO87chnkCa0AUEVs1tNBqEAntn3kPAg8GRuqsOhH/7UrWba7Z/onVYLyHw21/ILe6QcFEjfs5ccgSc5Pv8AerQbvUYohmWRIx5uyqP/AFEUHRVS7T9dktbBhAcT3DpbQ4ODvyHGR6gZI9cV7XvaZpkPx3sH9j7/AP7M1Q9q+0Sy1C80uO3kZxHfRs+UdV48F4sBk5NBpOx+zEenWkdvEB4Rl26u5+Jz7n6DA6VR9v8AaZ4dXggkvpLO1a2LuybnxhpAPiRueAOXStSqFvto7GKV1mnt45VUBhI8atunJA8RBI4k49aD82RKGDfjvHvUdiRK7RnHADdHdqoGMciM5Jrj7Q9lBf2bKvCeL9bbuODJIvEYPTOMfQ9BVd7IlVp9UltxiyluVNvgFVJAYSMg+6Tu8vLHStJNBX9gdojf6fb3DfG64fH318Le2SM/OrBVB7FjnT5GHwNdXBT+ne4Y/Gr9QKVyapqsVtE0s8ixxpxLMcAf/Z8gOJqjjtEvbzjpenNJF0uLlu6RvVV5sPXPyoNDpWeDXNfi8UlhaTKOawzMrfIuxH4VL7Mdo0F3KbeRJLW6Xnb3A3WPqh5OOvDjjjigtlKUoFKUoFKUoFKUoM/2ZGdoNVLfEIrUL/SRx/ECrxqM7pFI8ad46ozKgON9gCQuTyycD51QdrpP0Zq1vqLcLa4T7Jct0Q5zHI3pwAz0CnzrRUcEAg5B4gjrQYJtvJMmjTi4s7lLi4mjmuLiQQhC+8MKN2QsEUYRRj6ZNbfpF+00Yd4ZICSRuS7m8MdfAzDB968NpNm4b+AwXALRsVYhWKnKnI4ipSgoPbkoOjT55hoivvvivux7F9LQAtbF2PPvJJG4/wCauTba7Go6ha6ZF4likW6uyOIVU4rGfVieI9V9a0agg7HYewhx3dnbqR17pCfqQTXJ2gbLm90+SGHwypuyw44YkQ5XHlniM+tWelBW9gtr11G1Dnwzx/q7iI8GjkHAgg8QCQSPpzBqXv8ARIJyDNDFKRyMkaPj23gcVWdpuz9pJ/tlhN9kvMYZgMxzD7sqdeQ8WD7HAxwRbXavB4bnSu/I/iWsy7rf2MCR9flQX+KIKAqgAAYAAAAHkAOVVDtL2qNtbi3t/FeXf6qCNfiy3Av6BR1PX2OIB+0LU7u5Nla2SWs4jEha6l3t1CQN4KqjPE8vF7VZdktgVtZGubiVrq9kGHncfCPuxr+4vTz9hwoK5pvZ9qWlwoNOvFlCqC9tcrmMtzbu3GCgJzgcPU1IWnausLCLVbaWxkPAOwLwv/TIo/4edX+q/wBoDAaZeEqGxbykBgCM7pwcHhwPH5UFQ0iy/T1691P4tPtZDHaxH4JnX4pnH7w8gfboQb7resi0jVu5mmydxUt4y7cieI4BRw5kgcqiuzOzEWk2SryMKOfd/EfxNWeggdktrk1FJmSOSIwTNA6yhAwdQCfgZhwzjn0ry212Ki1GHdbwTJ4oZ14PE44ggjjjPMf6gGoHsi/7U/8AM7n/AONaDQVLs42mlurd4roYu7RzBOPMjk4x0YfiDilRWmfqtprpF4LPZRysB95GCgn5Z+tKDQqUpQKUpQKUpQcuqaXHcwvDMgeOQbrKeo/0PUHoaoEFlqejeCBDqNiPgQtu3EI+6CeEijoMf5a0mlBQR2x244SWl/G/3Gtmz+Brhi24v9WTGl232eFsg3lyV4Y4Hu41zlh8/lzrTKz/ALKj3EmpWP8A3a6Z0HlHN4lA+h+tBYdjtjYtOiZULSSyHfmmfi8r+bHy4nA6ZPMkkz9KUClKUClKUGe7Xr9m1vTLr92cSWbnpx8SfVifpWhVRe2W0Y6aZk/aWksVyh8ijYz9CauWn3qzRRyp8MiK6+zAEfgaDorj1jThcW80LcBLG8ZPlvKRn5ZzXZXy7hQSSAAMkngAPM0FK7ItU37AW0nCexZreVDzBUndPsRyPoatOs2s0kRW3mEEmRiRohKAOo3Cy5z71kxubq71OfUdFiUxQqIpS7FVvmU8Qg5ZAxhuHIceOKuOk9rllIe7uGaznXg8NyChU/1EbpHrw9qD52S2Eu7GV2+3pJHNO9xNH9kVS7Pzw/encHAcAKvFV287Q9OiXee9t8fyyq5+iEmqpf7QXOuj7Pp6SQWb+Ga9kUqXXqkCnic8s/Lh1Dq2EYXuqahqC8YhuWcDdHCYLsPMFguD6mlXTQ9Eis4I7eBd2OMYA6+pJ6kniT5mv2g7qUpQKUpQKUpQKUpQKzyT/C7SqeSX9oV9DJEfxO6B/mq76tq8NrE01xIsca82Y4Ht6k9AOJrLNd1m71ee0uNMsZN20kaSO4uCI0kDABlCnBKtgcQenKg1+lZ4Nc1+LxSWFpMo5rBMyt8i7MPwqY2Y7RYLyQwOr210vxW843X906OOvDjjjigtdKUoFfE86opZ2CqoJZmIAAHMknkBX3Wc7ZltU1GPSlYrbxoLi8KkgsM+CLPTPAn3B/doPDWNr7jV45rbS7USwOrxPd3BKRcQVPdjm5Gc56Ecq/dH2P1y2t44o9QtgsSBFQwbwwOQLFcny5Vf3VLW3PdRHchjJWKJRkhQSEQeZxgepqo33aDd2sff3emPFbAjfdbiOSSME4DNEFGBnn4uFBy/8ttQ04/9LWqvByN3Z7zKnrJGeIHrw9jXHqGqS7QTG2s2aPToyBcXIBBnPPuos9PM/XhgNpcciTRgjDxyKCOoZWHkeYINZ3pFudG1VbVM/YdQ3mhUnIhmXiyL5Kw5D1HkchoGmaZHbRJDCgSOMBVUcgP9T1z1ry1TQre5GLiGKUDl3iK2PbI4fKu+lBXrTs+06Jt5LK3B8+6U49t4HFWADHAV+0oFKUoFKUoFKUoFKUoFKVA7eXhh028dfiWCXBHQlSM/LOaCnaLY/p68e8uPFYW0jR2kJ+CVl4NM4/eHkD7dDnQdX1L7NEXEUsuCFEcKbzEngMDIAHqSAKieziyEWlWSryMEb/NxvH8Sanrzf7t+63e83W3N/O7vYO7vbvHGcZxxxQQGh7dxXFy1q8U1tcKveCO4VQWX7ylGYMPn5+Rr9222Ji1GHB/Vzx+KCdeDxOOIII47ueY+fPFVOxM0WuQPqoTv54XhtGtie5AXxOrBxv7/AIuZ4eL6ahQVPs52mku7d0uRu3Vq5guB5svJx6MOPDhkHHCrZWR6hpNzJtDdw2d2bPvraKeVliWTeKEIBgkYPiJzmp3/AJrJJP8ArOq38vmEkESn+1c/nQXm5vEjGZHVB5swUfU1Q+zadZr/AFiZWV965jQMpDAoindwRwxxNdFv2KaWp3nheVupllkYn34iovS7WPRdaMKIIrTUY0EWM7qzR5G5knhvBj7lloNOrMO0HWpNTlbSLDDEkfa5+aQoCDu5HNsjiPTHPO7pF7bd5G6B2QurLvoQGXII3lJBwRzHDmKpeidlIs0ZLa/vIlZt5t37Plj5kmIk/WguWmWCwQxQrkrEiRjPPCgKM/IVSu1/ww2Mg+OO/tivuSRj5irzawlERSzOVVVLvjeYgY3m3QBk8zgAVn+09yNQ1izso/Elk/2y5I5Ky/skz55OcfzDyNBotKUoFKUoFKUoFKUoFKUoFKUoFcOuaYLm2mgPATRvHny3lIz8s5rupQUnsj1bvNPWCThPZE20qHmpQkL8ivX0NWTXbCaZALe4Nu6tne7tJARgjdZGxkcc8CDkCqrtVspcQXX6S0zBnIC3Fuxwtyo8j+7IOh9vUN76T2t2Mp7u4Y2c68HhuQUKn+o+Ej14e1B7absJJ9rju767a6lhDCECJYY497gSEUtliOufyGLcTVeve0TTol3nvbfH8kqufohJqp3+vXOuj7PYJJb2T8JryRSpkXqkCnic8iflw6h17AsL3UtQ1FeMRKWkDdGWPi7DzBYLg+9aHXDoujRWkEcEC7sca7qj/UnqSeJPma7qBUPtXstDqNu0E4OD4ldfijYcnU9CPxGRUxSgze22pv8ASh3WpQSXUC8EvbZSxK9O+j5g45nP+bnXcvbZpRXe+049DHJn6btXqvFrKMtvFF3vvboz9edBn9xt7d6iO70i2kVW4G8uV3I0B6opyZD/ALwas2xmxsenQsqsZJZW35pn+OVz1PkOJwM8MnmSSbBSgUpSgUpSgUpSgUpSgUpSgUpSgUpSgVwapoNvcjFxBFKBy7xFbHsSOHypSgjbPYDT4m3ksrcHz7pTj23gcVYAMUpQftKUoFKUoFKUoFKUoFKUoFKUoFKU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RERQUEhQWFRUUFxcWGBcVFhYaGxgdHB8dHx8bGhoYHyYiGB8jHh0cIC8iIycpLCwsHSAxNTEqNSYrLSsBCQoKBQUFDQUFDSkYEhgpKSkpKSkpKSkpKSkpKSkpKSkpKSkpKSkpKSkpKSkpKSkpKSkpKSkpKSkpKSkpKSkpKf/AABEIAIQAyAMBIgACEQEDEQH/xAAbAAEAAwEBAQEAAAAAAAAAAAAABQYHBAMCAf/EAEYQAAIBAwEFBgMECAQBDQAAAAECAwAEEQUGEiExQQcTIlFhcTKBkRRSobEVIzNCQ2JygiSSwfDxFhclNEVUc3WissLR4f/EABQBAQAAAAAAAAAAAAAAAAAAAAD/xAAUEQEAAAAAAAAAAAAAAAAAAAAA/9oADAMBAAIRAxEAPwDcapevdpKpM1rYwPfXS/EkRxHF/wCJJxC+3yODX52l65MiQWVo27dXzmNWH8NB+0k4csA/mRxFTmymysGnW6wQLgDizH4pG6sx6k/hyFBVgNopfFnT4P5D3rH5kbw/GvlttdTsfFqViskA+KeyYtuD7zRsc46k8MVL6pt0/wBqe0sbVruaIBpj3ixRxb3INIwbxHyA/I1P6NeSyxBp4DBJkgxl1fGDzDLwYHmOXtQNG1qG7hWa3kWSNuTL+RHMEdQeNd1ZlrFj+g7+O7g8NjeSCK6iHBIpG+GZRyUeflx8xjTaBSlKBSlKBSlKBSlKBSlKBSlKBSlKBSlKBSlKBSlKDPR+s2oO9/A0/Ke7SAE/RiK0Ks722f7Bq1jqDcIZFaznbom8d6Nj6Zzk9N2tEBoMj2I0C6nn1Yrdva/46YZjSMyM3Nd8yA+AKRhRjOTx5VbOzLaOa7tpluSrTWtxLbNIowJNzHix0zn8K6tV2ESWaSeG4uLWSYBZTbuqiTAwCwZWAYDhvDBqS2c2chsIFgt1IQEkknLMx5sxPMmghe1m3D6PeBuke8PdSCPyqa2WumlsrWRzlnghdj6sik/iaqfbBqYa3i0+Nh39/KkSgkeFN4FnPpyHrnhyq9WdqsUaRoMKiqij0UYH4Cg9qUpQKUpQKUpQKUpQKVQdZ22ubq4ez0hFZ4jie6k4wwn7o++/15cjxx8x9lBlG9fahe3Dnnuy91H/AGoucfWg0ClZ9L2XSwDe0/UruFxySZ++iPoVblnz4+1dWzW3My3AsdTjWC7IzG6fsbkDqhPJv5fy5UF3pSlApSlApSlApSlBw63osV5BJBOu9HIMMPyIPQg8QfOqDZate6GO5u45LyxThFdRDekiUclmTqAP3vIdeAGmUoKfbdrelyKGF5Gvo4ZSPkRXBe9rsMhMWmxSX055CNWWNfV5GA3R/vI51a7rZe0lbektYHY/vPDGx+pXNd1raJEu7Gioo/dRQo+g4UGf2HZQLoSz6uRPdXAA8BIW3UcQkXqOp/PiT4/a9R0ThNv6jYL/ABFH+IgX+cfxFHn88ryrTKUERo+1lrdW5uIZkaJQSzZxuYGTvg8UIHnVQbbO+1NiukRJHbqSpvbkHdYjn3UeMt7kH5VB7XbFW9zrUNrbKYRJEZr7umKq8YYbqlV4bzMOf8ynnWuWlokSLHGoREAVVUYAA5ACgoy7A6iRl9an3/5IY1Uf273GvCWbWtN8blNTt1+LcTurhR1IUZDe3iJx0517dp/aS+mru20ayyqFeUvvbkSMd1d7dIO87chnkCa0AUEVs1tNBqEAntn3kPAg8GRuqsOhH/7UrWba7Z/onVYLyHw21/ILe6QcFEjfs5ccgSc5Pv8AerQbvUYohmWRIx5uyqP/AFEUHRVS7T9dktbBhAcT3DpbQ4ODvyHGR6gZI9cV7XvaZpkPx3sH9j7/AP7M1Q9q+0Sy1C80uO3kZxHfRs+UdV48F4sBk5NBpOx+zEenWkdvEB4Rl26u5+Jz7n6DA6VR9v8AaZ4dXggkvpLO1a2LuybnxhpAPiRueAOXStSqFvto7GKV1mnt45VUBhI8atunJA8RBI4k49aD82RKGDfjvHvUdiRK7RnHADdHdqoGMciM5Jrj7Q9lBf2bKvCeL9bbuODJIvEYPTOMfQ9BVd7IlVp9UltxiyluVNvgFVJAYSMg+6Tu8vLHStJNBX9gdojf6fb3DfG64fH318Le2SM/OrBVB7FjnT5GHwNdXBT+ne4Y/Gr9QKVyapqsVtE0s8ixxpxLMcAf/Z8gOJqjjtEvbzjpenNJF0uLlu6RvVV5sPXPyoNDpWeDXNfi8UlhaTKOawzMrfIuxH4VL7Mdo0F3KbeRJLW6Xnb3A3WPqh5OOvDjjjigtlKUoFKUoFKUoFKUoM/2ZGdoNVLfEIrUL/SRx/ECrxqM7pFI8ad46ozKgON9gCQuTyycD51QdrpP0Zq1vqLcLa4T7Jct0Q5zHI3pwAz0CnzrRUcEAg5B4gjrQYJtvJMmjTi4s7lLi4mjmuLiQQhC+8MKN2QsEUYRRj6ZNbfpF+00Yd4ZICSRuS7m8MdfAzDB968NpNm4b+AwXALRsVYhWKnKnI4ipSgoPbkoOjT55hoivvvivux7F9LQAtbF2PPvJJG4/wCauTba7Go6ha6ZF4likW6uyOIVU4rGfVieI9V9a0agg7HYewhx3dnbqR17pCfqQTXJ2gbLm90+SGHwypuyw44YkQ5XHlniM+tWelBW9gtr11G1Dnwzx/q7iI8GjkHAgg8QCQSPpzBqXv8ARIJyDNDFKRyMkaPj23gcVWdpuz9pJ/tlhN9kvMYZgMxzD7sqdeQ8WD7HAxwRbXavB4bnSu/I/iWsy7rf2MCR9flQX+KIKAqgAAYAAAAHkAOVVDtL2qNtbi3t/FeXf6qCNfiy3Av6BR1PX2OIB+0LU7u5Nla2SWs4jEha6l3t1CQN4KqjPE8vF7VZdktgVtZGubiVrq9kGHncfCPuxr+4vTz9hwoK5pvZ9qWlwoNOvFlCqC9tcrmMtzbu3GCgJzgcPU1IWnausLCLVbaWxkPAOwLwv/TIo/4edX+q/wBoDAaZeEqGxbykBgCM7pwcHhwPH5UFQ0iy/T1691P4tPtZDHaxH4JnX4pnH7w8gfboQb7resi0jVu5mmydxUt4y7cieI4BRw5kgcqiuzOzEWk2SryMKOfd/EfxNWeggdktrk1FJmSOSIwTNA6yhAwdQCfgZhwzjn0ry212Ki1GHdbwTJ4oZ14PE44ggjjjPMf6gGoHsi/7U/8AM7n/AONaDQVLs42mlurd4roYu7RzBOPMjk4x0YfiDilRWmfqtprpF4LPZRysB95GCgn5Z+tKDQqUpQKUpQKUpQcuqaXHcwvDMgeOQbrKeo/0PUHoaoEFlqejeCBDqNiPgQtu3EI+6CeEijoMf5a0mlBQR2x244SWl/G/3Gtmz+Brhi24v9WTGl232eFsg3lyV4Y4Hu41zlh8/lzrTKz/ALKj3EmpWP8A3a6Z0HlHN4lA+h+tBYdjtjYtOiZULSSyHfmmfi8r+bHy4nA6ZPMkkz9KUClKUClKUGe7Xr9m1vTLr92cSWbnpx8SfVifpWhVRe2W0Y6aZk/aWksVyh8ijYz9CauWn3qzRRyp8MiK6+zAEfgaDorj1jThcW80LcBLG8ZPlvKRn5ZzXZXy7hQSSAAMkngAPM0FK7ItU37AW0nCexZreVDzBUndPsRyPoatOs2s0kRW3mEEmRiRohKAOo3Cy5z71kxubq71OfUdFiUxQqIpS7FVvmU8Qg5ZAxhuHIceOKuOk9rllIe7uGaznXg8NyChU/1EbpHrw9qD52S2Eu7GV2+3pJHNO9xNH9kVS7Pzw/encHAcAKvFV287Q9OiXee9t8fyyq5+iEmqpf7QXOuj7Pp6SQWb+Ga9kUqXXqkCnic8s/Lh1Dq2EYXuqahqC8YhuWcDdHCYLsPMFguD6mlXTQ9Eis4I7eBd2OMYA6+pJ6kniT5mv2g7qUpQKUpQKUpQKUpQKzyT/C7SqeSX9oV9DJEfxO6B/mq76tq8NrE01xIsca82Y4Ht6k9AOJrLNd1m71ee0uNMsZN20kaSO4uCI0kDABlCnBKtgcQenKg1+lZ4Nc1+LxSWFpMo5rBMyt8i7MPwqY2Y7RYLyQwOr210vxW843X906OOvDjjjigtdKUoFfE86opZ2CqoJZmIAAHMknkBX3Wc7ZltU1GPSlYrbxoLi8KkgsM+CLPTPAn3B/doPDWNr7jV45rbS7USwOrxPd3BKRcQVPdjm5Gc56Ecq/dH2P1y2t44o9QtgsSBFQwbwwOQLFcny5Vf3VLW3PdRHchjJWKJRkhQSEQeZxgepqo33aDd2sff3emPFbAjfdbiOSSME4DNEFGBnn4uFBy/8ttQ04/9LWqvByN3Z7zKnrJGeIHrw9jXHqGqS7QTG2s2aPToyBcXIBBnPPuos9PM/XhgNpcciTRgjDxyKCOoZWHkeYINZ3pFudG1VbVM/YdQ3mhUnIhmXiyL5Kw5D1HkchoGmaZHbRJDCgSOMBVUcgP9T1z1ry1TQre5GLiGKUDl3iK2PbI4fKu+lBXrTs+06Jt5LK3B8+6U49t4HFWADHAV+0oFKUoFKUoFKUoFKUoFKVA7eXhh028dfiWCXBHQlSM/LOaCnaLY/p68e8uPFYW0jR2kJ+CVl4NM4/eHkD7dDnQdX1L7NEXEUsuCFEcKbzEngMDIAHqSAKieziyEWlWSryMEb/NxvH8Sanrzf7t+63e83W3N/O7vYO7vbvHGcZxxxQQGh7dxXFy1q8U1tcKveCO4VQWX7ylGYMPn5+Rr9222Ji1GHB/Vzx+KCdeDxOOIII47ueY+fPFVOxM0WuQPqoTv54XhtGtie5AXxOrBxv7/AIuZ4eL6ahQVPs52mku7d0uRu3Vq5guB5svJx6MOPDhkHHCrZWR6hpNzJtDdw2d2bPvraKeVliWTeKEIBgkYPiJzmp3/AJrJJP8ArOq38vmEkESn+1c/nQXm5vEjGZHVB5swUfU1Q+zadZr/AFiZWV965jQMpDAoindwRwxxNdFv2KaWp3nheVupllkYn34iovS7WPRdaMKIIrTUY0EWM7qzR5G5knhvBj7lloNOrMO0HWpNTlbSLDDEkfa5+aQoCDu5HNsjiPTHPO7pF7bd5G6B2QurLvoQGXII3lJBwRzHDmKpeidlIs0ZLa/vIlZt5t37Plj5kmIk/WguWmWCwQxQrkrEiRjPPCgKM/IVSu1/ww2Mg+OO/tivuSRj5irzawlERSzOVVVLvjeYgY3m3QBk8zgAVn+09yNQ1izso/Elk/2y5I5Ky/skz55OcfzDyNBotKUoFKUoFKUoFKUoFKUoFKUoFcOuaYLm2mgPATRvHny3lIz8s5rupQUnsj1bvNPWCThPZE20qHmpQkL8ivX0NWTXbCaZALe4Nu6tne7tJARgjdZGxkcc8CDkCqrtVspcQXX6S0zBnIC3Fuxwtyo8j+7IOh9vUN76T2t2Mp7u4Y2c68HhuQUKn+o+Ej14e1B7absJJ9rju767a6lhDCECJYY497gSEUtliOufyGLcTVeve0TTol3nvbfH8kqufohJqp3+vXOuj7PYJJb2T8JryRSpkXqkCnic8iflw6h17AsL3UtQ1FeMRKWkDdGWPi7DzBYLg+9aHXDoujRWkEcEC7sca7qj/UnqSeJPma7qBUPtXstDqNu0E4OD4ldfijYcnU9CPxGRUxSgze22pv8ASh3WpQSXUC8EvbZSxK9O+j5g45nP+bnXcvbZpRXe+049DHJn6btXqvFrKMtvFF3vvboz9edBn9xt7d6iO70i2kVW4G8uV3I0B6opyZD/ALwas2xmxsenQsqsZJZW35pn+OVz1PkOJwM8MnmSSbBSgUpSgUpSgUpSgUpSgUpSgUpSgUpSgVwapoNvcjFxBFKBy7xFbHsSOHypSgjbPYDT4m3ksrcHz7pTj23gcVYAMUpQftKUoFKUoFKUoFKUoFKUoFKUoFKU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52" y="1600199"/>
            <a:ext cx="1274537" cy="84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174" y="2667000"/>
            <a:ext cx="10219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 descr="http://t1.gstatic.com/images?q=tbn:ANd9GcSURsbM5hJic9qn2WVV1EmWh-Fp_j29Uun5fzAWuEg5kBQTR7r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91" y="3934707"/>
            <a:ext cx="1108260" cy="8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data:image/jpeg;base64,/9j/4AAQSkZJRgABAQAAAQABAAD/2wCEAAkGBhQSEBUUEhQUFRQVFxUXFxUUFRcWFRQWGBQVFBcVFhQXHCYeGhkkGRUVHy8gIycpLCwsFR4xNTAqNSYrLCkBCQoKDgwOGA8PFykcHSQsLCksLCkpKSwsLCksKSksLCwpKSksLCkpKSksLCwsKSksKSksLCkpLCwsLCwsKSksKf/AABEIAOgA2gMBIgACEQEDEQH/xAAcAAEAAQUBAQAAAAAAAAAAAAAABgECBAUHAwj/xABGEAABAwIDAwoBCgUDAgcBAAABAAIDBBESITEFBkEHEyIyUWFxgZGhsRQjQlJicoKywdGSosLh8DND8XOzJCU1RFNjgxb/xAAZAQEAAwEBAAAAAAAAAAAAAAAAAQMEAgX/xAAiEQEAAwACAwACAwEAAAAAAAAAAQIRAyESMUEiMgRhcTP/2gAMAwEAAhEDEQA/AO4oiICIotvrvK6ACKPJ72k479QXtkO0558FEziYjemRJv3SicQ4yXYgzE0XYHXtYu/ZSFcFc0N0sOIFulkc3X7SfgV3eDqt8B8FzW3k7vXxXoiLtWIiICIiAiIgIiICIiAiIgIixKzasURAkkYwnMBxAJHggy0XjTVjJBdj2u+6QfgvZAREQEREBERBQmy5DvjtBstdKWuBDMLRY3BLQAR63Ur5R9qARsguQJDieR9Vug83WP4VzSSKxux3EgG2oGQ9gPVZ+a/xo4qfVm0b9En7RxEZnXjxXfoDdjbaWHwXEJ6QujYRe7gQCRYYrEnCfw/zLpPJ1t4VFG1pPzkPQcDrYdU+mXko4LbGHNH1KkRFpZxERAREQEREBERAREQFbJIGgkmwAuSdAO1UklDRcmwWrqaoyZDJvf8AS8e7uQa2TlAga8tc2RoF7OI17MtRdQOu2q+rmfK5rbkYWN+iLA2u4nINzde2Zup5tjYzJoiHNuQLjty1F+8e655BTGnfJE65BvZw0LS3GDbWzmi18tddVm5ptHTTxRX3ClK2fnmwwl3Pk2GDIAjXXQDO5yyC7HQP6AYZBI9gAeQRcutmSBpc3XBZtoyNmL2PILg8Ym9EuZcdHLQWtw+ipfyUTv8AlcrSSQY8Rv8AeFr94z9V1x2+I5K726qiIr2cREQEREES303LdWFr45ML2gNs6+FwBJGYvY5ngVCtrbk1NKzG/BIwWu5hJw3Org4A2vxXYla9gIIIBByIOh8VxbjiyyvJMOO7Fro42vbJiLXAjIAuadQ5nY4Eaq3Ydf8AIq7E17XRPtpl827gQNHNtmM9AszfbYHySXFH/pSXLR9QgguaP0P7KP1Eodezm2c/5sNFnMbiyDr5Xt2LJG8ctPVod4Y4EXGYOYParlEOTnbnO03NPykh6JH2b2HocvRS+62xOxrHMZOCIilAiIgIl0ugIrJpmsaXOIa0C5JNgANSSsGl2/DK3FG/E25AIa6xtrYkZ+KDYrHqq0MGeZ4Aa/2CxZtpE5MFu8/ssVsXE6lTgpI90hu7yHAL2jjVWsXhtLasVOzHM8MbewvqT2ADMnwUpZJUD3o2US4YGl7mSGPCNXNlBfGO8B2IfiU5jnD2hzTdrgCD2gi4PotFt+7edcNREyUfehkDwf5VVy1iYjVnHOSjdFyaVMxa6XBEALNBzcBcnRveTqV0HdzdqKjjwx5udYvees8/oBwC2rTcK5TWsV9ObXmwiIunAiIgIiICIiDSb4bHFRSvbbpMBew/aaCbeYuPNcpoQGuDsJLcibG2QzIz1v3rt7m3C4tUs5mZ8Th1HlpGWdjl7ZrL/Ir1rTw2+K7D258lqmyMBPWEkQ1wEl2TtDYW1tmFJ9kb/vmrLNvzb3Oa1jgBkMgbjj5qJvphJ07EMZfEWgHOzsnDgbZ3tw7lvN2Nh4HUch1eZPa/6N91zxXmIiITesdzKevq3uGtvD91pK/YTzd9PNLDNqDje6Nx7HxuJBHeBfxW+YxVLFtZkT3f34mMxpasNjqG5A2GGTjlwuRmLZHuUpFZJ2j+H+6j++m7HymHGwWni6THDrEDMsv28R3jvWTuntr5VThx/wBRvRkH2gOsO5wz8+5SM+J02J7nS3BNmta0BrGjyuXE5k+ijmzNsTxbTlpHyvex7ecixHEW5Yi25z0x/wAIUv5tQfabP/PoCPqNB845UgWcpNfI7mKVrjeZ13Z8MQa0W7MRv+FTCloGxsaxoyaA0eAFlC95Y8W2qYHRvMenOOPxXQCnweYjV2BXKl1AsnmaxjnuNmtBcSeAAuSucx0z9q1hL8QhZwv1I75NH/2Ptn2Z9gWy5QNrue+OihF3yFpcBxuegzwyxHuAUo3f2O2lgbGM3avd9Zx1PhwHcAuo6jRkCMNAa0AAAAAcABYD0Wp2/lHOToKWX3DgFt5jmtHvNJ8xMBq8xQD8Tm4h7lU8np3T2llDfmmX1wtv44Rde6tYLC3Yrl2rEREBERAREQEREFr3WFzkBxK4ztqrZJXzSDpMdINOIs1tx44cvFdC5Qq/m6JzdDKRGPAm7v5QfVc32TA0uLpDhGG4sCb3sB52N7nsWX+RbrGjhj6zdryxRwyvjb0HXaL3NyQAGdtxkTc53HepTu+LijH1YpT7Mb8SVA9u1nzPzZdgYWgYrEg3JYQba2uTrwzU33QkxFn2YCPWY/sFVwdT/rvk9Ja1XBRbfahqXxsfSveDGSXMY4tLxlYi2pFjl3lYG6G/3OkQ1PRkvYPOVz9V4ys7v493H0cZU4Kh8sPyHaLXtygqzgcODJrkjyJJ/id2KXOK1+2tmNqIHxOyxDou4seM2vHeDb3SBs8S57VT33gaOzCPSBx/qUw2NVPfCznBaUXbIOGNpwuPeDa48V7R7LiEplwN51wAL7dIgCwF+ywT0IfvtsWpfVxVFKwvLWgGxF2uY4uabO1GfssvZ++sjCG19O+G5tzoaeb/ABa28iVL1RwBFiAR2HRNFqx6+tbDE+R/VY0uPgOHidPNZBZ2ei0m2KI1MrISCIW2lmOdn2J5uIHjmC49wHaoGs3M2O97311SPnZiSxp+gwjW3C4sB9kDtUvurUKmR4TPsb9mfpmo00maopIjxldO7wYMTf5rrcbWmwxPPdb1y+F1gbmxiSrlk4RRsjb4uJc638Pus9+71hbXqsymoVURXKRERAREQEREBERBAOVSqvzEI6znF3gMmD4u9FoKaIujYBdlmkh5bqbWafC4dmNMl77/ANTj2jh+oI269vS/qXrtPaDhHGGsjdGAQ05tDS52IhoObgG4RmRksHP+VsbOOMrCK762DBhcT0xcAEN0OYJAJvr4Kb7jPuf/AMh/3Cf1UB2tVmpfHEGF0hcxrQLDHcki+eTrOA9SdVPNyGFr3NdkQ0gjsIfYj1XXDHj4xKLzupoCtFvJuZDVjF1JhpI0ZnuePpD371uwrxnl8NfJbmVEdgbZlp5BSVuR0hmJOGUDLDiOp0tfPgeF5S5ygm89DFUl7aepY6Um5ZiuHOaLXwHLEALY47HtutdT8p8lM0Q1UDnyx5YsYGMcCcjfxGqkdRYLBXXUZ3O32ZXtfZhjkjsXMJxAgmwc05cctOxSO6gXEql1S6XQVLlRWlR/aO90eIw07X1M2YwQ5hvC739Vo7ygztt7z09IwPmktckNa0YnOIFyAB5ZmwzUDfvxWV0/N0ILBr0QBhaD1pJHDT24WK9tp7gTVPzlbUxQv0jaCDG0a4bki/l7qT7r7AjooMETg/EcTpcvnDoLW+iOAudT2qRp9u0LxGw1MplcT1GjDC21swzV7sz0neQCk3J5Balc/jJI8+QswflK0O9sl3RjsaT7n9lLd0IMFDAO1gd/GS/+pUR3yStt1SG5REVqkREQEREBERAVsjwASdACT5K5avearEdHO45WjcB4uGEe5CSQ5HJUunqpJSHXLnyWA0AuQAeNmj2WNNO8x5XaHXydbvHiO7MHxXpRzFmmls7fAnsydkseaZpxaXtZrbEk3uMQvplp4jtWDuZ1t9dNvyabHE9fzziLQAuAF7YjdrdTwuf4VJtnPwV8re2SZvq4uH5grOSWmIbO/tMbdLZgOcfzBU2181XyHTpxvHeHNAv/ABABXz1Ws/2q92mEtBWg39rnRUEhaSC4sZca2c4B1vK481vQ7iNCtTvXsk1NJJE3rmzm30xNIcBfvtbzWmFDmX/8zL8iFY11xiPRaDiY1ri3nMX3h5CxW1l3cdtWnilY5jZmExyYtCcjnbOxycPvEKmzN5KyngNJ8mLj0mjFG9zrOvcWGTuse7Pis7ktc4GpYQQBzZseDhjaQe/L2XcoYVBunWbNJkhex7jk9uG8b2g3Db9Zp78lJ9jcocMjhFUA003ZJ1CfsyaetvEqVg8VH97N2oqiF14wXgZHSx7VxMpZ028lMx4jdPEHk2sXj/gLE23vlBTHBcyzHJsMXSeTwBtouN7Kgia2ZlQCJQMLG9IOD752AGZyIse0Lq242wRTU0ZMbWzvbeRxF3gkmzb8LNtkO9ITMPMbJrK3pVTzTQHMU8R+ccOySTh4ewW7i2e2ngdHRxsY7CcOXRL7dEvdq7PiVnCO+pWPteOYwPFMWtlt0S4Za5+BtoToiEIbyd1VSTJV1FnnQZyW8TcADuCyOThr2ipjc7FHG8NaQbtxXcHYD2EBp8wo9W/LBMyOvlnjiebOeXF7Ld1jh/bWy6Zs/ZsdPC2OIdEZ31Licy4niSupQju9xAcP+n+rlO9hstSwDsij/IFzre195X24NA9gPjddNo4sMbG9jWj0ACz07tZbf9YeyIitVCIiAiIgIiICivKPXCOiLeMjmt8gecP5fdSpc65Vaq74I88g558yAPylcXnKy7pG2hEoJRoW9bIaeXZnwz7VjV+b8i1wGV8rhvVIwuHWvn3eSucSdOkbZDz7u74LBmnu8NtizB6QuDmCQM876d91ir21S65yZwWoGutbG97h3i+EH+Veu+uzg6MSgZs6Lv8Apuy9jY92q3OxqQxU8THWxNY0OtpisMVvO6ypog5pa4Xa4EEdoORC2zXa+LL5ZbUT3b2jzkeB3XjyPeO3/O1bXEoTIH0dSRqYyL/bid1Xelwe+6mMcwe0PboRcKOK29T7hN4+wV9eIYXynRjS7xtoPM2HmtNuXsR1PT3k/wBaZxkk7QTo0+AvfvJW2r62OKMvmc1rBqXduoAHE5ZBRSmr5tqPOHFDRtNnZ9ObPqkj3Gg7yroVphR1LXtuxwcASLtNxkbEX7jkvcrwp4Wsa1rAGtAwgAWAA0AXsoSxTsyLFjEbA/62EYvXVezIrL0VpQVCOdbP+/ssXauzxNC6MktJsWuGrHg3a4d4NvdabYO9GJ5p6m0dSw4TfJsvY5p7TrbjfLsQa7eY1dbHzMVIWRFzTzkzmh2RuDhv0R6lSWgpuahijc65jY1pd24WgE+yzXustPturwxkDVw9G8fXT1UWtFY11FdnGihh+U1bRqHygn7jTid7C3munqIbibKsHTuHWGGP7t7ud5u9mqXqvjjI2fqeSdnBERWKxERAREQEREBcy5RZ8VcxvBkQv+JzifYD1XTSuO73SCSvnd9VwYL52wtDSbdxBVXL+qzj9tcYhe+Q6JGf1je2enZ6K3d6h56uhjte723twDDzj/YLLdhbDdwOIgFtnCzb9rQD2HLVZPJvSF+0w4/7cb3kHXpDDb+cLPxxs4vtPTsAVURbWRFt+9lYoxUNHShvjH1oj1x+HreR7Vqd1K3N8BN7dJneOP8Ancp69gIIIuCCCDoQdQVyyphNHVWF/mXC32oXZsufDo+LSqb/AI2iy2nceLw3g2FVVm0ObfibTMthd9ENsMRHa8m4/sp5R0jY2NjjaA1oAACZOAc3QgHyK1m822fk1K+S9nkYI+0vcLC3hm7yWjfit67LrOfmme03jjPMsto4t6Ur/wCIhv4FtgVrN3Nm8xSxR8Q27u9zuk73JWxaoFxXlUT4GPeRcMa51hqcIJy9F6FWyxhzS06OBB8CLH2QUjmDmhzTdrgCCNCCLgqPb37piraHMIZMwdFx0cNcLrd+h4Lx3I2icD6WQ/OU7nNF+LA6w9PgWqSu9uJ7Ap9JaTYjJYKUCpfjc0kNsbkj6LMR1458Ae5YtLTurajBfoDpSuHAaBoPfoO65WNtbapkd0Be5DGN4kuNgPE6lTjd3YwpoAzV56UjvrPOvkNB3BZv+lt+Qtn8I/tsYog1oa0AAAAAaADIBXoivUCIiAiIgIiICIiDF2pWCKGSQ5BjXO9B+64c6Ql93XJcXEk/Szvr2m66nyjzFtCQDbE9jTbiLk29guUxguItqNAcu3M+OXFZ+We8XccdaytqAB/NgG7Q09J2RxNxEZaEdL0Uw5JqG/Pzu1JETcswAA43PG/Q9Fz0znnHOJyuXnFkXOyAaBx0I78S6pyWA/I3uIsHzSOHZazR0e0AgjyUcUdp5PSZIiLSoFEN/dlgtZP9X5uTvY43afJ35ypesevo2yxPjd1XtLT3XGo7xr5Lm1fKMTWcnUb3akPMmJ/XhOB3hq0+BBCh+35zWbWhpwDzULzfsc5vSkPo3D5d62tLtF0MzXv+j/4af8BtHJ6Zei29Fuy2OtkqceLHiLW26peQXm/HTLxUcVtj/Hd4yW5sqFq9AAqliscPMMQhaSqqizakLb5S072272PLx7X9Vvwg57vzsuSnnbXU5IvYSW+i4CwcfsuGR/upG7anO0BmaLc4wZdlzZwv43W9cQtdtaEGne0ZCzdOADhw8Fzefxl1X3DQbnUQkq2k6RMMni9xwg+QuuiqEbtzxs2nJDGcuYaB9pzH2cfQ3U3VfD+kJ5f2ERFarEREBERAREQEREEH5VKu0ELMulIXa/Vbb+pc4ooxI9zXADvOQsLce39lMOVOovURsv1Iy7zc/wDZoXPi8tdcWxWyF87HLXiOFu5ZeTu0tFOqwytqU7S7m47uJfgbfK54Zd9gV37Z9NzcTGWAwMa2w0FmgZdy4puk1sVTFLOWXdKxrS5zbMFsb3m+h6AaDoLnuXWZd86JutVD5PDvy3VvFHTjkbpFGJuUigb/AL4P3WPd8GrDl5WaIaGV3hGf6iFaqxM0UBm5YqYdWKd3iGN/qKw5eWhv0aZx+9IB8GlMTjZ730jIqhskn+hU/NSn6kgHQf6D+XvTZG0XQu+TTnMW5t/B7eGf6qI7w8pxq4HwupmBrxa5e5xaRm1zbAZggEeC02xd9BhFPWXc1uTJR14/M8O4qm9ZpPlWFte4yXZw5MaiWzduvY0ZieLg9mbgPtN1C3VLt2GTR4B7HZH3XdeStvTmaTDS72y83XbPkJsA97Se44B6dIra1G+FIx2F1Qy44C7vygrF3q2IK2ENa9oew4mEm7TcWLTbOxyzHYsHYTjRxCOWkeCL3mjjEzX8cRc3pDL4K1yktDtSKZuKKRrxxLTp4jUK+UXBB0II9Qufbd2rSte2ahc5lSXWcyNpAcOIfGRre2QGfuprTVTixjpBgeWgubwabZi/iolMIRs+bmNoRzE5A2d913RPsT6LoUm/1C3WoZ5Bx+DSudVebnd2V+/U2UQqHdN1tLn4qjhjrFvLG9u0y8p1CNJHO+7G/wDUBYsnK1RjRszvBgHxcuO3RaMU47ZsPlIpqmURAPjc7q85hAcfqggmx8dVK180Arpm4vKN1YKt3cyZx9GyH4O9e1RMEw6WioCqqHIiIgoV8+7W2/UmWQOnmNnvFuccB1jwBsF9BlfOu8Edpnn7bx6PKmEwrTVQf134jlcuNz4Z5/8AC8p4+lcG4NiCDkcr2y4jS3cVH6htnYhqvWk2nJHeziL62Oqzzx96u8+m12lXseW6AgYGttY2Ad0i7K7ruI04BYuJat0hdJiOqz2uVtIyHEzr1ul1aCl1Y5X3S6surS5EvQuWBtBzTY3sfj4r1klWtqTdRIyKHaskRvHI5h7ibLfw7/VFrSNimH22jF/EM1ELK9rz2qu1Kz7h1FphN4t+I/pwPZ3xyOt6OupLsDeJ0hHyafE7/wCKQ4XHwvkfiuUMqCO9ZMVS24IOB40cLjNVzx566dRffbvNHt6J7rSgRTDIiRtj5POfktfvTt6JrQ1r2m+Zwm/gMlz3Z3KE9mVTHHUtta77ONuFjqsTau+ELr83AGE8OA9ypmbzGYmPHdZe1N4MQLWmxJ14242WuaVo+dc99ytvDoraV8Yxxa3lL3ul1aFVWIVuq3VqqFAn+4vKIYcMFSbxaMkOZj7A7tZ8PDTrEcgcAQQQRcEG4I7QV8z4lMNyeUQ0hEUzsVOdM7ui729re1vp2GJhzMO1IvGkqmSsa+Nwcx4DmuBuCDoQvZQ5UK4jv/svmquZtrBx51ng7M/zYx5Lt657ytbNu2GcDqkxu8HdJvuHD8SJhxmoasRwWfW2DiP0J8NFhu8D6JjpaxZLHrG8vcfurxN4ev7KUMsOV11iip8Pc/oq/Ku/2P7qRkEqwleBq/H0CtNT4+v9kF8jV4mFVNR3e5VOfPYPj8UNU+TKhpVUzn/gAfAKhkPafVMFPkqrzBVMSJgtNJfW3qFX5G3tHr+yqiYPWINbx+KyBWj/AAf3WEiDMNf/AJkrDXHv9R+yxkUjINYf8JVjqg/5/deSILudP+AKoee1W2VW62RD6M5NP/SqX7h/7j1J1HOTuPDsulBFvmxr3ucf1UjXCBanerZnyijmjtclhLfvt6TfcBbZEHyptY/OnvDfgsJSflE2R8n2jLGB0SQ5n3XXcLeFyPwqPsopDox58GOPwC6S8FVbCHd6pd1aed3hDIf6Vlx7k1x0o6nzicPiAg0iqpLFyb7RdpSSD7xY34uWxh5HtoO1ZE370rf6boIQqro0PIbWHrS07fAyO/oCz4OQeT6dWwfdicfi8Jo5SqrskPIRF9OqkP3Y2N+JKz4eRCiHWkqHfjYPgxNHDLKtl9CU/JJs5usDnfflkPwcFnwcnmz2aUkJ+83H+clNNfNZKuaL6Z+Ga+oYN2aVnUpoG+ETB+izoaZrOq1rfugD4KNHy1BsiZ/Uhmd92J7vgFsoNxa94u2knse1hb+ay+l1VNNfO8PJVtJ3/t7feliHtius6HkYrzrzDfGUn8rSu9ImmuKRchdSetPAPASO/QLY03IOP9yrNuIZDb3c8/BdaRNRrnNPyH0Y68tQ/wDExo9mLZ0/JFs5usLn/flk+AICmaKBH6fcDZ7OrSQ/ibi/NdbSl2PBH/pwxM+5GxvwCzEQEREBERBaYwcyB6KtkRBVLIiAiIgIiICIiAiIgIiICIiAiIgIiICIiAiIgIiIP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56" y="5028111"/>
            <a:ext cx="1019130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85800" y="1371600"/>
            <a:ext cx="7467600" cy="464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4800600" y="3286780"/>
            <a:ext cx="1219200" cy="3810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Visit 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2667000" y="3286780"/>
            <a:ext cx="1333964" cy="3810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Time Up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495800" y="3667781"/>
            <a:ext cx="2057400" cy="685799"/>
            <a:chOff x="4495800" y="4038601"/>
            <a:chExt cx="2057400" cy="685799"/>
          </a:xfrm>
        </p:grpSpPr>
        <p:sp>
          <p:nvSpPr>
            <p:cNvPr id="19" name="Hexagon 18"/>
            <p:cNvSpPr/>
            <p:nvPr/>
          </p:nvSpPr>
          <p:spPr>
            <a:xfrm>
              <a:off x="4495800" y="4495800"/>
              <a:ext cx="990600" cy="2286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 2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>
              <a:off x="5562600" y="4495800"/>
              <a:ext cx="990600" cy="2286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Visit 4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>
              <a:off x="4914900" y="4076701"/>
              <a:ext cx="457200" cy="381000"/>
            </a:xfrm>
            <a:prstGeom prst="straightConnector1">
              <a:avLst/>
            </a:prstGeom>
            <a:solidFill>
              <a:schemeClr val="bg1"/>
            </a:solidFill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5638800" y="4114801"/>
              <a:ext cx="457200" cy="304800"/>
            </a:xfrm>
            <a:prstGeom prst="straightConnector1">
              <a:avLst/>
            </a:prstGeom>
            <a:solidFill>
              <a:schemeClr val="bg1"/>
            </a:solidFill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67596" y="5191780"/>
            <a:ext cx="561916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…to maximize </a:t>
            </a:r>
            <a:r>
              <a:rPr lang="en-US" sz="2800" b="1" dirty="0">
                <a:solidFill>
                  <a:srgbClr val="C00000"/>
                </a:solidFill>
              </a:rPr>
              <a:t>e</a:t>
            </a:r>
            <a:r>
              <a:rPr lang="en-US" sz="2800" b="1" dirty="0" smtClean="0">
                <a:solidFill>
                  <a:srgbClr val="C00000"/>
                </a:solidFill>
              </a:rPr>
              <a:t>xpected </a:t>
            </a:r>
            <a:r>
              <a:rPr lang="en-US" sz="2800" b="1" dirty="0">
                <a:solidFill>
                  <a:srgbClr val="C00000"/>
                </a:solidFill>
              </a:rPr>
              <a:t>t</a:t>
            </a:r>
            <a:r>
              <a:rPr lang="en-US" sz="2800" b="1" dirty="0" smtClean="0">
                <a:solidFill>
                  <a:srgbClr val="C00000"/>
                </a:solidFill>
              </a:rPr>
              <a:t>otal </a:t>
            </a:r>
            <a:r>
              <a:rPr lang="en-US" sz="2800" b="1" dirty="0">
                <a:solidFill>
                  <a:srgbClr val="C00000"/>
                </a:solidFill>
              </a:rPr>
              <a:t>r</a:t>
            </a:r>
            <a:r>
              <a:rPr lang="en-US" sz="2800" b="1" dirty="0" smtClean="0">
                <a:solidFill>
                  <a:srgbClr val="C00000"/>
                </a:solidFill>
              </a:rPr>
              <a:t>eward</a:t>
            </a:r>
          </a:p>
        </p:txBody>
      </p:sp>
      <p:sp>
        <p:nvSpPr>
          <p:cNvPr id="14" name="Hexagon 13"/>
          <p:cNvSpPr/>
          <p:nvPr/>
        </p:nvSpPr>
        <p:spPr>
          <a:xfrm>
            <a:off x="3581400" y="2296180"/>
            <a:ext cx="1447800" cy="4572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Visit 1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15096" y="2688848"/>
            <a:ext cx="1942704" cy="597932"/>
            <a:chOff x="3315096" y="3059668"/>
            <a:chExt cx="1942704" cy="597932"/>
          </a:xfrm>
        </p:grpSpPr>
        <p:sp>
          <p:nvSpPr>
            <p:cNvPr id="27" name="TextBox 26"/>
            <p:cNvSpPr txBox="1"/>
            <p:nvPr/>
          </p:nvSpPr>
          <p:spPr>
            <a:xfrm>
              <a:off x="4876800" y="3059668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096" y="3124200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11382" y="3276600"/>
              <a:ext cx="4796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0.7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73382" y="3276600"/>
              <a:ext cx="4796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0.3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3352800" y="3124200"/>
              <a:ext cx="762000" cy="533400"/>
            </a:xfrm>
            <a:prstGeom prst="straightConnector1">
              <a:avLst/>
            </a:prstGeom>
            <a:solidFill>
              <a:schemeClr val="bg1"/>
            </a:solidFill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3124200"/>
              <a:ext cx="685800" cy="533400"/>
            </a:xfrm>
            <a:prstGeom prst="straightConnector1">
              <a:avLst/>
            </a:prstGeom>
            <a:solidFill>
              <a:schemeClr val="bg1"/>
            </a:solidFill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345851" y="1620560"/>
            <a:ext cx="456746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Design an adaptive strategy…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752600" y="2143780"/>
            <a:ext cx="5561620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52600" y="5115580"/>
            <a:ext cx="5561620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676400" y="4429780"/>
            <a:ext cx="4839164" cy="457200"/>
            <a:chOff x="1676400" y="4800600"/>
            <a:chExt cx="4839164" cy="457200"/>
          </a:xfrm>
        </p:grpSpPr>
        <p:sp>
          <p:nvSpPr>
            <p:cNvPr id="32" name="TextBox 31"/>
            <p:cNvSpPr txBox="1"/>
            <p:nvPr/>
          </p:nvSpPr>
          <p:spPr>
            <a:xfrm>
              <a:off x="1676400" y="4888468"/>
              <a:ext cx="16626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Total Reward: </a:t>
              </a:r>
              <a:r>
                <a:rPr lang="en-US" b="1" dirty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63946" y="4876800"/>
              <a:ext cx="17796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Total Reward: 10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57600" y="4800600"/>
              <a:ext cx="3433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72200" y="4800600"/>
              <a:ext cx="3433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53276" y="2029480"/>
            <a:ext cx="1879963" cy="1621887"/>
            <a:chOff x="953276" y="2400300"/>
            <a:chExt cx="1879963" cy="1621887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1080639" y="2400300"/>
              <a:ext cx="1752600" cy="533400"/>
            </a:xfrm>
            <a:prstGeom prst="wedgeRoundRectCallout">
              <a:avLst>
                <a:gd name="adj1" fmla="val 80782"/>
                <a:gd name="adj2" fmla="val 11760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wait time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Rounded Rectangular Callout 36"/>
            <p:cNvSpPr/>
            <p:nvPr/>
          </p:nvSpPr>
          <p:spPr>
            <a:xfrm>
              <a:off x="953276" y="3488787"/>
              <a:ext cx="1752600" cy="533400"/>
            </a:xfrm>
            <a:prstGeom prst="wedgeRoundRectCallout">
              <a:avLst>
                <a:gd name="adj1" fmla="val 111211"/>
                <a:gd name="adj2" fmla="val -38599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probability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9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5" grpId="0" animBg="1"/>
      <p:bldP spid="17" grpId="0" animBg="1"/>
      <p:bldP spid="36" grpId="0" animBg="1"/>
      <p:bldP spid="14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No travelling, i.e., zero metric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Stochastic Knapsack Problem</a:t>
            </a:r>
          </a:p>
          <a:p>
            <a:pPr lvl="1"/>
            <a:r>
              <a:rPr lang="en-US" dirty="0" smtClean="0"/>
              <a:t>O(1) approximations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Dean,Goemans,Vondrak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FOCS’04]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Gupta,K,Molinaro,Ravi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FOCS’11]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No randomness in waiting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Orienteering Problem</a:t>
            </a:r>
          </a:p>
          <a:p>
            <a:pPr lvl="1"/>
            <a:r>
              <a:rPr lang="en-US" dirty="0" smtClean="0"/>
              <a:t>O(1) approximations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[Blum et al. STOC’04]</a:t>
            </a:r>
          </a:p>
          <a:p>
            <a:pPr lvl="1"/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4076-F47F-40E7-82F3-410AF261B52E}" type="datetime1">
              <a:rPr lang="en-US" smtClean="0"/>
              <a:t>1/20/2012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781800" y="1752600"/>
            <a:ext cx="2054225" cy="3733800"/>
            <a:chOff x="6781800" y="1752600"/>
            <a:chExt cx="2054225" cy="3733800"/>
          </a:xfrm>
        </p:grpSpPr>
        <p:sp>
          <p:nvSpPr>
            <p:cNvPr id="6" name="Right Brace 5"/>
            <p:cNvSpPr/>
            <p:nvPr/>
          </p:nvSpPr>
          <p:spPr>
            <a:xfrm>
              <a:off x="6781800" y="1752600"/>
              <a:ext cx="457200" cy="3733800"/>
            </a:xfrm>
            <a:prstGeom prst="righ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Combined?</a:t>
              </a:r>
              <a:endParaRPr lang="en-US" sz="2400" b="1" dirty="0"/>
            </a:p>
          </p:txBody>
        </p:sp>
        <p:pic>
          <p:nvPicPr>
            <p:cNvPr id="2054" name="Picture 6" descr="C:\Users\Ravi\AppData\Local\Microsoft\Windows\Temporary Internet Files\Content.IE5\NOENYY4W\MC90044190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2720975"/>
              <a:ext cx="1520825" cy="179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685800" y="3886200"/>
            <a:ext cx="5562600" cy="0"/>
          </a:xfrm>
          <a:prstGeom prst="line">
            <a:avLst/>
          </a:prstGeom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Toy Example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Our Results</a:t>
            </a:r>
          </a:p>
          <a:p>
            <a:r>
              <a:rPr lang="en-US" dirty="0" smtClean="0"/>
              <a:t>Our Algorithm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 1: Reduction to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(deterministic)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Orienteering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 2: Reduction to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Knapsack Orienteering</a:t>
            </a:r>
          </a:p>
          <a:p>
            <a:r>
              <a:rPr lang="en-US" dirty="0" smtClean="0"/>
              <a:t>Proof Ideas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828D-E2DC-41F0-A970-22C8BDAF4194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2590800"/>
            <a:ext cx="8305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Theorem 1</a:t>
            </a:r>
            <a:r>
              <a:rPr lang="en-US" b="1" dirty="0" smtClean="0"/>
              <a:t>: Find non-adaptive tour which is </a:t>
            </a:r>
          </a:p>
          <a:p>
            <a:pPr lvl="1"/>
            <a:r>
              <a:rPr lang="en-US" b="1" dirty="0" smtClean="0"/>
              <a:t>O(log </a:t>
            </a:r>
            <a:r>
              <a:rPr lang="en-US" b="1" dirty="0" err="1" smtClean="0"/>
              <a:t>log</a:t>
            </a:r>
            <a:r>
              <a:rPr lang="en-US" b="1" dirty="0" smtClean="0"/>
              <a:t> B)</a:t>
            </a:r>
            <a:r>
              <a:rPr lang="en-US" dirty="0" smtClean="0"/>
              <a:t> approximation to </a:t>
            </a:r>
            <a:r>
              <a:rPr lang="en-US" u="sng" dirty="0" smtClean="0"/>
              <a:t>best adaptive tour</a:t>
            </a:r>
          </a:p>
          <a:p>
            <a:pPr lvl="1"/>
            <a:r>
              <a:rPr lang="en-US" b="1" dirty="0" smtClean="0"/>
              <a:t>O(1) </a:t>
            </a:r>
            <a:r>
              <a:rPr lang="en-US" dirty="0" smtClean="0"/>
              <a:t>approximation to </a:t>
            </a:r>
            <a:r>
              <a:rPr lang="en-US" u="sng" dirty="0" smtClean="0"/>
              <a:t>best non-adaptive tour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u="sng" dirty="0" smtClean="0"/>
              <a:t>Theorem 2</a:t>
            </a:r>
            <a:r>
              <a:rPr lang="en-US" b="1" dirty="0" smtClean="0"/>
              <a:t>: </a:t>
            </a:r>
            <a:r>
              <a:rPr lang="en-US" b="1" dirty="0" err="1" smtClean="0"/>
              <a:t>Polylog</a:t>
            </a:r>
            <a:r>
              <a:rPr lang="en-US" b="1" dirty="0" smtClean="0"/>
              <a:t> approximations 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dirty="0" smtClean="0"/>
              <a:t>(if reward of chore can be correlated with size)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C901-373B-4C01-BD5B-D08E720AA425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Toy Example</a:t>
            </a:r>
          </a:p>
          <a:p>
            <a:r>
              <a:rPr lang="en-US" dirty="0" smtClean="0"/>
              <a:t>Our Results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Our Algorithm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 1: Reduction to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(deterministic)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Orienteering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 2: Reduction to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Knapsack Orienteering</a:t>
            </a:r>
          </a:p>
          <a:p>
            <a:r>
              <a:rPr lang="en-US" dirty="0" smtClean="0"/>
              <a:t>Proof Ideas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9BE2-155E-45D5-8F0F-BC50D0D3D08B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Attempt 1: Reduction to </a:t>
            </a:r>
            <a:br>
              <a:rPr lang="en-US" dirty="0" smtClean="0"/>
            </a:br>
            <a:r>
              <a:rPr lang="en-US" dirty="0" smtClean="0"/>
              <a:t>Deterministic Orienteering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8530-1CD8-468C-830A-6859FACFB118}" type="datetime1">
              <a:rPr lang="en-US" smtClean="0"/>
              <a:t>1/20/2012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2209800"/>
            <a:ext cx="8688977" cy="213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2"/>
                </a:solidFill>
              </a:rPr>
              <a:t>i) Replace each stochastic job </a:t>
            </a:r>
            <a:r>
              <a:rPr lang="en-US" sz="2800" b="1" dirty="0" smtClean="0">
                <a:solidFill>
                  <a:schemeClr val="tx2"/>
                </a:solidFill>
              </a:rPr>
              <a:t>by its “average” wait time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ii) Find </a:t>
            </a:r>
            <a:r>
              <a:rPr lang="en-US" sz="2800" dirty="0">
                <a:solidFill>
                  <a:schemeClr val="tx2"/>
                </a:solidFill>
              </a:rPr>
              <a:t>a tour of </a:t>
            </a:r>
            <a:r>
              <a:rPr lang="en-US" sz="2800" b="1" dirty="0" smtClean="0">
                <a:solidFill>
                  <a:schemeClr val="tx2"/>
                </a:solidFill>
              </a:rPr>
              <a:t>total length + waiting time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at most B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</a:t>
            </a:r>
            <a:r>
              <a:rPr lang="en-US" sz="2800" dirty="0" smtClean="0">
                <a:solidFill>
                  <a:schemeClr val="tx2"/>
                </a:solidFill>
              </a:rPr>
              <a:t>to </a:t>
            </a:r>
            <a:r>
              <a:rPr lang="en-US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aximize total reward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800600"/>
            <a:ext cx="86378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</a:rPr>
              <a:t>How good is this solution for the original stochastic instance?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884</Words>
  <Application>Microsoft Office PowerPoint</Application>
  <PresentationFormat>On-screen Show (4:3)</PresentationFormat>
  <Paragraphs>253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Approximation Algorithms for Stochastic Orienteering</vt:lpstr>
      <vt:lpstr>Outline</vt:lpstr>
      <vt:lpstr>The Setting</vt:lpstr>
      <vt:lpstr>Stochastic Orienteering</vt:lpstr>
      <vt:lpstr>Two special cases</vt:lpstr>
      <vt:lpstr>Outline</vt:lpstr>
      <vt:lpstr>Main Results</vt:lpstr>
      <vt:lpstr>Outline</vt:lpstr>
      <vt:lpstr>Attempt 1: Reduction to  Deterministic Orienteering</vt:lpstr>
      <vt:lpstr>How good is this reduction?</vt:lpstr>
      <vt:lpstr>What’s the main issue?</vt:lpstr>
      <vt:lpstr>Fixing the problematic case</vt:lpstr>
      <vt:lpstr>PowerPoint Presentation</vt:lpstr>
      <vt:lpstr>Steps of the Proof</vt:lpstr>
      <vt:lpstr>Proof Idea</vt:lpstr>
      <vt:lpstr>Fixing the Problem</vt:lpstr>
      <vt:lpstr>What’s left to show?</vt:lpstr>
      <vt:lpstr>Summary and Open 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Algorithms for Stochastic Orienteering</dc:title>
  <dc:creator>Ravi</dc:creator>
  <cp:lastModifiedBy>Ravi</cp:lastModifiedBy>
  <cp:revision>703</cp:revision>
  <dcterms:created xsi:type="dcterms:W3CDTF">2006-08-16T00:00:00Z</dcterms:created>
  <dcterms:modified xsi:type="dcterms:W3CDTF">2012-01-21T00:19:46Z</dcterms:modified>
</cp:coreProperties>
</file>